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sldIdLst>
    <p:sldId id="257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590" autoAdjust="0"/>
    <p:restoredTop sz="94672"/>
  </p:normalViewPr>
  <p:slideViewPr>
    <p:cSldViewPr snapToGrid="0" snapToObjects="1">
      <p:cViewPr varScale="1">
        <p:scale>
          <a:sx n="26" d="100"/>
          <a:sy n="26" d="100"/>
        </p:scale>
        <p:origin x="2280" y="360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b="1" dirty="0"/>
              <a:t>Demographics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Sheet1!$B$1:$B$2</c:f>
              <c:strCache>
                <c:ptCount val="2"/>
                <c:pt idx="0">
                  <c:v>Early Tracheostomy</c:v>
                </c:pt>
                <c:pt idx="1">
                  <c:v>57,320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Sheet1!$A$3:$A$8</c:f>
              <c:strCache>
                <c:ptCount val="6"/>
                <c:pt idx="0">
                  <c:v>Female</c:v>
                </c:pt>
                <c:pt idx="1">
                  <c:v>Male</c:v>
                </c:pt>
                <c:pt idx="2">
                  <c:v>Caucasians</c:v>
                </c:pt>
                <c:pt idx="3">
                  <c:v>African-American</c:v>
                </c:pt>
                <c:pt idx="4">
                  <c:v>Hispanic</c:v>
                </c:pt>
                <c:pt idx="5">
                  <c:v>Native Anerican</c:v>
                </c:pt>
              </c:strCache>
            </c:strRef>
          </c:cat>
          <c:val>
            <c:numRef>
              <c:f>Sheet1!$B$3:$B$8</c:f>
              <c:numCache>
                <c:formatCode>#,##0</c:formatCode>
                <c:ptCount val="6"/>
                <c:pt idx="0">
                  <c:v>23720</c:v>
                </c:pt>
                <c:pt idx="1">
                  <c:v>33600</c:v>
                </c:pt>
                <c:pt idx="2">
                  <c:v>34365</c:v>
                </c:pt>
                <c:pt idx="3">
                  <c:v>11260</c:v>
                </c:pt>
                <c:pt idx="4">
                  <c:v>5535</c:v>
                </c:pt>
                <c:pt idx="5">
                  <c:v>4715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4E-438E-BA80-C2F5D952AEB7}"/>
            </c:ext>
          </c:extLst>
        </c:ser>
        <c:ser>
          <c:idx val="1"/>
          <c:order val="1"/>
          <c:tx>
            <c:strRef>
              <c:f>Sheet1!$C$1:$C$2</c:f>
              <c:strCache>
                <c:ptCount val="2"/>
                <c:pt idx="0">
                  <c:v>Late Tracheostomy</c:v>
                </c:pt>
                <c:pt idx="1">
                  <c:v>51,635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Sheet1!$A$3:$A$8</c:f>
              <c:strCache>
                <c:ptCount val="6"/>
                <c:pt idx="0">
                  <c:v>Female</c:v>
                </c:pt>
                <c:pt idx="1">
                  <c:v>Male</c:v>
                </c:pt>
                <c:pt idx="2">
                  <c:v>Caucasians</c:v>
                </c:pt>
                <c:pt idx="3">
                  <c:v>African-American</c:v>
                </c:pt>
                <c:pt idx="4">
                  <c:v>Hispanic</c:v>
                </c:pt>
                <c:pt idx="5">
                  <c:v>Native Anerican</c:v>
                </c:pt>
              </c:strCache>
            </c:strRef>
          </c:cat>
          <c:val>
            <c:numRef>
              <c:f>Sheet1!$C$3:$C$8</c:f>
              <c:numCache>
                <c:formatCode>#,##0</c:formatCode>
                <c:ptCount val="6"/>
                <c:pt idx="0">
                  <c:v>22815</c:v>
                </c:pt>
                <c:pt idx="1">
                  <c:v>28820</c:v>
                </c:pt>
                <c:pt idx="2">
                  <c:v>28870</c:v>
                </c:pt>
                <c:pt idx="3">
                  <c:v>11545</c:v>
                </c:pt>
                <c:pt idx="4">
                  <c:v>5445</c:v>
                </c:pt>
                <c:pt idx="5">
                  <c:v>4100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04E-438E-BA80-C2F5D952AE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86002207"/>
        <c:axId val="1188444143"/>
      </c:barChart>
      <c:catAx>
        <c:axId val="11860022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188444143"/>
        <c:crosses val="autoZero"/>
        <c:auto val="1"/>
        <c:lblAlgn val="ctr"/>
        <c:lblOffset val="100"/>
        <c:noMultiLvlLbl val="0"/>
      </c:catAx>
      <c:valAx>
        <c:axId val="11884441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1860022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1681037150061627E-2"/>
          <c:y val="0.90212523825264423"/>
          <c:w val="0.95831896284993845"/>
          <c:h val="8.31319498113664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40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2703145406629857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400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Sheet1!$A$11</c:f>
              <c:strCache>
                <c:ptCount val="1"/>
                <c:pt idx="0">
                  <c:v>In-Hospital Mortality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2544-4AC2-B6AE-1F98CA6C0AE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2544-4AC2-B6AE-1F98CA6C0AEC}"/>
              </c:ext>
            </c:extLst>
          </c:dPt>
          <c:cat>
            <c:strRef>
              <c:f>Sheet1!$B$10:$C$10</c:f>
              <c:strCache>
                <c:ptCount val="2"/>
                <c:pt idx="0">
                  <c:v>Early Tracheostomy</c:v>
                </c:pt>
                <c:pt idx="1">
                  <c:v>Late Tracheostomy</c:v>
                </c:pt>
              </c:strCache>
            </c:strRef>
          </c:cat>
          <c:val>
            <c:numRef>
              <c:f>Sheet1!$B$11:$C$11</c:f>
              <c:numCache>
                <c:formatCode>0.00%</c:formatCode>
                <c:ptCount val="2"/>
                <c:pt idx="0">
                  <c:v>0.108</c:v>
                </c:pt>
                <c:pt idx="1">
                  <c:v>0.13400000000000001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544-4AC2-B6AE-1F98CA6C0A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0" b="1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400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Sheet1!$A$12</c:f>
              <c:strCache>
                <c:ptCount val="1"/>
                <c:pt idx="0">
                  <c:v>Length of Stay (Days)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Sheet1!$B$10:$C$11</c:f>
              <c:strCache>
                <c:ptCount val="2"/>
                <c:pt idx="0">
                  <c:v>Early Tracheostomy</c:v>
                </c:pt>
                <c:pt idx="1">
                  <c:v>Late Tracheostomy</c:v>
                </c:pt>
              </c:strCache>
            </c:strRef>
          </c:cat>
          <c:val>
            <c:numRef>
              <c:f>Sheet1!$B$12:$C$12</c:f>
              <c:numCache>
                <c:formatCode>General</c:formatCode>
                <c:ptCount val="2"/>
                <c:pt idx="0">
                  <c:v>27.8</c:v>
                </c:pt>
                <c:pt idx="1">
                  <c:v>32.299999999999997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C1-472D-BEF3-1F1BD00807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178904815"/>
        <c:axId val="1178305071"/>
      </c:barChart>
      <c:catAx>
        <c:axId val="117890481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4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178305071"/>
        <c:crosses val="autoZero"/>
        <c:auto val="1"/>
        <c:lblAlgn val="ctr"/>
        <c:lblOffset val="100"/>
        <c:noMultiLvlLbl val="0"/>
      </c:catAx>
      <c:valAx>
        <c:axId val="11783050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4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1789048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891200" cy="3291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3643" y="6243775"/>
            <a:ext cx="31283914" cy="12044222"/>
          </a:xfrm>
        </p:spPr>
        <p:txBody>
          <a:bodyPr anchor="b">
            <a:normAutofit/>
          </a:bodyPr>
          <a:lstStyle>
            <a:lvl1pPr algn="ctr">
              <a:defRPr sz="23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3643" y="18653767"/>
            <a:ext cx="31283914" cy="6583675"/>
          </a:xfrm>
        </p:spPr>
        <p:txBody>
          <a:bodyPr>
            <a:normAutofit/>
          </a:bodyPr>
          <a:lstStyle>
            <a:lvl1pPr marL="0" indent="0" algn="ctr">
              <a:buNone/>
              <a:defRPr sz="10560">
                <a:solidFill>
                  <a:schemeClr val="bg1">
                    <a:lumMod val="50000"/>
                  </a:schemeClr>
                </a:solidFill>
              </a:defRPr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484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891200" cy="3291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9661" y="20588995"/>
            <a:ext cx="37311955" cy="3895728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65081" y="3351653"/>
            <a:ext cx="35361115" cy="15427853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9591" y="24521894"/>
            <a:ext cx="37312027" cy="3275866"/>
          </a:xfrm>
        </p:spPr>
        <p:txBody>
          <a:bodyPr/>
          <a:lstStyle>
            <a:lvl1pPr marL="0" indent="0" algn="ctr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82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891200" cy="3291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9591" y="2926082"/>
            <a:ext cx="37312027" cy="16450776"/>
          </a:xfrm>
        </p:spPr>
        <p:txBody>
          <a:bodyPr anchor="ctr"/>
          <a:lstStyle>
            <a:lvl1pPr algn="ctr"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9591" y="20183141"/>
            <a:ext cx="37312027" cy="7614624"/>
          </a:xfrm>
        </p:spPr>
        <p:txBody>
          <a:bodyPr anchor="ctr"/>
          <a:lstStyle>
            <a:lvl1pPr marL="0" indent="0" algn="ctr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085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891200" cy="3291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6363" y="4188425"/>
            <a:ext cx="33489907" cy="13103592"/>
          </a:xfrm>
        </p:spPr>
        <p:txBody>
          <a:bodyPr anchor="ctr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6194323" y="17328154"/>
            <a:ext cx="31508275" cy="2854982"/>
          </a:xfrm>
        </p:spPr>
        <p:txBody>
          <a:bodyPr anchor="t">
            <a:normAutofit/>
          </a:bodyPr>
          <a:lstStyle>
            <a:lvl1pPr marL="0" indent="0">
              <a:buNone/>
              <a:defRPr sz="672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9591" y="20989428"/>
            <a:ext cx="37312027" cy="6821054"/>
          </a:xfrm>
        </p:spPr>
        <p:txBody>
          <a:bodyPr anchor="ctr">
            <a:normAutofit/>
          </a:bodyPr>
          <a:lstStyle>
            <a:lvl1pPr marL="0" indent="0" algn="ctr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40605" y="4261723"/>
            <a:ext cx="2625062" cy="2806925"/>
          </a:xfrm>
          <a:prstGeom prst="rect">
            <a:avLst/>
          </a:prstGeom>
        </p:spPr>
        <p:txBody>
          <a:bodyPr vert="horz" lIns="438912" tIns="219456" rIns="438912" bIns="21945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38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680626" y="14976072"/>
            <a:ext cx="2657477" cy="2806925"/>
          </a:xfrm>
          <a:prstGeom prst="rect">
            <a:avLst/>
          </a:prstGeom>
        </p:spPr>
        <p:txBody>
          <a:bodyPr vert="horz" lIns="438912" tIns="219456" rIns="438912" bIns="21945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384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298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891200" cy="3291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9591" y="10265868"/>
            <a:ext cx="37312027" cy="12056808"/>
          </a:xfrm>
        </p:spPr>
        <p:txBody>
          <a:bodyPr anchor="b"/>
          <a:lstStyle>
            <a:lvl1pPr algn="ctr"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9591" y="22379208"/>
            <a:ext cx="37312027" cy="5475091"/>
          </a:xfrm>
        </p:spPr>
        <p:txBody>
          <a:bodyPr anchor="t"/>
          <a:lstStyle>
            <a:lvl1pPr marL="0" indent="0" algn="ctr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942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891200" cy="329184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289591" y="2926080"/>
            <a:ext cx="37312027" cy="7704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289589" y="11362046"/>
            <a:ext cx="11876314" cy="2766058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11520" b="0">
                <a:solidFill>
                  <a:schemeClr val="tx1"/>
                </a:solidFill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3289589" y="14128111"/>
            <a:ext cx="11876314" cy="13669656"/>
          </a:xfrm>
        </p:spPr>
        <p:txBody>
          <a:bodyPr anchor="t">
            <a:normAutofit/>
          </a:bodyPr>
          <a:lstStyle>
            <a:lvl1pPr marL="0" indent="0" algn="ctr">
              <a:buNone/>
              <a:defRPr sz="672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028604" y="11362046"/>
            <a:ext cx="11849477" cy="2766058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11520" b="0">
                <a:solidFill>
                  <a:schemeClr val="tx1"/>
                </a:solidFill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15988860" y="14128111"/>
            <a:ext cx="11892062" cy="13669656"/>
          </a:xfrm>
        </p:spPr>
        <p:txBody>
          <a:bodyPr anchor="t">
            <a:normAutofit/>
          </a:bodyPr>
          <a:lstStyle>
            <a:lvl1pPr marL="0" indent="0" algn="ctr">
              <a:buNone/>
              <a:defRPr sz="672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8703875" y="11362046"/>
            <a:ext cx="11897741" cy="2766058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11520" b="0">
                <a:solidFill>
                  <a:schemeClr val="tx1"/>
                </a:solidFill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28703875" y="14128111"/>
            <a:ext cx="11897741" cy="13669656"/>
          </a:xfrm>
        </p:spPr>
        <p:txBody>
          <a:bodyPr anchor="t">
            <a:normAutofit/>
          </a:bodyPr>
          <a:lstStyle>
            <a:lvl1pPr marL="0" indent="0" algn="ctr">
              <a:buNone/>
              <a:defRPr sz="672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97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891200" cy="329184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3289591" y="2931705"/>
            <a:ext cx="37312027" cy="76988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3289591" y="20183136"/>
            <a:ext cx="11867074" cy="2766058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10560" b="0">
                <a:solidFill>
                  <a:schemeClr val="tx1"/>
                </a:solidFill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3289591" y="11362046"/>
            <a:ext cx="11867074" cy="73152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7680"/>
            </a:lvl1pPr>
            <a:lvl2pPr marL="2194560" indent="0">
              <a:buNone/>
              <a:defRPr sz="7680"/>
            </a:lvl2pPr>
            <a:lvl3pPr marL="4389120" indent="0">
              <a:buNone/>
              <a:defRPr sz="7680"/>
            </a:lvl3pPr>
            <a:lvl4pPr marL="6583680" indent="0">
              <a:buNone/>
              <a:defRPr sz="7680"/>
            </a:lvl4pPr>
            <a:lvl5pPr marL="8778240" indent="0">
              <a:buNone/>
              <a:defRPr sz="7680"/>
            </a:lvl5pPr>
            <a:lvl6pPr marL="10972800" indent="0">
              <a:buNone/>
              <a:defRPr sz="7680"/>
            </a:lvl6pPr>
            <a:lvl7pPr marL="13167360" indent="0">
              <a:buNone/>
              <a:defRPr sz="7680"/>
            </a:lvl7pPr>
            <a:lvl8pPr marL="15361920" indent="0">
              <a:buNone/>
              <a:defRPr sz="7680"/>
            </a:lvl8pPr>
            <a:lvl9pPr marL="17556480" indent="0">
              <a:buNone/>
              <a:defRPr sz="7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3289591" y="22949194"/>
            <a:ext cx="11867074" cy="4848566"/>
          </a:xfrm>
        </p:spPr>
        <p:txBody>
          <a:bodyPr anchor="t">
            <a:normAutofit/>
          </a:bodyPr>
          <a:lstStyle>
            <a:lvl1pPr marL="0" indent="0" algn="ctr">
              <a:buNone/>
              <a:defRPr sz="672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993934" y="20183136"/>
            <a:ext cx="11886581" cy="2766058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10560" b="0">
                <a:solidFill>
                  <a:schemeClr val="tx1"/>
                </a:solidFill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15988853" y="11362046"/>
            <a:ext cx="11892067" cy="73152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7680"/>
            </a:lvl1pPr>
            <a:lvl2pPr marL="2194560" indent="0">
              <a:buNone/>
              <a:defRPr sz="7680"/>
            </a:lvl2pPr>
            <a:lvl3pPr marL="4389120" indent="0">
              <a:buNone/>
              <a:defRPr sz="7680"/>
            </a:lvl3pPr>
            <a:lvl4pPr marL="6583680" indent="0">
              <a:buNone/>
              <a:defRPr sz="7680"/>
            </a:lvl4pPr>
            <a:lvl5pPr marL="8778240" indent="0">
              <a:buNone/>
              <a:defRPr sz="7680"/>
            </a:lvl5pPr>
            <a:lvl6pPr marL="10972800" indent="0">
              <a:buNone/>
              <a:defRPr sz="7680"/>
            </a:lvl6pPr>
            <a:lvl7pPr marL="13167360" indent="0">
              <a:buNone/>
              <a:defRPr sz="7680"/>
            </a:lvl7pPr>
            <a:lvl8pPr marL="15361920" indent="0">
              <a:buNone/>
              <a:defRPr sz="7680"/>
            </a:lvl8pPr>
            <a:lvl9pPr marL="17556480" indent="0">
              <a:buNone/>
              <a:defRPr sz="7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15988853" y="22949191"/>
            <a:ext cx="11892067" cy="4848571"/>
          </a:xfrm>
        </p:spPr>
        <p:txBody>
          <a:bodyPr anchor="t">
            <a:normAutofit/>
          </a:bodyPr>
          <a:lstStyle>
            <a:lvl1pPr marL="0" indent="0" algn="ctr">
              <a:buNone/>
              <a:defRPr sz="672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8703878" y="20183136"/>
            <a:ext cx="11882453" cy="2766058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10560" b="0">
                <a:solidFill>
                  <a:schemeClr val="tx1"/>
                </a:solidFill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28703875" y="11362046"/>
            <a:ext cx="11897741" cy="73152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7680"/>
            </a:lvl1pPr>
            <a:lvl2pPr marL="2194560" indent="0">
              <a:buNone/>
              <a:defRPr sz="7680"/>
            </a:lvl2pPr>
            <a:lvl3pPr marL="4389120" indent="0">
              <a:buNone/>
              <a:defRPr sz="7680"/>
            </a:lvl3pPr>
            <a:lvl4pPr marL="6583680" indent="0">
              <a:buNone/>
              <a:defRPr sz="7680"/>
            </a:lvl4pPr>
            <a:lvl5pPr marL="8778240" indent="0">
              <a:buNone/>
              <a:defRPr sz="7680"/>
            </a:lvl5pPr>
            <a:lvl6pPr marL="10972800" indent="0">
              <a:buNone/>
              <a:defRPr sz="7680"/>
            </a:lvl6pPr>
            <a:lvl7pPr marL="13167360" indent="0">
              <a:buNone/>
              <a:defRPr sz="7680"/>
            </a:lvl7pPr>
            <a:lvl8pPr marL="15361920" indent="0">
              <a:buNone/>
              <a:defRPr sz="7680"/>
            </a:lvl8pPr>
            <a:lvl9pPr marL="17556480" indent="0">
              <a:buNone/>
              <a:defRPr sz="7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28703424" y="22949182"/>
            <a:ext cx="11898192" cy="4848581"/>
          </a:xfrm>
        </p:spPr>
        <p:txBody>
          <a:bodyPr anchor="t">
            <a:normAutofit/>
          </a:bodyPr>
          <a:lstStyle>
            <a:lvl1pPr marL="0" indent="0" algn="ctr">
              <a:buNone/>
              <a:defRPr sz="672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710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891200" cy="3291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3289591" y="11362053"/>
            <a:ext cx="37312027" cy="1643571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200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891200" cy="329184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2926092"/>
            <a:ext cx="9191976" cy="24871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3289591" y="2926092"/>
            <a:ext cx="27571406" cy="24871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3696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47" y="2725677"/>
            <a:ext cx="33478315" cy="322957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0" y="7399839"/>
            <a:ext cx="37856160" cy="24265958"/>
          </a:xfrm>
          <a:prstGeom prst="rect">
            <a:avLst/>
          </a:prstGeom>
        </p:spPr>
        <p:txBody>
          <a:bodyPr/>
          <a:lstStyle>
            <a:lvl1pPr>
              <a:defRPr>
                <a:latin typeface="Georgia" charset="0"/>
                <a:ea typeface="Georgia" charset="0"/>
                <a:cs typeface="Georgia" charset="0"/>
              </a:defRPr>
            </a:lvl1pPr>
            <a:lvl2pPr>
              <a:defRPr>
                <a:latin typeface="Georgia" charset="0"/>
                <a:ea typeface="Georgia" charset="0"/>
                <a:cs typeface="Georgia" charset="0"/>
              </a:defRPr>
            </a:lvl2pPr>
            <a:lvl3pPr>
              <a:defRPr>
                <a:latin typeface="Georgia" charset="0"/>
                <a:ea typeface="Georgia" charset="0"/>
                <a:cs typeface="Georgia" charset="0"/>
              </a:defRPr>
            </a:lvl3pPr>
            <a:lvl4pPr>
              <a:defRPr>
                <a:latin typeface="Georgia" charset="0"/>
                <a:ea typeface="Georgia" charset="0"/>
                <a:cs typeface="Georgia" charset="0"/>
              </a:defRPr>
            </a:lvl4pPr>
            <a:lvl5pPr>
              <a:defRPr>
                <a:latin typeface="Georgia" charset="0"/>
                <a:ea typeface="Georgia" charset="0"/>
                <a:cs typeface="Georgia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998160" y="29966383"/>
            <a:ext cx="9875520" cy="1752600"/>
          </a:xfrm>
          <a:prstGeom prst="rect">
            <a:avLst/>
          </a:prstGeom>
        </p:spPr>
        <p:txBody>
          <a:bodyPr/>
          <a:lstStyle/>
          <a:p>
            <a:fld id="{AF533643-1408-F849-97EB-1DBBD1291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73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891200" cy="3291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3289584" y="11362049"/>
            <a:ext cx="37309776" cy="16435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451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891200" cy="3291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9589" y="3977110"/>
            <a:ext cx="37266307" cy="13136731"/>
          </a:xfrm>
        </p:spPr>
        <p:txBody>
          <a:bodyPr anchor="b">
            <a:normAutofit/>
          </a:bodyPr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89589" y="17555801"/>
            <a:ext cx="37266307" cy="6567278"/>
          </a:xfrm>
        </p:spPr>
        <p:txBody>
          <a:bodyPr>
            <a:normAutofit/>
          </a:bodyPr>
          <a:lstStyle>
            <a:lvl1pPr marL="0" indent="0" algn="ctr">
              <a:buNone/>
              <a:defRPr sz="9600">
                <a:solidFill>
                  <a:schemeClr val="bg1">
                    <a:lumMod val="50000"/>
                  </a:schemeClr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152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891200" cy="329184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289594" y="2968889"/>
            <a:ext cx="37312022" cy="76616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3289584" y="11362049"/>
            <a:ext cx="18381696" cy="16435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22219920" y="11362049"/>
            <a:ext cx="18379440" cy="16435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03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891200" cy="329184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289594" y="2968889"/>
            <a:ext cx="37312022" cy="76616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26781" y="11380887"/>
            <a:ext cx="17544509" cy="3263971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12480" b="0">
                <a:solidFill>
                  <a:schemeClr val="tx1"/>
                </a:solidFill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3289589" y="14644865"/>
            <a:ext cx="18381696" cy="13152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027124" y="11380887"/>
            <a:ext cx="17574494" cy="3263971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12480" b="0">
                <a:solidFill>
                  <a:schemeClr val="tx1"/>
                </a:solidFill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22219922" y="14644865"/>
            <a:ext cx="18379445" cy="13152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094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891200" cy="3291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388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891200" cy="329184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3643-1408-F849-97EB-1DBBD1291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5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891200" cy="3291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9589" y="2926080"/>
            <a:ext cx="14168477" cy="9711610"/>
          </a:xfrm>
        </p:spPr>
        <p:txBody>
          <a:bodyPr anchor="b"/>
          <a:lstStyle>
            <a:lvl1pPr algn="ctr"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18281025" y="2926087"/>
            <a:ext cx="22320586" cy="24871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9591" y="12637690"/>
            <a:ext cx="14168482" cy="15160070"/>
          </a:xfrm>
        </p:spPr>
        <p:txBody>
          <a:bodyPr/>
          <a:lstStyle>
            <a:lvl1pPr marL="0" indent="0" algn="ctr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348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891200" cy="3291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9594" y="2926080"/>
            <a:ext cx="19822166" cy="9711619"/>
          </a:xfrm>
        </p:spPr>
        <p:txBody>
          <a:bodyPr anchor="b"/>
          <a:lstStyle>
            <a:lvl1pPr algn="ctr"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020498" y="2926085"/>
            <a:ext cx="14428085" cy="2487168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9661" y="12637697"/>
            <a:ext cx="19822099" cy="15160066"/>
          </a:xfrm>
        </p:spPr>
        <p:txBody>
          <a:bodyPr/>
          <a:lstStyle>
            <a:lvl1pPr marL="0" indent="0" algn="ctr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72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w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" y="-3"/>
            <a:ext cx="43891210" cy="32918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89594" y="2968889"/>
            <a:ext cx="37312022" cy="7661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89591" y="11362053"/>
            <a:ext cx="37312027" cy="16435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43454" y="2823972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9591" y="28239727"/>
            <a:ext cx="24022392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850446" y="28239727"/>
            <a:ext cx="2751173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68BE50CF-6929-4D03-8F6E-7881914459BB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2" y="-1"/>
            <a:ext cx="43929300" cy="12810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E605A9-0439-49FC-96A6-1F1B1994D682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7580" y="1716457"/>
            <a:ext cx="9098280" cy="278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994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</p:sldLayoutIdLst>
  <p:txStyles>
    <p:titleStyle>
      <a:lvl1pPr algn="ctr" defTabSz="4389120" rtl="0" eaLnBrk="1" latinLnBrk="0" hangingPunct="1">
        <a:lnSpc>
          <a:spcPct val="90000"/>
        </a:lnSpc>
        <a:spcBef>
          <a:spcPct val="0"/>
        </a:spcBef>
        <a:buNone/>
        <a:defRPr sz="1728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120000"/>
        </a:lnSpc>
        <a:spcBef>
          <a:spcPts val="4800"/>
        </a:spcBef>
        <a:buClr>
          <a:schemeClr val="tx1"/>
        </a:buClr>
        <a:buFont typeface="Arial" panose="020B0604020202020204" pitchFamily="34" charset="0"/>
        <a:buChar char="•"/>
        <a:defRPr sz="9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120000"/>
        </a:lnSpc>
        <a:spcBef>
          <a:spcPts val="2400"/>
        </a:spcBef>
        <a:buClr>
          <a:schemeClr val="tx1"/>
        </a:buClr>
        <a:buFont typeface="Arial" panose="020B0604020202020204" pitchFamily="34" charset="0"/>
        <a:buChar char="•"/>
        <a:defRPr sz="864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120000"/>
        </a:lnSpc>
        <a:spcBef>
          <a:spcPts val="2400"/>
        </a:spcBef>
        <a:buClr>
          <a:schemeClr val="tx1"/>
        </a:buClr>
        <a:buFont typeface="Arial" panose="020B0604020202020204" pitchFamily="34" charset="0"/>
        <a:buChar char="•"/>
        <a:defRPr sz="768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120000"/>
        </a:lnSpc>
        <a:spcBef>
          <a:spcPts val="2400"/>
        </a:spcBef>
        <a:buClr>
          <a:schemeClr val="tx1"/>
        </a:buClr>
        <a:buFont typeface="Arial" panose="020B0604020202020204" pitchFamily="34" charset="0"/>
        <a:buChar char="•"/>
        <a:defRPr sz="672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120000"/>
        </a:lnSpc>
        <a:spcBef>
          <a:spcPts val="2400"/>
        </a:spcBef>
        <a:buClr>
          <a:schemeClr val="tx1"/>
        </a:buClr>
        <a:buFont typeface="Arial" panose="020B0604020202020204" pitchFamily="34" charset="0"/>
        <a:buChar char="•"/>
        <a:defRPr sz="672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120000"/>
        </a:lnSpc>
        <a:spcBef>
          <a:spcPts val="2400"/>
        </a:spcBef>
        <a:buClr>
          <a:schemeClr val="tx1"/>
        </a:buClr>
        <a:buFont typeface="Arial" panose="020B0604020202020204" pitchFamily="34" charset="0"/>
        <a:buChar char="•"/>
        <a:defRPr sz="672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120000"/>
        </a:lnSpc>
        <a:spcBef>
          <a:spcPts val="2400"/>
        </a:spcBef>
        <a:buClr>
          <a:schemeClr val="tx1"/>
        </a:buClr>
        <a:buFont typeface="Arial" panose="020B0604020202020204" pitchFamily="34" charset="0"/>
        <a:buChar char="•"/>
        <a:defRPr sz="672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120000"/>
        </a:lnSpc>
        <a:spcBef>
          <a:spcPts val="2400"/>
        </a:spcBef>
        <a:buClr>
          <a:schemeClr val="tx1"/>
        </a:buClr>
        <a:buFont typeface="Arial" panose="020B0604020202020204" pitchFamily="34" charset="0"/>
        <a:buChar char="•"/>
        <a:defRPr sz="672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120000"/>
        </a:lnSpc>
        <a:spcBef>
          <a:spcPts val="2400"/>
        </a:spcBef>
        <a:buClr>
          <a:schemeClr val="tx1"/>
        </a:buClr>
        <a:buFont typeface="Arial" panose="020B0604020202020204" pitchFamily="34" charset="0"/>
        <a:buChar char="•"/>
        <a:defRPr sz="672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accent3">
                <a:lumMod val="20000"/>
                <a:lumOff val="80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racheostomy Airway Tube Photograph by Maurizio De Angelis/science ...">
            <a:extLst>
              <a:ext uri="{FF2B5EF4-FFF2-40B4-BE49-F238E27FC236}">
                <a16:creationId xmlns:a16="http://schemas.microsoft.com/office/drawing/2014/main" id="{0A9D7EE0-D0CD-413C-A39C-9D91FEBEF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659" y="25618863"/>
            <a:ext cx="13078958" cy="5993673"/>
          </a:xfrm>
          <a:prstGeom prst="rect">
            <a:avLst/>
          </a:prstGeom>
          <a:gradFill>
            <a:gsLst>
              <a:gs pos="90000">
                <a:schemeClr val="bg2">
                  <a:tint val="84000"/>
                  <a:shade val="100000"/>
                  <a:hueMod val="92000"/>
                  <a:satMod val="180000"/>
                  <a:alpha val="53000"/>
                  <a:lumMod val="79000"/>
                  <a:lumOff val="21000"/>
                </a:schemeClr>
              </a:gs>
              <a:gs pos="100000">
                <a:schemeClr val="bg2">
                  <a:shade val="92000"/>
                  <a:satMod val="170000"/>
                  <a:lumMod val="96000"/>
                </a:schemeClr>
              </a:gs>
            </a:gsLst>
            <a:lin ang="5400000" scaled="0"/>
          </a:gradFill>
          <a:ln>
            <a:solidFill>
              <a:schemeClr val="tx2">
                <a:lumMod val="40000"/>
                <a:lumOff val="60000"/>
              </a:schemeClr>
            </a:solidFill>
          </a:ln>
        </p:spPr>
      </p:pic>
      <p:sp>
        <p:nvSpPr>
          <p:cNvPr id="2" name="Text Box 29"/>
          <p:cNvSpPr txBox="1">
            <a:spLocks noChangeArrowheads="1"/>
          </p:cNvSpPr>
          <p:nvPr/>
        </p:nvSpPr>
        <p:spPr bwMode="auto">
          <a:xfrm>
            <a:off x="0" y="1262716"/>
            <a:ext cx="33832800" cy="3375277"/>
          </a:xfrm>
          <a:prstGeom prst="rect">
            <a:avLst/>
          </a:prstGeom>
          <a:solidFill>
            <a:srgbClr val="001E78"/>
          </a:solidFill>
          <a:ln>
            <a:noFill/>
          </a:ln>
          <a:effectLst/>
          <a:extLst/>
        </p:spPr>
        <p:txBody>
          <a:bodyPr wrap="square" lIns="142235" tIns="71117" rIns="142235" bIns="71117">
            <a:spAutoFit/>
          </a:bodyPr>
          <a:lstStyle>
            <a:lvl1pPr defTabSz="4387850">
              <a:spcBef>
                <a:spcPct val="20000"/>
              </a:spcBef>
              <a:buChar char="•"/>
              <a:defRPr sz="15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1200" indent="-1370013" defTabSz="4387850">
              <a:spcBef>
                <a:spcPct val="20000"/>
              </a:spcBef>
              <a:buChar char="–"/>
              <a:defRPr sz="13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422400" indent="-1098550" defTabSz="4387850"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133600" indent="-1096963" defTabSz="4387850">
              <a:spcBef>
                <a:spcPct val="20000"/>
              </a:spcBef>
              <a:buChar char="–"/>
              <a:defRPr sz="9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844800" indent="-1095375" defTabSz="4387850">
              <a:spcBef>
                <a:spcPct val="20000"/>
              </a:spcBef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302000" indent="-1095375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759200" indent="-1095375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216400" indent="-1095375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673600" indent="-1095375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6600" b="1" dirty="0">
                <a:solidFill>
                  <a:schemeClr val="bg1"/>
                </a:solidFill>
                <a:latin typeface="Times" pitchFamily="2" charset="0"/>
              </a:rPr>
              <a:t>Early Tracheostomy and Late Tracheostomy Outcomes in Critically Ill Patients</a:t>
            </a:r>
          </a:p>
          <a:p>
            <a:pPr algn="ctr">
              <a:spcBef>
                <a:spcPct val="0"/>
              </a:spcBef>
              <a:buNone/>
            </a:pPr>
            <a:r>
              <a:rPr lang="en-US" altLang="en-US" sz="4800" dirty="0">
                <a:solidFill>
                  <a:schemeClr val="bg1"/>
                </a:solidFill>
                <a:latin typeface="Times" pitchFamily="2" charset="0"/>
              </a:rPr>
              <a:t>Giuseppe Filice, MD; Premal Patel, MD; Cornelius Gallagher, MD; Satish Tadepalli, MD; Shakumar Patel, MD; Pramil Cheriyath, MD</a:t>
            </a:r>
          </a:p>
          <a:p>
            <a:pPr algn="ctr">
              <a:spcBef>
                <a:spcPct val="0"/>
              </a:spcBef>
              <a:buNone/>
            </a:pPr>
            <a:r>
              <a:rPr lang="en-US" altLang="en-US" sz="4800" dirty="0">
                <a:solidFill>
                  <a:schemeClr val="bg1"/>
                </a:solidFill>
                <a:latin typeface="Times" pitchFamily="2" charset="0"/>
              </a:rPr>
              <a:t>Department of Internal Medicine, Hackensack Meridian Health Ocean Medical Center, Brick NJ </a:t>
            </a:r>
          </a:p>
          <a:p>
            <a:pPr>
              <a:spcBef>
                <a:spcPct val="0"/>
              </a:spcBef>
              <a:buNone/>
            </a:pPr>
            <a:endParaRPr lang="en-US" altLang="en-US" sz="4800" dirty="0">
              <a:solidFill>
                <a:schemeClr val="bg1"/>
              </a:solidFill>
              <a:latin typeface="Times" pitchFamily="2" charset="0"/>
            </a:endParaRPr>
          </a:p>
        </p:txBody>
      </p:sp>
      <p:sp>
        <p:nvSpPr>
          <p:cNvPr id="5" name="Rectangle 195"/>
          <p:cNvSpPr>
            <a:spLocks noChangeArrowheads="1"/>
          </p:cNvSpPr>
          <p:nvPr/>
        </p:nvSpPr>
        <p:spPr bwMode="auto">
          <a:xfrm>
            <a:off x="1258610" y="5049942"/>
            <a:ext cx="10915649" cy="11940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7160" tIns="68580" rIns="137160" bIns="68580" anchor="ctr"/>
          <a:lstStyle>
            <a:lvl1pPr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5400" dirty="0">
                <a:latin typeface="Times" pitchFamily="2" charset="0"/>
              </a:rPr>
              <a:t>Background/Purpose:</a:t>
            </a:r>
          </a:p>
        </p:txBody>
      </p:sp>
      <p:sp>
        <p:nvSpPr>
          <p:cNvPr id="6" name="Rectangle 197"/>
          <p:cNvSpPr>
            <a:spLocks noChangeArrowheads="1"/>
          </p:cNvSpPr>
          <p:nvPr/>
        </p:nvSpPr>
        <p:spPr bwMode="auto">
          <a:xfrm>
            <a:off x="1258609" y="15016154"/>
            <a:ext cx="10915649" cy="11940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7160" tIns="68580" rIns="137160" bIns="68580" anchor="ctr"/>
          <a:lstStyle>
            <a:lvl1pPr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5400" dirty="0">
                <a:latin typeface="Times" pitchFamily="2" charset="0"/>
              </a:rPr>
              <a:t>Methods</a:t>
            </a:r>
          </a:p>
        </p:txBody>
      </p:sp>
      <p:sp>
        <p:nvSpPr>
          <p:cNvPr id="9" name="Text Box 201"/>
          <p:cNvSpPr txBox="1">
            <a:spLocks noChangeArrowheads="1"/>
          </p:cNvSpPr>
          <p:nvPr/>
        </p:nvSpPr>
        <p:spPr bwMode="auto">
          <a:xfrm>
            <a:off x="1258609" y="6565215"/>
            <a:ext cx="10915649" cy="7478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71500" indent="-571500" algn="just">
              <a:buFont typeface="Wingdings" pitchFamily="2" charset="2"/>
              <a:buChar char="Ø"/>
            </a:pPr>
            <a:r>
              <a:rPr lang="en-US" altLang="en-US" sz="4000" b="0" dirty="0">
                <a:latin typeface="Times" pitchFamily="2" charset="0"/>
              </a:rPr>
              <a:t>Recent studies have shown the beneficial effects of early tracheostomy over late tracheostomy in critically ill patients. </a:t>
            </a:r>
          </a:p>
          <a:p>
            <a:pPr marL="571500" indent="-571500" algn="just">
              <a:buFont typeface="Wingdings" pitchFamily="2" charset="2"/>
              <a:buChar char="Ø"/>
            </a:pPr>
            <a:r>
              <a:rPr lang="en-US" altLang="en-US" sz="4000" b="0" dirty="0">
                <a:latin typeface="Times" pitchFamily="2" charset="0"/>
              </a:rPr>
              <a:t>To date, most of the studies have used ICD-9 CM codes while looking for the differences in outcomes of early tracheostomy Vs late tracheostomy after intubation in critically ill patients. </a:t>
            </a:r>
          </a:p>
          <a:p>
            <a:pPr marL="571500" indent="-571500" algn="just">
              <a:buFont typeface="Wingdings" pitchFamily="2" charset="2"/>
              <a:buChar char="Ø"/>
            </a:pPr>
            <a:r>
              <a:rPr lang="en-US" altLang="en-US" sz="4000" b="0" dirty="0">
                <a:latin typeface="Times" pitchFamily="2" charset="0"/>
              </a:rPr>
              <a:t>Our objective of the study is to discuss the outcomes of early tracheostomy Vs late tracheostomy using ICD-10 CM codes from the most recent national database</a:t>
            </a:r>
          </a:p>
        </p:txBody>
      </p:sp>
      <p:sp>
        <p:nvSpPr>
          <p:cNvPr id="10" name="Text Box 202"/>
          <p:cNvSpPr txBox="1">
            <a:spLocks noChangeArrowheads="1"/>
          </p:cNvSpPr>
          <p:nvPr/>
        </p:nvSpPr>
        <p:spPr bwMode="auto">
          <a:xfrm>
            <a:off x="1258609" y="16756162"/>
            <a:ext cx="10915649" cy="1491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37160" tIns="68580" rIns="137160" bIns="68580">
            <a:spAutoFit/>
          </a:bodyPr>
          <a:lstStyle>
            <a:lvl1pPr marL="457200" indent="-4572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71500" indent="-571500">
              <a:buFont typeface="Wingdings" pitchFamily="2" charset="2"/>
              <a:buChar char="Ø"/>
            </a:pPr>
            <a:r>
              <a:rPr lang="en-US" altLang="en-US" sz="4000" b="0" dirty="0">
                <a:latin typeface="Times" pitchFamily="2" charset="0"/>
              </a:rPr>
              <a:t>We conducted a retrospective cohort study using publicly accessible national Inpatient Sample (NIS) database from October 2015 to December 2017. 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altLang="en-US" sz="4000" b="0" dirty="0">
                <a:latin typeface="Times" pitchFamily="2" charset="0"/>
              </a:rPr>
              <a:t>The NIS is a large publicly available all-payer inpatient healthcare database designed to produce U.S. regional and national estimates of inpatient utilization, access, charges, quality, and outcomes. 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altLang="en-US" sz="4000" b="0" dirty="0">
                <a:latin typeface="Times" pitchFamily="2" charset="0"/>
              </a:rPr>
              <a:t>Its large sample size is ideal for developing national and regional estimates and enables analyses of rare conditions, uncommon treatments, and special populations.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altLang="en-US" sz="4000" b="0" dirty="0">
                <a:latin typeface="Times" pitchFamily="2" charset="0"/>
              </a:rPr>
              <a:t>Adult patients (&gt;/= 18), who underwent tracheostomy procedures were included in the study. 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altLang="en-US" sz="4000" b="0" dirty="0">
                <a:latin typeface="Times" pitchFamily="2" charset="0"/>
              </a:rPr>
              <a:t>Early tracheostomy group included the patients who underwent tracheostomy in &lt;=7days after Intubation and Late tracheostomy group included the patients who underwent tracheostomy between 9 days to 16 days after intubation. 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altLang="en-US" sz="4000" b="0" dirty="0">
                <a:latin typeface="Times" pitchFamily="2" charset="0"/>
              </a:rPr>
              <a:t>SAS 9.4 was used for analyses. SAS is a statistical analytical software suite developed by SAS Institute for data management.</a:t>
            </a:r>
          </a:p>
        </p:txBody>
      </p:sp>
      <p:sp>
        <p:nvSpPr>
          <p:cNvPr id="29" name="Rectangle 229"/>
          <p:cNvSpPr>
            <a:spLocks noChangeArrowheads="1"/>
          </p:cNvSpPr>
          <p:nvPr/>
        </p:nvSpPr>
        <p:spPr bwMode="auto">
          <a:xfrm>
            <a:off x="13883306" y="5049943"/>
            <a:ext cx="13168313" cy="11273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7160" tIns="68580" rIns="137160" bIns="68580" anchor="ctr"/>
          <a:lstStyle>
            <a:lvl1pPr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5400" dirty="0">
                <a:latin typeface="Times" pitchFamily="2" charset="0"/>
              </a:rPr>
              <a:t>Results</a:t>
            </a:r>
          </a:p>
        </p:txBody>
      </p:sp>
      <p:sp>
        <p:nvSpPr>
          <p:cNvPr id="32" name="Text Box 201"/>
          <p:cNvSpPr txBox="1">
            <a:spLocks noChangeArrowheads="1"/>
          </p:cNvSpPr>
          <p:nvPr/>
        </p:nvSpPr>
        <p:spPr bwMode="auto">
          <a:xfrm>
            <a:off x="13883306" y="6565215"/>
            <a:ext cx="13168312" cy="13018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71500" indent="-571500" algn="just">
              <a:buFont typeface="Wingdings" pitchFamily="2" charset="2"/>
              <a:buChar char="Ø"/>
            </a:pPr>
            <a:r>
              <a:rPr lang="en-US" altLang="en-US" sz="4000" b="0" dirty="0">
                <a:latin typeface="Times" pitchFamily="2" charset="0"/>
              </a:rPr>
              <a:t>Out of 139,395 patients, 57,320 (43.60 %) underwent an early tracheostomy, and 51.635 (39.28%) underwent a late tracheostomy. </a:t>
            </a:r>
          </a:p>
          <a:p>
            <a:pPr marL="571500" indent="-571500" algn="just">
              <a:buFont typeface="Wingdings" pitchFamily="2" charset="2"/>
              <a:buChar char="Ø"/>
            </a:pPr>
            <a:r>
              <a:rPr lang="en-US" altLang="en-US" sz="4000" b="0" dirty="0">
                <a:latin typeface="Times" pitchFamily="2" charset="0"/>
              </a:rPr>
              <a:t>In this cohort, 23,720 (41.38%) were females, 33,600 (58.62%) were men. </a:t>
            </a:r>
          </a:p>
          <a:p>
            <a:pPr marL="571500" indent="-571500" algn="just">
              <a:buFont typeface="Wingdings" pitchFamily="2" charset="2"/>
              <a:buChar char="Ø"/>
            </a:pPr>
            <a:r>
              <a:rPr lang="en-US" altLang="en-US" sz="4000" b="0" dirty="0">
                <a:latin typeface="Times" pitchFamily="2" charset="0"/>
              </a:rPr>
              <a:t>Among them, 34,365 (61.50%) were Caucasians, 11,260 (20. 15%) were African Americans, 5,535 (9.91%) were Hispanic, and 4,715 (8.44%) were native Americans in early tracheostomy group, 22,815 (44.19%) were Female, 28,820 (55.81%) were Men, 28,870 (57.79%). </a:t>
            </a:r>
          </a:p>
          <a:p>
            <a:pPr marL="571500" indent="-571500" algn="just">
              <a:buFont typeface="Wingdings" pitchFamily="2" charset="2"/>
              <a:buChar char="Ø"/>
            </a:pPr>
            <a:r>
              <a:rPr lang="en-US" altLang="en-US" sz="4000" b="0" dirty="0">
                <a:latin typeface="Times" pitchFamily="2" charset="0"/>
              </a:rPr>
              <a:t>Among them, Caucasians, 11,545 (23.11%) were African Americans, 5,445 (10.9%) were Hispanic, and 4,100 (8.21%) were native Americans in Late Tracheostomy group. </a:t>
            </a:r>
          </a:p>
          <a:p>
            <a:pPr marL="571500" indent="-571500" algn="just">
              <a:buFont typeface="Wingdings" pitchFamily="2" charset="2"/>
              <a:buChar char="Ø"/>
            </a:pPr>
            <a:r>
              <a:rPr lang="en-US" altLang="en-US" sz="4000" b="0" dirty="0">
                <a:latin typeface="Times" pitchFamily="2" charset="0"/>
              </a:rPr>
              <a:t>In the early tracheostomy group, the average length of stay is 27.8 (15-34) days and the financial burden for each patient is 101,141.2 (51189.9 -122, 900.6) USD and In-Hospital mortality is 10.83% compared to the late tracheostomy group, the average length of stay is 32.3 (20-37) days and the financial burden for each patient is 116, 047.8 (65, 823.1-138,876.5) and In-Hospital mortality is 13.44%.</a:t>
            </a:r>
          </a:p>
        </p:txBody>
      </p:sp>
      <p:sp>
        <p:nvSpPr>
          <p:cNvPr id="33" name="Rectangle 229"/>
          <p:cNvSpPr>
            <a:spLocks noChangeArrowheads="1"/>
          </p:cNvSpPr>
          <p:nvPr/>
        </p:nvSpPr>
        <p:spPr bwMode="auto">
          <a:xfrm>
            <a:off x="28676598" y="27670125"/>
            <a:ext cx="13381608" cy="12267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7160" tIns="68580" rIns="137160" bIns="68580" anchor="ctr"/>
          <a:lstStyle>
            <a:lvl1pPr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5400" dirty="0">
                <a:latin typeface="Times" pitchFamily="2" charset="0"/>
              </a:rPr>
              <a:t>Conclusion</a:t>
            </a:r>
          </a:p>
        </p:txBody>
      </p:sp>
      <p:sp>
        <p:nvSpPr>
          <p:cNvPr id="34" name="Text Box 230"/>
          <p:cNvSpPr txBox="1">
            <a:spLocks noChangeArrowheads="1"/>
          </p:cNvSpPr>
          <p:nvPr/>
        </p:nvSpPr>
        <p:spPr bwMode="auto">
          <a:xfrm>
            <a:off x="28598584" y="29268738"/>
            <a:ext cx="13459622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71500" indent="-571500">
              <a:buFont typeface="Wingdings" pitchFamily="2" charset="2"/>
              <a:buChar char="Ø"/>
            </a:pPr>
            <a:r>
              <a:rPr lang="en-US" altLang="en-US" sz="4000" b="0" dirty="0">
                <a:latin typeface="Times" pitchFamily="2" charset="0"/>
              </a:rPr>
              <a:t>Based on the results from our study, we found that early tracheostomized patients had better outcomes and less In-Hospital mortality and financial burden over late tracheostomized patients.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DDEF3E9A-7248-4DA5-B2B9-5A2BF6320B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2128058"/>
              </p:ext>
            </p:extLst>
          </p:nvPr>
        </p:nvGraphicFramePr>
        <p:xfrm>
          <a:off x="28520571" y="5087728"/>
          <a:ext cx="13890172" cy="83641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EC9D35AC-CCD8-4969-B15E-AFCBF24CD8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3596195"/>
              </p:ext>
            </p:extLst>
          </p:nvPr>
        </p:nvGraphicFramePr>
        <p:xfrm>
          <a:off x="28676599" y="22466353"/>
          <a:ext cx="13381607" cy="37856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7CCDD2B1-B183-491D-B0DB-18B9838007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6829231"/>
              </p:ext>
            </p:extLst>
          </p:nvPr>
        </p:nvGraphicFramePr>
        <p:xfrm>
          <a:off x="28520571" y="15287106"/>
          <a:ext cx="13716000" cy="56557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73D2AD3-F2F4-43DD-B1A1-3B9C859C2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352847"/>
              </p:ext>
            </p:extLst>
          </p:nvPr>
        </p:nvGraphicFramePr>
        <p:xfrm>
          <a:off x="13972658" y="19691530"/>
          <a:ext cx="13078959" cy="50686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59653">
                  <a:extLst>
                    <a:ext uri="{9D8B030D-6E8A-4147-A177-3AD203B41FA5}">
                      <a16:colId xmlns:a16="http://schemas.microsoft.com/office/drawing/2014/main" val="878393536"/>
                    </a:ext>
                  </a:extLst>
                </a:gridCol>
                <a:gridCol w="4359653">
                  <a:extLst>
                    <a:ext uri="{9D8B030D-6E8A-4147-A177-3AD203B41FA5}">
                      <a16:colId xmlns:a16="http://schemas.microsoft.com/office/drawing/2014/main" val="2877568728"/>
                    </a:ext>
                  </a:extLst>
                </a:gridCol>
                <a:gridCol w="4359653">
                  <a:extLst>
                    <a:ext uri="{9D8B030D-6E8A-4147-A177-3AD203B41FA5}">
                      <a16:colId xmlns:a16="http://schemas.microsoft.com/office/drawing/2014/main" val="2130443219"/>
                    </a:ext>
                  </a:extLst>
                </a:gridCol>
              </a:tblGrid>
              <a:tr h="633587">
                <a:tc>
                  <a:txBody>
                    <a:bodyPr/>
                    <a:lstStyle/>
                    <a:p>
                      <a:pPr algn="ctr" fontAlgn="ctr"/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Early Tracheostomy</a:t>
                      </a:r>
                      <a:endParaRPr lang="en-US" sz="3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gradFill>
                      <a:gsLst>
                        <a:gs pos="100000">
                          <a:schemeClr val="bg2">
                            <a:tint val="84000"/>
                            <a:shade val="100000"/>
                            <a:hueMod val="92000"/>
                            <a:satMod val="180000"/>
                            <a:lumMod val="114000"/>
                            <a:alpha val="50000"/>
                          </a:schemeClr>
                        </a:gs>
                        <a:gs pos="100000">
                          <a:schemeClr val="bg2">
                            <a:shade val="92000"/>
                            <a:satMod val="170000"/>
                            <a:lumMod val="96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Late Tracheostomy</a:t>
                      </a:r>
                      <a:endParaRPr lang="en-US" sz="3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189223"/>
                  </a:ext>
                </a:extLst>
              </a:tr>
              <a:tr h="6335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Tracheostomy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57,320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gradFill>
                      <a:gsLst>
                        <a:gs pos="100000">
                          <a:schemeClr val="bg2">
                            <a:tint val="84000"/>
                            <a:shade val="100000"/>
                            <a:hueMod val="92000"/>
                            <a:satMod val="180000"/>
                            <a:lumMod val="114000"/>
                            <a:alpha val="50000"/>
                          </a:schemeClr>
                        </a:gs>
                        <a:gs pos="100000">
                          <a:schemeClr val="bg2">
                            <a:shade val="92000"/>
                            <a:satMod val="170000"/>
                            <a:lumMod val="96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51,635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843972"/>
                  </a:ext>
                </a:extLst>
              </a:tr>
              <a:tr h="6335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Female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23,720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gradFill>
                      <a:gsLst>
                        <a:gs pos="100000">
                          <a:schemeClr val="bg2">
                            <a:tint val="84000"/>
                            <a:shade val="100000"/>
                            <a:hueMod val="92000"/>
                            <a:satMod val="180000"/>
                            <a:lumMod val="114000"/>
                            <a:alpha val="50000"/>
                          </a:schemeClr>
                        </a:gs>
                        <a:gs pos="100000">
                          <a:schemeClr val="bg2">
                            <a:shade val="92000"/>
                            <a:satMod val="170000"/>
                            <a:lumMod val="96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22,815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943984"/>
                  </a:ext>
                </a:extLst>
              </a:tr>
              <a:tr h="6335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Male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33,600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gradFill>
                      <a:gsLst>
                        <a:gs pos="100000">
                          <a:schemeClr val="bg2">
                            <a:tint val="84000"/>
                            <a:shade val="100000"/>
                            <a:hueMod val="92000"/>
                            <a:satMod val="180000"/>
                            <a:lumMod val="114000"/>
                            <a:alpha val="50000"/>
                          </a:schemeClr>
                        </a:gs>
                        <a:gs pos="100000">
                          <a:schemeClr val="bg2">
                            <a:shade val="92000"/>
                            <a:satMod val="170000"/>
                            <a:lumMod val="96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28,820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59538"/>
                  </a:ext>
                </a:extLst>
              </a:tr>
              <a:tr h="6335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Caucasians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34,365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gradFill>
                      <a:gsLst>
                        <a:gs pos="100000">
                          <a:schemeClr val="bg2">
                            <a:tint val="84000"/>
                            <a:shade val="100000"/>
                            <a:hueMod val="92000"/>
                            <a:satMod val="180000"/>
                            <a:lumMod val="114000"/>
                            <a:alpha val="50000"/>
                          </a:schemeClr>
                        </a:gs>
                        <a:gs pos="100000">
                          <a:schemeClr val="bg2">
                            <a:shade val="92000"/>
                            <a:satMod val="170000"/>
                            <a:lumMod val="96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28,870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767694"/>
                  </a:ext>
                </a:extLst>
              </a:tr>
              <a:tr h="6335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African-American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11,260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gradFill>
                      <a:gsLst>
                        <a:gs pos="100000">
                          <a:schemeClr val="bg2">
                            <a:tint val="84000"/>
                            <a:shade val="100000"/>
                            <a:hueMod val="92000"/>
                            <a:satMod val="180000"/>
                            <a:lumMod val="114000"/>
                            <a:alpha val="50000"/>
                          </a:schemeClr>
                        </a:gs>
                        <a:gs pos="100000">
                          <a:schemeClr val="bg2">
                            <a:shade val="92000"/>
                            <a:satMod val="170000"/>
                            <a:lumMod val="96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11,545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97216"/>
                  </a:ext>
                </a:extLst>
              </a:tr>
              <a:tr h="6335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Hispanic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5,535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gradFill>
                      <a:gsLst>
                        <a:gs pos="100000">
                          <a:schemeClr val="bg2">
                            <a:tint val="84000"/>
                            <a:shade val="100000"/>
                            <a:hueMod val="92000"/>
                            <a:satMod val="180000"/>
                            <a:lumMod val="114000"/>
                            <a:alpha val="50000"/>
                          </a:schemeClr>
                        </a:gs>
                        <a:gs pos="100000">
                          <a:schemeClr val="bg2">
                            <a:shade val="92000"/>
                            <a:satMod val="170000"/>
                            <a:lumMod val="96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5,445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17992"/>
                  </a:ext>
                </a:extLst>
              </a:tr>
              <a:tr h="6335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Native American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4,715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gradFill>
                      <a:gsLst>
                        <a:gs pos="100000">
                          <a:schemeClr val="bg2">
                            <a:tint val="84000"/>
                            <a:shade val="100000"/>
                            <a:hueMod val="92000"/>
                            <a:satMod val="180000"/>
                            <a:lumMod val="114000"/>
                            <a:alpha val="50000"/>
                          </a:schemeClr>
                        </a:gs>
                        <a:gs pos="100000">
                          <a:schemeClr val="bg2">
                            <a:shade val="92000"/>
                            <a:satMod val="170000"/>
                            <a:lumMod val="96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4,100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13798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D0E5FF7-F28E-2B45-BCEF-EEA9DCF3022E}"/>
              </a:ext>
            </a:extLst>
          </p:cNvPr>
          <p:cNvSpPr txBox="1"/>
          <p:nvPr/>
        </p:nvSpPr>
        <p:spPr>
          <a:xfrm>
            <a:off x="0" y="240034"/>
            <a:ext cx="11428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Times" pitchFamily="2" charset="0"/>
              </a:rPr>
              <a:t>Ocean Medical Center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A1ED724-FB46-2D4C-8D9D-72D831FE6AEB}"/>
              </a:ext>
            </a:extLst>
          </p:cNvPr>
          <p:cNvCxnSpPr>
            <a:cxnSpLocks/>
          </p:cNvCxnSpPr>
          <p:nvPr/>
        </p:nvCxnSpPr>
        <p:spPr>
          <a:xfrm>
            <a:off x="0" y="4182666"/>
            <a:ext cx="33832800" cy="6740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0888E98-01C3-0249-82AC-F41DFB34B73B}"/>
              </a:ext>
            </a:extLst>
          </p:cNvPr>
          <p:cNvSpPr txBox="1"/>
          <p:nvPr/>
        </p:nvSpPr>
        <p:spPr>
          <a:xfrm>
            <a:off x="13972658" y="24779304"/>
            <a:ext cx="1316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" pitchFamily="2" charset="0"/>
              </a:rPr>
              <a:t>Figure 1: Table showing gender and race distribution in the study population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E89703-B345-3A48-ACFF-2B0CA3B57119}"/>
              </a:ext>
            </a:extLst>
          </p:cNvPr>
          <p:cNvSpPr txBox="1"/>
          <p:nvPr/>
        </p:nvSpPr>
        <p:spPr>
          <a:xfrm>
            <a:off x="28507011" y="13565811"/>
            <a:ext cx="131683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" pitchFamily="2" charset="0"/>
              </a:rPr>
              <a:t>Figure 3: Bar diagram showing gender and race distribution in the study population comparing the two group (Early Vs Late)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9C56BA-2AF6-D447-A26A-1B24EC873345}"/>
              </a:ext>
            </a:extLst>
          </p:cNvPr>
          <p:cNvSpPr txBox="1"/>
          <p:nvPr/>
        </p:nvSpPr>
        <p:spPr>
          <a:xfrm>
            <a:off x="28520571" y="21165973"/>
            <a:ext cx="133243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" pitchFamily="2" charset="0"/>
              </a:rPr>
              <a:t>Figure 4: Bar diagram  showing the average length of stay in two groups (Early Vs Late)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3AF60D-1350-724B-9920-F6E1B9DAC500}"/>
              </a:ext>
            </a:extLst>
          </p:cNvPr>
          <p:cNvSpPr txBox="1"/>
          <p:nvPr/>
        </p:nvSpPr>
        <p:spPr>
          <a:xfrm>
            <a:off x="28463304" y="26221051"/>
            <a:ext cx="135949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" pitchFamily="2" charset="0"/>
              </a:rPr>
              <a:t>Figure 5: Pie </a:t>
            </a:r>
            <a:r>
              <a:rPr lang="en-US" sz="3200">
                <a:latin typeface="Times" pitchFamily="2" charset="0"/>
              </a:rPr>
              <a:t>chart showing </a:t>
            </a:r>
            <a:r>
              <a:rPr lang="en-US" sz="3200" dirty="0">
                <a:latin typeface="Times" pitchFamily="2" charset="0"/>
              </a:rPr>
              <a:t>in-hospital morality between the two groups (Early Vs Late)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38A0F1-CB04-BB4A-81CF-F81930364DE0}"/>
              </a:ext>
            </a:extLst>
          </p:cNvPr>
          <p:cNvSpPr txBox="1"/>
          <p:nvPr/>
        </p:nvSpPr>
        <p:spPr>
          <a:xfrm>
            <a:off x="14064099" y="31574932"/>
            <a:ext cx="10232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" pitchFamily="2" charset="0"/>
              </a:rPr>
              <a:t>Figure 2: Anatomy of tracheostomy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9512815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9723</TotalTime>
  <Words>648</Words>
  <Application>Microsoft Macintosh PowerPoint</Application>
  <PresentationFormat>Custom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Georgia</vt:lpstr>
      <vt:lpstr>Times</vt:lpstr>
      <vt:lpstr>Tw Cen MT</vt:lpstr>
      <vt:lpstr>Wingdings</vt:lpstr>
      <vt:lpstr>Droplet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Sammons, Christopher</dc:creator>
  <cp:lastModifiedBy>Microsoft Office User</cp:lastModifiedBy>
  <cp:revision>106</cp:revision>
  <dcterms:created xsi:type="dcterms:W3CDTF">2017-03-21T19:09:34Z</dcterms:created>
  <dcterms:modified xsi:type="dcterms:W3CDTF">2020-06-06T03:27:41Z</dcterms:modified>
</cp:coreProperties>
</file>