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>
        <p:scale>
          <a:sx n="32" d="100"/>
          <a:sy n="32" d="100"/>
        </p:scale>
        <p:origin x="1320" y="-6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kern="1200">
          <a:solidFill>
            <a:schemeClr val="tx2">
              <a:lumMod val="60000"/>
              <a:lumOff val="40000"/>
            </a:schemeClr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39000">
              <a:schemeClr val="bg1">
                <a:lumMod val="85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5615011" y="1973501"/>
            <a:ext cx="28395911" cy="3159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7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Google Trend Analysis and Incidence of Coronavirus in the United States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Palak Patel, DO; Shakumar Patel, MD; Suhrim Choe, MD; Jagan Mohan Rao Vanjarapu, MD, 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Premal Patel, MD; Silpa Gudivada, MD; Vinod Nookala, MD;  Pramil Cheriyath, MD.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Department of Internal Medicine, Hackensack Meridian Health-Ocean Medical Center, Brick, NJ 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989076" y="8387255"/>
            <a:ext cx="11431420" cy="2204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endParaRPr lang="en-US" sz="4400" b="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800" b="0" dirty="0">
                <a:latin typeface="Times" pitchFamily="2" charset="0"/>
              </a:rPr>
              <a:t>Google trends analyzes the popularity of the most searched questions and queries in google search across various geographical regions and languages.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800" b="0" dirty="0">
                <a:latin typeface="Times" pitchFamily="2" charset="0"/>
              </a:rPr>
              <a:t>It allows users to compare the volume of different searches over a period of time.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800" b="0" dirty="0">
                <a:latin typeface="Times" pitchFamily="2" charset="0"/>
              </a:rPr>
              <a:t>Google trends is recently being used to predict various things such as election and financial market forecasts. </a:t>
            </a:r>
            <a:endParaRPr lang="en-US" sz="4800" b="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b="0" dirty="0">
                <a:latin typeface="Times" pitchFamily="2" charset="0"/>
              </a:rPr>
              <a:t>Also, there is an increase in the use of google trends in the area of various medical topics such as suicide occurrence, parasitic diseases, asthma, and various parasitic infections.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b="0" dirty="0">
                <a:latin typeface="Times" pitchFamily="2" charset="0"/>
              </a:rPr>
              <a:t>Google trends has also been used to estimate influenza activity in the world.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b="0" dirty="0">
                <a:latin typeface="Times" pitchFamily="2" charset="0"/>
              </a:rPr>
              <a:t>Recently, the spread of the novel coronavirus has resulted in a global pandemic.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b="0" dirty="0">
                <a:latin typeface="Times" pitchFamily="2" charset="0"/>
              </a:rPr>
              <a:t>Early detection of the disease activity in a community and prediction of an impending  outbreak, followed by a prompt response could reduce  overall morbidity and mortality.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800" b="0" dirty="0">
                <a:latin typeface="Times" pitchFamily="2" charset="0"/>
              </a:rPr>
              <a:t>Our objective is to look for the correlation between search analysis data in the google trends and incidence of the novel coronavirus in the United states.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>
              <a:latin typeface="Times" pitchFamily="2" charset="0"/>
            </a:endParaRPr>
          </a:p>
        </p:txBody>
      </p:sp>
      <p:sp>
        <p:nvSpPr>
          <p:cNvPr id="4" name="Rectangle 194"/>
          <p:cNvSpPr>
            <a:spLocks noChangeArrowheads="1"/>
          </p:cNvSpPr>
          <p:nvPr/>
        </p:nvSpPr>
        <p:spPr bwMode="auto">
          <a:xfrm>
            <a:off x="1992255" y="7043511"/>
            <a:ext cx="11431420" cy="104616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0" dirty="0">
                <a:solidFill>
                  <a:schemeClr val="bg1"/>
                </a:solidFill>
                <a:latin typeface="Times" pitchFamily="2" charset="0"/>
              </a:rPr>
              <a:t>Background</a:t>
            </a:r>
          </a:p>
        </p:txBody>
      </p:sp>
      <p:sp>
        <p:nvSpPr>
          <p:cNvPr id="14" name="Text Box 205"/>
          <p:cNvSpPr txBox="1">
            <a:spLocks noChangeArrowheads="1"/>
          </p:cNvSpPr>
          <p:nvPr/>
        </p:nvSpPr>
        <p:spPr bwMode="auto">
          <a:xfrm>
            <a:off x="29272211" y="19115150"/>
            <a:ext cx="12078989" cy="136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7185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14350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91515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68680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1440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6012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0584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5156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0" dirty="0">
              <a:solidFill>
                <a:srgbClr val="000000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4000" u="sng" dirty="0">
                <a:solidFill>
                  <a:srgbClr val="000000"/>
                </a:solidFill>
                <a:latin typeface="Times" pitchFamily="2" charset="0"/>
                <a:cs typeface="Times New Roman" panose="02020603050405020304" pitchFamily="18" charset="0"/>
              </a:rPr>
              <a:t>References</a:t>
            </a:r>
            <a:r>
              <a:rPr lang="en-US" altLang="en-US" sz="4000" b="0" u="sng" dirty="0">
                <a:solidFill>
                  <a:srgbClr val="000000"/>
                </a:solidFill>
                <a:latin typeface="Times" pitchFamily="2" charset="0"/>
                <a:cs typeface="Times New Roman" panose="02020603050405020304" pitchFamily="18" charset="0"/>
              </a:rPr>
              <a:t>:</a:t>
            </a:r>
            <a:endParaRPr lang="en-US" altLang="en-US" sz="2000" b="0" u="sng" dirty="0">
              <a:solidFill>
                <a:srgbClr val="000000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0" dirty="0">
              <a:solidFill>
                <a:srgbClr val="000000"/>
              </a:solidFill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Rectangle 229"/>
          <p:cNvSpPr>
            <a:spLocks noChangeArrowheads="1"/>
          </p:cNvSpPr>
          <p:nvPr/>
        </p:nvSpPr>
        <p:spPr bwMode="auto">
          <a:xfrm>
            <a:off x="28891214" y="7043510"/>
            <a:ext cx="12012083" cy="11543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0" dirty="0">
                <a:solidFill>
                  <a:schemeClr val="bg1"/>
                </a:solidFill>
                <a:latin typeface="Times" pitchFamily="2" charset="0"/>
              </a:rPr>
              <a:t>Summary</a:t>
            </a:r>
          </a:p>
        </p:txBody>
      </p:sp>
      <p:sp>
        <p:nvSpPr>
          <p:cNvPr id="17" name="Text Box 230"/>
          <p:cNvSpPr txBox="1">
            <a:spLocks noChangeArrowheads="1"/>
          </p:cNvSpPr>
          <p:nvPr/>
        </p:nvSpPr>
        <p:spPr bwMode="auto">
          <a:xfrm>
            <a:off x="28891214" y="8566699"/>
            <a:ext cx="12012084" cy="938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endParaRPr lang="en-US" altLang="en-US" sz="4000" b="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400" b="0" dirty="0">
                <a:latin typeface="Times" pitchFamily="2" charset="0"/>
              </a:rPr>
              <a:t>This study shows that Google Trends in coronavirus is weakly linked to the incidence of corona virus in the united states.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400" b="0" dirty="0">
                <a:latin typeface="Times" pitchFamily="2" charset="0"/>
              </a:rPr>
              <a:t>The trends can give a quantitative data about the public concerns and interests, but may not accurately  quantify the opinions or actual events.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400" b="0" dirty="0">
                <a:latin typeface="Times" pitchFamily="2" charset="0"/>
              </a:rPr>
              <a:t>Other data sources may be used with google trends to make a good prediction model.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400" b="0" dirty="0">
                <a:latin typeface="Times" pitchFamily="2" charset="0"/>
              </a:rPr>
              <a:t>More research in the future should develop new models using search trends in the Chinese language to estimate local disease activity and detect early signs of outbreaks. </a:t>
            </a:r>
            <a:endParaRPr lang="en-US" altLang="en-US" sz="3600" b="0" dirty="0">
              <a:latin typeface="Times" pitchFamily="2" charset="0"/>
            </a:endParaRPr>
          </a:p>
          <a:p>
            <a:pPr marL="0" indent="0"/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38" name="Text Box 202">
            <a:extLst>
              <a:ext uri="{FF2B5EF4-FFF2-40B4-BE49-F238E27FC236}">
                <a16:creationId xmlns:a16="http://schemas.microsoft.com/office/drawing/2014/main" id="{C31780DB-1AD2-5841-8148-07794D2CE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3675" y="23067823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39" name="Text Box 202">
            <a:extLst>
              <a:ext uri="{FF2B5EF4-FFF2-40B4-BE49-F238E27FC236}">
                <a16:creationId xmlns:a16="http://schemas.microsoft.com/office/drawing/2014/main" id="{A5F04DA3-FB5A-9C43-A72D-88B9BFCB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6075" y="23220223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2" name="Text Box 202">
            <a:extLst>
              <a:ext uri="{FF2B5EF4-FFF2-40B4-BE49-F238E27FC236}">
                <a16:creationId xmlns:a16="http://schemas.microsoft.com/office/drawing/2014/main" id="{3180A049-DD56-D84A-AFDB-1E03C3C1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747" y="22277411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4" name="Text Box 202">
            <a:extLst>
              <a:ext uri="{FF2B5EF4-FFF2-40B4-BE49-F238E27FC236}">
                <a16:creationId xmlns:a16="http://schemas.microsoft.com/office/drawing/2014/main" id="{55EC4C3E-E9EF-E24D-A45E-397823D0C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8846" y="20605630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F48305-460A-DE42-BB58-CED15EE772FA}"/>
              </a:ext>
            </a:extLst>
          </p:cNvPr>
          <p:cNvSpPr txBox="1"/>
          <p:nvPr/>
        </p:nvSpPr>
        <p:spPr>
          <a:xfrm>
            <a:off x="15776802" y="22954032"/>
            <a:ext cx="108187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400" dirty="0">
                <a:latin typeface="Times" pitchFamily="2" charset="0"/>
              </a:rPr>
              <a:t>Pearson's correlation coefficients with 95% confidence intervals (95% CI) were calculated to compare surveillance data and internet search trends.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>
                <a:latin typeface="Times" pitchFamily="2" charset="0"/>
              </a:rPr>
              <a:t>The correlation between corona virus search in google trends and actual cases of COVID-19 was 0. 2475.</a:t>
            </a:r>
          </a:p>
          <a:p>
            <a:r>
              <a:rPr lang="en-US" sz="3600" dirty="0">
                <a:latin typeface="Times" pitchFamily="2" charset="0"/>
              </a:rPr>
              <a:t>       </a:t>
            </a:r>
          </a:p>
          <a:p>
            <a:endParaRPr lang="en-US" sz="3600" dirty="0">
              <a:latin typeface="Times" pitchFamily="2" charset="0"/>
            </a:endParaRPr>
          </a:p>
        </p:txBody>
      </p:sp>
      <p:sp>
        <p:nvSpPr>
          <p:cNvPr id="46" name="Rectangle 194">
            <a:extLst>
              <a:ext uri="{FF2B5EF4-FFF2-40B4-BE49-F238E27FC236}">
                <a16:creationId xmlns:a16="http://schemas.microsoft.com/office/drawing/2014/main" id="{BD060DC3-C0F2-0C42-9626-17FD1CD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878" y="21121197"/>
            <a:ext cx="10818774" cy="104616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0" dirty="0">
                <a:solidFill>
                  <a:schemeClr val="bg1"/>
                </a:solidFill>
                <a:latin typeface="Times" pitchFamily="2" charset="0"/>
              </a:rPr>
              <a:t>Results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02BDF-6D9C-2D4B-AF6B-C1A3D890F621}"/>
              </a:ext>
            </a:extLst>
          </p:cNvPr>
          <p:cNvSpPr txBox="1"/>
          <p:nvPr/>
        </p:nvSpPr>
        <p:spPr>
          <a:xfrm>
            <a:off x="15808726" y="15630296"/>
            <a:ext cx="107868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400" dirty="0">
                <a:latin typeface="Times" pitchFamily="2" charset="0"/>
              </a:rPr>
              <a:t>Google trend data using the search term “corona virus” for the past 3 months were collected from the google data base.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>
                <a:latin typeface="Times" pitchFamily="2" charset="0"/>
              </a:rPr>
              <a:t>Cases of coronary virus in each states were collected from CDC.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dirty="0">
                <a:latin typeface="Times" pitchFamily="2" charset="0"/>
              </a:rPr>
              <a:t>Internet search data were downloaded from the website of Google Trends </a:t>
            </a:r>
          </a:p>
        </p:txBody>
      </p:sp>
      <p:sp>
        <p:nvSpPr>
          <p:cNvPr id="48" name="Rectangle 194">
            <a:extLst>
              <a:ext uri="{FF2B5EF4-FFF2-40B4-BE49-F238E27FC236}">
                <a16:creationId xmlns:a16="http://schemas.microsoft.com/office/drawing/2014/main" id="{1573D510-1A79-8549-94A6-3C3BE00C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802" y="14287160"/>
            <a:ext cx="10818774" cy="104616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0" dirty="0">
                <a:solidFill>
                  <a:schemeClr val="bg1"/>
                </a:solidFill>
                <a:latin typeface="Times" pitchFamily="2" charset="0"/>
              </a:rPr>
              <a:t>Methods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9C77A-B745-BA40-B356-17A944F0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878" y="7043510"/>
            <a:ext cx="10818774" cy="686626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39BD1C-9B65-B14B-B183-CD22B5C8F89E}"/>
              </a:ext>
            </a:extLst>
          </p:cNvPr>
          <p:cNvSpPr txBox="1"/>
          <p:nvPr/>
        </p:nvSpPr>
        <p:spPr>
          <a:xfrm>
            <a:off x="29213362" y="20365143"/>
            <a:ext cx="12078989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1. Insights into what the world is searching for -- the new Google Trends, Yossi Matias, Insights Search, The official Google Search blog, September 28, 2012.</a:t>
            </a:r>
          </a:p>
          <a:p>
            <a:r>
              <a:rPr lang="en-US" sz="3600" dirty="0">
                <a:latin typeface="Times" pitchFamily="2" charset="0"/>
              </a:rPr>
              <a:t>2.  ""On the Predictability of the U.S. Elections Through Search Volume Activity," at Journalist's Resource.org”</a:t>
            </a:r>
          </a:p>
          <a:p>
            <a:r>
              <a:rPr lang="en-US" sz="3600" dirty="0">
                <a:latin typeface="Times" pitchFamily="2" charset="0"/>
              </a:rPr>
              <a:t>3.  Christopher Matthews (April 26, 2013). "Trouble With Your Investment Portfolio? Google It!". TIME Magazine. Retrieved August 9, 2013</a:t>
            </a:r>
          </a:p>
          <a:p>
            <a:r>
              <a:rPr lang="en-US" sz="3600" dirty="0">
                <a:latin typeface="Times" pitchFamily="2" charset="0"/>
              </a:rPr>
              <a:t>4. Christopher Matthews (April 26, 2013). "Trouble With Your Investment Portfolio? Google It!". TIME Magazine. Retrieved August 9, 2013</a:t>
            </a:r>
          </a:p>
          <a:p>
            <a:r>
              <a:rPr lang="en-US" sz="3600" dirty="0">
                <a:latin typeface="Times" pitchFamily="2" charset="0"/>
              </a:rPr>
              <a:t>5. Jeremy Ginsberg; Matthew H. Mohebbi; Rajan S. Patel; Lynnette Brammer; Mark S. Smolinski; Larry Brilliant (2009). "Detecting influenza epidemics using search engine query data". Nature. 457 (7232): 1012–1014.</a:t>
            </a:r>
          </a:p>
          <a:p>
            <a:endParaRPr lang="en-US" sz="3600" dirty="0">
              <a:latin typeface="Times" pitchFamily="2" charset="0"/>
            </a:endParaRPr>
          </a:p>
          <a:p>
            <a:pPr marL="742950" indent="-742950">
              <a:buFontTx/>
              <a:buAutoNum type="arabicPeriod"/>
            </a:pPr>
            <a:endParaRPr lang="en-US" sz="3600" dirty="0">
              <a:latin typeface="Times" pitchFamily="2" charset="0"/>
            </a:endParaRPr>
          </a:p>
          <a:p>
            <a:pPr marL="742950" indent="-742950">
              <a:buFontTx/>
              <a:buAutoNum type="arabicPeriod"/>
            </a:pPr>
            <a:endParaRPr lang="en-US" sz="3600" dirty="0"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DB97F-FACB-E542-BABD-48B4F6650567}"/>
              </a:ext>
            </a:extLst>
          </p:cNvPr>
          <p:cNvSpPr/>
          <p:nvPr/>
        </p:nvSpPr>
        <p:spPr>
          <a:xfrm>
            <a:off x="1462747" y="5571411"/>
            <a:ext cx="41114003" cy="11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2EAA3-3225-FF4B-A94E-B0E7620F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4" y="1788763"/>
            <a:ext cx="4743467" cy="31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9623</TotalTime>
  <Words>445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Georgia-Bold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107</cp:revision>
  <dcterms:created xsi:type="dcterms:W3CDTF">2017-03-21T19:09:34Z</dcterms:created>
  <dcterms:modified xsi:type="dcterms:W3CDTF">2020-06-03T00:55:01Z</dcterms:modified>
</cp:coreProperties>
</file>