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 varScale="1">
        <p:scale>
          <a:sx n="23" d="100"/>
          <a:sy n="23" d="100"/>
        </p:scale>
        <p:origin x="2040" y="2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7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180260262701848"/>
          <c:y val="7.8146698736554013E-3"/>
          <c:w val="0.60127217205039352"/>
          <c:h val="0.78151490605974572"/>
        </c:manualLayout>
      </c:layout>
      <c:pie3D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Tracheostomy Complications(%)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9FB2-456A-A963-7676E8C52C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9FB2-456A-A963-7676E8C52CE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9FB2-456A-A963-7676E8C52CE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9FB2-456A-A963-7676E8C52CE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9FB2-456A-A963-7676E8C52CE5}"/>
              </c:ext>
            </c:extLst>
          </c:dPt>
          <c:cat>
            <c:strRef>
              <c:f>Sheet1!$A$2:$A$6</c:f>
              <c:strCache>
                <c:ptCount val="5"/>
                <c:pt idx="0">
                  <c:v>Hemorrhage from Tracheostomy Stoma</c:v>
                </c:pt>
                <c:pt idx="1">
                  <c:v>Tracheal Stenosis</c:v>
                </c:pt>
                <c:pt idx="2">
                  <c:v>Infection at Tracheostomy Site </c:v>
                </c:pt>
                <c:pt idx="3">
                  <c:v>Tracheo-Esophageal Fistula</c:v>
                </c:pt>
                <c:pt idx="4">
                  <c:v>Unspecified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1.72E-2</c:v>
                </c:pt>
                <c:pt idx="1">
                  <c:v>1.0999999999999999E-2</c:v>
                </c:pt>
                <c:pt idx="2">
                  <c:v>4.1000000000000003E-3</c:v>
                </c:pt>
                <c:pt idx="3">
                  <c:v>8.9999999999999998E-4</c:v>
                </c:pt>
                <c:pt idx="4">
                  <c:v>2.0000000000000001E-4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B2-456A-A963-7676E8C52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9174629278664856E-2"/>
          <c:y val="0.63107228115828484"/>
          <c:w val="0.88235912167042185"/>
          <c:h val="0.18876550444732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400" b="0" i="0" dirty="0">
                <a:latin typeface="Times" pitchFamily="2" charset="0"/>
                <a:cs typeface="Arial" panose="020B0604020202020204" pitchFamily="34" charset="0"/>
              </a:rPr>
              <a:t>Total Tracheostomy (Number of Patients)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Tracheostomy (Number of Patients)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  <a:alpha val="70000"/>
                </a:schemeClr>
              </a:solidFill>
            </a:ln>
            <a:effectLst/>
          </c:spPr>
          <c:invertIfNegative val="0"/>
          <c:cat>
            <c:strRef>
              <c:f>Sheet1!$A$12:$A$17</c:f>
              <c:strCache>
                <c:ptCount val="5"/>
                <c:pt idx="0">
                  <c:v>Caucasians</c:v>
                </c:pt>
                <c:pt idx="1">
                  <c:v>African-Americans</c:v>
                </c:pt>
                <c:pt idx="2">
                  <c:v>Hispanic</c:v>
                </c:pt>
                <c:pt idx="3">
                  <c:v>Native Americans</c:v>
                </c:pt>
                <c:pt idx="4">
                  <c:v>Total</c:v>
                </c:pt>
              </c:strCache>
            </c:strRef>
          </c:cat>
          <c:val>
            <c:numRef>
              <c:f>Sheet1!$B$12:$B$17</c:f>
              <c:numCache>
                <c:formatCode>#,##0</c:formatCode>
                <c:ptCount val="6"/>
                <c:pt idx="0">
                  <c:v>127170</c:v>
                </c:pt>
                <c:pt idx="1">
                  <c:v>42530</c:v>
                </c:pt>
                <c:pt idx="2">
                  <c:v>20975</c:v>
                </c:pt>
                <c:pt idx="3">
                  <c:v>19750</c:v>
                </c:pt>
                <c:pt idx="4">
                  <c:v>216590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8-4BD6-8620-3AC9DDEF8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1178920415"/>
        <c:axId val="1055065167"/>
      </c:barChart>
      <c:catAx>
        <c:axId val="117892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55065167"/>
        <c:crosses val="autoZero"/>
        <c:auto val="1"/>
        <c:lblAlgn val="ctr"/>
        <c:lblOffset val="100"/>
        <c:noMultiLvlLbl val="0"/>
      </c:catAx>
      <c:valAx>
        <c:axId val="105506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892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bg1">
            <a:lumMod val="75000"/>
          </a:schemeClr>
        </a:gs>
        <a:gs pos="50000">
          <a:schemeClr val="bg1">
            <a:lumMod val="85000"/>
          </a:schemeClr>
        </a:gs>
        <a:gs pos="100000">
          <a:schemeClr val="bg1">
            <a:lumMod val="50000"/>
          </a:schemeClr>
        </a:gs>
      </a:gsLst>
      <a:lin ang="16200000" scaled="1"/>
      <a:tileRect/>
    </a:gra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0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52000">
              <a:schemeClr val="tx2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 b="0" i="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fld id="{4D9FFFB4-400D-1240-AB24-6F86C96D4DFB}" type="datetimeFigureOut">
              <a:rPr lang="en-US" smtClean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 b="0" i="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 b="0" i="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F49BE4E-40F6-C545-A9AD-A3452D3E65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B9FD1-0E6D-2842-938A-25C837B0F67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b="0" i="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5200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BE2A8FE-09F1-D746-B20D-B42424837D8C}"/>
              </a:ext>
            </a:extLst>
          </p:cNvPr>
          <p:cNvSpPr txBox="1"/>
          <p:nvPr/>
        </p:nvSpPr>
        <p:spPr>
          <a:xfrm>
            <a:off x="30855330" y="5868174"/>
            <a:ext cx="12309311" cy="87369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5440681" y="1334486"/>
            <a:ext cx="28117800" cy="3559943"/>
          </a:xfrm>
          <a:prstGeom prst="rect">
            <a:avLst/>
          </a:prstGeom>
          <a:noFill/>
          <a:ln>
            <a:noFill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600" b="1" dirty="0">
                <a:latin typeface="Times" pitchFamily="2" charset="0"/>
              </a:rPr>
              <a:t>An Overview of the Complications and Outcomes Associated with Tracheostomy from a National Standpoint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3600" dirty="0">
                <a:latin typeface="Times" pitchFamily="2" charset="0"/>
              </a:rPr>
              <a:t>Bracha Robinson, MD; Premal Patel, MD; Palak Patel, DO; Ivan Richards, MD; Giuseppe Filice, MD; Gustavo De La Luz, MD; Pramil Cheriyath, MD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4800" dirty="0">
                <a:latin typeface="Times" pitchFamily="2" charset="0"/>
              </a:rPr>
              <a:t>                                   </a:t>
            </a:r>
            <a:r>
              <a:rPr lang="en-US" altLang="en-US" sz="3600" dirty="0">
                <a:latin typeface="Times" pitchFamily="2" charset="0"/>
              </a:rPr>
              <a:t>Department of Internal Medicine, Hackensack Meridian Health Ocean Medical Center, Brick NJ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4E10EF8-8D90-47CB-83AD-206FA5A1D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87285"/>
              </p:ext>
            </p:extLst>
          </p:nvPr>
        </p:nvGraphicFramePr>
        <p:xfrm>
          <a:off x="30679319" y="3897868"/>
          <a:ext cx="12315787" cy="1300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BDD98B-B849-EA4C-BE0E-20092EC2FB85}"/>
              </a:ext>
            </a:extLst>
          </p:cNvPr>
          <p:cNvSpPr/>
          <p:nvPr/>
        </p:nvSpPr>
        <p:spPr>
          <a:xfrm>
            <a:off x="868680" y="4736847"/>
            <a:ext cx="41925240" cy="4571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F9FFA-7270-7F41-A10A-52476AAB8ADB}"/>
              </a:ext>
            </a:extLst>
          </p:cNvPr>
          <p:cNvSpPr txBox="1"/>
          <p:nvPr/>
        </p:nvSpPr>
        <p:spPr>
          <a:xfrm>
            <a:off x="30855331" y="14973006"/>
            <a:ext cx="11699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" pitchFamily="2" charset="0"/>
              </a:rPr>
              <a:t>Figure 4: Pie chart showing the complication rate in the study population  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517954" y="5441816"/>
            <a:ext cx="12361431" cy="1261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1" indent="0" algn="just"/>
            <a:r>
              <a:rPr lang="en-US" altLang="en-US" sz="5400" b="0" dirty="0">
                <a:latin typeface="Times" pitchFamily="2" charset="0"/>
              </a:rPr>
              <a:t>                      Background</a:t>
            </a:r>
          </a:p>
          <a:p>
            <a:pPr marL="857250" lvl="1" indent="-571500" algn="just">
              <a:buFont typeface="Wingdings" pitchFamily="2" charset="2"/>
              <a:buChar char="Ø"/>
            </a:pPr>
            <a:endParaRPr lang="en-US" altLang="en-US" sz="4000" b="0" dirty="0">
              <a:latin typeface="Times" pitchFamily="2" charset="0"/>
            </a:endParaRP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Tracheostomy is one of the oldest procedures performed in history and it was first described as early as 100 B.C., by a Greek physician Asclepiades.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During the past few years, studies have shown that early tracheostomy in intubated patients improved the overall outcome.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Previous studies have shown that the complications associated with tracheostomy can be as high as 48%.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Although the complication rate has come down in recent clinical practice, physicians might not consider tracheostomy often due to its invasive nature.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To date, most of the studies have used ICD-9 CM codes while looking for the complications associated with tracheostomy.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Our objective of the study is to discuss the complications associated with tracheostomy using ICD-10 CM codes from the most recent national database.</a:t>
            </a: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517954" y="18392488"/>
            <a:ext cx="12361431" cy="875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1" indent="0" algn="just"/>
            <a:r>
              <a:rPr lang="en-US" altLang="en-US" sz="6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Methods</a:t>
            </a:r>
          </a:p>
          <a:p>
            <a:pPr marL="1143000" lvl="1" indent="-857250" algn="just">
              <a:buFont typeface="Wingdings" pitchFamily="2" charset="2"/>
              <a:buChar char="Ø"/>
            </a:pPr>
            <a:endParaRPr lang="en-US" altLang="en-US" sz="6000" b="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We conducted a retrospective cohort study using a publicly accessible national survey data, the National Inpatient Sample (NIS) database from October 2015 to December 2017.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Adult patients (</a:t>
            </a:r>
            <a:r>
              <a:rPr lang="en-US" altLang="en-US" sz="4000" b="0" u="sng" dirty="0">
                <a:latin typeface="Times" pitchFamily="2" charset="0"/>
              </a:rPr>
              <a:t>&gt;</a:t>
            </a:r>
            <a:r>
              <a:rPr lang="en-US" altLang="en-US" sz="4000" b="0" dirty="0">
                <a:latin typeface="Times" pitchFamily="2" charset="0"/>
              </a:rPr>
              <a:t>18), who underwent tracheostomy procedures were included in the study.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 data was analyzed for in-hospital mortality and complications associated with tracheostomy in critically ill patients from a national standpoint.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SAS is a ready to use program for data analysis and descriptive statistics. </a:t>
            </a:r>
          </a:p>
        </p:txBody>
      </p:sp>
      <p:sp>
        <p:nvSpPr>
          <p:cNvPr id="32" name="Text Box 201"/>
          <p:cNvSpPr txBox="1">
            <a:spLocks noChangeArrowheads="1"/>
          </p:cNvSpPr>
          <p:nvPr/>
        </p:nvSpPr>
        <p:spPr bwMode="auto">
          <a:xfrm>
            <a:off x="14469870" y="19969683"/>
            <a:ext cx="145614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Among them, 7,230  (3.34%) patients developed complications. Most common complications were hemorrhage from the tracheostomy stoma and tracheal stenosis.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In-hospital mortality was 25, 610 (11.83%) after the procedure, which was most likely due to the underlying co-morbidities, with an average length of stay of 30.0 (15.0 - 37.0) days.</a:t>
            </a:r>
          </a:p>
        </p:txBody>
      </p:sp>
      <p:sp>
        <p:nvSpPr>
          <p:cNvPr id="34" name="Text Box 230"/>
          <p:cNvSpPr txBox="1">
            <a:spLocks noChangeArrowheads="1"/>
          </p:cNvSpPr>
          <p:nvPr/>
        </p:nvSpPr>
        <p:spPr bwMode="auto">
          <a:xfrm>
            <a:off x="30906961" y="25322148"/>
            <a:ext cx="1225768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US" altLang="en-US" sz="6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   Conclusion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571500" indent="-571500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Based on the ICD-10 code analysis from the national database, we found that in recent years, the most common complications of tracheostomy are hemorrhage from the tracheostomy stoma and tracheal stenosis. </a:t>
            </a:r>
          </a:p>
          <a:p>
            <a:pPr marL="571500" indent="-571500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However, the overall complication rate has come down. </a:t>
            </a:r>
          </a:p>
          <a:p>
            <a:pPr marL="571500" indent="-571500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Physicians must be aware of this trend, and consider tracheostomy more often whenever there is a clinical indication.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C109267-FCAE-4EDB-A7ED-22D65710B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328673"/>
              </p:ext>
            </p:extLst>
          </p:nvPr>
        </p:nvGraphicFramePr>
        <p:xfrm>
          <a:off x="14469870" y="5902656"/>
          <a:ext cx="14331645" cy="5258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A2BC79-BCB2-4791-87C3-C68FC70A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0072"/>
              </p:ext>
            </p:extLst>
          </p:nvPr>
        </p:nvGraphicFramePr>
        <p:xfrm>
          <a:off x="14469870" y="12608525"/>
          <a:ext cx="14331645" cy="4728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7215">
                  <a:extLst>
                    <a:ext uri="{9D8B030D-6E8A-4147-A177-3AD203B41FA5}">
                      <a16:colId xmlns:a16="http://schemas.microsoft.com/office/drawing/2014/main" val="2213565692"/>
                    </a:ext>
                  </a:extLst>
                </a:gridCol>
                <a:gridCol w="4777215">
                  <a:extLst>
                    <a:ext uri="{9D8B030D-6E8A-4147-A177-3AD203B41FA5}">
                      <a16:colId xmlns:a16="http://schemas.microsoft.com/office/drawing/2014/main" val="3540537564"/>
                    </a:ext>
                  </a:extLst>
                </a:gridCol>
                <a:gridCol w="4777215">
                  <a:extLst>
                    <a:ext uri="{9D8B030D-6E8A-4147-A177-3AD203B41FA5}">
                      <a16:colId xmlns:a16="http://schemas.microsoft.com/office/drawing/2014/main" val="4183209271"/>
                    </a:ext>
                  </a:extLst>
                </a:gridCol>
              </a:tblGrid>
              <a:tr h="6480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Demographics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87994"/>
                  </a:ext>
                </a:extLst>
              </a:tr>
              <a:tr h="10011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RACE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Tracheostomy (N)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Tracheostomy (%)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43442"/>
                  </a:ext>
                </a:extLst>
              </a:tr>
              <a:tr h="60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Caucasians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127,170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60.40%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3717"/>
                  </a:ext>
                </a:extLst>
              </a:tr>
              <a:tr h="60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African-Americans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42,530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20.20%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34580"/>
                  </a:ext>
                </a:extLst>
              </a:tr>
              <a:tr h="60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Hispanic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20,975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10.00%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85383"/>
                  </a:ext>
                </a:extLst>
              </a:tr>
              <a:tr h="60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Native Americans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19,750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9.40%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19563"/>
                  </a:ext>
                </a:extLst>
              </a:tr>
              <a:tr h="60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216,590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100.00%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8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85F9EE-BF3F-44F2-A717-37E300F36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04568"/>
              </p:ext>
            </p:extLst>
          </p:nvPr>
        </p:nvGraphicFramePr>
        <p:xfrm>
          <a:off x="14469870" y="24763562"/>
          <a:ext cx="14561463" cy="613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3821">
                  <a:extLst>
                    <a:ext uri="{9D8B030D-6E8A-4147-A177-3AD203B41FA5}">
                      <a16:colId xmlns:a16="http://schemas.microsoft.com/office/drawing/2014/main" val="4161843399"/>
                    </a:ext>
                  </a:extLst>
                </a:gridCol>
                <a:gridCol w="4853821">
                  <a:extLst>
                    <a:ext uri="{9D8B030D-6E8A-4147-A177-3AD203B41FA5}">
                      <a16:colId xmlns:a16="http://schemas.microsoft.com/office/drawing/2014/main" val="3773240108"/>
                    </a:ext>
                  </a:extLst>
                </a:gridCol>
                <a:gridCol w="4853821">
                  <a:extLst>
                    <a:ext uri="{9D8B030D-6E8A-4147-A177-3AD203B41FA5}">
                      <a16:colId xmlns:a16="http://schemas.microsoft.com/office/drawing/2014/main" val="436710479"/>
                    </a:ext>
                  </a:extLst>
                </a:gridCol>
              </a:tblGrid>
              <a:tr h="1199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Tracheostomy Complications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Number of Patients 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Tracheostomy Complications(%)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30784"/>
                  </a:ext>
                </a:extLst>
              </a:tr>
              <a:tr h="119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Hemorrhage from Tracheostomy Stoma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3,730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1.72%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59779"/>
                  </a:ext>
                </a:extLst>
              </a:tr>
              <a:tr h="602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Tracheal Stenosis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2,385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1.10%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08347"/>
                  </a:ext>
                </a:extLst>
              </a:tr>
              <a:tr h="119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Infection at Tracheostomy Site 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880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0.41%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33850"/>
                  </a:ext>
                </a:extLst>
              </a:tr>
              <a:tr h="119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Tracheo-esophageal Fistula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190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0.09%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53938"/>
                  </a:ext>
                </a:extLst>
              </a:tr>
              <a:tr h="602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Unspecified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45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0.02%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916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56F31C-C70E-A74A-ACAB-57ADF2540C94}"/>
              </a:ext>
            </a:extLst>
          </p:cNvPr>
          <p:cNvSpPr txBox="1"/>
          <p:nvPr/>
        </p:nvSpPr>
        <p:spPr>
          <a:xfrm>
            <a:off x="909104" y="27476584"/>
            <a:ext cx="11455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Times" pitchFamily="2" charset="0"/>
            </a:endParaRPr>
          </a:p>
          <a:p>
            <a:endParaRPr lang="en-US" sz="6000" dirty="0">
              <a:latin typeface="Times" pitchFamily="2" charset="0"/>
            </a:endParaRPr>
          </a:p>
          <a:p>
            <a:endParaRPr lang="en-US" sz="6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454C4-D5F2-574F-95A1-415395B1870C}"/>
              </a:ext>
            </a:extLst>
          </p:cNvPr>
          <p:cNvSpPr txBox="1"/>
          <p:nvPr/>
        </p:nvSpPr>
        <p:spPr>
          <a:xfrm>
            <a:off x="36053486" y="28651200"/>
            <a:ext cx="184731" cy="369332"/>
          </a:xfrm>
          <a:prstGeom prst="rect">
            <a:avLst/>
          </a:prstGeom>
          <a:gradFill>
            <a:gsLst>
              <a:gs pos="40000">
                <a:schemeClr val="accent4">
                  <a:lumMod val="20000"/>
                  <a:lumOff val="80000"/>
                </a:schemeClr>
              </a:gs>
              <a:gs pos="86000">
                <a:schemeClr val="bg1"/>
              </a:gs>
              <a:gs pos="100000">
                <a:schemeClr val="accent4">
                  <a:lumMod val="100000"/>
                </a:schemeClr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744C9-8631-FD47-B1D3-02580A15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0872"/>
            <a:ext cx="4878208" cy="3249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EBF68-7C56-264C-A536-51C9F130618A}"/>
              </a:ext>
            </a:extLst>
          </p:cNvPr>
          <p:cNvSpPr txBox="1"/>
          <p:nvPr/>
        </p:nvSpPr>
        <p:spPr>
          <a:xfrm>
            <a:off x="868681" y="27476584"/>
            <a:ext cx="12010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" pitchFamily="2" charset="0"/>
              </a:rPr>
              <a:t>                      Results</a:t>
            </a:r>
          </a:p>
          <a:p>
            <a:pPr marL="857250" indent="-857250">
              <a:buFont typeface="Wingdings" pitchFamily="2" charset="2"/>
              <a:buChar char="Ø"/>
            </a:pPr>
            <a:endParaRPr lang="en-US" sz="6000" dirty="0">
              <a:latin typeface="Times" pitchFamily="2" charset="0"/>
            </a:endParaRPr>
          </a:p>
          <a:p>
            <a:pPr marL="571500" indent="-571500">
              <a:buSzPct val="100000"/>
              <a:buFont typeface="Wingdings" pitchFamily="2" charset="2"/>
              <a:buChar char="Ø"/>
            </a:pPr>
            <a:r>
              <a:rPr lang="en-US" altLang="en-US" sz="4000" dirty="0">
                <a:latin typeface="Times" pitchFamily="2" charset="0"/>
              </a:rPr>
              <a:t>There were a total of 216,590 tracheostomy procedures performed. In this sample, caucasians (60.43%) and African Americans (20. 21%) were predominant.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56A22-F4FD-8A40-91DD-D6743EEC4370}"/>
              </a:ext>
            </a:extLst>
          </p:cNvPr>
          <p:cNvSpPr txBox="1"/>
          <p:nvPr/>
        </p:nvSpPr>
        <p:spPr>
          <a:xfrm>
            <a:off x="14469870" y="11396526"/>
            <a:ext cx="14331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" pitchFamily="2" charset="0"/>
              </a:rPr>
              <a:t>Figure1: Racial distribution in the study population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25FD9-9979-3C43-A146-367444C867C6}"/>
              </a:ext>
            </a:extLst>
          </p:cNvPr>
          <p:cNvSpPr txBox="1"/>
          <p:nvPr/>
        </p:nvSpPr>
        <p:spPr>
          <a:xfrm>
            <a:off x="14469870" y="17503641"/>
            <a:ext cx="14331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" pitchFamily="2" charset="0"/>
              </a:rPr>
              <a:t>Figure 2: Table showing the number  </a:t>
            </a:r>
            <a:r>
              <a:rPr lang="en-US" sz="4000">
                <a:latin typeface="Times" pitchFamily="2" charset="0"/>
              </a:rPr>
              <a:t>and  </a:t>
            </a:r>
            <a:r>
              <a:rPr lang="en-US" sz="4000" dirty="0">
                <a:latin typeface="Times" pitchFamily="2" charset="0"/>
              </a:rPr>
              <a:t>percentage of people from  who underwent for tracheostomy from each race</a:t>
            </a:r>
          </a:p>
          <a:p>
            <a:r>
              <a:rPr lang="en-US" sz="4000" dirty="0">
                <a:latin typeface="Times" pitchFamily="2" charset="0"/>
              </a:rPr>
              <a:t>N = Number of patients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C5E52-5F2B-C640-BC37-46E03A43E438}"/>
              </a:ext>
            </a:extLst>
          </p:cNvPr>
          <p:cNvSpPr txBox="1"/>
          <p:nvPr/>
        </p:nvSpPr>
        <p:spPr>
          <a:xfrm>
            <a:off x="14469870" y="31229971"/>
            <a:ext cx="1456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" pitchFamily="2" charset="0"/>
              </a:rPr>
              <a:t>Figure 3: Table showing the complication rate in the study population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7C8525-CE44-164B-B6AB-10AF54D4A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5331" y="17664151"/>
            <a:ext cx="6241530" cy="583841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2AD252-721F-8447-89DC-5AD3A9071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8555" y="17664151"/>
            <a:ext cx="6016087" cy="583841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293652-44E6-0F4D-8BC6-37852410F2FF}"/>
              </a:ext>
            </a:extLst>
          </p:cNvPr>
          <p:cNvSpPr txBox="1"/>
          <p:nvPr/>
        </p:nvSpPr>
        <p:spPr>
          <a:xfrm>
            <a:off x="30855330" y="23770994"/>
            <a:ext cx="123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" pitchFamily="2" charset="0"/>
              </a:rPr>
              <a:t>Figure 5: Anatomy of tracheostomy and tracheostomy tubes</a:t>
            </a:r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9967</TotalTime>
  <Words>580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147</cp:revision>
  <dcterms:created xsi:type="dcterms:W3CDTF">2017-03-21T19:09:34Z</dcterms:created>
  <dcterms:modified xsi:type="dcterms:W3CDTF">2020-06-02T19:05:21Z</dcterms:modified>
</cp:coreProperties>
</file>