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handoutMasterIdLst>
    <p:handoutMasterId r:id="rId6"/>
  </p:handoutMasterIdLst>
  <p:sldIdLst>
    <p:sldId id="256" r:id="rId5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indent="342900" algn="l" rtl="0" fontAlgn="base">
      <a:spcBef>
        <a:spcPct val="0"/>
      </a:spcBef>
      <a:spcAft>
        <a:spcPct val="0"/>
      </a:spcAft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indent="685800" algn="l" rtl="0" fontAlgn="base">
      <a:spcBef>
        <a:spcPct val="0"/>
      </a:spcBef>
      <a:spcAft>
        <a:spcPct val="0"/>
      </a:spcAft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indent="1028700" algn="l" rtl="0" fontAlgn="base">
      <a:spcBef>
        <a:spcPct val="0"/>
      </a:spcBef>
      <a:spcAft>
        <a:spcPct val="0"/>
      </a:spcAft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indent="1371600" algn="l" rtl="0" fontAlgn="base">
      <a:spcBef>
        <a:spcPct val="0"/>
      </a:spcBef>
      <a:spcAft>
        <a:spcPct val="0"/>
      </a:spcAft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29000" algn="l" defTabSz="1371600" rtl="0" eaLnBrk="1" latinLnBrk="0" hangingPunct="1"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4114800" algn="l" defTabSz="1371600" rtl="0" eaLnBrk="1" latinLnBrk="0" hangingPunct="1"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4800600" algn="l" defTabSz="1371600" rtl="0" eaLnBrk="1" latinLnBrk="0" hangingPunct="1"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5486400" algn="l" defTabSz="1371600" rtl="0" eaLnBrk="1" latinLnBrk="0" hangingPunct="1">
      <a:defRPr sz="22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7" userDrawn="1">
          <p15:clr>
            <a:srgbClr val="A4A3A4"/>
          </p15:clr>
        </p15:guide>
        <p15:guide id="2" pos="212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011893"/>
    <a:srgbClr val="0076C0"/>
    <a:srgbClr val="9D2380"/>
    <a:srgbClr val="FF9900"/>
    <a:srgbClr val="CC0000"/>
    <a:srgbClr val="993300"/>
    <a:srgbClr val="FFFFFF"/>
    <a:srgbClr val="003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7" autoAdjust="0"/>
    <p:restoredTop sz="96224" autoAdjust="0"/>
  </p:normalViewPr>
  <p:slideViewPr>
    <p:cSldViewPr snapToGrid="0">
      <p:cViewPr>
        <p:scale>
          <a:sx n="20" d="100"/>
          <a:sy n="20" d="100"/>
        </p:scale>
        <p:origin x="2704" y="936"/>
      </p:cViewPr>
      <p:guideLst>
        <p:guide orient="horz" pos="20477"/>
        <p:guide pos="212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3AD54-336B-A342-95D9-21EC39828A77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5177-1FB7-814E-B043-DB01B3375ED9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X- Linked recessive inheritance</a:t>
          </a:r>
        </a:p>
        <a:p>
          <a:r>
            <a:rPr lang="en-US" dirty="0"/>
            <a:t>due to mutation in the dystrophin gene</a:t>
          </a:r>
        </a:p>
      </dgm:t>
    </dgm:pt>
    <dgm:pt modelId="{1B0133F0-06DB-FF4A-9A89-D257421F032C}" type="parTrans" cxnId="{819A33A6-C535-6548-9A0E-57CC0408F7A0}">
      <dgm:prSet/>
      <dgm:spPr/>
      <dgm:t>
        <a:bodyPr/>
        <a:lstStyle/>
        <a:p>
          <a:endParaRPr lang="en-US"/>
        </a:p>
      </dgm:t>
    </dgm:pt>
    <dgm:pt modelId="{D53FEA65-849A-0C47-9864-CDCA5F5346B2}" type="sibTrans" cxnId="{819A33A6-C535-6548-9A0E-57CC0408F7A0}">
      <dgm:prSet/>
      <dgm:spPr/>
      <dgm:t>
        <a:bodyPr/>
        <a:lstStyle/>
        <a:p>
          <a:endParaRPr lang="en-US"/>
        </a:p>
      </dgm:t>
    </dgm:pt>
    <dgm:pt modelId="{B3401AFE-1EAC-174B-BE65-0299DC6C8144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Gowers’ sign:</a:t>
          </a:r>
        </a:p>
        <a:p>
          <a:r>
            <a:rPr lang="en-US" dirty="0"/>
            <a:t>Using hands to push on legs to stand</a:t>
          </a:r>
        </a:p>
      </dgm:t>
    </dgm:pt>
    <dgm:pt modelId="{8ABF6F56-9BB1-2347-8C47-D019F0D331F8}" type="parTrans" cxnId="{E37CACE2-E7FA-3D40-B62D-9EC46EFACFAD}">
      <dgm:prSet/>
      <dgm:spPr/>
      <dgm:t>
        <a:bodyPr/>
        <a:lstStyle/>
        <a:p>
          <a:endParaRPr lang="en-US"/>
        </a:p>
      </dgm:t>
    </dgm:pt>
    <dgm:pt modelId="{7CFF0B36-ADEC-1143-A7FA-BF7DB1791A5C}" type="sibTrans" cxnId="{E37CACE2-E7FA-3D40-B62D-9EC46EFACFAD}">
      <dgm:prSet/>
      <dgm:spPr/>
      <dgm:t>
        <a:bodyPr/>
        <a:lstStyle/>
        <a:p>
          <a:endParaRPr lang="en-US"/>
        </a:p>
      </dgm:t>
    </dgm:pt>
    <dgm:pt modelId="{0A5CE563-1DB2-0A44-B790-2ED7A6E6C321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Most patients live up to the third decade</a:t>
          </a:r>
        </a:p>
      </dgm:t>
    </dgm:pt>
    <dgm:pt modelId="{9C4A6665-BC08-F743-917F-ED870348CE11}" type="parTrans" cxnId="{00D2FA22-EF0A-494C-9BB0-AF041AADDA28}">
      <dgm:prSet/>
      <dgm:spPr/>
      <dgm:t>
        <a:bodyPr/>
        <a:lstStyle/>
        <a:p>
          <a:endParaRPr lang="en-US"/>
        </a:p>
      </dgm:t>
    </dgm:pt>
    <dgm:pt modelId="{4C5B68FB-CE66-614D-9D76-3B7DF2595A08}" type="sibTrans" cxnId="{00D2FA22-EF0A-494C-9BB0-AF041AADDA28}">
      <dgm:prSet/>
      <dgm:spPr/>
      <dgm:t>
        <a:bodyPr/>
        <a:lstStyle/>
        <a:p>
          <a:endParaRPr lang="en-US"/>
        </a:p>
      </dgm:t>
    </dgm:pt>
    <dgm:pt modelId="{C2292E1B-D160-3442-B5E8-9A194B6516B1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Progressive weakness of the proximal muscles, respiratory muscles, and dilated cardiomyopathy</a:t>
          </a:r>
        </a:p>
      </dgm:t>
    </dgm:pt>
    <dgm:pt modelId="{2190468B-46E8-B244-864E-30DCCA552016}" type="parTrans" cxnId="{5DC931AD-96BF-3A42-B990-5B3F4F0FC4FD}">
      <dgm:prSet/>
      <dgm:spPr/>
      <dgm:t>
        <a:bodyPr/>
        <a:lstStyle/>
        <a:p>
          <a:endParaRPr lang="en-US"/>
        </a:p>
      </dgm:t>
    </dgm:pt>
    <dgm:pt modelId="{5EBEFF3F-72D8-EE40-AD4E-68ECA747C7A3}" type="sibTrans" cxnId="{5DC931AD-96BF-3A42-B990-5B3F4F0FC4FD}">
      <dgm:prSet/>
      <dgm:spPr/>
      <dgm:t>
        <a:bodyPr/>
        <a:lstStyle/>
        <a:p>
          <a:endParaRPr lang="en-US"/>
        </a:p>
      </dgm:t>
    </dgm:pt>
    <dgm:pt modelId="{E530F782-D403-574B-91D7-BB8749C1E44F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Respiratory failure - most common direct cause of death</a:t>
          </a:r>
        </a:p>
      </dgm:t>
    </dgm:pt>
    <dgm:pt modelId="{C9268712-303B-844D-B25C-CAA85592540C}" type="parTrans" cxnId="{4AF1C391-9F5F-E14F-9AF6-12E42BFF3DFA}">
      <dgm:prSet/>
      <dgm:spPr/>
      <dgm:t>
        <a:bodyPr/>
        <a:lstStyle/>
        <a:p>
          <a:endParaRPr lang="en-US"/>
        </a:p>
      </dgm:t>
    </dgm:pt>
    <dgm:pt modelId="{7554EF70-5382-D249-890F-04E7EF20295C}" type="sibTrans" cxnId="{4AF1C391-9F5F-E14F-9AF6-12E42BFF3DFA}">
      <dgm:prSet/>
      <dgm:spPr/>
      <dgm:t>
        <a:bodyPr/>
        <a:lstStyle/>
        <a:p>
          <a:endParaRPr lang="en-US"/>
        </a:p>
      </dgm:t>
    </dgm:pt>
    <dgm:pt modelId="{F12A8FFA-FCAA-9A4C-BFA3-2F35D69E5076}">
      <dgm:prSet phldrT="[Text]"/>
      <dgm:spPr>
        <a:solidFill>
          <a:schemeClr val="bg1">
            <a:lumMod val="65000"/>
          </a:schemeClr>
        </a:solidFill>
        <a:ln>
          <a:solidFill>
            <a:srgbClr val="00B0F0"/>
          </a:solidFill>
        </a:ln>
        <a:effectLst>
          <a:outerShdw blurRad="508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Quick facts about Duchenne Muscular Dystrophy</a:t>
          </a:r>
        </a:p>
        <a:p>
          <a:r>
            <a:rPr lang="en-US" dirty="0"/>
            <a:t> Most common form of inherited muscular dystrophy</a:t>
          </a:r>
        </a:p>
        <a:p>
          <a:endParaRPr lang="en-US" dirty="0"/>
        </a:p>
      </dgm:t>
    </dgm:pt>
    <dgm:pt modelId="{62DCE1B4-A984-6243-95F1-EB59AA4DB724}" type="sibTrans" cxnId="{79EE3D40-536D-CA46-B3F8-2E6551CC52E7}">
      <dgm:prSet/>
      <dgm:spPr/>
      <dgm:t>
        <a:bodyPr/>
        <a:lstStyle/>
        <a:p>
          <a:endParaRPr lang="en-US"/>
        </a:p>
      </dgm:t>
    </dgm:pt>
    <dgm:pt modelId="{ABEA1671-451F-BF44-AABC-58D4A23CEF05}" type="parTrans" cxnId="{79EE3D40-536D-CA46-B3F8-2E6551CC52E7}">
      <dgm:prSet/>
      <dgm:spPr/>
      <dgm:t>
        <a:bodyPr/>
        <a:lstStyle/>
        <a:p>
          <a:endParaRPr lang="en-US"/>
        </a:p>
      </dgm:t>
    </dgm:pt>
    <dgm:pt modelId="{FFF64831-3FE1-D342-987C-F175ABECD7AD}" type="pres">
      <dgm:prSet presAssocID="{4A73AD54-336B-A342-95D9-21EC39828A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674E65-25FE-4E4B-ABE8-51B10A09328D}" type="pres">
      <dgm:prSet presAssocID="{F12A8FFA-FCAA-9A4C-BFA3-2F35D69E5076}" presName="vertOne" presStyleCnt="0"/>
      <dgm:spPr/>
    </dgm:pt>
    <dgm:pt modelId="{5FBFE7F4-09DC-C446-8B4C-8469EF8521A3}" type="pres">
      <dgm:prSet presAssocID="{F12A8FFA-FCAA-9A4C-BFA3-2F35D69E5076}" presName="txOne" presStyleLbl="node0" presStyleIdx="0" presStyleCnt="1" custScaleY="55687" custLinFactX="13071" custLinFactY="-59070" custLinFactNeighborX="100000" custLinFactNeighborY="-100000">
        <dgm:presLayoutVars>
          <dgm:chPref val="3"/>
        </dgm:presLayoutVars>
      </dgm:prSet>
      <dgm:spPr/>
    </dgm:pt>
    <dgm:pt modelId="{9902CF60-C9C1-7A4D-A450-52656B0FF1B4}" type="pres">
      <dgm:prSet presAssocID="{F12A8FFA-FCAA-9A4C-BFA3-2F35D69E5076}" presName="parTransOne" presStyleCnt="0"/>
      <dgm:spPr/>
    </dgm:pt>
    <dgm:pt modelId="{3562D66D-FD4D-7241-8591-5EE85D31D0BA}" type="pres">
      <dgm:prSet presAssocID="{F12A8FFA-FCAA-9A4C-BFA3-2F35D69E5076}" presName="horzOne" presStyleCnt="0"/>
      <dgm:spPr/>
    </dgm:pt>
    <dgm:pt modelId="{0C2E8417-58D1-F045-ABD8-FE5DD3917232}" type="pres">
      <dgm:prSet presAssocID="{D4235177-1FB7-814E-B043-DB01B3375ED9}" presName="vertTwo" presStyleCnt="0"/>
      <dgm:spPr/>
    </dgm:pt>
    <dgm:pt modelId="{FC7F759B-F381-D243-8188-A0ED4423443E}" type="pres">
      <dgm:prSet presAssocID="{D4235177-1FB7-814E-B043-DB01B3375ED9}" presName="txTwo" presStyleLbl="node2" presStyleIdx="0" presStyleCnt="2" custScaleY="72443">
        <dgm:presLayoutVars>
          <dgm:chPref val="3"/>
        </dgm:presLayoutVars>
      </dgm:prSet>
      <dgm:spPr/>
    </dgm:pt>
    <dgm:pt modelId="{77DC75CE-0549-B144-8D63-EBAE9AB8B658}" type="pres">
      <dgm:prSet presAssocID="{D4235177-1FB7-814E-B043-DB01B3375ED9}" presName="parTransTwo" presStyleCnt="0"/>
      <dgm:spPr/>
    </dgm:pt>
    <dgm:pt modelId="{D6C86AAE-E9A1-E841-901C-528C453D144A}" type="pres">
      <dgm:prSet presAssocID="{D4235177-1FB7-814E-B043-DB01B3375ED9}" presName="horzTwo" presStyleCnt="0"/>
      <dgm:spPr/>
    </dgm:pt>
    <dgm:pt modelId="{D88B4F09-88B0-FE4C-9A28-27B878D002DD}" type="pres">
      <dgm:prSet presAssocID="{B3401AFE-1EAC-174B-BE65-0299DC6C8144}" presName="vertThree" presStyleCnt="0"/>
      <dgm:spPr/>
    </dgm:pt>
    <dgm:pt modelId="{8E335A03-24B0-694B-AB48-B3AAC16EB8FB}" type="pres">
      <dgm:prSet presAssocID="{B3401AFE-1EAC-174B-BE65-0299DC6C8144}" presName="txThree" presStyleLbl="node3" presStyleIdx="0" presStyleCnt="3">
        <dgm:presLayoutVars>
          <dgm:chPref val="3"/>
        </dgm:presLayoutVars>
      </dgm:prSet>
      <dgm:spPr/>
    </dgm:pt>
    <dgm:pt modelId="{D7AF44A9-1BCF-E549-9D65-AF072FB41FBB}" type="pres">
      <dgm:prSet presAssocID="{B3401AFE-1EAC-174B-BE65-0299DC6C8144}" presName="horzThree" presStyleCnt="0"/>
      <dgm:spPr/>
    </dgm:pt>
    <dgm:pt modelId="{9ABD0449-7AFA-7F4B-9369-30E947EE767B}" type="pres">
      <dgm:prSet presAssocID="{7CFF0B36-ADEC-1143-A7FA-BF7DB1791A5C}" presName="sibSpaceThree" presStyleCnt="0"/>
      <dgm:spPr/>
    </dgm:pt>
    <dgm:pt modelId="{D9A4D3E8-A3CE-6045-A496-531286AC50F3}" type="pres">
      <dgm:prSet presAssocID="{0A5CE563-1DB2-0A44-B790-2ED7A6E6C321}" presName="vertThree" presStyleCnt="0"/>
      <dgm:spPr/>
    </dgm:pt>
    <dgm:pt modelId="{842495B8-7F7F-8942-88C8-046AE0FD9432}" type="pres">
      <dgm:prSet presAssocID="{0A5CE563-1DB2-0A44-B790-2ED7A6E6C321}" presName="txThree" presStyleLbl="node3" presStyleIdx="1" presStyleCnt="3">
        <dgm:presLayoutVars>
          <dgm:chPref val="3"/>
        </dgm:presLayoutVars>
      </dgm:prSet>
      <dgm:spPr/>
    </dgm:pt>
    <dgm:pt modelId="{ECC1431E-E392-FA49-98EA-11B0501B6376}" type="pres">
      <dgm:prSet presAssocID="{0A5CE563-1DB2-0A44-B790-2ED7A6E6C321}" presName="horzThree" presStyleCnt="0"/>
      <dgm:spPr/>
    </dgm:pt>
    <dgm:pt modelId="{0C556CA3-AE60-E340-9B37-8A16D14CC5C0}" type="pres">
      <dgm:prSet presAssocID="{D53FEA65-849A-0C47-9864-CDCA5F5346B2}" presName="sibSpaceTwo" presStyleCnt="0"/>
      <dgm:spPr/>
    </dgm:pt>
    <dgm:pt modelId="{0F29F098-37B1-9A45-A83B-8736225A51D6}" type="pres">
      <dgm:prSet presAssocID="{C2292E1B-D160-3442-B5E8-9A194B6516B1}" presName="vertTwo" presStyleCnt="0"/>
      <dgm:spPr/>
    </dgm:pt>
    <dgm:pt modelId="{CBEFA5C9-7FB2-8C4D-BB79-3CA47806ED32}" type="pres">
      <dgm:prSet presAssocID="{C2292E1B-D160-3442-B5E8-9A194B6516B1}" presName="txTwo" presStyleLbl="node2" presStyleIdx="1" presStyleCnt="2" custScaleY="69322">
        <dgm:presLayoutVars>
          <dgm:chPref val="3"/>
        </dgm:presLayoutVars>
      </dgm:prSet>
      <dgm:spPr/>
    </dgm:pt>
    <dgm:pt modelId="{19A53A4D-C501-5148-8438-4E0E7D108605}" type="pres">
      <dgm:prSet presAssocID="{C2292E1B-D160-3442-B5E8-9A194B6516B1}" presName="parTransTwo" presStyleCnt="0"/>
      <dgm:spPr/>
    </dgm:pt>
    <dgm:pt modelId="{69ADD2C0-2C67-C642-AD8A-6A2032990704}" type="pres">
      <dgm:prSet presAssocID="{C2292E1B-D160-3442-B5E8-9A194B6516B1}" presName="horzTwo" presStyleCnt="0"/>
      <dgm:spPr/>
    </dgm:pt>
    <dgm:pt modelId="{B6803F31-DB90-574B-9D67-D32585E240FB}" type="pres">
      <dgm:prSet presAssocID="{E530F782-D403-574B-91D7-BB8749C1E44F}" presName="vertThree" presStyleCnt="0"/>
      <dgm:spPr/>
    </dgm:pt>
    <dgm:pt modelId="{35354D3F-A4E6-2B48-B4D5-F8CB8AD04EC2}" type="pres">
      <dgm:prSet presAssocID="{E530F782-D403-574B-91D7-BB8749C1E44F}" presName="txThree" presStyleLbl="node3" presStyleIdx="2" presStyleCnt="3">
        <dgm:presLayoutVars>
          <dgm:chPref val="3"/>
        </dgm:presLayoutVars>
      </dgm:prSet>
      <dgm:spPr/>
    </dgm:pt>
    <dgm:pt modelId="{90341873-111E-4444-AF11-ADCC28A53574}" type="pres">
      <dgm:prSet presAssocID="{E530F782-D403-574B-91D7-BB8749C1E44F}" presName="horzThree" presStyleCnt="0"/>
      <dgm:spPr/>
    </dgm:pt>
  </dgm:ptLst>
  <dgm:cxnLst>
    <dgm:cxn modelId="{00D2FA22-EF0A-494C-9BB0-AF041AADDA28}" srcId="{D4235177-1FB7-814E-B043-DB01B3375ED9}" destId="{0A5CE563-1DB2-0A44-B790-2ED7A6E6C321}" srcOrd="1" destOrd="0" parTransId="{9C4A6665-BC08-F743-917F-ED870348CE11}" sibTransId="{4C5B68FB-CE66-614D-9D76-3B7DF2595A08}"/>
    <dgm:cxn modelId="{9DAA7E26-72F0-4347-92E5-DFDB3336CE30}" type="presOf" srcId="{B3401AFE-1EAC-174B-BE65-0299DC6C8144}" destId="{8E335A03-24B0-694B-AB48-B3AAC16EB8FB}" srcOrd="0" destOrd="0" presId="urn:microsoft.com/office/officeart/2005/8/layout/hierarchy4"/>
    <dgm:cxn modelId="{995FE226-909C-EC4F-B18E-5B8A269BF31D}" type="presOf" srcId="{0A5CE563-1DB2-0A44-B790-2ED7A6E6C321}" destId="{842495B8-7F7F-8942-88C8-046AE0FD9432}" srcOrd="0" destOrd="0" presId="urn:microsoft.com/office/officeart/2005/8/layout/hierarchy4"/>
    <dgm:cxn modelId="{79EE3D40-536D-CA46-B3F8-2E6551CC52E7}" srcId="{4A73AD54-336B-A342-95D9-21EC39828A77}" destId="{F12A8FFA-FCAA-9A4C-BFA3-2F35D69E5076}" srcOrd="0" destOrd="0" parTransId="{ABEA1671-451F-BF44-AABC-58D4A23CEF05}" sibTransId="{62DCE1B4-A984-6243-95F1-EB59AA4DB724}"/>
    <dgm:cxn modelId="{2D47CE56-C7C8-0F4F-99CD-5DDA8E5BD48D}" type="presOf" srcId="{D4235177-1FB7-814E-B043-DB01B3375ED9}" destId="{FC7F759B-F381-D243-8188-A0ED4423443E}" srcOrd="0" destOrd="0" presId="urn:microsoft.com/office/officeart/2005/8/layout/hierarchy4"/>
    <dgm:cxn modelId="{E0A3D765-E67D-6542-B100-AC94644807B6}" type="presOf" srcId="{E530F782-D403-574B-91D7-BB8749C1E44F}" destId="{35354D3F-A4E6-2B48-B4D5-F8CB8AD04EC2}" srcOrd="0" destOrd="0" presId="urn:microsoft.com/office/officeart/2005/8/layout/hierarchy4"/>
    <dgm:cxn modelId="{75B5B76B-F65F-4F4B-8FFC-31C4606FB95A}" type="presOf" srcId="{C2292E1B-D160-3442-B5E8-9A194B6516B1}" destId="{CBEFA5C9-7FB2-8C4D-BB79-3CA47806ED32}" srcOrd="0" destOrd="0" presId="urn:microsoft.com/office/officeart/2005/8/layout/hierarchy4"/>
    <dgm:cxn modelId="{4AF1C391-9F5F-E14F-9AF6-12E42BFF3DFA}" srcId="{C2292E1B-D160-3442-B5E8-9A194B6516B1}" destId="{E530F782-D403-574B-91D7-BB8749C1E44F}" srcOrd="0" destOrd="0" parTransId="{C9268712-303B-844D-B25C-CAA85592540C}" sibTransId="{7554EF70-5382-D249-890F-04E7EF20295C}"/>
    <dgm:cxn modelId="{819A33A6-C535-6548-9A0E-57CC0408F7A0}" srcId="{F12A8FFA-FCAA-9A4C-BFA3-2F35D69E5076}" destId="{D4235177-1FB7-814E-B043-DB01B3375ED9}" srcOrd="0" destOrd="0" parTransId="{1B0133F0-06DB-FF4A-9A89-D257421F032C}" sibTransId="{D53FEA65-849A-0C47-9864-CDCA5F5346B2}"/>
    <dgm:cxn modelId="{5DC931AD-96BF-3A42-B990-5B3F4F0FC4FD}" srcId="{F12A8FFA-FCAA-9A4C-BFA3-2F35D69E5076}" destId="{C2292E1B-D160-3442-B5E8-9A194B6516B1}" srcOrd="1" destOrd="0" parTransId="{2190468B-46E8-B244-864E-30DCCA552016}" sibTransId="{5EBEFF3F-72D8-EE40-AD4E-68ECA747C7A3}"/>
    <dgm:cxn modelId="{33C134B6-7ED6-DF4D-9DE6-2A1D1C396B2E}" type="presOf" srcId="{4A73AD54-336B-A342-95D9-21EC39828A77}" destId="{FFF64831-3FE1-D342-987C-F175ABECD7AD}" srcOrd="0" destOrd="0" presId="urn:microsoft.com/office/officeart/2005/8/layout/hierarchy4"/>
    <dgm:cxn modelId="{34F543D6-80ED-994A-8790-0627873C81C8}" type="presOf" srcId="{F12A8FFA-FCAA-9A4C-BFA3-2F35D69E5076}" destId="{5FBFE7F4-09DC-C446-8B4C-8469EF8521A3}" srcOrd="0" destOrd="0" presId="urn:microsoft.com/office/officeart/2005/8/layout/hierarchy4"/>
    <dgm:cxn modelId="{E37CACE2-E7FA-3D40-B62D-9EC46EFACFAD}" srcId="{D4235177-1FB7-814E-B043-DB01B3375ED9}" destId="{B3401AFE-1EAC-174B-BE65-0299DC6C8144}" srcOrd="0" destOrd="0" parTransId="{8ABF6F56-9BB1-2347-8C47-D019F0D331F8}" sibTransId="{7CFF0B36-ADEC-1143-A7FA-BF7DB1791A5C}"/>
    <dgm:cxn modelId="{593FA607-B9C6-554C-861F-E3AD74AA967D}" type="presParOf" srcId="{FFF64831-3FE1-D342-987C-F175ABECD7AD}" destId="{A6674E65-25FE-4E4B-ABE8-51B10A09328D}" srcOrd="0" destOrd="0" presId="urn:microsoft.com/office/officeart/2005/8/layout/hierarchy4"/>
    <dgm:cxn modelId="{B0041C8F-B0C5-B14E-ABB4-0840A54384D8}" type="presParOf" srcId="{A6674E65-25FE-4E4B-ABE8-51B10A09328D}" destId="{5FBFE7F4-09DC-C446-8B4C-8469EF8521A3}" srcOrd="0" destOrd="0" presId="urn:microsoft.com/office/officeart/2005/8/layout/hierarchy4"/>
    <dgm:cxn modelId="{18A39239-5AD8-394C-844C-50201017306A}" type="presParOf" srcId="{A6674E65-25FE-4E4B-ABE8-51B10A09328D}" destId="{9902CF60-C9C1-7A4D-A450-52656B0FF1B4}" srcOrd="1" destOrd="0" presId="urn:microsoft.com/office/officeart/2005/8/layout/hierarchy4"/>
    <dgm:cxn modelId="{191C8EA7-9952-D34F-97A5-D0A286F5971D}" type="presParOf" srcId="{A6674E65-25FE-4E4B-ABE8-51B10A09328D}" destId="{3562D66D-FD4D-7241-8591-5EE85D31D0BA}" srcOrd="2" destOrd="0" presId="urn:microsoft.com/office/officeart/2005/8/layout/hierarchy4"/>
    <dgm:cxn modelId="{D3AC2C5F-C12C-334B-864B-4D36BDBAAC5E}" type="presParOf" srcId="{3562D66D-FD4D-7241-8591-5EE85D31D0BA}" destId="{0C2E8417-58D1-F045-ABD8-FE5DD3917232}" srcOrd="0" destOrd="0" presId="urn:microsoft.com/office/officeart/2005/8/layout/hierarchy4"/>
    <dgm:cxn modelId="{4344AEDA-F881-B045-9FE7-A55E4B70BFBF}" type="presParOf" srcId="{0C2E8417-58D1-F045-ABD8-FE5DD3917232}" destId="{FC7F759B-F381-D243-8188-A0ED4423443E}" srcOrd="0" destOrd="0" presId="urn:microsoft.com/office/officeart/2005/8/layout/hierarchy4"/>
    <dgm:cxn modelId="{A519782C-CC1A-6D43-AAF0-D9957D9F92A8}" type="presParOf" srcId="{0C2E8417-58D1-F045-ABD8-FE5DD3917232}" destId="{77DC75CE-0549-B144-8D63-EBAE9AB8B658}" srcOrd="1" destOrd="0" presId="urn:microsoft.com/office/officeart/2005/8/layout/hierarchy4"/>
    <dgm:cxn modelId="{9DAE2139-E465-864F-9C79-A46449AD15A5}" type="presParOf" srcId="{0C2E8417-58D1-F045-ABD8-FE5DD3917232}" destId="{D6C86AAE-E9A1-E841-901C-528C453D144A}" srcOrd="2" destOrd="0" presId="urn:microsoft.com/office/officeart/2005/8/layout/hierarchy4"/>
    <dgm:cxn modelId="{F0C45453-8FEB-D54E-B9DB-2DFCA55E299A}" type="presParOf" srcId="{D6C86AAE-E9A1-E841-901C-528C453D144A}" destId="{D88B4F09-88B0-FE4C-9A28-27B878D002DD}" srcOrd="0" destOrd="0" presId="urn:microsoft.com/office/officeart/2005/8/layout/hierarchy4"/>
    <dgm:cxn modelId="{9F4A31D6-83B3-D749-85D6-DCAA8CBD0319}" type="presParOf" srcId="{D88B4F09-88B0-FE4C-9A28-27B878D002DD}" destId="{8E335A03-24B0-694B-AB48-B3AAC16EB8FB}" srcOrd="0" destOrd="0" presId="urn:microsoft.com/office/officeart/2005/8/layout/hierarchy4"/>
    <dgm:cxn modelId="{E7E662AA-1CAB-FE4C-A9C8-977A374EE750}" type="presParOf" srcId="{D88B4F09-88B0-FE4C-9A28-27B878D002DD}" destId="{D7AF44A9-1BCF-E549-9D65-AF072FB41FBB}" srcOrd="1" destOrd="0" presId="urn:microsoft.com/office/officeart/2005/8/layout/hierarchy4"/>
    <dgm:cxn modelId="{E6B34C1F-9746-1141-A6C8-A53C1D40BA39}" type="presParOf" srcId="{D6C86AAE-E9A1-E841-901C-528C453D144A}" destId="{9ABD0449-7AFA-7F4B-9369-30E947EE767B}" srcOrd="1" destOrd="0" presId="urn:microsoft.com/office/officeart/2005/8/layout/hierarchy4"/>
    <dgm:cxn modelId="{F563C637-4C5A-7644-AD6B-B2AD6FEDC5E8}" type="presParOf" srcId="{D6C86AAE-E9A1-E841-901C-528C453D144A}" destId="{D9A4D3E8-A3CE-6045-A496-531286AC50F3}" srcOrd="2" destOrd="0" presId="urn:microsoft.com/office/officeart/2005/8/layout/hierarchy4"/>
    <dgm:cxn modelId="{1A0D4CAE-1683-DB40-8D08-8911E07DD71F}" type="presParOf" srcId="{D9A4D3E8-A3CE-6045-A496-531286AC50F3}" destId="{842495B8-7F7F-8942-88C8-046AE0FD9432}" srcOrd="0" destOrd="0" presId="urn:microsoft.com/office/officeart/2005/8/layout/hierarchy4"/>
    <dgm:cxn modelId="{D04D6143-90A9-5B4C-9F11-DB5B16FBE337}" type="presParOf" srcId="{D9A4D3E8-A3CE-6045-A496-531286AC50F3}" destId="{ECC1431E-E392-FA49-98EA-11B0501B6376}" srcOrd="1" destOrd="0" presId="urn:microsoft.com/office/officeart/2005/8/layout/hierarchy4"/>
    <dgm:cxn modelId="{9D38882C-392A-A04E-89B8-E3E53AA444BD}" type="presParOf" srcId="{3562D66D-FD4D-7241-8591-5EE85D31D0BA}" destId="{0C556CA3-AE60-E340-9B37-8A16D14CC5C0}" srcOrd="1" destOrd="0" presId="urn:microsoft.com/office/officeart/2005/8/layout/hierarchy4"/>
    <dgm:cxn modelId="{C272B06C-A91F-B24B-B114-1C130ABEE662}" type="presParOf" srcId="{3562D66D-FD4D-7241-8591-5EE85D31D0BA}" destId="{0F29F098-37B1-9A45-A83B-8736225A51D6}" srcOrd="2" destOrd="0" presId="urn:microsoft.com/office/officeart/2005/8/layout/hierarchy4"/>
    <dgm:cxn modelId="{0382553B-666A-DB4C-90A1-261B8F1C51EE}" type="presParOf" srcId="{0F29F098-37B1-9A45-A83B-8736225A51D6}" destId="{CBEFA5C9-7FB2-8C4D-BB79-3CA47806ED32}" srcOrd="0" destOrd="0" presId="urn:microsoft.com/office/officeart/2005/8/layout/hierarchy4"/>
    <dgm:cxn modelId="{C478DBD3-D2B1-6D41-9A56-9A42C22A5915}" type="presParOf" srcId="{0F29F098-37B1-9A45-A83B-8736225A51D6}" destId="{19A53A4D-C501-5148-8438-4E0E7D108605}" srcOrd="1" destOrd="0" presId="urn:microsoft.com/office/officeart/2005/8/layout/hierarchy4"/>
    <dgm:cxn modelId="{9572074A-2DF6-934C-B194-373BF50739EA}" type="presParOf" srcId="{0F29F098-37B1-9A45-A83B-8736225A51D6}" destId="{69ADD2C0-2C67-C642-AD8A-6A2032990704}" srcOrd="2" destOrd="0" presId="urn:microsoft.com/office/officeart/2005/8/layout/hierarchy4"/>
    <dgm:cxn modelId="{E533560B-A07F-E84B-9E4F-F7AB6C2814B7}" type="presParOf" srcId="{69ADD2C0-2C67-C642-AD8A-6A2032990704}" destId="{B6803F31-DB90-574B-9D67-D32585E240FB}" srcOrd="0" destOrd="0" presId="urn:microsoft.com/office/officeart/2005/8/layout/hierarchy4"/>
    <dgm:cxn modelId="{36300F1A-02EC-854A-A60A-04B2A91C6566}" type="presParOf" srcId="{B6803F31-DB90-574B-9D67-D32585E240FB}" destId="{35354D3F-A4E6-2B48-B4D5-F8CB8AD04EC2}" srcOrd="0" destOrd="0" presId="urn:microsoft.com/office/officeart/2005/8/layout/hierarchy4"/>
    <dgm:cxn modelId="{8E680F48-5C25-5747-9B28-7D63D25E3020}" type="presParOf" srcId="{B6803F31-DB90-574B-9D67-D32585E240FB}" destId="{90341873-111E-4444-AF11-ADCC28A53574}" srcOrd="1" destOrd="0" presId="urn:microsoft.com/office/officeart/2005/8/layout/hierarchy4"/>
  </dgm:cxnLst>
  <dgm:bg>
    <a:gradFill flip="none" rotWithShape="1">
      <a:gsLst>
        <a:gs pos="0">
          <a:schemeClr val="accent2">
            <a:lumMod val="20000"/>
            <a:lumOff val="80000"/>
          </a:schemeClr>
        </a:gs>
        <a:gs pos="51000">
          <a:schemeClr val="accent3">
            <a:lumMod val="95000"/>
          </a:schemeClr>
        </a:gs>
        <a:gs pos="100000">
          <a:schemeClr val="accent2">
            <a:lumMod val="20000"/>
            <a:lumOff val="80000"/>
          </a:schemeClr>
        </a:gs>
      </a:gsLst>
      <a:lin ang="16200000" scaled="1"/>
      <a:tileRect/>
    </a:gra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FE7F4-09DC-C446-8B4C-8469EF8521A3}">
      <dsp:nvSpPr>
        <dsp:cNvPr id="0" name=""/>
        <dsp:cNvSpPr/>
      </dsp:nvSpPr>
      <dsp:spPr>
        <a:xfrm>
          <a:off x="3202" y="0"/>
          <a:ext cx="13950471" cy="161682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>
          <a:outerShdw blurRad="508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Quick facts about Duchenne Muscular Dystrophy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Most common form of inherited muscular dystrophy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0557" y="47355"/>
        <a:ext cx="13855761" cy="1522115"/>
      </dsp:txXfrm>
    </dsp:sp>
    <dsp:sp modelId="{FC7F759B-F381-D243-8188-A0ED4423443E}">
      <dsp:nvSpPr>
        <dsp:cNvPr id="0" name=""/>
        <dsp:cNvSpPr/>
      </dsp:nvSpPr>
      <dsp:spPr>
        <a:xfrm>
          <a:off x="15217" y="1930773"/>
          <a:ext cx="9095090" cy="2103322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X- Linked recessive inheritance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due to mutation in the dystrophin gene</a:t>
          </a:r>
        </a:p>
      </dsp:txBody>
      <dsp:txXfrm>
        <a:off x="76821" y="1992377"/>
        <a:ext cx="8971882" cy="1980114"/>
      </dsp:txXfrm>
    </dsp:sp>
    <dsp:sp modelId="{8E335A03-24B0-694B-AB48-B3AAC16EB8FB}">
      <dsp:nvSpPr>
        <dsp:cNvPr id="0" name=""/>
        <dsp:cNvSpPr/>
      </dsp:nvSpPr>
      <dsp:spPr>
        <a:xfrm>
          <a:off x="15217" y="4346963"/>
          <a:ext cx="4454010" cy="290341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Gowers’ sign: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Using hands to push on legs to stand</a:t>
          </a:r>
        </a:p>
      </dsp:txBody>
      <dsp:txXfrm>
        <a:off x="100255" y="4432001"/>
        <a:ext cx="4283934" cy="2733340"/>
      </dsp:txXfrm>
    </dsp:sp>
    <dsp:sp modelId="{842495B8-7F7F-8942-88C8-046AE0FD9432}">
      <dsp:nvSpPr>
        <dsp:cNvPr id="0" name=""/>
        <dsp:cNvSpPr/>
      </dsp:nvSpPr>
      <dsp:spPr>
        <a:xfrm>
          <a:off x="4656297" y="4346963"/>
          <a:ext cx="4454010" cy="290341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patients live up to the third decade</a:t>
          </a:r>
        </a:p>
      </dsp:txBody>
      <dsp:txXfrm>
        <a:off x="4741335" y="4432001"/>
        <a:ext cx="4283934" cy="2733340"/>
      </dsp:txXfrm>
    </dsp:sp>
    <dsp:sp modelId="{CBEFA5C9-7FB2-8C4D-BB79-3CA47806ED32}">
      <dsp:nvSpPr>
        <dsp:cNvPr id="0" name=""/>
        <dsp:cNvSpPr/>
      </dsp:nvSpPr>
      <dsp:spPr>
        <a:xfrm>
          <a:off x="9484445" y="1930773"/>
          <a:ext cx="4454010" cy="201270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Progressive weakness of the proximal muscles, respiratory muscles, and dilated cardiomyopathy</a:t>
          </a:r>
        </a:p>
      </dsp:txBody>
      <dsp:txXfrm>
        <a:off x="9543395" y="1989723"/>
        <a:ext cx="4336110" cy="1894806"/>
      </dsp:txXfrm>
    </dsp:sp>
    <dsp:sp modelId="{35354D3F-A4E6-2B48-B4D5-F8CB8AD04EC2}">
      <dsp:nvSpPr>
        <dsp:cNvPr id="0" name=""/>
        <dsp:cNvSpPr/>
      </dsp:nvSpPr>
      <dsp:spPr>
        <a:xfrm>
          <a:off x="9484445" y="4256347"/>
          <a:ext cx="4454010" cy="290341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Respiratory failure - most common direct cause of death</a:t>
          </a:r>
        </a:p>
      </dsp:txBody>
      <dsp:txXfrm>
        <a:off x="9569483" y="4341385"/>
        <a:ext cx="4283934" cy="273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5EB992BB-07D6-4F64-80ED-B7507C37B3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Times" pitchFamily="2" charset="0"/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00019A2-0DE3-424E-806E-5C4895E9BC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Times" pitchFamily="2" charset="0"/>
            </a:endParaRP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A121B515-F748-488D-8F24-410C11A0CD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Times" pitchFamily="2" charset="0"/>
            </a:endParaRP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6955D950-DD37-449D-9F02-9EAAAB644E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1C7142-47F4-4F27-BA2C-5F81A381A76E}" type="slidenum">
              <a:rPr lang="en-US" altLang="en-US">
                <a:latin typeface="Times" pitchFamily="2" charset="0"/>
              </a:rPr>
              <a:pPr/>
              <a:t>‹#›</a:t>
            </a:fld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6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87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Text Box 14">
            <a:extLst>
              <a:ext uri="{FF2B5EF4-FFF2-40B4-BE49-F238E27FC236}">
                <a16:creationId xmlns:a16="http://schemas.microsoft.com/office/drawing/2014/main" id="{4F125A9E-DBC2-4349-A030-98C1AD1B1D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6914"/>
            <a:ext cx="2514600" cy="25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3" rIns="68570" bIns="3428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50" b="0" i="0" dirty="0">
                <a:solidFill>
                  <a:schemeClr val="bg2"/>
                </a:solidFill>
                <a:latin typeface="Times" pitchFamily="2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0" i="0" dirty="0">
                <a:solidFill>
                  <a:schemeClr val="bg2"/>
                </a:solidFill>
                <a:latin typeface="Times" pitchFamily="2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54832" indent="-211932" algn="l" rtl="0" eaLnBrk="0" fontAlgn="base" hangingPunct="0">
        <a:spcBef>
          <a:spcPct val="2000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>
            <a:extLst>
              <a:ext uri="{FF2B5EF4-FFF2-40B4-BE49-F238E27FC236}">
                <a16:creationId xmlns:a16="http://schemas.microsoft.com/office/drawing/2014/main" id="{EAD25F6C-BD54-45EC-A702-26F0CF1B76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2"/>
            <a:ext cx="43891200" cy="130970"/>
          </a:xfrm>
          <a:prstGeom prst="rect">
            <a:avLst/>
          </a:prstGeom>
          <a:solidFill>
            <a:srgbClr val="20825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DA79D2C3-85B9-4720-8A88-D731E22EFE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83978" y="5638800"/>
            <a:ext cx="2074545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58870ECE-09F7-4639-AF37-97FD3B2D6E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BAB8106E-ACD4-4E17-B669-5A6363D7DB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70800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6D1A463F-97E5-4679-864D-0DFB91703E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6914"/>
            <a:ext cx="2514600" cy="25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3" rIns="68570" bIns="3428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50" b="0" i="0" dirty="0">
                <a:solidFill>
                  <a:schemeClr val="bg2"/>
                </a:solidFill>
                <a:latin typeface="Times" pitchFamily="2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0" i="0" dirty="0">
                <a:solidFill>
                  <a:schemeClr val="bg2"/>
                </a:solidFill>
                <a:latin typeface="Times" pitchFamily="2" charset="0"/>
              </a:rPr>
              <a:t>www.POSTERPRESENTATIONS.com</a:t>
            </a:r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2D4375BB-A9E8-4742-BDFA-72E0373097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078" y="4398170"/>
            <a:ext cx="191706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defTabSz="3292079">
              <a:spcBef>
                <a:spcPct val="50000"/>
              </a:spcBef>
              <a:defRPr/>
            </a:pPr>
            <a:r>
              <a:rPr lang="en-US" sz="1800" b="0" i="0" dirty="0">
                <a:solidFill>
                  <a:schemeClr val="bg1"/>
                </a:solidFill>
                <a:latin typeface="Times" pitchFamily="2" charset="0"/>
              </a:rPr>
              <a:t>GRMERC Consortium Members:  Grand Valley State University, Michigan State University, Saint Mary’s Health Care, &amp; Spectrum Health</a:t>
            </a:r>
          </a:p>
        </p:txBody>
      </p:sp>
      <p:pic>
        <p:nvPicPr>
          <p:cNvPr id="2056" name="Picture 10" descr="grmerc logo all white ready 4-09-08.ai">
            <a:extLst>
              <a:ext uri="{FF2B5EF4-FFF2-40B4-BE49-F238E27FC236}">
                <a16:creationId xmlns:a16="http://schemas.microsoft.com/office/drawing/2014/main" id="{A80A99DD-C074-4001-834D-5FC1BB3E4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771525"/>
            <a:ext cx="12128501" cy="303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54832" indent="-211932" algn="l" rtl="0" eaLnBrk="0" fontAlgn="base" hangingPunct="0">
        <a:spcBef>
          <a:spcPct val="2000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247E492-249B-4E24-B0CA-3B18965263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53000"/>
            <a:ext cx="43891200" cy="27965400"/>
          </a:xfrm>
          <a:prstGeom prst="rect">
            <a:avLst/>
          </a:prstGeom>
          <a:solidFill>
            <a:srgbClr val="0034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2FD9A06-D959-4ABE-8198-5ADEDD06A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772025"/>
          </a:xfrm>
          <a:prstGeom prst="rect">
            <a:avLst/>
          </a:prstGeom>
          <a:solidFill>
            <a:srgbClr val="0034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796AAB8-25F5-47F9-8464-A611A0BAAC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2"/>
            <a:ext cx="43891200" cy="130970"/>
          </a:xfrm>
          <a:prstGeom prst="rect">
            <a:avLst/>
          </a:prstGeom>
          <a:solidFill>
            <a:srgbClr val="20825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01882CCD-1CD0-4DFB-9492-12069501FE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3576" y="5638800"/>
            <a:ext cx="208026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4966E063-69F5-4BD5-A4FA-948FCD1819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272626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54FBDCC1-4F4B-462E-B70F-DCA17850D0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70800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2B69C3A2-825C-4596-8A82-0F2F3F1EB5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6914"/>
            <a:ext cx="2514600" cy="25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3" rIns="68570" bIns="3428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50" b="0" i="0" dirty="0">
                <a:solidFill>
                  <a:schemeClr val="bg2"/>
                </a:solidFill>
                <a:latin typeface="Times" pitchFamily="2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0" i="0" dirty="0">
                <a:solidFill>
                  <a:schemeClr val="bg2"/>
                </a:solidFill>
                <a:latin typeface="Times" pitchFamily="2" charset="0"/>
              </a:rPr>
              <a:t>www.POSTERPRESENTATIONS.com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327E58AF-142C-4DB9-8495-A67ABD2C8D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078" y="4398170"/>
            <a:ext cx="191706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defTabSz="3292079">
              <a:spcBef>
                <a:spcPct val="50000"/>
              </a:spcBef>
              <a:defRPr/>
            </a:pPr>
            <a:r>
              <a:rPr lang="en-US" sz="1800" b="0" i="0" dirty="0">
                <a:solidFill>
                  <a:schemeClr val="bg1"/>
                </a:solidFill>
                <a:latin typeface="Times" pitchFamily="2" charset="0"/>
              </a:rPr>
              <a:t>GRMERC Consortium Members:  Grand Valley State University, Michigan State University, Saint Mary’s Health Care, &amp; Spectrum Health</a:t>
            </a:r>
          </a:p>
        </p:txBody>
      </p:sp>
      <p:pic>
        <p:nvPicPr>
          <p:cNvPr id="3082" name="Picture 12" descr="grmerc logo all white ready 4-09-08.ai">
            <a:extLst>
              <a:ext uri="{FF2B5EF4-FFF2-40B4-BE49-F238E27FC236}">
                <a16:creationId xmlns:a16="http://schemas.microsoft.com/office/drawing/2014/main" id="{6D2761C5-0FE4-412D-8DF2-8897BEC78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647700"/>
            <a:ext cx="12128501" cy="303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54832" indent="-211932" algn="l" rtl="0" eaLnBrk="0" fontAlgn="base" hangingPunct="0">
        <a:spcBef>
          <a:spcPct val="2000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55BF952-98CB-4744-8243-552E20FE3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53000"/>
            <a:ext cx="43891200" cy="27965400"/>
          </a:xfrm>
          <a:prstGeom prst="rect">
            <a:avLst/>
          </a:prstGeom>
          <a:solidFill>
            <a:srgbClr val="0034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63E7A15-CED3-492D-A7B4-2AAA707C73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772025"/>
          </a:xfrm>
          <a:prstGeom prst="rect">
            <a:avLst/>
          </a:prstGeom>
          <a:solidFill>
            <a:srgbClr val="0034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1CE4B72E-D83B-4B7A-8C75-0B69038D81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2"/>
            <a:ext cx="43891200" cy="130970"/>
          </a:xfrm>
          <a:prstGeom prst="rect">
            <a:avLst/>
          </a:prstGeom>
          <a:solidFill>
            <a:srgbClr val="20825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07DD926D-4F7A-40E3-B4FC-2DCD279DEB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87DE73CE-97B0-4732-B732-38AC0FBB1E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83976" y="5638800"/>
            <a:ext cx="99822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EFDFC834-4B4A-472A-9079-1D7136424A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272628" y="5638800"/>
            <a:ext cx="20751800" cy="26548557"/>
          </a:xfrm>
          <a:prstGeom prst="rect">
            <a:avLst/>
          </a:prstGeom>
          <a:solidFill>
            <a:srgbClr val="D7D7D7"/>
          </a:solidFill>
          <a:ln w="12700">
            <a:solidFill>
              <a:srgbClr val="003466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>
              <a:defRPr/>
            </a:pPr>
            <a:endParaRPr lang="en-US" sz="2250" b="0" i="0" dirty="0">
              <a:latin typeface="Times" pitchFamily="2" charset="0"/>
            </a:endParaRP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AFA24F7C-AD9C-4B2B-B231-D493FD260B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6914"/>
            <a:ext cx="2514600" cy="25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3" rIns="68570" bIns="3428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50" b="0" i="0" dirty="0">
                <a:solidFill>
                  <a:schemeClr val="bg2"/>
                </a:solidFill>
                <a:latin typeface="Times" pitchFamily="2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0" i="0" dirty="0">
                <a:solidFill>
                  <a:schemeClr val="bg2"/>
                </a:solidFill>
                <a:latin typeface="Times" pitchFamily="2" charset="0"/>
              </a:rPr>
              <a:t>www.POSTERPRESENTATIONS.com</a:t>
            </a:r>
          </a:p>
        </p:txBody>
      </p:sp>
      <p:sp>
        <p:nvSpPr>
          <p:cNvPr id="102416" name="Text Box 16">
            <a:extLst>
              <a:ext uri="{FF2B5EF4-FFF2-40B4-BE49-F238E27FC236}">
                <a16:creationId xmlns:a16="http://schemas.microsoft.com/office/drawing/2014/main" id="{D191D208-D402-4DFF-91FA-82232E2E71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078" y="4398170"/>
            <a:ext cx="191706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defTabSz="3292079">
              <a:spcBef>
                <a:spcPct val="50000"/>
              </a:spcBef>
              <a:defRPr/>
            </a:pPr>
            <a:r>
              <a:rPr lang="en-US" sz="1800" b="0" i="0" dirty="0">
                <a:solidFill>
                  <a:schemeClr val="bg1"/>
                </a:solidFill>
                <a:latin typeface="Times" pitchFamily="2" charset="0"/>
              </a:rPr>
              <a:t>GRMERC Consortium Members:  Grand Valley State University, Michigan State University, Saint Mary’s Health Care, &amp; Spectrum Health</a:t>
            </a:r>
          </a:p>
        </p:txBody>
      </p:sp>
      <p:pic>
        <p:nvPicPr>
          <p:cNvPr id="4106" name="Picture 12" descr="grmerc logo all white ready 4-09-08.ai">
            <a:extLst>
              <a:ext uri="{FF2B5EF4-FFF2-40B4-BE49-F238E27FC236}">
                <a16:creationId xmlns:a16="http://schemas.microsoft.com/office/drawing/2014/main" id="{B5D38E5C-6324-4DB9-8D1C-6B744D4F7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647700"/>
            <a:ext cx="12128501" cy="303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pitchFamily="4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54832" indent="-211932" algn="l" rtl="0" eaLnBrk="0" fontAlgn="base" hangingPunct="0">
        <a:spcBef>
          <a:spcPct val="2000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8000">
              <a:schemeClr val="accent3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368433F-642B-B94B-83A2-77C8ED60C797}"/>
              </a:ext>
            </a:extLst>
          </p:cNvPr>
          <p:cNvSpPr txBox="1"/>
          <p:nvPr/>
        </p:nvSpPr>
        <p:spPr>
          <a:xfrm>
            <a:off x="1359876" y="21548515"/>
            <a:ext cx="1064602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4CF67-527B-9D41-98AD-4646129B3A0A}"/>
              </a:ext>
            </a:extLst>
          </p:cNvPr>
          <p:cNvSpPr txBox="1"/>
          <p:nvPr/>
        </p:nvSpPr>
        <p:spPr>
          <a:xfrm>
            <a:off x="1359876" y="21548515"/>
            <a:ext cx="1064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" pitchFamily="2" charset="0"/>
              </a:rPr>
              <a:t>   Vitals &amp; Physical Examination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5E557-2FE1-0B41-B250-EDA32FC17FA8}"/>
              </a:ext>
            </a:extLst>
          </p:cNvPr>
          <p:cNvSpPr txBox="1"/>
          <p:nvPr/>
        </p:nvSpPr>
        <p:spPr>
          <a:xfrm>
            <a:off x="27254277" y="19431288"/>
            <a:ext cx="1395367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C25399-FECD-4E45-929C-C3FFD218A131}"/>
              </a:ext>
            </a:extLst>
          </p:cNvPr>
          <p:cNvSpPr txBox="1"/>
          <p:nvPr/>
        </p:nvSpPr>
        <p:spPr>
          <a:xfrm>
            <a:off x="13767816" y="20800557"/>
            <a:ext cx="1101082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6EAE9-9049-5842-A16F-BCD85AF63D12}"/>
              </a:ext>
            </a:extLst>
          </p:cNvPr>
          <p:cNvSpPr txBox="1"/>
          <p:nvPr/>
        </p:nvSpPr>
        <p:spPr>
          <a:xfrm>
            <a:off x="13767817" y="16571189"/>
            <a:ext cx="1101082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148C7-ED1D-D94F-AC0E-D8ED527D847C}"/>
              </a:ext>
            </a:extLst>
          </p:cNvPr>
          <p:cNvSpPr txBox="1"/>
          <p:nvPr/>
        </p:nvSpPr>
        <p:spPr>
          <a:xfrm>
            <a:off x="13767817" y="5595233"/>
            <a:ext cx="1101082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2AA4FB-C443-5D49-A6FC-A10A837DDDD5}"/>
              </a:ext>
            </a:extLst>
          </p:cNvPr>
          <p:cNvSpPr txBox="1"/>
          <p:nvPr/>
        </p:nvSpPr>
        <p:spPr>
          <a:xfrm>
            <a:off x="1359876" y="12328899"/>
            <a:ext cx="10646023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EAA53-B1D0-A14A-AC26-0A6824A0A9C2}"/>
              </a:ext>
            </a:extLst>
          </p:cNvPr>
          <p:cNvSpPr txBox="1"/>
          <p:nvPr/>
        </p:nvSpPr>
        <p:spPr>
          <a:xfrm>
            <a:off x="1359875" y="5634337"/>
            <a:ext cx="10646024" cy="88913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7B588-0DA8-4925-B7A8-D531E405E5CE}"/>
              </a:ext>
            </a:extLst>
          </p:cNvPr>
          <p:cNvSpPr txBox="1"/>
          <p:nvPr/>
        </p:nvSpPr>
        <p:spPr>
          <a:xfrm>
            <a:off x="3406775" y="1726699"/>
            <a:ext cx="382881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Severe Metabolic Acidosis in the Late Stages of Duchenne Muscular Dystrophy</a:t>
            </a:r>
          </a:p>
          <a:p>
            <a:r>
              <a:rPr lang="en-US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         Suhrim Choe, MD; Rana Ali, MD; Mohamed Elsawaf, MD; Pramil Cheriyath, MD </a:t>
            </a:r>
          </a:p>
          <a:p>
            <a:r>
              <a:rPr lang="en-US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Department of Internal Medicine, Hackensack Meridian Health-Ocean Medical Center, Brick, NJ </a:t>
            </a:r>
          </a:p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6771967F-9118-4427-8FA1-51EBB56D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0602"/>
            <a:ext cx="32918400" cy="130970"/>
          </a:xfrm>
          <a:prstGeom prst="rect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250" dirty="0">
              <a:solidFill>
                <a:srgbClr val="7030A0"/>
              </a:solidFill>
              <a:latin typeface="Times" pitchFamily="2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E64946B9-105D-4AAD-BFF7-458019FB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5" y="1371601"/>
            <a:ext cx="28751213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2" tIns="34277" rIns="68552" bIns="34277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en-US" sz="255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522-84B2-4E69-94C3-9677B83F4F5D}"/>
              </a:ext>
            </a:extLst>
          </p:cNvPr>
          <p:cNvSpPr/>
          <p:nvPr/>
        </p:nvSpPr>
        <p:spPr>
          <a:xfrm>
            <a:off x="1359875" y="5587197"/>
            <a:ext cx="10646024" cy="603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000" dirty="0">
                <a:latin typeface="Times" pitchFamily="2" charset="0"/>
              </a:rPr>
              <a:t>           Learning Objectives</a:t>
            </a:r>
          </a:p>
          <a:p>
            <a:pPr marL="742950" indent="-742950">
              <a:buFont typeface="+mj-lt"/>
              <a:buAutoNum type="arabicPeriod"/>
            </a:pPr>
            <a:endParaRPr lang="en-US" sz="4800" dirty="0">
              <a:latin typeface="Times" pitchFamily="2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Recognize metabolic acidosis as a potentially life-threatening and preventable complication in older patients with Duchenne Muscular Dystrophy (DMD). 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Understand the management of severe metabolic acidosis in these patients.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endParaRPr lang="en-US" sz="36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CB95-DEB3-4699-B3A9-2D3F1B4A3431}"/>
              </a:ext>
            </a:extLst>
          </p:cNvPr>
          <p:cNvSpPr txBox="1"/>
          <p:nvPr/>
        </p:nvSpPr>
        <p:spPr>
          <a:xfrm>
            <a:off x="1359876" y="11673274"/>
            <a:ext cx="1064602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altLang="en-US" sz="6000" dirty="0">
                <a:solidFill>
                  <a:schemeClr val="tx2">
                    <a:lumMod val="75000"/>
                  </a:schemeClr>
                </a:solidFill>
                <a:latin typeface="Times" pitchFamily="2" charset="0"/>
              </a:rPr>
              <a:t>             Case Presentation</a:t>
            </a:r>
          </a:p>
          <a:p>
            <a:pPr marL="571500" indent="-571500" algn="just">
              <a:buFont typeface="Wingdings" pitchFamily="2" charset="2"/>
              <a:buChar char="Ø"/>
            </a:pPr>
            <a:endParaRPr lang="en-US" sz="4000" dirty="0">
              <a:latin typeface="Times" pitchFamily="2" charset="0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A 20-year-old male patient with DMD presented to the emergency department complaining of nausea, vomiting, and diarrhea.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The patient is dependent on long term positive pressure ventilation (PPV) and has a history of cardiomyopathy with an ejection fraction of 40% and chronic urinary retention.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The patient was admitted to the hospital for the treatment of severe increased anionic gap metabolic acidosis compensated by respiratory alkalosis. </a:t>
            </a:r>
            <a:endParaRPr lang="en-US" sz="4000" dirty="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" pitchFamily="2" charset="0"/>
            </a:endParaRPr>
          </a:p>
        </p:txBody>
      </p:sp>
      <p:sp>
        <p:nvSpPr>
          <p:cNvPr id="5153" name="TextBox 5152">
            <a:extLst>
              <a:ext uri="{FF2B5EF4-FFF2-40B4-BE49-F238E27FC236}">
                <a16:creationId xmlns:a16="http://schemas.microsoft.com/office/drawing/2014/main" id="{8DBC5EBF-7857-4854-9C92-196D569E8680}"/>
              </a:ext>
            </a:extLst>
          </p:cNvPr>
          <p:cNvSpPr txBox="1"/>
          <p:nvPr/>
        </p:nvSpPr>
        <p:spPr>
          <a:xfrm>
            <a:off x="27254277" y="19332864"/>
            <a:ext cx="13953674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" pitchFamily="2" charset="0"/>
              </a:rPr>
              <a:t>                           Summary 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400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With advanced treatment developed over the years, such as PPV, more patients live into their 4</a:t>
            </a:r>
            <a:r>
              <a:rPr lang="en-US" sz="4000" baseline="30000" dirty="0">
                <a:latin typeface="Times" pitchFamily="2" charset="0"/>
              </a:rPr>
              <a:t>th</a:t>
            </a:r>
            <a:r>
              <a:rPr lang="en-US" sz="4000" dirty="0">
                <a:latin typeface="Times" pitchFamily="2" charset="0"/>
              </a:rPr>
              <a:t> decade and some of the uncommon complications of DMD are recognized.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As per the case series  reported by Lo Casio el al, severe metabolic acidosis is a rare but important complication that occurs in the patients with Duchenne muscular dystrophy, especially in the fourth decade.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The literature suggests that severe metabolic acidosis is related to chronic constipation, reduced fluid, and food intake and is associated with increased risk of respiratory infections.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Proper and prompt treatment with IV fluid, bicarbonate, nutrition supplement, and, if necessary, antibiotics with other DMD complications, such as heart failure  in mind would be essential.</a:t>
            </a:r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2A905738-D709-426F-BF9C-79EF471D1DE7}"/>
              </a:ext>
            </a:extLst>
          </p:cNvPr>
          <p:cNvSpPr/>
          <p:nvPr/>
        </p:nvSpPr>
        <p:spPr>
          <a:xfrm>
            <a:off x="3271962" y="15771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 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77632" y="11256927"/>
            <a:ext cx="123196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46385"/>
              </p:ext>
            </p:extLst>
          </p:nvPr>
        </p:nvGraphicFramePr>
        <p:xfrm>
          <a:off x="0" y="-365874"/>
          <a:ext cx="43891200" cy="212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kern="1200" dirty="0">
                          <a:solidFill>
                            <a:schemeClr val="lt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 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00B0F0"/>
                        </a:gs>
                        <a:gs pos="100000">
                          <a:srgbClr val="0076C0"/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9582" y="400991"/>
            <a:ext cx="1405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  <a:cs typeface="Times New Roman" panose="02020603050405020304" pitchFamily="18" charset="0"/>
              </a:rPr>
              <a:t>Ocean Medical Center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353522-84B2-4E69-94C3-9677B83F4F5D}"/>
              </a:ext>
            </a:extLst>
          </p:cNvPr>
          <p:cNvSpPr/>
          <p:nvPr/>
        </p:nvSpPr>
        <p:spPr>
          <a:xfrm>
            <a:off x="27254278" y="5682783"/>
            <a:ext cx="139536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Pulmonary edema was suspected.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IV fluids were stopped immediately and diuresis with IV furosemide improved his respiratory status.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Repeat cardiac echo showed left ventricular ejection fraction of 26-30%.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The patient was started on losartan and carvedilol for heart failure. He also received oral sodium bicarbonate.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The patient was discharged home in stable condition on the 5th day of admission.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8ED21E-E11D-7E40-9411-91359A02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80639"/>
              </p:ext>
            </p:extLst>
          </p:nvPr>
        </p:nvGraphicFramePr>
        <p:xfrm>
          <a:off x="1359877" y="23131036"/>
          <a:ext cx="10646024" cy="38785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66212">
                  <a:extLst>
                    <a:ext uri="{9D8B030D-6E8A-4147-A177-3AD203B41FA5}">
                      <a16:colId xmlns:a16="http://schemas.microsoft.com/office/drawing/2014/main" val="3355965822"/>
                    </a:ext>
                  </a:extLst>
                </a:gridCol>
                <a:gridCol w="2979812">
                  <a:extLst>
                    <a:ext uri="{9D8B030D-6E8A-4147-A177-3AD203B41FA5}">
                      <a16:colId xmlns:a16="http://schemas.microsoft.com/office/drawing/2014/main" val="1612990334"/>
                    </a:ext>
                  </a:extLst>
                </a:gridCol>
              </a:tblGrid>
              <a:tr h="1032148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Temperature (Fahrenheit)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97º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77556"/>
                  </a:ext>
                </a:extLst>
              </a:tr>
              <a:tr h="918922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Blood Pressure (mm of Hg)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99/57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157967"/>
                  </a:ext>
                </a:extLst>
              </a:tr>
              <a:tr h="1081328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Pulse (beats/minute)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134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961800"/>
                  </a:ext>
                </a:extLst>
              </a:tr>
              <a:tr h="846177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SpO2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98 % on PPV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03542"/>
                  </a:ext>
                </a:extLst>
              </a:tr>
            </a:tbl>
          </a:graphicData>
        </a:graphic>
      </p:graphicFrame>
      <p:sp>
        <p:nvSpPr>
          <p:cNvPr id="36" name="Text Box 202">
            <a:extLst>
              <a:ext uri="{FF2B5EF4-FFF2-40B4-BE49-F238E27FC236}">
                <a16:creationId xmlns:a16="http://schemas.microsoft.com/office/drawing/2014/main" id="{44684546-CA41-E043-85DB-2F20E875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875" y="27920398"/>
            <a:ext cx="10646024" cy="1369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/>
            <a:r>
              <a:rPr lang="en-US" sz="4000" b="0" dirty="0">
                <a:latin typeface="Times" pitchFamily="2" charset="0"/>
              </a:rPr>
              <a:t>Abdominal examination - Moderate right upper quadrant and right lower quadrant tenderness.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88EB6FB-9B27-6F47-90FE-2D13E340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6413"/>
              </p:ext>
            </p:extLst>
          </p:nvPr>
        </p:nvGraphicFramePr>
        <p:xfrm>
          <a:off x="13767816" y="7399771"/>
          <a:ext cx="11010824" cy="36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18930">
                  <a:extLst>
                    <a:ext uri="{9D8B030D-6E8A-4147-A177-3AD203B41FA5}">
                      <a16:colId xmlns:a16="http://schemas.microsoft.com/office/drawing/2014/main" val="3014931711"/>
                    </a:ext>
                  </a:extLst>
                </a:gridCol>
                <a:gridCol w="3091894">
                  <a:extLst>
                    <a:ext uri="{9D8B030D-6E8A-4147-A177-3AD203B41FA5}">
                      <a16:colId xmlns:a16="http://schemas.microsoft.com/office/drawing/2014/main" val="2836010249"/>
                    </a:ext>
                  </a:extLst>
                </a:gridCol>
              </a:tblGrid>
              <a:tr h="730520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WBC count  (K/µL)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 29.8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10434"/>
                  </a:ext>
                </a:extLst>
              </a:tr>
              <a:tr h="730520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Platelet Count (K/µL)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 565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44580"/>
                  </a:ext>
                </a:extLst>
              </a:tr>
              <a:tr h="730520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Glucose (mg/dL)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 43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98373"/>
                  </a:ext>
                </a:extLst>
              </a:tr>
              <a:tr h="730520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Bicarbonate (meq/L)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 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65909"/>
                  </a:ext>
                </a:extLst>
              </a:tr>
              <a:tr h="730520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Lactic Acid (mmol/L)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 2.7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2911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A09CF81-594F-224A-8280-1B2F0940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99563"/>
              </p:ext>
            </p:extLst>
          </p:nvPr>
        </p:nvGraphicFramePr>
        <p:xfrm>
          <a:off x="13767816" y="11121688"/>
          <a:ext cx="11010824" cy="2831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5729">
                  <a:extLst>
                    <a:ext uri="{9D8B030D-6E8A-4147-A177-3AD203B41FA5}">
                      <a16:colId xmlns:a16="http://schemas.microsoft.com/office/drawing/2014/main" val="2604597498"/>
                    </a:ext>
                  </a:extLst>
                </a:gridCol>
                <a:gridCol w="3085095">
                  <a:extLst>
                    <a:ext uri="{9D8B030D-6E8A-4147-A177-3AD203B41FA5}">
                      <a16:colId xmlns:a16="http://schemas.microsoft.com/office/drawing/2014/main" val="3323514529"/>
                    </a:ext>
                  </a:extLst>
                </a:gridCol>
              </a:tblGrid>
              <a:tr h="707895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P</a:t>
                      </a:r>
                      <a:r>
                        <a:rPr lang="en-US" sz="4000" b="0" i="0" baseline="30000" dirty="0">
                          <a:latin typeface="Times" pitchFamily="2" charset="0"/>
                        </a:rPr>
                        <a:t>H</a:t>
                      </a:r>
                      <a:r>
                        <a:rPr lang="en-US" sz="4000" b="0" i="0" dirty="0">
                          <a:latin typeface="Times" pitchFamily="2" charset="0"/>
                        </a:rPr>
                        <a:t> (Arterial Blood Gas)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7.3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88510"/>
                  </a:ext>
                </a:extLst>
              </a:tr>
              <a:tr h="707895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Pco</a:t>
                      </a:r>
                      <a:r>
                        <a:rPr lang="en-US" sz="4000" b="0" i="0" baseline="-25000" dirty="0">
                          <a:latin typeface="Times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25.8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85873"/>
                  </a:ext>
                </a:extLst>
              </a:tr>
              <a:tr h="707895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Po</a:t>
                      </a:r>
                      <a:r>
                        <a:rPr lang="en-US" sz="4000" b="0" i="0" baseline="-25000" dirty="0">
                          <a:latin typeface="Times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84.1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3809"/>
                  </a:ext>
                </a:extLst>
              </a:tr>
              <a:tr h="707895"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Anion Gap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i="0" dirty="0">
                          <a:latin typeface="Times" pitchFamily="2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2394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AE958C9-35EA-7B42-B92E-DF35FFBB028C}"/>
              </a:ext>
            </a:extLst>
          </p:cNvPr>
          <p:cNvSpPr txBox="1"/>
          <p:nvPr/>
        </p:nvSpPr>
        <p:spPr>
          <a:xfrm>
            <a:off x="13767817" y="13958426"/>
            <a:ext cx="11010824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His urinalysis showed predominant leukocytes and numerous bacteria.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Blood and urine culture were negative.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CFDF90-57D6-7547-8C7F-3222F964B277}"/>
              </a:ext>
            </a:extLst>
          </p:cNvPr>
          <p:cNvSpPr txBox="1"/>
          <p:nvPr/>
        </p:nvSpPr>
        <p:spPr>
          <a:xfrm>
            <a:off x="13767816" y="16470542"/>
            <a:ext cx="11010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0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                     Imaging</a:t>
            </a:r>
            <a:endParaRPr lang="en-US" sz="600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endParaRPr lang="en-US" sz="400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CT abdomen with contrast revealed marked gastric distension without small bowel obstruction and possible cystitis.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1B780-B212-3F4D-B0E3-B770BB67A464}"/>
              </a:ext>
            </a:extLst>
          </p:cNvPr>
          <p:cNvSpPr txBox="1"/>
          <p:nvPr/>
        </p:nvSpPr>
        <p:spPr>
          <a:xfrm>
            <a:off x="13767816" y="20821089"/>
            <a:ext cx="11010824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altLang="en-US" sz="48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                    </a:t>
            </a:r>
            <a:r>
              <a:rPr lang="en-US" altLang="en-US" sz="60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Clinical Course</a:t>
            </a:r>
          </a:p>
          <a:p>
            <a:pPr marL="0" indent="0"/>
            <a:endParaRPr lang="en-US" sz="240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IV fluid D5W with 150meq of bicarbonate at 100 ml/hour was initiated.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Vancomycin, Piperacillin-Tazobactam, IV thiamine and carvedilol were administered.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Anionic gap metabolic acidosis and lactic acidosis improved quickly with the treatment.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Later, the patient developed worsening dyspnea, shortness of breath, and orthopnea.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Examination revealed decreased oxygen saturation on PPV, persistent tachycardia, and diffuse rhonchi and crackles in bilateral lung fields. 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E883CE33-25EF-5141-905D-2F55CA497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65989"/>
              </p:ext>
            </p:extLst>
          </p:nvPr>
        </p:nvGraphicFramePr>
        <p:xfrm>
          <a:off x="27254277" y="11617951"/>
          <a:ext cx="13953674" cy="725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E1D1DB-E807-E944-83A0-1C67177B0CB3}"/>
              </a:ext>
            </a:extLst>
          </p:cNvPr>
          <p:cNvSpPr txBox="1"/>
          <p:nvPr/>
        </p:nvSpPr>
        <p:spPr>
          <a:xfrm>
            <a:off x="15122092" y="5531968"/>
            <a:ext cx="8494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" pitchFamily="2" charset="0"/>
              </a:rPr>
              <a:t> Laboratory Investigations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908E4A-7ED6-D64A-A77E-3FD05CE37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-263869"/>
            <a:ext cx="5310568" cy="1900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7038</TotalTime>
  <Words>642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Times</vt:lpstr>
      <vt:lpstr>Wingdings</vt:lpstr>
      <vt:lpstr>Custom Design</vt:lpstr>
      <vt:lpstr>1_Custom Design</vt:lpstr>
      <vt:lpstr>2_Custom Design</vt:lpstr>
      <vt:lpstr>3_Custom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creator>Thaint Z. Naing</dc:creator>
  <cp:lastModifiedBy>Jagan</cp:lastModifiedBy>
  <cp:revision>275</cp:revision>
  <dcterms:created xsi:type="dcterms:W3CDTF">2005-05-18T01:24:28Z</dcterms:created>
  <dcterms:modified xsi:type="dcterms:W3CDTF">2020-06-02T05:19:14Z</dcterms:modified>
</cp:coreProperties>
</file>