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>
        <p:scale>
          <a:sx n="32" d="100"/>
          <a:sy n="32" d="100"/>
        </p:scale>
        <p:origin x="1320" y="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0" i="0" dirty="0">
                <a:latin typeface="Times" pitchFamily="2" charset="0"/>
              </a:rPr>
              <a:t>Enterococcal Infection</a:t>
            </a:r>
          </a:p>
        </c:rich>
      </c:tx>
      <c:layout>
        <c:manualLayout>
          <c:xMode val="edge"/>
          <c:yMode val="edge"/>
          <c:x val="0.31265593902095212"/>
          <c:y val="2.7930900930921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Enterococcal Infection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Male</c:v>
                </c:pt>
                <c:pt idx="1">
                  <c:v>Female</c:v>
                </c:pt>
                <c:pt idx="2">
                  <c:v>Caucasians</c:v>
                </c:pt>
                <c:pt idx="3">
                  <c:v>African-American</c:v>
                </c:pt>
                <c:pt idx="4">
                  <c:v>Hispanic</c:v>
                </c:pt>
                <c:pt idx="5">
                  <c:v>Native American</c:v>
                </c:pt>
              </c:strCache>
            </c:strRef>
          </c:cat>
          <c:val>
            <c:numRef>
              <c:f>Sheet1!$B$3:$B$8</c:f>
              <c:numCache>
                <c:formatCode>#,##0</c:formatCode>
                <c:ptCount val="6"/>
                <c:pt idx="0">
                  <c:v>44270</c:v>
                </c:pt>
                <c:pt idx="1">
                  <c:v>31160</c:v>
                </c:pt>
                <c:pt idx="2">
                  <c:v>50270</c:v>
                </c:pt>
                <c:pt idx="3">
                  <c:v>11210</c:v>
                </c:pt>
                <c:pt idx="4">
                  <c:v>6445</c:v>
                </c:pt>
                <c:pt idx="5">
                  <c:v>2025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0-47C7-99A6-65C0F37A0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3064799"/>
        <c:axId val="1176998959"/>
      </c:barChart>
      <c:catAx>
        <c:axId val="127306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6998959"/>
        <c:crosses val="autoZero"/>
        <c:auto val="1"/>
        <c:lblAlgn val="ctr"/>
        <c:lblOffset val="100"/>
        <c:noMultiLvlLbl val="0"/>
      </c:catAx>
      <c:valAx>
        <c:axId val="117699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73064799"/>
        <c:crosses val="autoZero"/>
        <c:crossBetween val="between"/>
      </c:valAx>
      <c:spPr>
        <a:solidFill>
          <a:schemeClr val="bg1">
            <a:lumMod val="7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bg1">
            <a:lumMod val="85000"/>
          </a:schemeClr>
        </a:gs>
        <a:gs pos="51000">
          <a:schemeClr val="bg1">
            <a:lumMod val="95000"/>
          </a:schemeClr>
        </a:gs>
        <a:gs pos="51000">
          <a:schemeClr val="bg1">
            <a:lumMod val="95000"/>
          </a:schemeClr>
        </a:gs>
        <a:gs pos="100000">
          <a:schemeClr val="accent4">
            <a:lumMod val="30000"/>
            <a:lumOff val="70000"/>
          </a:schemeClr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933188390297972"/>
          <c:y val="3.5078595927868612E-2"/>
          <c:w val="0.66759678789566046"/>
          <c:h val="0.7607765909995835"/>
        </c:manualLayout>
      </c:layout>
      <c:pie3DChart>
        <c:varyColors val="1"/>
        <c:ser>
          <c:idx val="0"/>
          <c:order val="0"/>
          <c:tx>
            <c:strRef>
              <c:f>Sheet1!$B$9</c:f>
              <c:strCache>
                <c:ptCount val="1"/>
                <c:pt idx="0">
                  <c:v>Comorbidities (%)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6FB-45E9-8884-B7C7B01880F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2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D6FB-45E9-8884-B7C7B01880F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3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D6FB-45E9-8884-B7C7B01880F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4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D6FB-45E9-8884-B7C7B01880F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5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D6FB-45E9-8884-B7C7B01880F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6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D6FB-45E9-8884-B7C7B01880F1}"/>
              </c:ext>
            </c:extLst>
          </c:dPt>
          <c:cat>
            <c:strRef>
              <c:f>Sheet1!$A$10:$A$15</c:f>
              <c:strCache>
                <c:ptCount val="6"/>
                <c:pt idx="0">
                  <c:v>CHF</c:v>
                </c:pt>
                <c:pt idx="1">
                  <c:v>Valvular Disease</c:v>
                </c:pt>
                <c:pt idx="2">
                  <c:v>Neurological Disease</c:v>
                </c:pt>
                <c:pt idx="3">
                  <c:v>DM with complications</c:v>
                </c:pt>
                <c:pt idx="4">
                  <c:v>Renal Failure</c:v>
                </c:pt>
                <c:pt idx="5">
                  <c:v>Obesity</c:v>
                </c:pt>
              </c:strCache>
            </c:strRef>
          </c:cat>
          <c:val>
            <c:numRef>
              <c:f>Sheet1!$B$10:$B$15</c:f>
              <c:numCache>
                <c:formatCode>0.00%</c:formatCode>
                <c:ptCount val="6"/>
                <c:pt idx="0">
                  <c:v>0.25900000000000001</c:v>
                </c:pt>
                <c:pt idx="1">
                  <c:v>8.1000000000000003E-2</c:v>
                </c:pt>
                <c:pt idx="2">
                  <c:v>0.11899999999999999</c:v>
                </c:pt>
                <c:pt idx="3">
                  <c:v>0.189</c:v>
                </c:pt>
                <c:pt idx="4">
                  <c:v>0.28499999999999998</c:v>
                </c:pt>
                <c:pt idx="5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FB-45E9-8884-B7C7B0188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484678768062565"/>
          <c:y val="0.76897086925183433"/>
          <c:w val="0.79946338773905778"/>
          <c:h val="9.8861673955996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Enterococcal Infection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Enterococcal Infection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Sheet1!$A$17</c:f>
              <c:strCache>
                <c:ptCount val="1"/>
                <c:pt idx="0">
                  <c:v>In-hospital Mortality</c:v>
                </c:pt>
              </c:strCache>
            </c:strRef>
          </c:cat>
          <c:val>
            <c:numRef>
              <c:f>Sheet1!$B$17</c:f>
              <c:numCache>
                <c:formatCode>0.00%</c:formatCode>
                <c:ptCount val="1"/>
                <c:pt idx="0">
                  <c:v>0.111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B-4E59-996C-FC499F2518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19930463"/>
        <c:axId val="967430399"/>
      </c:barChart>
      <c:catAx>
        <c:axId val="1419930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430399"/>
        <c:crosses val="autoZero"/>
        <c:auto val="1"/>
        <c:lblAlgn val="ctr"/>
        <c:lblOffset val="100"/>
        <c:noMultiLvlLbl val="0"/>
      </c:catAx>
      <c:valAx>
        <c:axId val="9674303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93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Enterococcal Infection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Enterococcal Infection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</c:f>
              <c:strCache>
                <c:ptCount val="1"/>
                <c:pt idx="0">
                  <c:v>Length Of Stay (Days)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13.8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1-4E26-8F54-8E4F175436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87999631"/>
        <c:axId val="1389105487"/>
      </c:barChart>
      <c:catAx>
        <c:axId val="1187999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105487"/>
        <c:crosses val="autoZero"/>
        <c:auto val="1"/>
        <c:lblAlgn val="ctr"/>
        <c:lblOffset val="100"/>
        <c:noMultiLvlLbl val="0"/>
      </c:catAx>
      <c:valAx>
        <c:axId val="138910548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9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0.03905</cdr:x>
      <cdr:y>0</cdr:y>
    </cdr:from>
    <cdr:to>
      <cdr:x>1</cdr:x>
      <cdr:y>0.91076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FD0562C-1FEE-8A41-8AA7-6A0527613DA5}"/>
            </a:ext>
          </a:extLst>
        </cdr:cNvPr>
        <cdr:cNvSpPr txBox="1"/>
      </cdr:nvSpPr>
      <cdr:spPr>
        <a:xfrm xmlns:a="http://schemas.openxmlformats.org/drawingml/2006/main">
          <a:off x="544812" y="0"/>
          <a:ext cx="13406415" cy="87514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5290752" y="11456371"/>
            <a:ext cx="33309696" cy="790041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6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703" y="20892211"/>
            <a:ext cx="24485803" cy="595149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91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94560" indent="0" algn="ctr">
              <a:buNone/>
              <a:defRPr sz="912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4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51203" y="4498848"/>
            <a:ext cx="5059037" cy="23920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021" y="4498848"/>
            <a:ext cx="22637635" cy="239207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10835" y="11456371"/>
            <a:ext cx="33313421" cy="790041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6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703" y="20891832"/>
            <a:ext cx="24485803" cy="6072394"/>
          </a:xfrm>
        </p:spPr>
        <p:txBody>
          <a:bodyPr anchor="t" anchorCtr="1">
            <a:normAutofit/>
          </a:bodyPr>
          <a:lstStyle>
            <a:lvl1pPr marL="0" indent="0">
              <a:buNone/>
              <a:defRPr sz="9120">
                <a:solidFill>
                  <a:schemeClr val="tx1"/>
                </a:solidFill>
              </a:defRPr>
            </a:lvl1pPr>
            <a:lvl2pPr marL="2194560" indent="0">
              <a:buNone/>
              <a:defRPr sz="912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1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0750" y="12662611"/>
            <a:ext cx="15782510" cy="148895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7938" y="12662611"/>
            <a:ext cx="15794477" cy="148895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747" y="11104485"/>
            <a:ext cx="15782515" cy="337961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9120" b="0" cap="all" spc="48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194560" indent="0">
              <a:buNone/>
              <a:defRPr sz="912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747" y="15087600"/>
            <a:ext cx="15782515" cy="12464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17938" y="15087600"/>
            <a:ext cx="15794477" cy="1246452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17938" y="11104485"/>
            <a:ext cx="15794477" cy="337961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9120" b="0" cap="all" spc="48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194560" indent="0">
              <a:buNone/>
              <a:defRPr sz="912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21945600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075375" y="10770381"/>
            <a:ext cx="15794851" cy="547918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008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9888" y="3862426"/>
            <a:ext cx="17337024" cy="25193549"/>
          </a:xfrm>
        </p:spPr>
        <p:txBody>
          <a:bodyPr>
            <a:normAutofit/>
          </a:bodyPr>
          <a:lstStyle>
            <a:lvl1pPr>
              <a:defRPr sz="9120">
                <a:solidFill>
                  <a:schemeClr val="tx1"/>
                </a:solidFill>
              </a:defRPr>
            </a:lvl1pPr>
            <a:lvl2pPr>
              <a:defRPr sz="7680">
                <a:solidFill>
                  <a:schemeClr val="tx1"/>
                </a:solidFill>
              </a:defRPr>
            </a:lvl2pPr>
            <a:lvl3pPr>
              <a:defRPr sz="7680">
                <a:solidFill>
                  <a:schemeClr val="tx1"/>
                </a:solidFill>
              </a:defRPr>
            </a:lvl3pPr>
            <a:lvl4pPr>
              <a:defRPr sz="7680">
                <a:solidFill>
                  <a:schemeClr val="tx1"/>
                </a:solidFill>
              </a:defRPr>
            </a:lvl4pPr>
            <a:lvl5pPr>
              <a:defRPr sz="7680">
                <a:solidFill>
                  <a:schemeClr val="tx1"/>
                </a:solidFill>
              </a:defRPr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232" y="17039606"/>
            <a:ext cx="13661136" cy="1053137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75375" y="29933798"/>
            <a:ext cx="18270710" cy="153619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" y="0"/>
            <a:ext cx="21945595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072384" y="10770374"/>
            <a:ext cx="15800832" cy="54864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008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45603" y="-202426"/>
            <a:ext cx="21967550" cy="329184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536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232" y="17039613"/>
            <a:ext cx="13661136" cy="1053137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72384" y="29933798"/>
            <a:ext cx="18258739" cy="153619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0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709018" y="4630522"/>
            <a:ext cx="28501224" cy="570585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9018" y="12662619"/>
            <a:ext cx="28501224" cy="1488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98926" y="29946317"/>
            <a:ext cx="9913488" cy="155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i="0">
                <a:solidFill>
                  <a:schemeClr val="tx1">
                    <a:alpha val="70000"/>
                  </a:schemeClr>
                </a:solidFill>
                <a:latin typeface="Times" pitchFamily="2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0747" y="29933798"/>
            <a:ext cx="21871987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 b="0" i="0">
                <a:solidFill>
                  <a:schemeClr val="tx1">
                    <a:alpha val="70000"/>
                  </a:schemeClr>
                </a:solidFill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2538" y="29846016"/>
            <a:ext cx="1755648" cy="175564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5280" b="0" i="0" spc="0" baseline="0">
                <a:solidFill>
                  <a:srgbClr val="FFFFFF"/>
                </a:solidFill>
                <a:latin typeface="Times" pitchFamily="2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5810ABC-ADDF-482F-9AC9-5997381873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FCCE0-FE06-4EC7-AE0A-6307927CBEC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389120" rtl="0" eaLnBrk="1" latinLnBrk="0" hangingPunct="1">
        <a:lnSpc>
          <a:spcPct val="90000"/>
        </a:lnSpc>
        <a:spcBef>
          <a:spcPct val="0"/>
        </a:spcBef>
        <a:buNone/>
        <a:defRPr sz="12480" b="0" i="0" kern="1200" cap="all" spc="960" baseline="0">
          <a:solidFill>
            <a:srgbClr val="262626"/>
          </a:solidFill>
          <a:latin typeface="Times" pitchFamily="2" charset="0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864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1pPr>
      <a:lvl2pPr marL="219456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2pPr>
      <a:lvl3pPr marL="329184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3pPr>
      <a:lvl4pPr marL="438912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4pPr>
      <a:lvl5pPr marL="548640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5pPr>
      <a:lvl6pPr marL="630936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795528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77824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5061594" y="1560499"/>
            <a:ext cx="28856931" cy="21749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000" b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         Enterococcal Septicemia and Outcomes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36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      Bracha Robinson, MD; Premal Patel, MD; Jagan Mohan Rao Vanjarapu</a:t>
            </a:r>
            <a:r>
              <a:rPr lang="en-US" altLang="en-US" sz="360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, MD; </a:t>
            </a:r>
            <a:r>
              <a:rPr lang="en-US" altLang="en-US" sz="36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Michael Rothberg, MD; Pramil Cheriyath, MD, Vinod Nookala, MD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36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                                             Department of Internal Medicine, Hackensack Meridian Health Ocean Medical Center, Brick NJ </a:t>
            </a:r>
          </a:p>
        </p:txBody>
      </p:sp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1169046" y="4571456"/>
            <a:ext cx="11005216" cy="10522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Background/Purpose:</a:t>
            </a:r>
          </a:p>
        </p:txBody>
      </p:sp>
      <p:sp>
        <p:nvSpPr>
          <p:cNvPr id="6" name="Rectangle 197"/>
          <p:cNvSpPr>
            <a:spLocks noChangeArrowheads="1"/>
          </p:cNvSpPr>
          <p:nvPr/>
        </p:nvSpPr>
        <p:spPr bwMode="auto">
          <a:xfrm>
            <a:off x="1185290" y="14671221"/>
            <a:ext cx="10988969" cy="10522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METHODS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169044" y="6100212"/>
            <a:ext cx="11005216" cy="809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Enterococcal Bacteremia third most common nosocomial infection in the united states and associated with higher mortality. 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Enterococcal bacteremia results in a very high mortality and it usually exists with other facultative and anaerobic organisms. 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To date, most of the studies have used ICD-9 CM codes while looking for the outcomes among the patients with Enterococcal Bacteremia. 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Our objective of the study is to discuss the outcomes of Enterococcal Bacteremia using ICD-10 CM codes from the most recent national database</a:t>
            </a: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1185290" y="16211609"/>
            <a:ext cx="10988968" cy="752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We conducted a retrospective cohort study using a publicly accessible National Inpatient Sample (NIS) database from October 2015 to December 2017.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NIS database developed through a Federal-State-Industry partnership sponsored by the Agency for Healthcare Research and Quality (AHRQ), HCUP data inform decision making at the national, State, and community levels.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Adult patients (</a:t>
            </a:r>
            <a:r>
              <a:rPr lang="en-US" altLang="en-US" sz="4000" b="0" u="sng" dirty="0">
                <a:latin typeface="Times" pitchFamily="2" charset="0"/>
              </a:rPr>
              <a:t>&gt;</a:t>
            </a:r>
            <a:r>
              <a:rPr lang="en-US" altLang="en-US" sz="4000" b="0" dirty="0">
                <a:latin typeface="Times" pitchFamily="2" charset="0"/>
              </a:rPr>
              <a:t>18), who developed enterococcal bacteremia were included in the study. </a:t>
            </a:r>
          </a:p>
        </p:txBody>
      </p:sp>
      <p:sp>
        <p:nvSpPr>
          <p:cNvPr id="29" name="Rectangle 229"/>
          <p:cNvSpPr>
            <a:spLocks noChangeArrowheads="1"/>
          </p:cNvSpPr>
          <p:nvPr/>
        </p:nvSpPr>
        <p:spPr bwMode="auto">
          <a:xfrm>
            <a:off x="14052335" y="4571456"/>
            <a:ext cx="12500190" cy="10522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RESULTS</a:t>
            </a:r>
          </a:p>
        </p:txBody>
      </p:sp>
      <p:sp>
        <p:nvSpPr>
          <p:cNvPr id="32" name="Text Box 201"/>
          <p:cNvSpPr txBox="1">
            <a:spLocks noChangeArrowheads="1"/>
          </p:cNvSpPr>
          <p:nvPr/>
        </p:nvSpPr>
        <p:spPr bwMode="auto">
          <a:xfrm>
            <a:off x="14052334" y="13052219"/>
            <a:ext cx="12500190" cy="809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There was a total of 75,430 patients included in the study who developed enterococcal bacteremia. 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In this cohort, 44,270 were males and 31,160 females. Caucasians and African Americans were more predominant in the study population.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Renal failure and congestive heart failure were the most common underlying co-morbidities. 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In-hospital mortality is 11.07%, which was most likely due to the underlying co-morbidities, with an average length of stay of 13.8 (5-15) days and economic burden 41,232.6 (11,296.9 - 37,824.3) USD. 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Age-adjusted mortality among patients with enterococcal sepsis is 3.17 (3.09-3.25)</a:t>
            </a:r>
          </a:p>
        </p:txBody>
      </p:sp>
      <p:sp>
        <p:nvSpPr>
          <p:cNvPr id="33" name="Rectangle 229"/>
          <p:cNvSpPr>
            <a:spLocks noChangeArrowheads="1"/>
          </p:cNvSpPr>
          <p:nvPr/>
        </p:nvSpPr>
        <p:spPr bwMode="auto">
          <a:xfrm>
            <a:off x="29410757" y="25657156"/>
            <a:ext cx="1273079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Conclusion</a:t>
            </a:r>
          </a:p>
        </p:txBody>
      </p:sp>
      <p:sp>
        <p:nvSpPr>
          <p:cNvPr id="34" name="Text Box 230"/>
          <p:cNvSpPr txBox="1">
            <a:spLocks noChangeArrowheads="1"/>
          </p:cNvSpPr>
          <p:nvPr/>
        </p:nvSpPr>
        <p:spPr bwMode="auto">
          <a:xfrm>
            <a:off x="29410758" y="27898798"/>
            <a:ext cx="1273079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v"/>
            </a:pPr>
            <a:r>
              <a:rPr lang="en-US" altLang="en-US" sz="4000" b="0" dirty="0">
                <a:latin typeface="Times" pitchFamily="2" charset="0"/>
              </a:rPr>
              <a:t>Based on the results from our study, we found that patients with enterococcus bacteremia have statistically significant higher in-hospital mortality, prolonged length of stay and higher economic burden.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29465F7-0206-4E5E-9ED0-1305E53F5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97332"/>
              </p:ext>
            </p:extLst>
          </p:nvPr>
        </p:nvGraphicFramePr>
        <p:xfrm>
          <a:off x="14052335" y="6215542"/>
          <a:ext cx="12500190" cy="547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D94805-44E5-4DA1-915F-49CFFA7E6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570627"/>
              </p:ext>
            </p:extLst>
          </p:nvPr>
        </p:nvGraphicFramePr>
        <p:xfrm>
          <a:off x="28430597" y="5158111"/>
          <a:ext cx="15023281" cy="8213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A5A05FC-C8A7-4CAC-83AB-35DBE6A1D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33493"/>
              </p:ext>
            </p:extLst>
          </p:nvPr>
        </p:nvGraphicFramePr>
        <p:xfrm>
          <a:off x="29352220" y="14562555"/>
          <a:ext cx="12789327" cy="3168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1FD95D2-17D5-401C-8515-02B4A62C4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552053"/>
              </p:ext>
            </p:extLst>
          </p:nvPr>
        </p:nvGraphicFramePr>
        <p:xfrm>
          <a:off x="29279947" y="19628795"/>
          <a:ext cx="12861600" cy="3138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3B8C87-0E9F-4CEA-B8EF-4B4AB50F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82344"/>
              </p:ext>
            </p:extLst>
          </p:nvPr>
        </p:nvGraphicFramePr>
        <p:xfrm>
          <a:off x="14052335" y="21276006"/>
          <a:ext cx="12548006" cy="8094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5175">
                  <a:extLst>
                    <a:ext uri="{9D8B030D-6E8A-4147-A177-3AD203B41FA5}">
                      <a16:colId xmlns:a16="http://schemas.microsoft.com/office/drawing/2014/main" val="2004644366"/>
                    </a:ext>
                  </a:extLst>
                </a:gridCol>
                <a:gridCol w="3095175">
                  <a:extLst>
                    <a:ext uri="{9D8B030D-6E8A-4147-A177-3AD203B41FA5}">
                      <a16:colId xmlns:a16="http://schemas.microsoft.com/office/drawing/2014/main" val="799853482"/>
                    </a:ext>
                  </a:extLst>
                </a:gridCol>
                <a:gridCol w="3095175">
                  <a:extLst>
                    <a:ext uri="{9D8B030D-6E8A-4147-A177-3AD203B41FA5}">
                      <a16:colId xmlns:a16="http://schemas.microsoft.com/office/drawing/2014/main" val="2526557910"/>
                    </a:ext>
                  </a:extLst>
                </a:gridCol>
                <a:gridCol w="3262481">
                  <a:extLst>
                    <a:ext uri="{9D8B030D-6E8A-4147-A177-3AD203B41FA5}">
                      <a16:colId xmlns:a16="http://schemas.microsoft.com/office/drawing/2014/main" val="1154793445"/>
                    </a:ext>
                  </a:extLst>
                </a:gridCol>
              </a:tblGrid>
              <a:tr h="62513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Enterococcal Infection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99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  <a:alpha val="41000"/>
                          </a:schemeClr>
                        </a:gs>
                        <a:gs pos="6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66886"/>
                  </a:ext>
                </a:extLst>
              </a:tr>
              <a:tr h="1243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Demographics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Number of Patients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Comorbidities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Number of Patients (%)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1686498"/>
                  </a:ext>
                </a:extLst>
              </a:tr>
              <a:tr h="62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44,270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CHF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25.90%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9862061"/>
                  </a:ext>
                </a:extLst>
              </a:tr>
              <a:tr h="1243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31,160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Valvular Disease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8.10%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6812916"/>
                  </a:ext>
                </a:extLst>
              </a:tr>
              <a:tr h="1243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Caucasians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50,270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Neurological Disease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11.90%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484423"/>
                  </a:ext>
                </a:extLst>
              </a:tr>
              <a:tr h="1243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African-American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11,210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DM with complications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18.90%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1353176"/>
                  </a:ext>
                </a:extLst>
              </a:tr>
              <a:tr h="1243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Native American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2,025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Renal Failure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28.50%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9311984"/>
                  </a:ext>
                </a:extLst>
              </a:tr>
              <a:tr h="62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Hispanic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6,445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Obesity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11.60%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266706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72A6ECC-E837-814C-8CA8-ABB99F1F7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290" y="23944383"/>
            <a:ext cx="10972721" cy="5614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9BFD4-D910-194E-996D-0C9EC77002ED}"/>
              </a:ext>
            </a:extLst>
          </p:cNvPr>
          <p:cNvSpPr txBox="1"/>
          <p:nvPr/>
        </p:nvSpPr>
        <p:spPr>
          <a:xfrm>
            <a:off x="1185289" y="29853179"/>
            <a:ext cx="10972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1: photomicrograph shows cocci shaped enterococcal bacteria;  Courtesy: Varman et al.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E2E22-9777-4D4A-91DD-18FE60E97A20}"/>
              </a:ext>
            </a:extLst>
          </p:cNvPr>
          <p:cNvSpPr txBox="1"/>
          <p:nvPr/>
        </p:nvSpPr>
        <p:spPr>
          <a:xfrm>
            <a:off x="14052334" y="11722627"/>
            <a:ext cx="1242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2: Bar chart showing racial distribution in the study population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246F7-18D5-A24D-A01D-B52883908A51}"/>
              </a:ext>
            </a:extLst>
          </p:cNvPr>
          <p:cNvSpPr txBox="1"/>
          <p:nvPr/>
        </p:nvSpPr>
        <p:spPr>
          <a:xfrm>
            <a:off x="14052334" y="29849585"/>
            <a:ext cx="1250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3: Table showing gender, racial distribution and underlying comorbidities in the study population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2E915-3261-3345-BD2F-85F3537FD2C3}"/>
              </a:ext>
            </a:extLst>
          </p:cNvPr>
          <p:cNvSpPr txBox="1"/>
          <p:nvPr/>
        </p:nvSpPr>
        <p:spPr>
          <a:xfrm>
            <a:off x="29221411" y="12711267"/>
            <a:ext cx="1286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4: Pie chart  showing  various co-morbidities among the study population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63745-EE9E-7042-835A-ACC347347E0D}"/>
              </a:ext>
            </a:extLst>
          </p:cNvPr>
          <p:cNvSpPr txBox="1"/>
          <p:nvPr/>
        </p:nvSpPr>
        <p:spPr>
          <a:xfrm>
            <a:off x="29279948" y="17856770"/>
            <a:ext cx="1286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5: Bar diagram showing in-hospital mortality in patients with enterococcal septicemia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3D782-5407-5D4C-B01D-D1B9F75C4B5B}"/>
              </a:ext>
            </a:extLst>
          </p:cNvPr>
          <p:cNvSpPr txBox="1"/>
          <p:nvPr/>
        </p:nvSpPr>
        <p:spPr>
          <a:xfrm>
            <a:off x="29250679" y="22960736"/>
            <a:ext cx="1286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Figure 6: Bar diagram showing the average length of stay for patients with enterococcal septicemia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F6A81F-0B52-8347-9A93-489784D4B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51" y="1460729"/>
            <a:ext cx="3937000" cy="262261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A255F9-8E2F-AF4C-8EF3-0E4755D8640E}"/>
              </a:ext>
            </a:extLst>
          </p:cNvPr>
          <p:cNvSpPr/>
          <p:nvPr/>
        </p:nvSpPr>
        <p:spPr>
          <a:xfrm>
            <a:off x="4657725" y="3933922"/>
            <a:ext cx="29260800" cy="4571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4EDAB-B99D-3543-97F9-0E1D5A29309F}"/>
              </a:ext>
            </a:extLst>
          </p:cNvPr>
          <p:cNvSpPr txBox="1"/>
          <p:nvPr/>
        </p:nvSpPr>
        <p:spPr>
          <a:xfrm>
            <a:off x="29279947" y="4535107"/>
            <a:ext cx="12803063" cy="79985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9371</TotalTime>
  <Words>486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Times</vt:lpstr>
      <vt:lpstr>Wingdings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Jagan</cp:lastModifiedBy>
  <cp:revision>108</cp:revision>
  <dcterms:created xsi:type="dcterms:W3CDTF">2017-03-21T19:09:34Z</dcterms:created>
  <dcterms:modified xsi:type="dcterms:W3CDTF">2020-06-03T05:12:30Z</dcterms:modified>
</cp:coreProperties>
</file>