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tiff" Extension="tiff"/>
  <Default ContentType="image/x-wmf" Extension="wmf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90" autoAdjust="0"/>
    <p:restoredTop sz="94672"/>
  </p:normalViewPr>
  <p:slideViewPr>
    <p:cSldViewPr snapToGrid="0" snapToObjects="1">
      <p:cViewPr varScale="1">
        <p:scale>
          <a:sx n="23" d="100"/>
          <a:sy n="23" d="100"/>
        </p:scale>
        <p:origin x="2040" y="28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3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6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6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1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7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7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4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0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6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52000">
              <a:schemeClr val="tx2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 b="0" i="0">
                <a:solidFill>
                  <a:schemeClr val="tx1">
                    <a:tint val="75000"/>
                  </a:schemeClr>
                </a:solidFill>
                <a:latin typeface="Times" pitchFamily="2" charset="0"/>
              </a:defRPr>
            </a:lvl1pPr>
          </a:lstStyle>
          <a:p>
            <a:fld id="{4D9FFFB4-400D-1240-AB24-6F86C96D4DFB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 b="0" i="0">
                <a:solidFill>
                  <a:schemeClr val="tx1">
                    <a:tint val="75000"/>
                  </a:schemeClr>
                </a:solidFill>
                <a:latin typeface="Time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 b="0" i="0">
                <a:solidFill>
                  <a:schemeClr val="tx1">
                    <a:tint val="75000"/>
                  </a:schemeClr>
                </a:solidFill>
                <a:latin typeface="Times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F49BE4E-40F6-C545-A9AD-A3452D3E65D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B9FD1-0E6D-2842-938A-25C837B0F67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4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b="0" i="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b="0" i="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4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52000">
              <a:schemeClr val="bg1"/>
            </a:gs>
            <a:gs pos="100000">
              <a:schemeClr val="accent3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980A822-F427-C644-845E-370EEAE49A9B}"/>
              </a:ext>
            </a:extLst>
          </p:cNvPr>
          <p:cNvSpPr txBox="1"/>
          <p:nvPr/>
        </p:nvSpPr>
        <p:spPr>
          <a:xfrm>
            <a:off x="14699106" y="5063147"/>
            <a:ext cx="14264385" cy="10932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 Box 201"/>
          <p:cNvSpPr txBox="1">
            <a:spLocks noChangeArrowheads="1"/>
          </p:cNvSpPr>
          <p:nvPr/>
        </p:nvSpPr>
        <p:spPr bwMode="auto">
          <a:xfrm>
            <a:off x="14744795" y="5304560"/>
            <a:ext cx="14173009" cy="852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1" indent="0" algn="just">
              <a:buSzPct val="150000"/>
            </a:pPr>
            <a:r>
              <a:rPr lang="en-US" sz="5400" b="0" dirty="0">
                <a:latin typeface="Times" pitchFamily="2" charset="0"/>
              </a:rPr>
              <a:t>                                 Results</a:t>
            </a:r>
          </a:p>
          <a:p>
            <a:pPr marL="285750" lvl="1" indent="0" algn="just">
              <a:buSzPct val="150000"/>
            </a:pPr>
            <a:r>
              <a:rPr lang="en-US" sz="5400" b="0" dirty="0">
                <a:latin typeface="Times" pitchFamily="2" charset="0"/>
              </a:rPr>
              <a:t> </a:t>
            </a: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There was a significantly higher proportion of cancer diagnoses in gout patients (21% vs 7%; p&lt; 0.001). </a:t>
            </a: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Adjusted multivariate analysis showed that those with gout were 50% more likely to have a diagnosis of malignancy (Odds ratio [OR] = 1.54; 95%CI, 1.16-2.04, p=0.003). </a:t>
            </a:r>
          </a:p>
          <a:p>
            <a:pPr marL="857250" lvl="1" indent="-571500" algn="just">
              <a:buSzPct val="100000"/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Interestingly, patients with rheumatoid arthritis also had a direct association with a diagnosis of cancer (OR 1.6, 95% CI 1.22-2.00, p=0.001), and this was independent of the association with gout. The most common cancer was prostate cancer (25%), followed by breast, cervix, and colon.</a:t>
            </a:r>
          </a:p>
          <a:p>
            <a:pPr marL="857250" lvl="1" indent="-571500" algn="just">
              <a:buSzPct val="150000"/>
              <a:buFont typeface="Arial" panose="020B0604020202020204" pitchFamily="34" charset="0"/>
              <a:buChar char="•"/>
            </a:pPr>
            <a:endParaRPr lang="en-US" altLang="en-US" sz="4000" b="0" dirty="0">
              <a:latin typeface="Times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4B39EA-4EB0-764E-A02D-0EBCD49057D5}"/>
              </a:ext>
            </a:extLst>
          </p:cNvPr>
          <p:cNvSpPr txBox="1"/>
          <p:nvPr/>
        </p:nvSpPr>
        <p:spPr>
          <a:xfrm>
            <a:off x="30875925" y="18796182"/>
            <a:ext cx="12062400" cy="10932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659484-973D-0841-8E12-5F6ACF484DC7}"/>
              </a:ext>
            </a:extLst>
          </p:cNvPr>
          <p:cNvSpPr txBox="1"/>
          <p:nvPr/>
        </p:nvSpPr>
        <p:spPr>
          <a:xfrm>
            <a:off x="862450" y="21082175"/>
            <a:ext cx="12318134" cy="10932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7FE963-3DDF-AA4C-A064-97FDCAD5DE4E}"/>
              </a:ext>
            </a:extLst>
          </p:cNvPr>
          <p:cNvSpPr txBox="1"/>
          <p:nvPr/>
        </p:nvSpPr>
        <p:spPr>
          <a:xfrm>
            <a:off x="964640" y="4995335"/>
            <a:ext cx="12215943" cy="10932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2A8FE-09F1-D746-B20D-B42424837D8C}"/>
              </a:ext>
            </a:extLst>
          </p:cNvPr>
          <p:cNvSpPr txBox="1"/>
          <p:nvPr/>
        </p:nvSpPr>
        <p:spPr>
          <a:xfrm>
            <a:off x="30875926" y="5010527"/>
            <a:ext cx="12152824" cy="928874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5440681" y="1334486"/>
            <a:ext cx="28117800" cy="3652276"/>
          </a:xfrm>
          <a:prstGeom prst="rect">
            <a:avLst/>
          </a:prstGeom>
          <a:noFill/>
          <a:ln>
            <a:noFill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2235" tIns="71117" rIns="142235" bIns="71117">
            <a:spAutoFit/>
          </a:bodyPr>
          <a:lstStyle>
            <a:lvl1pPr defTabSz="438785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200" indent="-1370013" defTabSz="43878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2400" indent="-1098550" defTabSz="438785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600" indent="-1096963" defTabSz="43878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44800" indent="-1095375" defTabSz="438785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020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592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164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736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8800" dirty="0">
                <a:solidFill>
                  <a:schemeClr val="accent1">
                    <a:lumMod val="50000"/>
                  </a:schemeClr>
                </a:solidFill>
                <a:latin typeface="Times" pitchFamily="2" charset="0"/>
              </a:rPr>
              <a:t>       </a:t>
            </a:r>
            <a:r>
              <a:rPr lang="en-US" altLang="en-US" sz="8800" b="1" dirty="0">
                <a:solidFill>
                  <a:schemeClr val="accent1">
                    <a:lumMod val="50000"/>
                  </a:schemeClr>
                </a:solidFill>
                <a:latin typeface="Times" pitchFamily="2" charset="0"/>
              </a:rPr>
              <a:t>Is Gout a Risk Factor for Development of Cancer?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4000" b="1" dirty="0">
                <a:solidFill>
                  <a:schemeClr val="accent1">
                    <a:lumMod val="50000"/>
                  </a:schemeClr>
                </a:solidFill>
                <a:latin typeface="Times" pitchFamily="2" charset="0"/>
              </a:rPr>
              <a:t>Satish Tadepalli, MD; Vinod Nookala, MD; Jagan Mohan Rao Vanjarapu, MBBS;  Premalkumar Patel, MD; Meet Patel, MD; Shakumar Patel, MD; Pramil Cheriyath, MD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6000" b="1" dirty="0">
                <a:solidFill>
                  <a:schemeClr val="accent1">
                    <a:lumMod val="50000"/>
                  </a:schemeClr>
                </a:solidFill>
                <a:latin typeface="Times" pitchFamily="2" charset="0"/>
              </a:rPr>
              <a:t>  </a:t>
            </a:r>
            <a:r>
              <a:rPr lang="en-US" altLang="en-US" sz="4000" b="1" dirty="0">
                <a:solidFill>
                  <a:schemeClr val="accent1">
                    <a:lumMod val="50000"/>
                  </a:schemeClr>
                </a:solidFill>
                <a:latin typeface="Times" pitchFamily="2" charset="0"/>
              </a:rPr>
              <a:t>                        Department of Internal Medicine, Hackensack Meridian Health Ocean Medical Center, Brick NJ </a:t>
            </a:r>
            <a:endParaRPr lang="en-US" altLang="en-US" sz="4000" b="1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DD98B-B849-EA4C-BE0E-20092EC2FB85}"/>
              </a:ext>
            </a:extLst>
          </p:cNvPr>
          <p:cNvSpPr/>
          <p:nvPr/>
        </p:nvSpPr>
        <p:spPr>
          <a:xfrm>
            <a:off x="868680" y="4736847"/>
            <a:ext cx="41925240" cy="4571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F9FFA-7270-7F41-A10A-52476AAB8ADB}"/>
              </a:ext>
            </a:extLst>
          </p:cNvPr>
          <p:cNvSpPr txBox="1"/>
          <p:nvPr/>
        </p:nvSpPr>
        <p:spPr>
          <a:xfrm>
            <a:off x="30875926" y="14605166"/>
            <a:ext cx="12152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" pitchFamily="2" charset="0"/>
              </a:rPr>
              <a:t>Figure : X-ray of a 52- </a:t>
            </a:r>
            <a:r>
              <a:rPr lang="en-US" sz="4000">
                <a:latin typeface="Times" pitchFamily="2" charset="0"/>
              </a:rPr>
              <a:t>year-old patient </a:t>
            </a:r>
            <a:r>
              <a:rPr lang="en-US" sz="4000" dirty="0">
                <a:latin typeface="Times" pitchFamily="2" charset="0"/>
              </a:rPr>
              <a:t>with gout showing extensive juxta-articular erosions with dense soft tissue swellings at first MTP joints on both sides (arrows), right-sided first toe interphalangeal joint, PIP of the left foot second toe and PIP of right foot second and third toes. </a:t>
            </a:r>
          </a:p>
          <a:p>
            <a:r>
              <a:rPr lang="en-US" sz="4000" dirty="0">
                <a:latin typeface="Times" pitchFamily="2" charset="0"/>
              </a:rPr>
              <a:t>Courtesy: Dr. Bahman Rasuli</a:t>
            </a: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862450" y="5010527"/>
            <a:ext cx="12318134" cy="1652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1" indent="0" algn="just"/>
            <a:r>
              <a:rPr lang="en-US" altLang="en-US" sz="5400" dirty="0">
                <a:latin typeface="Times" pitchFamily="2" charset="0"/>
              </a:rPr>
              <a:t>                      </a:t>
            </a:r>
            <a:r>
              <a:rPr lang="en-US" altLang="en-US" sz="5400" b="0" dirty="0">
                <a:latin typeface="Times" pitchFamily="2" charset="0"/>
              </a:rPr>
              <a:t>Background</a:t>
            </a:r>
          </a:p>
          <a:p>
            <a:pPr marL="857250" lvl="1" indent="-571500" algn="just">
              <a:buFont typeface="Wingdings" pitchFamily="2" charset="2"/>
              <a:buChar char="Ø"/>
            </a:pPr>
            <a:endParaRPr lang="en-US" altLang="en-US" sz="4000" b="0" dirty="0">
              <a:latin typeface="Times" pitchFamily="2" charset="0"/>
            </a:endParaRPr>
          </a:p>
          <a:p>
            <a:pPr marL="857250" lvl="1" indent="-571500" algn="just">
              <a:buFont typeface="Wingdings" pitchFamily="2" charset="2"/>
              <a:buChar char="Ø"/>
            </a:pPr>
            <a:endParaRPr lang="en-US" altLang="en-US" sz="4000" b="0" dirty="0">
              <a:latin typeface="Times" pitchFamily="2" charset="0"/>
            </a:endParaRPr>
          </a:p>
          <a:p>
            <a:pPr marL="857250" lvl="1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Gout is one of the oldest recognized diseases in history and was first mentioned as early as in 2640 BC by the Egyptians. </a:t>
            </a:r>
          </a:p>
          <a:p>
            <a:pPr marL="857250" lvl="1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Gout is the most common inflammatory disease in the United States (US), affecting more than 4% of the population. </a:t>
            </a:r>
          </a:p>
          <a:p>
            <a:pPr marL="857250" lvl="1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Hyperuricemia is the primary risk factor in the development of gout. However, a large number of people are asymptomatic despite having elevated levels of uric acid in their blood.</a:t>
            </a:r>
          </a:p>
          <a:p>
            <a:pPr marL="857250" lvl="1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Although uric acid (UA) can function as an antioxidant at low levels, high levels have been postulated to play an important role in the pathogenesis of cancer. </a:t>
            </a:r>
          </a:p>
          <a:p>
            <a:pPr marL="857250" lvl="1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Recent evidence has demonstrated that hyperuricemia is associated with excess cancer risk, cancer recurrence, and mortality. </a:t>
            </a:r>
          </a:p>
          <a:p>
            <a:pPr marL="857250" lvl="1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However, this may be confounded by common comorbidities such as alcoholism and obesity that likewise increase risk for malignancy.  </a:t>
            </a:r>
          </a:p>
          <a:p>
            <a:pPr marL="857250" lvl="1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The National Health and Nutrition Examination Survey (NHANES) provides a good basis to study these associations in the general US population.</a:t>
            </a:r>
          </a:p>
          <a:p>
            <a:pPr marL="285750" lvl="1" indent="0" algn="just"/>
            <a:endParaRPr lang="en-US" altLang="en-US" sz="5400" b="0" dirty="0">
              <a:latin typeface="Times" pitchFamily="2" charset="0"/>
            </a:endParaRPr>
          </a:p>
        </p:txBody>
      </p:sp>
      <p:sp>
        <p:nvSpPr>
          <p:cNvPr id="10" name="Text Box 202"/>
          <p:cNvSpPr txBox="1">
            <a:spLocks noChangeArrowheads="1"/>
          </p:cNvSpPr>
          <p:nvPr/>
        </p:nvSpPr>
        <p:spPr bwMode="auto">
          <a:xfrm>
            <a:off x="964640" y="21155247"/>
            <a:ext cx="12215944" cy="1029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1" indent="0" algn="just"/>
            <a:r>
              <a:rPr lang="en-US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                     </a:t>
            </a:r>
            <a:r>
              <a:rPr lang="en-US" altLang="en-US" sz="6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Methods</a:t>
            </a:r>
          </a:p>
          <a:p>
            <a:pPr marL="285750" lvl="1" indent="0" algn="just"/>
            <a:endParaRPr lang="en-US" altLang="en-US" sz="60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  <a:p>
            <a:pPr marL="857250" lvl="1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11,262 individuals from the general population between 2011-2014 were surveyed through the NHANES project using a combination of questionnaires, physical examinations and laboratory studies. </a:t>
            </a:r>
          </a:p>
          <a:p>
            <a:pPr marL="857250" lvl="1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Of all subjects, 403 had a diagnosis of gout and 825 had a diagnosis of cancer. Statistical modeling of disease associations was adjusted for age, gender, college education, and the presence of rheumatoid arthritis, smoking status, alcohol use, and BMI. </a:t>
            </a:r>
          </a:p>
          <a:p>
            <a:pPr marL="857250" lvl="1" indent="-571500" algn="just">
              <a:buFont typeface="Wingdings" pitchFamily="2" charset="2"/>
              <a:buChar char="Ø"/>
            </a:pPr>
            <a:r>
              <a:rPr lang="en-US" altLang="en-US" sz="4000" b="0" dirty="0">
                <a:latin typeface="Times" pitchFamily="2" charset="0"/>
              </a:rPr>
              <a:t>All analyses were performed using SAS software version 9.4 (Cary, North Carolina).</a:t>
            </a:r>
          </a:p>
          <a:p>
            <a:pPr marL="285750" lvl="1" indent="0" algn="just"/>
            <a:endParaRPr lang="en-US" altLang="en-US" sz="6000" b="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</p:txBody>
      </p:sp>
      <p:sp>
        <p:nvSpPr>
          <p:cNvPr id="34" name="Text Box 230"/>
          <p:cNvSpPr txBox="1">
            <a:spLocks noChangeArrowheads="1"/>
          </p:cNvSpPr>
          <p:nvPr/>
        </p:nvSpPr>
        <p:spPr bwMode="auto">
          <a:xfrm>
            <a:off x="30773736" y="18812105"/>
            <a:ext cx="12152824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r>
              <a:rPr lang="en-US" altLang="en-US" sz="6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                        Conclusion</a:t>
            </a:r>
          </a:p>
          <a:p>
            <a:pPr marL="0" indent="0"/>
            <a:endParaRPr lang="en-US" altLang="en-US" sz="4000" b="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Our study shows evidence of an independent association between gout and malignancy.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Prostate cancer was the most common type of cancer this group.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altLang="en-US" sz="4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The association between gout and cancer warrants further investigation, as confirming these findings have the potential to modify screening practices in those with gout.</a:t>
            </a:r>
          </a:p>
          <a:p>
            <a:pPr marL="0" indent="0"/>
            <a:endParaRPr lang="en-US" altLang="en-US" sz="6000" b="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454C4-D5F2-574F-95A1-415395B1870C}"/>
              </a:ext>
            </a:extLst>
          </p:cNvPr>
          <p:cNvSpPr txBox="1"/>
          <p:nvPr/>
        </p:nvSpPr>
        <p:spPr>
          <a:xfrm>
            <a:off x="36053486" y="28651200"/>
            <a:ext cx="184731" cy="369332"/>
          </a:xfrm>
          <a:prstGeom prst="rect">
            <a:avLst/>
          </a:prstGeom>
          <a:gradFill>
            <a:gsLst>
              <a:gs pos="40000">
                <a:schemeClr val="accent4">
                  <a:lumMod val="20000"/>
                  <a:lumOff val="80000"/>
                </a:schemeClr>
              </a:gs>
              <a:gs pos="86000">
                <a:schemeClr val="bg1"/>
              </a:gs>
              <a:gs pos="100000">
                <a:schemeClr val="accent4">
                  <a:lumMod val="100000"/>
                </a:schemeClr>
              </a:gs>
            </a:gsLst>
            <a:lin ang="16200000" scaled="1"/>
          </a:gra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744C9-8631-FD47-B1D3-02580A15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872"/>
            <a:ext cx="4878208" cy="3249590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2DC9FA8-1E83-3945-A379-C39C70DC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23412"/>
              </p:ext>
            </p:extLst>
          </p:nvPr>
        </p:nvGraphicFramePr>
        <p:xfrm>
          <a:off x="14997337" y="14605166"/>
          <a:ext cx="13896525" cy="13316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1196">
                  <a:extLst>
                    <a:ext uri="{9D8B030D-6E8A-4147-A177-3AD203B41FA5}">
                      <a16:colId xmlns:a16="http://schemas.microsoft.com/office/drawing/2014/main" val="1190450399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1350878156"/>
                    </a:ext>
                  </a:extLst>
                </a:gridCol>
                <a:gridCol w="4483049">
                  <a:extLst>
                    <a:ext uri="{9D8B030D-6E8A-4147-A177-3AD203B41FA5}">
                      <a16:colId xmlns:a16="http://schemas.microsoft.com/office/drawing/2014/main" val="672841896"/>
                    </a:ext>
                  </a:extLst>
                </a:gridCol>
                <a:gridCol w="2661135">
                  <a:extLst>
                    <a:ext uri="{9D8B030D-6E8A-4147-A177-3AD203B41FA5}">
                      <a16:colId xmlns:a16="http://schemas.microsoft.com/office/drawing/2014/main" val="2465449436"/>
                    </a:ext>
                  </a:extLst>
                </a:gridCol>
              </a:tblGrid>
              <a:tr h="86230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Table 1: Multiple logistic regression model - Demographics and risk factors associated with cancer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0656"/>
                  </a:ext>
                </a:extLst>
              </a:tr>
              <a:tr h="16621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Predictors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Odds Ratio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95% CI</a:t>
                      </a:r>
                      <a:endParaRPr lang="en-US" sz="4400" dirty="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P-Value</a:t>
                      </a:r>
                      <a:endParaRPr lang="en-US" sz="4400" dirty="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73037"/>
                  </a:ext>
                </a:extLst>
              </a:tr>
              <a:tr h="8826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Age (18 - 79)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1.073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1.06 - 1.07</a:t>
                      </a:r>
                      <a:endParaRPr lang="en-US" sz="4400" dirty="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&lt;.0001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485051"/>
                  </a:ext>
                </a:extLst>
              </a:tr>
              <a:tr h="8826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Gender - female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1.263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1.08 - 1.47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0.0025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24406"/>
                  </a:ext>
                </a:extLst>
              </a:tr>
              <a:tr h="8826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Race - black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0.657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0.54 - 0.79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&lt;.0001</a:t>
                      </a:r>
                      <a:endParaRPr lang="en-US" sz="4400" dirty="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10053"/>
                  </a:ext>
                </a:extLst>
              </a:tr>
              <a:tr h="16621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Had a college degree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1.769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1.51 - 2.06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&lt;.0001</a:t>
                      </a:r>
                      <a:endParaRPr lang="en-US" sz="4400" dirty="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01833"/>
                  </a:ext>
                </a:extLst>
              </a:tr>
              <a:tr h="8826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Current smoker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1.401</a:t>
                      </a:r>
                      <a:endParaRPr lang="en-US" sz="4400" dirty="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1.15 - 1.70</a:t>
                      </a:r>
                      <a:endParaRPr lang="en-US" sz="4400" dirty="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0.0007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265"/>
                  </a:ext>
                </a:extLst>
              </a:tr>
              <a:tr h="16621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Overweight (BMI&gt;=25)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0.982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0.83 - 1.15</a:t>
                      </a:r>
                      <a:endParaRPr lang="en-US" sz="4400" dirty="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0.8275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047927"/>
                  </a:ext>
                </a:extLst>
              </a:tr>
              <a:tr h="8826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Rheumatoid arthritis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1.605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1.21 - 2.11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0.0008</a:t>
                      </a:r>
                      <a:endParaRPr lang="en-US" sz="4400" dirty="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669118"/>
                  </a:ext>
                </a:extLst>
              </a:tr>
              <a:tr h="8826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Gout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1.542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1.16 - 2.04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0.0028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80129"/>
                  </a:ext>
                </a:extLst>
              </a:tr>
              <a:tr h="8826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Alcohol use</a:t>
                      </a:r>
                      <a:endParaRPr lang="en-US" sz="4400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0.936</a:t>
                      </a:r>
                      <a:endParaRPr lang="en-US" sz="440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0.77 - 1.12</a:t>
                      </a:r>
                      <a:endParaRPr lang="en-US" sz="4400" dirty="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" pitchFamily="2" charset="0"/>
                          <a:cs typeface="Arial" panose="020B0604020202020204" pitchFamily="34" charset="0"/>
                        </a:rPr>
                        <a:t>0.4863</a:t>
                      </a:r>
                      <a:endParaRPr lang="en-US" sz="4400" dirty="0">
                        <a:effectLst/>
                        <a:latin typeface="Times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EF07F92-24BE-AD4D-8EA3-637934E5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9964" y="5316421"/>
            <a:ext cx="11573956" cy="86179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B56A10-9437-D440-8BF5-C25767EE1206}"/>
              </a:ext>
            </a:extLst>
          </p:cNvPr>
          <p:cNvSpPr txBox="1"/>
          <p:nvPr/>
        </p:nvSpPr>
        <p:spPr>
          <a:xfrm>
            <a:off x="30875925" y="25568317"/>
            <a:ext cx="12062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Times" pitchFamily="2" charset="0"/>
              </a:rPr>
              <a:t>References:</a:t>
            </a:r>
            <a:endParaRPr lang="en-US" sz="4000" dirty="0">
              <a:latin typeface="Time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" pitchFamily="2" charset="0"/>
              </a:rPr>
              <a:t>Nuki G, Simkin PA. A concise history of gout and hyperuricemia and their treatment. </a:t>
            </a:r>
            <a:r>
              <a:rPr lang="en-US" sz="3200" i="1" dirty="0">
                <a:latin typeface="Times" pitchFamily="2" charset="0"/>
              </a:rPr>
              <a:t>Arthritis Res Ther</a:t>
            </a:r>
            <a:r>
              <a:rPr lang="en-US" sz="3200" dirty="0">
                <a:latin typeface="Times" pitchFamily="2" charset="0"/>
              </a:rPr>
              <a:t>. 2006;8 Suppl 1(Suppl 1):S1. doi:10.1186/ar1906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" pitchFamily="2" charset="0"/>
              </a:rPr>
              <a:t>Fini MA, Elias A, Johnson RJ, Wright RM. Contribution of uric acid to cancer risk, recurrence, and mortality. </a:t>
            </a:r>
            <a:r>
              <a:rPr lang="en-US" sz="3200" i="1" dirty="0">
                <a:latin typeface="Times" pitchFamily="2" charset="0"/>
              </a:rPr>
              <a:t>Clin Transl Med</a:t>
            </a:r>
            <a:r>
              <a:rPr lang="en-US" sz="3200" dirty="0">
                <a:latin typeface="Times" pitchFamily="2" charset="0"/>
              </a:rPr>
              <a:t>. 2012;1(1):16. Published 2012 Aug 15. doi:10.1186/2001-1326-1-16</a:t>
            </a:r>
          </a:p>
          <a:p>
            <a:endParaRPr lang="en-US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3E98F27E-9CD5-8348-BB5E-4705A42465E2}"/>
              </a:ext>
            </a:extLst>
          </p:cNvPr>
          <p:cNvSpPr/>
          <p:nvPr/>
        </p:nvSpPr>
        <p:spPr>
          <a:xfrm>
            <a:off x="37596725" y="7995684"/>
            <a:ext cx="744279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D5EB9B0F-D1B4-6C44-8A0B-4FF57BDD2AC3}"/>
              </a:ext>
            </a:extLst>
          </p:cNvPr>
          <p:cNvSpPr/>
          <p:nvPr/>
        </p:nvSpPr>
        <p:spPr>
          <a:xfrm flipH="1">
            <a:off x="36125911" y="7499690"/>
            <a:ext cx="795923" cy="343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2A30FB-DADF-F24E-8D9B-6CD1DC9E020A}"/>
              </a:ext>
            </a:extLst>
          </p:cNvPr>
          <p:cNvSpPr txBox="1"/>
          <p:nvPr/>
        </p:nvSpPr>
        <p:spPr>
          <a:xfrm>
            <a:off x="0" y="31629633"/>
            <a:ext cx="43891200" cy="141175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DA562B-FD43-7D42-A218-68100D607E14}"/>
              </a:ext>
            </a:extLst>
          </p:cNvPr>
          <p:cNvCxnSpPr>
            <a:cxnSpLocks/>
          </p:cNvCxnSpPr>
          <p:nvPr/>
        </p:nvCxnSpPr>
        <p:spPr>
          <a:xfrm>
            <a:off x="0" y="31803920"/>
            <a:ext cx="4389120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10024</TotalTime>
  <Words>680</Words>
  <Application>Microsoft Macintosh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Jagan</cp:lastModifiedBy>
  <cp:revision>153</cp:revision>
  <dcterms:created xsi:type="dcterms:W3CDTF">2017-03-21T19:09:34Z</dcterms:created>
  <dcterms:modified xsi:type="dcterms:W3CDTF">2020-06-03T04:06:08Z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94739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