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90" autoAdjust="0"/>
    <p:restoredTop sz="94672"/>
  </p:normalViewPr>
  <p:slideViewPr>
    <p:cSldViewPr snapToGrid="0" snapToObjects="1">
      <p:cViewPr>
        <p:scale>
          <a:sx n="43" d="100"/>
          <a:sy n="43" d="100"/>
        </p:scale>
        <p:origin x="-192" y="20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99D5F-A558-FA4A-9F1F-F4A55B708BBD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F381B9-D7E2-5F4F-B47D-6909E42837C9}">
      <dgm:prSet phldrT="[Text]" custT="1"/>
      <dgm:spPr/>
      <dgm:t>
        <a:bodyPr/>
        <a:lstStyle/>
        <a:p>
          <a:r>
            <a:rPr lang="en-US" sz="3600" b="1" dirty="0">
              <a:latin typeface="Times" pitchFamily="2" charset="0"/>
            </a:rPr>
            <a:t>BEHCET’S DISEASE </a:t>
          </a:r>
          <a:endParaRPr lang="en-US" sz="3600" dirty="0">
            <a:latin typeface="Times" pitchFamily="2" charset="0"/>
          </a:endParaRPr>
        </a:p>
      </dgm:t>
    </dgm:pt>
    <dgm:pt modelId="{4660B85D-9F45-574B-B8CC-A18673733AA7}" type="parTrans" cxnId="{925327CF-528C-394B-B2FF-B74BCA85454F}">
      <dgm:prSet/>
      <dgm:spPr/>
      <dgm:t>
        <a:bodyPr/>
        <a:lstStyle/>
        <a:p>
          <a:endParaRPr lang="en-US"/>
        </a:p>
      </dgm:t>
    </dgm:pt>
    <dgm:pt modelId="{902AD9A7-E157-274D-B9C8-1FB3F9C59780}" type="sibTrans" cxnId="{925327CF-528C-394B-B2FF-B74BCA85454F}">
      <dgm:prSet/>
      <dgm:spPr/>
      <dgm:t>
        <a:bodyPr/>
        <a:lstStyle/>
        <a:p>
          <a:endParaRPr lang="en-US"/>
        </a:p>
      </dgm:t>
    </dgm:pt>
    <dgm:pt modelId="{67778660-5BD9-C343-96D2-EC1671D89D6B}">
      <dgm:prSet phldrT="[Text]" custT="1"/>
      <dgm:spPr/>
      <dgm:t>
        <a:bodyPr/>
        <a:lstStyle/>
        <a:p>
          <a:r>
            <a:rPr lang="en-US" sz="3200" b="1" i="0" u="none" dirty="0">
              <a:latin typeface="Times" pitchFamily="2" charset="0"/>
            </a:rPr>
            <a:t>Involves blood vessels of all sizes (small, medium, and large) on both the arterial and venous sides of the circulation</a:t>
          </a:r>
          <a:endParaRPr lang="en-US" sz="3200" dirty="0">
            <a:latin typeface="Times" pitchFamily="2" charset="0"/>
          </a:endParaRPr>
        </a:p>
      </dgm:t>
    </dgm:pt>
    <dgm:pt modelId="{3C18D6AE-BC59-C24A-B6C1-E217C8C40284}" type="parTrans" cxnId="{EF91B399-1411-AD43-8CE1-F417C621D97B}">
      <dgm:prSet/>
      <dgm:spPr/>
      <dgm:t>
        <a:bodyPr/>
        <a:lstStyle/>
        <a:p>
          <a:endParaRPr lang="en-US"/>
        </a:p>
      </dgm:t>
    </dgm:pt>
    <dgm:pt modelId="{03061EF0-7FE2-0D44-AC55-F7E682D41C38}" type="sibTrans" cxnId="{EF91B399-1411-AD43-8CE1-F417C621D97B}">
      <dgm:prSet/>
      <dgm:spPr/>
      <dgm:t>
        <a:bodyPr/>
        <a:lstStyle/>
        <a:p>
          <a:endParaRPr lang="en-US"/>
        </a:p>
      </dgm:t>
    </dgm:pt>
    <dgm:pt modelId="{82F3FF2D-6B88-D44F-A547-AAB31CE5C4C2}">
      <dgm:prSet custT="1"/>
      <dgm:spPr/>
      <dgm:t>
        <a:bodyPr/>
        <a:lstStyle/>
        <a:p>
          <a:r>
            <a:rPr lang="en-US" sz="3200" b="1" dirty="0">
              <a:latin typeface="Times" pitchFamily="2" charset="0"/>
            </a:rPr>
            <a:t>Systemic vasculitis with recurrent oral aphthous ulcers  and other systemic manifestations</a:t>
          </a:r>
        </a:p>
      </dgm:t>
    </dgm:pt>
    <dgm:pt modelId="{191D478C-219A-AC47-8B50-9AE49361A738}" type="parTrans" cxnId="{A56CB19E-7101-F440-82D2-C87273687118}">
      <dgm:prSet/>
      <dgm:spPr/>
      <dgm:t>
        <a:bodyPr/>
        <a:lstStyle/>
        <a:p>
          <a:endParaRPr lang="en-US"/>
        </a:p>
      </dgm:t>
    </dgm:pt>
    <dgm:pt modelId="{830ED3CA-F4EF-B741-983A-CE355D50D312}" type="sibTrans" cxnId="{A56CB19E-7101-F440-82D2-C87273687118}">
      <dgm:prSet/>
      <dgm:spPr/>
      <dgm:t>
        <a:bodyPr/>
        <a:lstStyle/>
        <a:p>
          <a:endParaRPr lang="en-US"/>
        </a:p>
      </dgm:t>
    </dgm:pt>
    <dgm:pt modelId="{F82A3012-EFE3-0C4B-B10D-9A83B338E203}">
      <dgm:prSet custT="1"/>
      <dgm:spPr/>
      <dgm:t>
        <a:bodyPr/>
        <a:lstStyle/>
        <a:p>
          <a:r>
            <a:rPr lang="en-US" sz="3200" b="1" i="0" u="none" dirty="0">
              <a:latin typeface="Times" pitchFamily="2" charset="0"/>
            </a:rPr>
            <a:t>Endothelial dysfunction is a characteristic finding in Behcet syndrome</a:t>
          </a:r>
          <a:endParaRPr lang="en-US" sz="3200" b="1" dirty="0">
            <a:latin typeface="Times" pitchFamily="2" charset="0"/>
          </a:endParaRPr>
        </a:p>
      </dgm:t>
    </dgm:pt>
    <dgm:pt modelId="{B623E645-A462-A248-9BF9-4DE161786F07}" type="parTrans" cxnId="{C373F709-5337-1044-9691-EAF543D485D5}">
      <dgm:prSet/>
      <dgm:spPr/>
      <dgm:t>
        <a:bodyPr/>
        <a:lstStyle/>
        <a:p>
          <a:endParaRPr lang="en-US"/>
        </a:p>
      </dgm:t>
    </dgm:pt>
    <dgm:pt modelId="{228D6537-66BA-DB40-A5BD-780B3CDEFEC4}" type="sibTrans" cxnId="{C373F709-5337-1044-9691-EAF543D485D5}">
      <dgm:prSet/>
      <dgm:spPr/>
      <dgm:t>
        <a:bodyPr/>
        <a:lstStyle/>
        <a:p>
          <a:endParaRPr lang="en-US"/>
        </a:p>
      </dgm:t>
    </dgm:pt>
    <dgm:pt modelId="{0D0BBF21-D752-C342-8460-766302AE735D}">
      <dgm:prSet custT="1"/>
      <dgm:spPr/>
      <dgm:t>
        <a:bodyPr/>
        <a:lstStyle/>
        <a:p>
          <a:r>
            <a:rPr lang="en-US" sz="3200" b="1" i="0" u="none" dirty="0">
              <a:latin typeface="Times" pitchFamily="2" charset="0"/>
            </a:rPr>
            <a:t>The classic Behcet lesion is necrotizing leukocytoclastic obliterative perivasculitis and venous thrombosis with lymphocytic infiltration of capillaries, veins, and arteries of all sizes</a:t>
          </a:r>
          <a:endParaRPr lang="en-US" sz="3200" b="1" dirty="0">
            <a:latin typeface="Times" pitchFamily="2" charset="0"/>
          </a:endParaRPr>
        </a:p>
      </dgm:t>
    </dgm:pt>
    <dgm:pt modelId="{B66864F3-2D5D-954F-A257-11FFCF21374C}" type="parTrans" cxnId="{73B9A07D-F691-3C41-9638-FE7EC2A21F85}">
      <dgm:prSet/>
      <dgm:spPr/>
      <dgm:t>
        <a:bodyPr/>
        <a:lstStyle/>
        <a:p>
          <a:endParaRPr lang="en-US"/>
        </a:p>
      </dgm:t>
    </dgm:pt>
    <dgm:pt modelId="{511B4AC2-448E-D74E-9313-C75506B7E890}" type="sibTrans" cxnId="{73B9A07D-F691-3C41-9638-FE7EC2A21F85}">
      <dgm:prSet/>
      <dgm:spPr/>
      <dgm:t>
        <a:bodyPr/>
        <a:lstStyle/>
        <a:p>
          <a:endParaRPr lang="en-US"/>
        </a:p>
      </dgm:t>
    </dgm:pt>
    <dgm:pt modelId="{9EF7E253-3E1D-DC43-9D9C-63E8AFA64A71}">
      <dgm:prSet custT="1"/>
      <dgm:spPr/>
      <dgm:t>
        <a:bodyPr/>
        <a:lstStyle/>
        <a:p>
          <a:r>
            <a:rPr lang="en-US" sz="3200" b="1" i="0" u="none" dirty="0">
              <a:latin typeface="Times" pitchFamily="2" charset="0"/>
            </a:rPr>
            <a:t>Treatment – targeted to  suppress inflammatory exacerbations and recurrences to prevent irreversible organ damage</a:t>
          </a:r>
          <a:endParaRPr lang="en-US" sz="3200" b="1" dirty="0">
            <a:latin typeface="Times" pitchFamily="2" charset="0"/>
          </a:endParaRPr>
        </a:p>
      </dgm:t>
    </dgm:pt>
    <dgm:pt modelId="{E591B184-7C1B-9C43-8C99-175A014DF21D}" type="parTrans" cxnId="{CA520E1F-1DC7-1644-87FB-BA5D8559CB95}">
      <dgm:prSet/>
      <dgm:spPr/>
      <dgm:t>
        <a:bodyPr/>
        <a:lstStyle/>
        <a:p>
          <a:endParaRPr lang="en-US"/>
        </a:p>
      </dgm:t>
    </dgm:pt>
    <dgm:pt modelId="{A3AB3F01-3BD0-5C4A-82F2-C6ABEB7265FA}" type="sibTrans" cxnId="{CA520E1F-1DC7-1644-87FB-BA5D8559CB95}">
      <dgm:prSet/>
      <dgm:spPr/>
      <dgm:t>
        <a:bodyPr/>
        <a:lstStyle/>
        <a:p>
          <a:endParaRPr lang="en-US"/>
        </a:p>
      </dgm:t>
    </dgm:pt>
    <dgm:pt modelId="{F4C37F07-869A-054B-9048-2BE9E41335EF}" type="pres">
      <dgm:prSet presAssocID="{31F99D5F-A558-FA4A-9F1F-F4A55B708BBD}" presName="theList" presStyleCnt="0">
        <dgm:presLayoutVars>
          <dgm:dir/>
          <dgm:animLvl val="lvl"/>
          <dgm:resizeHandles val="exact"/>
        </dgm:presLayoutVars>
      </dgm:prSet>
      <dgm:spPr/>
    </dgm:pt>
    <dgm:pt modelId="{B78D82FE-11D1-BE48-9027-B037EDC8C41C}" type="pres">
      <dgm:prSet presAssocID="{77F381B9-D7E2-5F4F-B47D-6909E42837C9}" presName="compNode" presStyleCnt="0"/>
      <dgm:spPr/>
    </dgm:pt>
    <dgm:pt modelId="{FA447C30-AD7E-584A-B928-DDED9CCDB0FA}" type="pres">
      <dgm:prSet presAssocID="{77F381B9-D7E2-5F4F-B47D-6909E42837C9}" presName="aNode" presStyleLbl="bgShp" presStyleIdx="0" presStyleCnt="1" custScaleX="339646" custLinFactNeighborX="880" custLinFactNeighborY="2905"/>
      <dgm:spPr/>
    </dgm:pt>
    <dgm:pt modelId="{3A87E4D7-BAB8-6B4C-9353-57D7198B1941}" type="pres">
      <dgm:prSet presAssocID="{77F381B9-D7E2-5F4F-B47D-6909E42837C9}" presName="textNode" presStyleLbl="bgShp" presStyleIdx="0" presStyleCnt="1"/>
      <dgm:spPr/>
    </dgm:pt>
    <dgm:pt modelId="{CC4320CF-DD9D-C146-8559-DE04F0E624F6}" type="pres">
      <dgm:prSet presAssocID="{77F381B9-D7E2-5F4F-B47D-6909E42837C9}" presName="compChildNode" presStyleCnt="0"/>
      <dgm:spPr/>
    </dgm:pt>
    <dgm:pt modelId="{8D21B103-2EDC-D645-BD64-0350F5443EEE}" type="pres">
      <dgm:prSet presAssocID="{77F381B9-D7E2-5F4F-B47D-6909E42837C9}" presName="theInnerList" presStyleCnt="0"/>
      <dgm:spPr/>
    </dgm:pt>
    <dgm:pt modelId="{BB017FB5-997E-0A4C-9F5F-58AF41E7C126}" type="pres">
      <dgm:prSet presAssocID="{82F3FF2D-6B88-D44F-A547-AAB31CE5C4C2}" presName="childNode" presStyleLbl="node1" presStyleIdx="0" presStyleCnt="5" custScaleX="396139" custLinFactY="-48730" custLinFactNeighborX="2909" custLinFactNeighborY="-100000">
        <dgm:presLayoutVars>
          <dgm:bulletEnabled val="1"/>
        </dgm:presLayoutVars>
      </dgm:prSet>
      <dgm:spPr/>
    </dgm:pt>
    <dgm:pt modelId="{24C0393D-8E7F-4A4E-96DA-1E12DFA08A4B}" type="pres">
      <dgm:prSet presAssocID="{82F3FF2D-6B88-D44F-A547-AAB31CE5C4C2}" presName="aSpace2" presStyleCnt="0"/>
      <dgm:spPr/>
    </dgm:pt>
    <dgm:pt modelId="{C6F3B76F-4C2F-7549-99C7-BA024C2F5805}" type="pres">
      <dgm:prSet presAssocID="{67778660-5BD9-C343-96D2-EC1671D89D6B}" presName="childNode" presStyleLbl="node1" presStyleIdx="1" presStyleCnt="5" custScaleX="397997" custLinFactY="-37728" custLinFactNeighborX="630" custLinFactNeighborY="-100000">
        <dgm:presLayoutVars>
          <dgm:bulletEnabled val="1"/>
        </dgm:presLayoutVars>
      </dgm:prSet>
      <dgm:spPr/>
    </dgm:pt>
    <dgm:pt modelId="{FF8ECC60-AB30-3F45-B3DF-3F24E37CF92E}" type="pres">
      <dgm:prSet presAssocID="{67778660-5BD9-C343-96D2-EC1671D89D6B}" presName="aSpace2" presStyleCnt="0"/>
      <dgm:spPr/>
    </dgm:pt>
    <dgm:pt modelId="{7D45E2D3-B52B-5543-BB5D-C1253514701B}" type="pres">
      <dgm:prSet presAssocID="{F82A3012-EFE3-0C4B-B10D-9A83B338E203}" presName="childNode" presStyleLbl="node1" presStyleIdx="2" presStyleCnt="5" custScaleX="394379" custLinFactY="-21077" custLinFactNeighborX="-1179" custLinFactNeighborY="-100000">
        <dgm:presLayoutVars>
          <dgm:bulletEnabled val="1"/>
        </dgm:presLayoutVars>
      </dgm:prSet>
      <dgm:spPr/>
    </dgm:pt>
    <dgm:pt modelId="{41A2ECB6-E3FA-A84B-84B8-B6C6622FE3C2}" type="pres">
      <dgm:prSet presAssocID="{F82A3012-EFE3-0C4B-B10D-9A83B338E203}" presName="aSpace2" presStyleCnt="0"/>
      <dgm:spPr/>
    </dgm:pt>
    <dgm:pt modelId="{6A165B96-7EF8-534F-9E1C-A5EB4AE9ECBB}" type="pres">
      <dgm:prSet presAssocID="{0D0BBF21-D752-C342-8460-766302AE735D}" presName="childNode" presStyleLbl="node1" presStyleIdx="3" presStyleCnt="5" custScaleX="394379" custLinFactY="-3458" custLinFactNeighborX="-1245" custLinFactNeighborY="-100000">
        <dgm:presLayoutVars>
          <dgm:bulletEnabled val="1"/>
        </dgm:presLayoutVars>
      </dgm:prSet>
      <dgm:spPr/>
    </dgm:pt>
    <dgm:pt modelId="{E48AFDF4-F0EB-5941-944A-B25E81E42F69}" type="pres">
      <dgm:prSet presAssocID="{0D0BBF21-D752-C342-8460-766302AE735D}" presName="aSpace2" presStyleCnt="0"/>
      <dgm:spPr/>
    </dgm:pt>
    <dgm:pt modelId="{AB911E94-1AF8-DF48-BDA6-5C588B3840C0}" type="pres">
      <dgm:prSet presAssocID="{9EF7E253-3E1D-DC43-9D9C-63E8AFA64A71}" presName="childNode" presStyleLbl="node1" presStyleIdx="4" presStyleCnt="5" custScaleX="397997">
        <dgm:presLayoutVars>
          <dgm:bulletEnabled val="1"/>
        </dgm:presLayoutVars>
      </dgm:prSet>
      <dgm:spPr/>
    </dgm:pt>
  </dgm:ptLst>
  <dgm:cxnLst>
    <dgm:cxn modelId="{C373F709-5337-1044-9691-EAF543D485D5}" srcId="{77F381B9-D7E2-5F4F-B47D-6909E42837C9}" destId="{F82A3012-EFE3-0C4B-B10D-9A83B338E203}" srcOrd="2" destOrd="0" parTransId="{B623E645-A462-A248-9BF9-4DE161786F07}" sibTransId="{228D6537-66BA-DB40-A5BD-780B3CDEFEC4}"/>
    <dgm:cxn modelId="{CA520E1F-1DC7-1644-87FB-BA5D8559CB95}" srcId="{77F381B9-D7E2-5F4F-B47D-6909E42837C9}" destId="{9EF7E253-3E1D-DC43-9D9C-63E8AFA64A71}" srcOrd="4" destOrd="0" parTransId="{E591B184-7C1B-9C43-8C99-175A014DF21D}" sibTransId="{A3AB3F01-3BD0-5C4A-82F2-C6ABEB7265FA}"/>
    <dgm:cxn modelId="{215A646C-BF22-8842-87C7-77A31D3F19AF}" type="presOf" srcId="{9EF7E253-3E1D-DC43-9D9C-63E8AFA64A71}" destId="{AB911E94-1AF8-DF48-BDA6-5C588B3840C0}" srcOrd="0" destOrd="0" presId="urn:microsoft.com/office/officeart/2005/8/layout/lProcess2"/>
    <dgm:cxn modelId="{73B9A07D-F691-3C41-9638-FE7EC2A21F85}" srcId="{77F381B9-D7E2-5F4F-B47D-6909E42837C9}" destId="{0D0BBF21-D752-C342-8460-766302AE735D}" srcOrd="3" destOrd="0" parTransId="{B66864F3-2D5D-954F-A257-11FFCF21374C}" sibTransId="{511B4AC2-448E-D74E-9313-C75506B7E890}"/>
    <dgm:cxn modelId="{BF73D998-93EB-3240-A95D-C58498E1E34E}" type="presOf" srcId="{F82A3012-EFE3-0C4B-B10D-9A83B338E203}" destId="{7D45E2D3-B52B-5543-BB5D-C1253514701B}" srcOrd="0" destOrd="0" presId="urn:microsoft.com/office/officeart/2005/8/layout/lProcess2"/>
    <dgm:cxn modelId="{EF91B399-1411-AD43-8CE1-F417C621D97B}" srcId="{77F381B9-D7E2-5F4F-B47D-6909E42837C9}" destId="{67778660-5BD9-C343-96D2-EC1671D89D6B}" srcOrd="1" destOrd="0" parTransId="{3C18D6AE-BC59-C24A-B6C1-E217C8C40284}" sibTransId="{03061EF0-7FE2-0D44-AC55-F7E682D41C38}"/>
    <dgm:cxn modelId="{9B11749B-AEF2-D142-A652-D216D8730B05}" type="presOf" srcId="{77F381B9-D7E2-5F4F-B47D-6909E42837C9}" destId="{FA447C30-AD7E-584A-B928-DDED9CCDB0FA}" srcOrd="0" destOrd="0" presId="urn:microsoft.com/office/officeart/2005/8/layout/lProcess2"/>
    <dgm:cxn modelId="{A56CB19E-7101-F440-82D2-C87273687118}" srcId="{77F381B9-D7E2-5F4F-B47D-6909E42837C9}" destId="{82F3FF2D-6B88-D44F-A547-AAB31CE5C4C2}" srcOrd="0" destOrd="0" parTransId="{191D478C-219A-AC47-8B50-9AE49361A738}" sibTransId="{830ED3CA-F4EF-B741-983A-CE355D50D312}"/>
    <dgm:cxn modelId="{00D1B7A8-5D2D-C94B-9ECA-422B5CE6D156}" type="presOf" srcId="{0D0BBF21-D752-C342-8460-766302AE735D}" destId="{6A165B96-7EF8-534F-9E1C-A5EB4AE9ECBB}" srcOrd="0" destOrd="0" presId="urn:microsoft.com/office/officeart/2005/8/layout/lProcess2"/>
    <dgm:cxn modelId="{181E82B0-3B72-BF40-8F18-95B8C0812B7A}" type="presOf" srcId="{31F99D5F-A558-FA4A-9F1F-F4A55B708BBD}" destId="{F4C37F07-869A-054B-9048-2BE9E41335EF}" srcOrd="0" destOrd="0" presId="urn:microsoft.com/office/officeart/2005/8/layout/lProcess2"/>
    <dgm:cxn modelId="{139780BE-477A-1E46-B6CC-AA0F85C7334B}" type="presOf" srcId="{67778660-5BD9-C343-96D2-EC1671D89D6B}" destId="{C6F3B76F-4C2F-7549-99C7-BA024C2F5805}" srcOrd="0" destOrd="0" presId="urn:microsoft.com/office/officeart/2005/8/layout/lProcess2"/>
    <dgm:cxn modelId="{D1575EC0-C241-E842-9406-A2CA0E4025EF}" type="presOf" srcId="{82F3FF2D-6B88-D44F-A547-AAB31CE5C4C2}" destId="{BB017FB5-997E-0A4C-9F5F-58AF41E7C126}" srcOrd="0" destOrd="0" presId="urn:microsoft.com/office/officeart/2005/8/layout/lProcess2"/>
    <dgm:cxn modelId="{925327CF-528C-394B-B2FF-B74BCA85454F}" srcId="{31F99D5F-A558-FA4A-9F1F-F4A55B708BBD}" destId="{77F381B9-D7E2-5F4F-B47D-6909E42837C9}" srcOrd="0" destOrd="0" parTransId="{4660B85D-9F45-574B-B8CC-A18673733AA7}" sibTransId="{902AD9A7-E157-274D-B9C8-1FB3F9C59780}"/>
    <dgm:cxn modelId="{849F3FFF-1C15-444A-98CF-6D2454037506}" type="presOf" srcId="{77F381B9-D7E2-5F4F-B47D-6909E42837C9}" destId="{3A87E4D7-BAB8-6B4C-9353-57D7198B1941}" srcOrd="1" destOrd="0" presId="urn:microsoft.com/office/officeart/2005/8/layout/lProcess2"/>
    <dgm:cxn modelId="{6E84EC9A-A994-8342-B5F9-8869B270CAB5}" type="presParOf" srcId="{F4C37F07-869A-054B-9048-2BE9E41335EF}" destId="{B78D82FE-11D1-BE48-9027-B037EDC8C41C}" srcOrd="0" destOrd="0" presId="urn:microsoft.com/office/officeart/2005/8/layout/lProcess2"/>
    <dgm:cxn modelId="{54A8E852-F667-6A49-A0FF-04FE725B32E2}" type="presParOf" srcId="{B78D82FE-11D1-BE48-9027-B037EDC8C41C}" destId="{FA447C30-AD7E-584A-B928-DDED9CCDB0FA}" srcOrd="0" destOrd="0" presId="urn:microsoft.com/office/officeart/2005/8/layout/lProcess2"/>
    <dgm:cxn modelId="{E13C6C1C-8FFE-4043-A3BA-146C1587CCE8}" type="presParOf" srcId="{B78D82FE-11D1-BE48-9027-B037EDC8C41C}" destId="{3A87E4D7-BAB8-6B4C-9353-57D7198B1941}" srcOrd="1" destOrd="0" presId="urn:microsoft.com/office/officeart/2005/8/layout/lProcess2"/>
    <dgm:cxn modelId="{DCDF2514-6444-774A-A6E3-031135B4C069}" type="presParOf" srcId="{B78D82FE-11D1-BE48-9027-B037EDC8C41C}" destId="{CC4320CF-DD9D-C146-8559-DE04F0E624F6}" srcOrd="2" destOrd="0" presId="urn:microsoft.com/office/officeart/2005/8/layout/lProcess2"/>
    <dgm:cxn modelId="{74745C98-4B05-4045-8109-034D7D45AF45}" type="presParOf" srcId="{CC4320CF-DD9D-C146-8559-DE04F0E624F6}" destId="{8D21B103-2EDC-D645-BD64-0350F5443EEE}" srcOrd="0" destOrd="0" presId="urn:microsoft.com/office/officeart/2005/8/layout/lProcess2"/>
    <dgm:cxn modelId="{355774E9-9C53-C149-BF45-4D3AE770E9A6}" type="presParOf" srcId="{8D21B103-2EDC-D645-BD64-0350F5443EEE}" destId="{BB017FB5-997E-0A4C-9F5F-58AF41E7C126}" srcOrd="0" destOrd="0" presId="urn:microsoft.com/office/officeart/2005/8/layout/lProcess2"/>
    <dgm:cxn modelId="{DA3F56A5-D092-EA43-A1FD-94455A039AFB}" type="presParOf" srcId="{8D21B103-2EDC-D645-BD64-0350F5443EEE}" destId="{24C0393D-8E7F-4A4E-96DA-1E12DFA08A4B}" srcOrd="1" destOrd="0" presId="urn:microsoft.com/office/officeart/2005/8/layout/lProcess2"/>
    <dgm:cxn modelId="{7DFFD37F-51FF-A744-8956-228F05D605A6}" type="presParOf" srcId="{8D21B103-2EDC-D645-BD64-0350F5443EEE}" destId="{C6F3B76F-4C2F-7549-99C7-BA024C2F5805}" srcOrd="2" destOrd="0" presId="urn:microsoft.com/office/officeart/2005/8/layout/lProcess2"/>
    <dgm:cxn modelId="{524C27C9-49B5-9941-B72D-B981C68CB448}" type="presParOf" srcId="{8D21B103-2EDC-D645-BD64-0350F5443EEE}" destId="{FF8ECC60-AB30-3F45-B3DF-3F24E37CF92E}" srcOrd="3" destOrd="0" presId="urn:microsoft.com/office/officeart/2005/8/layout/lProcess2"/>
    <dgm:cxn modelId="{749D67AC-59DA-BF4C-9099-A11B61FAD6E1}" type="presParOf" srcId="{8D21B103-2EDC-D645-BD64-0350F5443EEE}" destId="{7D45E2D3-B52B-5543-BB5D-C1253514701B}" srcOrd="4" destOrd="0" presId="urn:microsoft.com/office/officeart/2005/8/layout/lProcess2"/>
    <dgm:cxn modelId="{70D2CA8D-2444-5B4C-8076-19C743288C4F}" type="presParOf" srcId="{8D21B103-2EDC-D645-BD64-0350F5443EEE}" destId="{41A2ECB6-E3FA-A84B-84B8-B6C6622FE3C2}" srcOrd="5" destOrd="0" presId="urn:microsoft.com/office/officeart/2005/8/layout/lProcess2"/>
    <dgm:cxn modelId="{D6D5A810-D783-F94B-BDC9-575C18636989}" type="presParOf" srcId="{8D21B103-2EDC-D645-BD64-0350F5443EEE}" destId="{6A165B96-7EF8-534F-9E1C-A5EB4AE9ECBB}" srcOrd="6" destOrd="0" presId="urn:microsoft.com/office/officeart/2005/8/layout/lProcess2"/>
    <dgm:cxn modelId="{9AF812E6-58B6-EB4A-9181-BFDF087BDC2B}" type="presParOf" srcId="{8D21B103-2EDC-D645-BD64-0350F5443EEE}" destId="{E48AFDF4-F0EB-5941-944A-B25E81E42F69}" srcOrd="7" destOrd="0" presId="urn:microsoft.com/office/officeart/2005/8/layout/lProcess2"/>
    <dgm:cxn modelId="{B9518E50-1B33-D44F-882C-764D50966D96}" type="presParOf" srcId="{8D21B103-2EDC-D645-BD64-0350F5443EEE}" destId="{AB911E94-1AF8-DF48-BDA6-5C588B3840C0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47C30-AD7E-584A-B928-DDED9CCDB0FA}">
      <dsp:nvSpPr>
        <dsp:cNvPr id="0" name=""/>
        <dsp:cNvSpPr/>
      </dsp:nvSpPr>
      <dsp:spPr>
        <a:xfrm>
          <a:off x="22679" y="0"/>
          <a:ext cx="13920861" cy="10406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" pitchFamily="2" charset="0"/>
            </a:rPr>
            <a:t>BEHCET’S DISEASE </a:t>
          </a:r>
          <a:endParaRPr lang="en-US" sz="3600" kern="1200" dirty="0">
            <a:latin typeface="Times" pitchFamily="2" charset="0"/>
          </a:endParaRPr>
        </a:p>
      </dsp:txBody>
      <dsp:txXfrm>
        <a:off x="22679" y="0"/>
        <a:ext cx="13920861" cy="3121844"/>
      </dsp:txXfrm>
    </dsp:sp>
    <dsp:sp modelId="{BB017FB5-997E-0A4C-9F5F-58AF41E7C126}">
      <dsp:nvSpPr>
        <dsp:cNvPr id="0" name=""/>
        <dsp:cNvSpPr/>
      </dsp:nvSpPr>
      <dsp:spPr>
        <a:xfrm>
          <a:off x="572631" y="2351972"/>
          <a:ext cx="12989044" cy="1203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" pitchFamily="2" charset="0"/>
            </a:rPr>
            <a:t>Systemic vasculitis with recurrent oral aphthous ulcers  and other systemic manifestations</a:t>
          </a:r>
        </a:p>
      </dsp:txBody>
      <dsp:txXfrm>
        <a:off x="607890" y="2387231"/>
        <a:ext cx="12918526" cy="1133328"/>
      </dsp:txXfrm>
    </dsp:sp>
    <dsp:sp modelId="{C6F3B76F-4C2F-7549-99C7-BA024C2F5805}">
      <dsp:nvSpPr>
        <dsp:cNvPr id="0" name=""/>
        <dsp:cNvSpPr/>
      </dsp:nvSpPr>
      <dsp:spPr>
        <a:xfrm>
          <a:off x="467444" y="3873472"/>
          <a:ext cx="13049966" cy="1203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u="none" kern="1200" dirty="0">
              <a:latin typeface="Times" pitchFamily="2" charset="0"/>
            </a:rPr>
            <a:t>Involves blood vessels of all sizes (small, medium, and large) on both the arterial and venous sides of the circulation</a:t>
          </a:r>
          <a:endParaRPr lang="en-US" sz="3200" kern="1200" dirty="0">
            <a:latin typeface="Times" pitchFamily="2" charset="0"/>
          </a:endParaRPr>
        </a:p>
      </dsp:txBody>
      <dsp:txXfrm>
        <a:off x="502703" y="3908731"/>
        <a:ext cx="12979448" cy="1133328"/>
      </dsp:txXfrm>
    </dsp:sp>
    <dsp:sp modelId="{7D45E2D3-B52B-5543-BB5D-C1253514701B}">
      <dsp:nvSpPr>
        <dsp:cNvPr id="0" name=""/>
        <dsp:cNvSpPr/>
      </dsp:nvSpPr>
      <dsp:spPr>
        <a:xfrm>
          <a:off x="467444" y="5462977"/>
          <a:ext cx="12931335" cy="1203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u="none" kern="1200" dirty="0">
              <a:latin typeface="Times" pitchFamily="2" charset="0"/>
            </a:rPr>
            <a:t>Endothelial dysfunction is a characteristic finding in Behcet syndrome</a:t>
          </a:r>
          <a:endParaRPr lang="en-US" sz="3200" b="1" kern="1200" dirty="0">
            <a:latin typeface="Times" pitchFamily="2" charset="0"/>
          </a:endParaRPr>
        </a:p>
      </dsp:txBody>
      <dsp:txXfrm>
        <a:off x="502703" y="5498236"/>
        <a:ext cx="12860817" cy="1133328"/>
      </dsp:txXfrm>
    </dsp:sp>
    <dsp:sp modelId="{6A165B96-7EF8-534F-9E1C-A5EB4AE9ECBB}">
      <dsp:nvSpPr>
        <dsp:cNvPr id="0" name=""/>
        <dsp:cNvSpPr/>
      </dsp:nvSpPr>
      <dsp:spPr>
        <a:xfrm>
          <a:off x="465280" y="7064136"/>
          <a:ext cx="12931335" cy="1203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u="none" kern="1200" dirty="0">
              <a:latin typeface="Times" pitchFamily="2" charset="0"/>
            </a:rPr>
            <a:t>The classic Behcet lesion is necrotizing leukocytoclastic obliterative perivasculitis and venous thrombosis with lymphocytic infiltration of capillaries, veins, and arteries of all sizes</a:t>
          </a:r>
          <a:endParaRPr lang="en-US" sz="3200" b="1" kern="1200" dirty="0">
            <a:latin typeface="Times" pitchFamily="2" charset="0"/>
          </a:endParaRPr>
        </a:p>
      </dsp:txBody>
      <dsp:txXfrm>
        <a:off x="500539" y="7099395"/>
        <a:ext cx="12860817" cy="1133328"/>
      </dsp:txXfrm>
    </dsp:sp>
    <dsp:sp modelId="{AB911E94-1AF8-DF48-BDA6-5C588B3840C0}">
      <dsp:nvSpPr>
        <dsp:cNvPr id="0" name=""/>
        <dsp:cNvSpPr/>
      </dsp:nvSpPr>
      <dsp:spPr>
        <a:xfrm>
          <a:off x="446787" y="8680025"/>
          <a:ext cx="13049966" cy="1203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u="none" kern="1200" dirty="0">
              <a:latin typeface="Times" pitchFamily="2" charset="0"/>
            </a:rPr>
            <a:t>Treatment – targeted to  suppress inflammatory exacerbations and recurrences to prevent irreversible organ damage</a:t>
          </a:r>
          <a:endParaRPr lang="en-US" sz="3200" b="1" kern="1200" dirty="0">
            <a:latin typeface="Times" pitchFamily="2" charset="0"/>
          </a:endParaRPr>
        </a:p>
      </dsp:txBody>
      <dsp:txXfrm>
        <a:off x="482046" y="8715284"/>
        <a:ext cx="12979448" cy="1133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47" y="2725677"/>
            <a:ext cx="33478315" cy="3229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0" y="7399839"/>
            <a:ext cx="37856160" cy="24265958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29966383"/>
            <a:ext cx="9875520" cy="1752600"/>
          </a:xfrm>
          <a:prstGeom prst="rect">
            <a:avLst/>
          </a:prstGeom>
        </p:spPr>
        <p:txBody>
          <a:bodyPr/>
          <a:lstStyle/>
          <a:p>
            <a:fld id="{AF533643-1408-F849-97EB-1DBBD1291A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998160" y="29966383"/>
            <a:ext cx="9875520" cy="1752600"/>
          </a:xfrm>
          <a:prstGeom prst="rect">
            <a:avLst/>
          </a:prstGeom>
        </p:spPr>
        <p:txBody>
          <a:bodyPr/>
          <a:lstStyle/>
          <a:p>
            <a:fld id="{AF533643-1408-F849-97EB-1DBBD1291A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-1"/>
            <a:ext cx="43929300" cy="1281060"/>
          </a:xfrm>
          <a:prstGeom prst="rect">
            <a:avLst/>
          </a:prstGeom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017542" y="2044258"/>
            <a:ext cx="33478315" cy="2422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3017520" y="5549880"/>
            <a:ext cx="37856160" cy="18199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  <a:t>This headline is only for position</a:t>
            </a:r>
            <a:b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</a:b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This type is for layout purposes only, it is not really intended to be read for content. The main intention here is to demonstrate size and style of typography.</a:t>
            </a:r>
          </a:p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  <a:t>This headline is only for position</a:t>
            </a:r>
          </a:p>
          <a:p>
            <a:pPr algn="l">
              <a:lnSpc>
                <a:spcPct val="120000"/>
              </a:lnSpc>
            </a:pPr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latin typeface="Georgia-Bold"/>
                <a:cs typeface="Georgia-Bold"/>
              </a:rPr>
              <a:t>	</a:t>
            </a: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-Bold"/>
                <a:cs typeface="Georgia-Bold"/>
              </a:rPr>
              <a:t>• </a:t>
            </a: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Bulleted point number one</a:t>
            </a:r>
          </a:p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	</a:t>
            </a: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-Bold"/>
                <a:cs typeface="Georgia-Bold"/>
              </a:rPr>
              <a:t>• </a:t>
            </a: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Bulleted point number two</a:t>
            </a:r>
          </a:p>
          <a:p>
            <a:pPr algn="l">
              <a:lnSpc>
                <a:spcPct val="120000"/>
              </a:lnSpc>
            </a:pPr>
            <a:endParaRPr lang="en-US" sz="9600" dirty="0">
              <a:solidFill>
                <a:schemeClr val="tx1">
                  <a:lumMod val="65000"/>
                  <a:lumOff val="3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580" y="1716457"/>
            <a:ext cx="9098280" cy="27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3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l" defTabSz="4388688" rtl="0" eaLnBrk="1" latinLnBrk="0" hangingPunct="1">
        <a:lnSpc>
          <a:spcPct val="90000"/>
        </a:lnSpc>
        <a:spcBef>
          <a:spcPct val="0"/>
        </a:spcBef>
        <a:buNone/>
        <a:defRPr sz="17280" kern="1200">
          <a:solidFill>
            <a:schemeClr val="tx2">
              <a:lumMod val="60000"/>
              <a:lumOff val="40000"/>
            </a:schemeClr>
          </a:solidFill>
          <a:latin typeface="Georgia" charset="0"/>
          <a:ea typeface="Georgia" charset="0"/>
          <a:cs typeface="Georgia" charset="0"/>
        </a:defRPr>
      </a:lvl1pPr>
    </p:titleStyle>
    <p:bodyStyle>
      <a:lvl1pPr marL="0" indent="0" algn="l" defTabSz="4388688" rtl="0" eaLnBrk="1" latinLnBrk="0" hangingPunct="1">
        <a:lnSpc>
          <a:spcPct val="120000"/>
        </a:lnSpc>
        <a:spcBef>
          <a:spcPts val="4800"/>
        </a:spcBef>
        <a:buFont typeface="Arial" panose="020B0604020202020204" pitchFamily="34" charset="0"/>
        <a:buNone/>
        <a:defRPr sz="1344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3291514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585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192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4536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870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219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755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189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339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8688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027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7371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706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045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0384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4728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B7A90881-0818-E643-84E5-82D435760BC7}"/>
              </a:ext>
            </a:extLst>
          </p:cNvPr>
          <p:cNvSpPr txBox="1"/>
          <p:nvPr/>
        </p:nvSpPr>
        <p:spPr>
          <a:xfrm>
            <a:off x="0" y="-206479"/>
            <a:ext cx="43891200" cy="618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None/>
            </a:pPr>
            <a:endParaRPr lang="en-US" sz="7200" b="1" dirty="0">
              <a:solidFill>
                <a:schemeClr val="bg1">
                  <a:lumMod val="95000"/>
                </a:schemeClr>
              </a:solidFill>
              <a:latin typeface="Times" pitchFamily="2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Times" pitchFamily="2" charset="0"/>
              </a:rPr>
              <a:t>Rapid Progression of Large B-Cell Lymphoma in Behcet’s  Disease on Immunotherapy</a:t>
            </a:r>
            <a:endParaRPr lang="en-US" altLang="en-US" sz="7200" b="1" dirty="0">
              <a:solidFill>
                <a:schemeClr val="bg1">
                  <a:lumMod val="95000"/>
                </a:schemeClr>
              </a:solidFill>
              <a:latin typeface="Times" pitchFamily="2" charset="0"/>
            </a:endParaRPr>
          </a:p>
          <a:p>
            <a:pPr algn="ctr">
              <a:spcBef>
                <a:spcPct val="0"/>
              </a:spcBef>
              <a:buNone/>
            </a:pPr>
            <a:endParaRPr lang="en-US" sz="6000" b="1" dirty="0">
              <a:solidFill>
                <a:schemeClr val="bg1">
                  <a:lumMod val="95000"/>
                </a:schemeClr>
              </a:solidFill>
              <a:latin typeface="Times" pitchFamily="2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imes" pitchFamily="2" charset="0"/>
              </a:rPr>
              <a:t>Ashley Aya, DO; Michael Rothberg, MD; Rana Ali, MD.</a:t>
            </a:r>
            <a:r>
              <a:rPr lang="en-US" altLang="en-US" sz="6000" b="1" dirty="0">
                <a:solidFill>
                  <a:schemeClr val="bg1">
                    <a:lumMod val="95000"/>
                  </a:schemeClr>
                </a:solidFill>
                <a:latin typeface="Times" pitchFamily="2" charset="0"/>
              </a:rPr>
              <a:t>    </a:t>
            </a:r>
          </a:p>
          <a:p>
            <a:pPr algn="ctr">
              <a:spcBef>
                <a:spcPct val="0"/>
              </a:spcBef>
            </a:pPr>
            <a:r>
              <a:rPr lang="en-US" altLang="en-US" sz="60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chemeClr val="accent1">
                      <a:lumMod val="50000"/>
                    </a:schemeClr>
                  </a:solidFill>
                </a:uFill>
                <a:latin typeface="Times" pitchFamily="2" charset="0"/>
              </a:rPr>
              <a:t>Department of Internal Medicine, Hackensack Meridian Health-Ocean Medical Center, Brick, NJ </a:t>
            </a:r>
            <a:endParaRPr lang="en-US" altLang="en-US" sz="7200" b="1" dirty="0">
              <a:solidFill>
                <a:schemeClr val="accent1">
                  <a:lumMod val="50000"/>
                </a:schemeClr>
              </a:solidFill>
              <a:latin typeface="Times" pitchFamily="2" charset="0"/>
            </a:endParaRPr>
          </a:p>
          <a:p>
            <a:pPr>
              <a:spcBef>
                <a:spcPct val="0"/>
              </a:spcBef>
              <a:buNone/>
            </a:pPr>
            <a:endParaRPr lang="en-US" altLang="en-US" sz="7200" b="1" dirty="0">
              <a:solidFill>
                <a:schemeClr val="accent1">
                  <a:lumMod val="50000"/>
                </a:schemeClr>
              </a:solidFill>
              <a:latin typeface="Times" pitchFamily="2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76AEF47C-48A2-5146-A32F-A37BB00D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297" y="2311304"/>
            <a:ext cx="4199242" cy="145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3BAB710-8112-9444-84B5-32B7C0EDE0D6}"/>
              </a:ext>
            </a:extLst>
          </p:cNvPr>
          <p:cNvSpPr/>
          <p:nvPr/>
        </p:nvSpPr>
        <p:spPr>
          <a:xfrm>
            <a:off x="0" y="1450848"/>
            <a:ext cx="12192000" cy="507831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endParaRPr lang="en-US" altLang="en-US" b="1" dirty="0"/>
          </a:p>
          <a:p>
            <a:pPr algn="ctr"/>
            <a:endParaRPr lang="en-US" altLang="en-US" b="1" dirty="0"/>
          </a:p>
          <a:p>
            <a:pPr algn="ctr"/>
            <a:endParaRPr lang="en-US" altLang="en-US" b="1" dirty="0"/>
          </a:p>
          <a:p>
            <a:pPr algn="ctr"/>
            <a:endParaRPr lang="en-US" altLang="en-US" b="1" dirty="0"/>
          </a:p>
          <a:p>
            <a:pPr algn="ctr"/>
            <a:endParaRPr lang="en-US" altLang="en-US" b="1" dirty="0"/>
          </a:p>
          <a:p>
            <a:pPr algn="ctr"/>
            <a:endParaRPr lang="en-US" altLang="en-US" b="1" dirty="0"/>
          </a:p>
          <a:p>
            <a:pPr algn="ctr"/>
            <a:endParaRPr lang="en-US" altLang="en-US" b="1" dirty="0"/>
          </a:p>
          <a:p>
            <a:pPr algn="ctr"/>
            <a:endParaRPr lang="en-US" altLang="en-US" b="1" dirty="0"/>
          </a:p>
          <a:p>
            <a:pPr algn="ctr"/>
            <a:endParaRPr lang="en-US" altLang="en-US" b="1" dirty="0"/>
          </a:p>
          <a:p>
            <a:pPr algn="ctr"/>
            <a:endParaRPr lang="en-US" altLang="en-US" b="1" dirty="0"/>
          </a:p>
          <a:p>
            <a:pPr algn="ctr"/>
            <a:endParaRPr lang="en-US" altLang="en-US" b="1" dirty="0"/>
          </a:p>
          <a:p>
            <a:pPr algn="ctr"/>
            <a:endParaRPr lang="en-US" altLang="en-US" b="1" dirty="0"/>
          </a:p>
          <a:p>
            <a:pPr algn="ctr"/>
            <a:endParaRPr lang="en-US" altLang="en-US" b="1" dirty="0"/>
          </a:p>
          <a:p>
            <a:pPr algn="ctr"/>
            <a:endParaRPr lang="en-US" altLang="en-US" b="1" dirty="0"/>
          </a:p>
          <a:p>
            <a:pPr algn="ctr"/>
            <a:endParaRPr lang="en-US" altLang="en-US" b="1" dirty="0"/>
          </a:p>
          <a:p>
            <a:pPr algn="ctr"/>
            <a:endParaRPr lang="en-US" altLang="en-US" b="1" dirty="0"/>
          </a:p>
          <a:p>
            <a:pPr algn="ctr"/>
            <a:endParaRPr lang="en-US" altLang="en-US" b="1" dirty="0"/>
          </a:p>
          <a:p>
            <a:pPr algn="ctr"/>
            <a:endParaRPr lang="en-US" altLang="en-US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D97124-79B0-3D4E-AB4E-99638E20DB40}"/>
              </a:ext>
            </a:extLst>
          </p:cNvPr>
          <p:cNvSpPr/>
          <p:nvPr/>
        </p:nvSpPr>
        <p:spPr>
          <a:xfrm>
            <a:off x="0" y="1050738"/>
            <a:ext cx="1219199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0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chemeClr val="accent1">
                    <a:lumMod val="50000"/>
                  </a:schemeClr>
                </a:solidFill>
              </a:uFill>
              <a:latin typeface="Times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EF1E04-EDC8-D948-9613-A744401D4CF7}"/>
              </a:ext>
            </a:extLst>
          </p:cNvPr>
          <p:cNvSpPr txBox="1"/>
          <p:nvPr/>
        </p:nvSpPr>
        <p:spPr>
          <a:xfrm>
            <a:off x="1444347" y="8186488"/>
            <a:ext cx="11130137" cy="207749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 Learning Objectives</a:t>
            </a:r>
          </a:p>
          <a:p>
            <a:pPr algn="ctr"/>
            <a:endParaRPr lang="en-US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Times" pitchFamily="2" charset="0"/>
            </a:endParaRPr>
          </a:p>
          <a:p>
            <a:pPr marL="571500" indent="-57150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</a:rPr>
              <a:t>Recognize the correlation between Behcet</a:t>
            </a:r>
            <a:r>
              <a:rPr lang="en-US" altLang="ja-JP" sz="4000" dirty="0">
                <a:latin typeface="Times" pitchFamily="2" charset="0"/>
              </a:rPr>
              <a:t>'</a:t>
            </a:r>
            <a:r>
              <a:rPr lang="en-US" sz="4000" dirty="0">
                <a:latin typeface="Times" pitchFamily="2" charset="0"/>
              </a:rPr>
              <a:t>s disease and malignancies.</a:t>
            </a:r>
          </a:p>
          <a:p>
            <a:pPr marL="571500" indent="-57150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</a:rPr>
              <a:t>Discuss the role of immunosuppressive therapy and cancer progression.</a:t>
            </a:r>
            <a:endParaRPr lang="en-US" sz="4000" b="1" dirty="0">
              <a:latin typeface="Times" pitchFamily="2" charset="0"/>
            </a:endParaRPr>
          </a:p>
          <a:p>
            <a:pPr marL="571500" indent="-571500">
              <a:buSzPct val="150000"/>
              <a:buFont typeface="Arial" panose="020B0604020202020204" pitchFamily="34" charset="0"/>
              <a:buChar char="•"/>
            </a:pPr>
            <a:endParaRPr lang="en-US" sz="4000" b="1" dirty="0">
              <a:latin typeface="Times" pitchFamily="2" charset="0"/>
            </a:endParaRPr>
          </a:p>
          <a:p>
            <a:pPr algn="just">
              <a:buSzPct val="150000"/>
            </a:pPr>
            <a:endParaRPr lang="en-US" altLang="en-US" sz="4000" b="1" dirty="0">
              <a:latin typeface="Times" pitchFamily="2" charset="0"/>
            </a:endParaRPr>
          </a:p>
          <a:p>
            <a:pPr algn="just">
              <a:buSzPct val="150000"/>
            </a:pPr>
            <a:r>
              <a:rPr lang="en-US" altLang="en-US" sz="4000" b="1" dirty="0">
                <a:latin typeface="Times" pitchFamily="2" charset="0"/>
              </a:rPr>
              <a:t>                        </a:t>
            </a:r>
            <a:r>
              <a:rPr lang="en-US" altLang="en-US" sz="4800" b="1" dirty="0">
                <a:latin typeface="Times" pitchFamily="2" charset="0"/>
              </a:rPr>
              <a:t>Case Presentation</a:t>
            </a: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endParaRPr lang="en-US" sz="4000" dirty="0">
              <a:latin typeface="Times" pitchFamily="2" charset="0"/>
            </a:endParaRP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</a:rPr>
              <a:t>54-year-old female with a past medical history of Behcet</a:t>
            </a:r>
            <a:r>
              <a:rPr lang="en-US" altLang="ja-JP" sz="4000" dirty="0">
                <a:latin typeface="Times" pitchFamily="2" charset="0"/>
              </a:rPr>
              <a:t>'</a:t>
            </a:r>
            <a:r>
              <a:rPr lang="en-US" sz="4000" dirty="0">
                <a:latin typeface="Times" pitchFamily="2" charset="0"/>
              </a:rPr>
              <a:t>s disease, cerebral vascular accident, asthma, and chronic pancreatitis presented to the hospital with shortness of breath for three weeks. </a:t>
            </a: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</a:rPr>
              <a:t>Her dyspnea was associated with fever, chills, rigors, nonproductive cough, and chest pain. </a:t>
            </a: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</a:rPr>
              <a:t>Her previous chest X-ray showed pulmonary nodules. </a:t>
            </a: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</a:rPr>
              <a:t>She was subsequently sent to the emergency department for evaluation of her worsening dyspnea with concern for pulmonary embolus. </a:t>
            </a: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</a:rPr>
              <a:t>She does not smoke, but had a longstanding history of Bechet's disease and vasculitis and was being treated with azathioprine. </a:t>
            </a: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endParaRPr lang="en-US" sz="4000" dirty="0">
              <a:latin typeface="Times" pitchFamily="2" charset="0"/>
            </a:endParaRP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endParaRPr lang="en-US" sz="4000" dirty="0">
              <a:latin typeface="Times" pitchFamily="2" charset="0"/>
            </a:endParaRPr>
          </a:p>
          <a:p>
            <a:pPr algn="just">
              <a:buSzPct val="150000"/>
            </a:pPr>
            <a:r>
              <a:rPr lang="en-US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           </a:t>
            </a:r>
            <a:r>
              <a:rPr lang="en-US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Vitals &amp; Physical Examination</a:t>
            </a: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endParaRPr lang="en-US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Times" pitchFamily="2" charset="0"/>
            </a:endParaRP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</a:rPr>
              <a:t>Her vitals during the time of presentation: </a:t>
            </a: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</a:rPr>
              <a:t>Vital were normal except for the temperature of 101.6º Fahrenheit. </a:t>
            </a: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</a:rPr>
              <a:t>Physical examination was completely benign.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38A433-4C06-A74B-AC65-EB864577C2DF}"/>
              </a:ext>
            </a:extLst>
          </p:cNvPr>
          <p:cNvSpPr txBox="1"/>
          <p:nvPr/>
        </p:nvSpPr>
        <p:spPr>
          <a:xfrm>
            <a:off x="13661497" y="8087300"/>
            <a:ext cx="13069355" cy="12022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altLang="en-US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Laboratory Investigations</a:t>
            </a:r>
            <a:endParaRPr lang="en-US" dirty="0"/>
          </a:p>
          <a:p>
            <a:pPr algn="ctr"/>
            <a:endParaRPr lang="en-US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079CFEE6-4348-CB4A-99EF-63819575D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682563"/>
              </p:ext>
            </p:extLst>
          </p:nvPr>
        </p:nvGraphicFramePr>
        <p:xfrm>
          <a:off x="13661497" y="9364126"/>
          <a:ext cx="13754802" cy="2804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774287">
                  <a:extLst>
                    <a:ext uri="{9D8B030D-6E8A-4147-A177-3AD203B41FA5}">
                      <a16:colId xmlns:a16="http://schemas.microsoft.com/office/drawing/2014/main" val="1355484548"/>
                    </a:ext>
                  </a:extLst>
                </a:gridCol>
                <a:gridCol w="3980515">
                  <a:extLst>
                    <a:ext uri="{9D8B030D-6E8A-4147-A177-3AD203B41FA5}">
                      <a16:colId xmlns:a16="http://schemas.microsoft.com/office/drawing/2014/main" val="2651303207"/>
                    </a:ext>
                  </a:extLst>
                </a:gridCol>
              </a:tblGrid>
              <a:tr h="258230">
                <a:tc>
                  <a:txBody>
                    <a:bodyPr/>
                    <a:lstStyle/>
                    <a:p>
                      <a:r>
                        <a:rPr lang="en-US" sz="4000" b="0" dirty="0">
                          <a:latin typeface="Times" pitchFamily="2" charset="0"/>
                        </a:rPr>
                        <a:t>WBC count (K/µL)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0" dirty="0">
                          <a:latin typeface="Times" pitchFamily="2" charset="0"/>
                        </a:rPr>
                        <a:t>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844027"/>
                  </a:ext>
                </a:extLst>
              </a:tr>
              <a:tr h="258230"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Times" pitchFamily="2" charset="0"/>
                        </a:rPr>
                        <a:t>Hemoglobin (g/dl)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Times" pitchFamily="2" charset="0"/>
                        </a:rPr>
                        <a:t>10.5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108004"/>
                  </a:ext>
                </a:extLst>
              </a:tr>
              <a:tr h="258230"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Times" pitchFamily="2" charset="0"/>
                        </a:rPr>
                        <a:t>Creatinine (mg/dl)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Times" pitchFamily="2" charset="0"/>
                        </a:rPr>
                        <a:t>1.89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10653"/>
                  </a:ext>
                </a:extLst>
              </a:tr>
              <a:tr h="258230"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Times" pitchFamily="2" charset="0"/>
                        </a:rPr>
                        <a:t>Sodium (mmol/L)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Times" pitchFamily="2" charset="0"/>
                        </a:rPr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999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EE6F565B-4842-8640-9753-3F9D29283C18}"/>
              </a:ext>
            </a:extLst>
          </p:cNvPr>
          <p:cNvSpPr txBox="1"/>
          <p:nvPr/>
        </p:nvSpPr>
        <p:spPr>
          <a:xfrm>
            <a:off x="13661497" y="12242883"/>
            <a:ext cx="13754801" cy="1674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                 </a:t>
            </a:r>
            <a:r>
              <a:rPr lang="en-US" sz="4800" dirty="0">
                <a:latin typeface="Times" pitchFamily="2" charset="0"/>
              </a:rPr>
              <a:t>                   </a:t>
            </a:r>
          </a:p>
          <a:p>
            <a:r>
              <a:rPr lang="en-US" sz="4800" dirty="0">
                <a:latin typeface="Times" pitchFamily="2" charset="0"/>
              </a:rPr>
              <a:t>                                   </a:t>
            </a:r>
            <a:r>
              <a:rPr lang="en-US" sz="4800" b="1" dirty="0">
                <a:latin typeface="Times" pitchFamily="2" charset="0"/>
              </a:rPr>
              <a:t>Imaging</a:t>
            </a:r>
          </a:p>
          <a:p>
            <a:endParaRPr lang="en-US" sz="4000" b="1" dirty="0">
              <a:latin typeface="Times" pitchFamily="2" charset="0"/>
            </a:endParaRPr>
          </a:p>
          <a:p>
            <a:pPr marL="571500" indent="-57150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</a:rPr>
              <a:t>CT angiogram of the chest showed multiple filling defects in the subsegmental arteries right middle lobe, right lower lobe, left lower lobe, multiple pulmonary nodules scattered throughout the lungs.</a:t>
            </a:r>
          </a:p>
          <a:p>
            <a:pPr marL="571500" indent="-57150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</a:rPr>
              <a:t>The largest nodule in the right lower lobe measuring 36 mm in size, and a 38.5 x 28.6 mm left adrenal nodule. </a:t>
            </a:r>
          </a:p>
          <a:p>
            <a:pPr marL="685800" indent="-685800">
              <a:buSzPct val="150000"/>
              <a:buFont typeface="Arial" panose="020B0604020202020204" pitchFamily="34" charset="0"/>
              <a:buChar char="•"/>
            </a:pPr>
            <a:endParaRPr lang="en-US" sz="4800" dirty="0">
              <a:latin typeface="Times" pitchFamily="2" charset="0"/>
            </a:endParaRPr>
          </a:p>
          <a:p>
            <a:pPr algn="just">
              <a:buSzPct val="150000"/>
            </a:pPr>
            <a:r>
              <a:rPr lang="en-US" altLang="en-US" sz="4800" dirty="0">
                <a:latin typeface="Times" pitchFamily="2" charset="0"/>
              </a:rPr>
              <a:t>                              </a:t>
            </a:r>
            <a:r>
              <a:rPr lang="en-US" altLang="en-US" sz="4800" b="1" dirty="0">
                <a:latin typeface="Times" pitchFamily="2" charset="0"/>
              </a:rPr>
              <a:t>Clinical Course</a:t>
            </a: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endParaRPr lang="en-US" altLang="en-US" sz="4000" dirty="0">
              <a:latin typeface="Times" pitchFamily="2" charset="0"/>
            </a:endParaRP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Times" pitchFamily="2" charset="0"/>
              </a:rPr>
              <a:t>The patient was treated with heparin for possible bilateral pulmonary emboli and admitted to the intensive care unit. </a:t>
            </a: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Times" pitchFamily="2" charset="0"/>
              </a:rPr>
              <a:t>Multiple lung nodules and left adrenal nodule were suspicious for malignancy, however, further testing was put on hold in lieu of acute treatment of her pulmonary emboli. </a:t>
            </a: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Times" pitchFamily="2" charset="0"/>
              </a:rPr>
              <a:t>After a week, the patient decompensated and went into acute hypoxic respiratory failure with eventual intubation. </a:t>
            </a: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</a:rPr>
              <a:t>This was followed by acute respiratory distress syndrome requiring rotoprone bed, acute kidney injury leading to dialysis, and an acute on chronic pancytopenia. </a:t>
            </a: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</a:rPr>
              <a:t>She had an extensive autoimmune workup that was negative. </a:t>
            </a: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</a:rPr>
              <a:t>Nonetheless, she was started on steroids for concern of acute vasculitis. </a:t>
            </a: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</a:rPr>
              <a:t>Adrenal gland biopsy revealed large B cell lymphoma.</a:t>
            </a:r>
          </a:p>
          <a:p>
            <a:endParaRPr lang="en-US" sz="1000" dirty="0"/>
          </a:p>
        </p:txBody>
      </p:sp>
      <p:graphicFrame>
        <p:nvGraphicFramePr>
          <p:cNvPr id="72" name="Diagram 71">
            <a:extLst>
              <a:ext uri="{FF2B5EF4-FFF2-40B4-BE49-F238E27FC236}">
                <a16:creationId xmlns:a16="http://schemas.microsoft.com/office/drawing/2014/main" id="{F6DD5BC9-53F7-EB4D-B300-4432A8706D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877318"/>
              </p:ext>
            </p:extLst>
          </p:nvPr>
        </p:nvGraphicFramePr>
        <p:xfrm>
          <a:off x="28503311" y="8186489"/>
          <a:ext cx="13943541" cy="1040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0FBD3FEE-CBA6-0745-9AC7-6168B5F7B5E0}"/>
              </a:ext>
            </a:extLst>
          </p:cNvPr>
          <p:cNvSpPr txBox="1"/>
          <p:nvPr/>
        </p:nvSpPr>
        <p:spPr>
          <a:xfrm>
            <a:off x="28503312" y="18907359"/>
            <a:ext cx="13943540" cy="98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" pitchFamily="2" charset="0"/>
              </a:rPr>
              <a:t>                                    </a:t>
            </a:r>
            <a:r>
              <a:rPr lang="en-US" sz="4800" b="1" dirty="0">
                <a:latin typeface="Times" pitchFamily="2" charset="0"/>
              </a:rPr>
              <a:t>Summary</a:t>
            </a:r>
          </a:p>
          <a:p>
            <a:endParaRPr lang="en-US" sz="4000" dirty="0">
              <a:latin typeface="Times" pitchFamily="2" charset="0"/>
            </a:endParaRPr>
          </a:p>
          <a:p>
            <a:pPr marL="571500" indent="-57150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</a:rPr>
              <a:t>Behcet's disease has been associated with malignancies such as leukemia, myelodysplastic syndrome, lymphoma, multiple myeloma, Hodgkin's disease and lymphosarcoma. </a:t>
            </a:r>
          </a:p>
          <a:p>
            <a:pPr marL="571500" indent="-57150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</a:rPr>
              <a:t>Patients with vasculitides  benefit from immunosuppressive therapy, including minimizing disease manifestations and preventing further exacerbations and remissions. </a:t>
            </a:r>
          </a:p>
          <a:p>
            <a:pPr marL="571500" indent="-57150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</a:rPr>
              <a:t>However, there may be an increased risk of cancer.</a:t>
            </a:r>
          </a:p>
          <a:p>
            <a:endParaRPr lang="en-US" sz="4000" dirty="0">
              <a:latin typeface="Times" pitchFamily="2" charset="0"/>
            </a:endParaRPr>
          </a:p>
          <a:p>
            <a:r>
              <a:rPr lang="en-US" sz="2800" b="1" u="sng" dirty="0">
                <a:latin typeface="Times" pitchFamily="2" charset="0"/>
              </a:rPr>
              <a:t>References:</a:t>
            </a:r>
          </a:p>
          <a:p>
            <a:endParaRPr lang="en-US" sz="2800" b="1" u="sng" dirty="0">
              <a:latin typeface="Times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2800" dirty="0">
                <a:latin typeface="Times" pitchFamily="2" charset="0"/>
              </a:rPr>
              <a:t>Shimizu T, Ehrlich GE, Inaba G, Hayashi K: Behçet disease (Behçet syndrome). in Seminars in arthritis and rheumatism. Elsevier; 1979:223-260.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800" dirty="0">
                <a:latin typeface="Times" pitchFamily="2" charset="0"/>
              </a:rPr>
              <a:t>Sakane T, Takeno M, Suzuki N, Inaba G: Behçet's disease. New England Journal of Medicine. 1999, 341:1284-1291.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800" dirty="0">
                <a:latin typeface="Times" pitchFamily="2" charset="0"/>
              </a:rPr>
              <a:t>Evereklioglu C: Current concepts in the etiology and treatment of Behçet disease. Survey of ophthalmology. 2005, 50:297-350.                                                                                                      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C8627DCA-842C-C54A-A773-429E223813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661" y="1811288"/>
            <a:ext cx="3822177" cy="2546122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FFB1C53-47AD-254A-8D35-987B279F9044}"/>
              </a:ext>
            </a:extLst>
          </p:cNvPr>
          <p:cNvSpPr/>
          <p:nvPr/>
        </p:nvSpPr>
        <p:spPr>
          <a:xfrm>
            <a:off x="0" y="5326483"/>
            <a:ext cx="43891200" cy="1026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2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H-Blue" id="{1590A865-0721-A449-8C64-759FEDC94FF6}" vid="{CD41AA0C-7D34-5841-80BF-FC65E8332D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HMH-White</Template>
  <TotalTime>10626</TotalTime>
  <Words>602</Words>
  <Application>Microsoft Macintosh PowerPoint</Application>
  <PresentationFormat>Custom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Georgia</vt:lpstr>
      <vt:lpstr>Georgia-Bold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Sammons, Christopher</dc:creator>
  <cp:lastModifiedBy>Jagan</cp:lastModifiedBy>
  <cp:revision>115</cp:revision>
  <dcterms:created xsi:type="dcterms:W3CDTF">2017-03-21T19:09:34Z</dcterms:created>
  <dcterms:modified xsi:type="dcterms:W3CDTF">2020-06-02T18:27:17Z</dcterms:modified>
</cp:coreProperties>
</file>