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90" autoAdjust="0"/>
    <p:restoredTop sz="94672"/>
  </p:normalViewPr>
  <p:slideViewPr>
    <p:cSldViewPr snapToGrid="0" snapToObjects="1">
      <p:cViewPr>
        <p:scale>
          <a:sx n="40" d="100"/>
          <a:sy n="40" d="100"/>
        </p:scale>
        <p:origin x="360" y="-4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dirty="0"/>
              <a:t>Demographics</a:t>
            </a:r>
          </a:p>
        </c:rich>
      </c:tx>
      <c:overlay val="0"/>
      <c:spPr>
        <a:noFill/>
        <a:ln>
          <a:noFill/>
        </a:ln>
        <a:effectLst/>
      </c:spPr>
      <c:txPr>
        <a:bodyPr rot="0" spcFirstLastPara="1" vertOverflow="ellipsis" vert="horz" wrap="square" anchor="ctr" anchorCtr="1"/>
        <a:lstStyle/>
        <a:p>
          <a:pPr>
            <a:defRPr sz="4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Sheet1!$B$1:$B$2</c:f>
              <c:strCache>
                <c:ptCount val="2"/>
                <c:pt idx="0">
                  <c:v>Early Tracheostomy</c:v>
                </c:pt>
                <c:pt idx="1">
                  <c:v>57,320</c:v>
                </c:pt>
              </c:strCache>
            </c:strRef>
          </c:tx>
          <c:spPr>
            <a:solidFill>
              <a:schemeClr val="accent1"/>
            </a:solidFill>
            <a:ln>
              <a:noFill/>
            </a:ln>
            <a:effectLst/>
          </c:spPr>
          <c:invertIfNegative val="0"/>
          <c:cat>
            <c:strRef>
              <c:f>Sheet1!$A$3:$A$8</c:f>
              <c:strCache>
                <c:ptCount val="6"/>
                <c:pt idx="0">
                  <c:v>Female</c:v>
                </c:pt>
                <c:pt idx="1">
                  <c:v>Male</c:v>
                </c:pt>
                <c:pt idx="2">
                  <c:v>Caucasians</c:v>
                </c:pt>
                <c:pt idx="3">
                  <c:v>African-American</c:v>
                </c:pt>
                <c:pt idx="4">
                  <c:v>Hispanic</c:v>
                </c:pt>
                <c:pt idx="5">
                  <c:v>Native Anerican</c:v>
                </c:pt>
              </c:strCache>
            </c:strRef>
          </c:cat>
          <c:val>
            <c:numRef>
              <c:f>Sheet1!$B$3:$B$8</c:f>
              <c:numCache>
                <c:formatCode>#,##0</c:formatCode>
                <c:ptCount val="6"/>
                <c:pt idx="0">
                  <c:v>23720</c:v>
                </c:pt>
                <c:pt idx="1">
                  <c:v>33600</c:v>
                </c:pt>
                <c:pt idx="2">
                  <c:v>34365</c:v>
                </c:pt>
                <c:pt idx="3">
                  <c:v>11260</c:v>
                </c:pt>
                <c:pt idx="4">
                  <c:v>5535</c:v>
                </c:pt>
                <c:pt idx="5">
                  <c:v>4715</c:v>
                </c:pt>
              </c:numCache>
            </c:numRef>
          </c:val>
          <c:extLst>
            <c:ext xmlns:c16="http://schemas.microsoft.com/office/drawing/2014/chart" uri="{C3380CC4-5D6E-409C-BE32-E72D297353CC}">
              <c16:uniqueId val="{00000000-204E-438E-BA80-C2F5D952AEB7}"/>
            </c:ext>
          </c:extLst>
        </c:ser>
        <c:ser>
          <c:idx val="1"/>
          <c:order val="1"/>
          <c:tx>
            <c:strRef>
              <c:f>Sheet1!$C$1:$C$2</c:f>
              <c:strCache>
                <c:ptCount val="2"/>
                <c:pt idx="0">
                  <c:v>Late Tracheostomy</c:v>
                </c:pt>
                <c:pt idx="1">
                  <c:v>51,635</c:v>
                </c:pt>
              </c:strCache>
            </c:strRef>
          </c:tx>
          <c:spPr>
            <a:solidFill>
              <a:schemeClr val="accent2"/>
            </a:solidFill>
            <a:ln>
              <a:noFill/>
            </a:ln>
            <a:effectLst/>
          </c:spPr>
          <c:invertIfNegative val="0"/>
          <c:cat>
            <c:strRef>
              <c:f>Sheet1!$A$3:$A$8</c:f>
              <c:strCache>
                <c:ptCount val="6"/>
                <c:pt idx="0">
                  <c:v>Female</c:v>
                </c:pt>
                <c:pt idx="1">
                  <c:v>Male</c:v>
                </c:pt>
                <c:pt idx="2">
                  <c:v>Caucasians</c:v>
                </c:pt>
                <c:pt idx="3">
                  <c:v>African-American</c:v>
                </c:pt>
                <c:pt idx="4">
                  <c:v>Hispanic</c:v>
                </c:pt>
                <c:pt idx="5">
                  <c:v>Native Anerican</c:v>
                </c:pt>
              </c:strCache>
            </c:strRef>
          </c:cat>
          <c:val>
            <c:numRef>
              <c:f>Sheet1!$C$3:$C$8</c:f>
              <c:numCache>
                <c:formatCode>#,##0</c:formatCode>
                <c:ptCount val="6"/>
                <c:pt idx="0">
                  <c:v>22815</c:v>
                </c:pt>
                <c:pt idx="1">
                  <c:v>28820</c:v>
                </c:pt>
                <c:pt idx="2">
                  <c:v>28870</c:v>
                </c:pt>
                <c:pt idx="3">
                  <c:v>11545</c:v>
                </c:pt>
                <c:pt idx="4">
                  <c:v>5445</c:v>
                </c:pt>
                <c:pt idx="5">
                  <c:v>4100</c:v>
                </c:pt>
              </c:numCache>
            </c:numRef>
          </c:val>
          <c:extLst>
            <c:ext xmlns:c16="http://schemas.microsoft.com/office/drawing/2014/chart" uri="{C3380CC4-5D6E-409C-BE32-E72D297353CC}">
              <c16:uniqueId val="{00000001-204E-438E-BA80-C2F5D952AEB7}"/>
            </c:ext>
          </c:extLst>
        </c:ser>
        <c:dLbls>
          <c:showLegendKey val="0"/>
          <c:showVal val="0"/>
          <c:showCatName val="0"/>
          <c:showSerName val="0"/>
          <c:showPercent val="0"/>
          <c:showBubbleSize val="0"/>
        </c:dLbls>
        <c:gapWidth val="219"/>
        <c:overlap val="-27"/>
        <c:axId val="1186002207"/>
        <c:axId val="1188444143"/>
      </c:barChart>
      <c:catAx>
        <c:axId val="1186002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88444143"/>
        <c:crosses val="autoZero"/>
        <c:auto val="1"/>
        <c:lblAlgn val="ctr"/>
        <c:lblOffset val="100"/>
        <c:noMultiLvlLbl val="0"/>
      </c:catAx>
      <c:valAx>
        <c:axId val="11884441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86002207"/>
        <c:crosses val="autoZero"/>
        <c:crossBetween val="between"/>
      </c:valAx>
      <c:spPr>
        <a:noFill/>
        <a:ln>
          <a:noFill/>
        </a:ln>
        <a:effectLst/>
      </c:spPr>
    </c:plotArea>
    <c:legend>
      <c:legendPos val="b"/>
      <c:layout>
        <c:manualLayout>
          <c:xMode val="edge"/>
          <c:yMode val="edge"/>
          <c:x val="4.1681037150061627E-2"/>
          <c:y val="0.90212523825264423"/>
          <c:w val="0.95831896284993845"/>
          <c:h val="8.3131949811366498E-2"/>
        </c:manualLayout>
      </c:layout>
      <c:overlay val="0"/>
      <c:spPr>
        <a:noFill/>
        <a:ln>
          <a:noFill/>
        </a:ln>
        <a:effectLst/>
      </c:spPr>
      <c:txPr>
        <a:bodyPr rot="0" spcFirstLastPara="1" vertOverflow="ellipsis" vert="horz" wrap="square" anchor="ctr" anchorCtr="1"/>
        <a:lstStyle/>
        <a:p>
          <a:pPr>
            <a:defRPr sz="4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sz="4000">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7031454066298571"/>
          <c:y val="0"/>
        </c:manualLayout>
      </c:layout>
      <c:overlay val="0"/>
      <c:spPr>
        <a:noFill/>
        <a:ln>
          <a:noFill/>
        </a:ln>
        <a:effectLst/>
      </c:spPr>
      <c:txPr>
        <a:bodyPr rot="0" spcFirstLastPara="1" vertOverflow="ellipsis" vert="horz" wrap="square" anchor="ctr" anchorCtr="1"/>
        <a:lstStyle/>
        <a:p>
          <a:pPr>
            <a:defRPr sz="4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Sheet1!$A$11</c:f>
              <c:strCache>
                <c:ptCount val="1"/>
                <c:pt idx="0">
                  <c:v>In-Hospital Mortality</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544-4AC2-B6AE-1F98CA6C0AE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544-4AC2-B6AE-1F98CA6C0AEC}"/>
              </c:ext>
            </c:extLst>
          </c:dPt>
          <c:cat>
            <c:strRef>
              <c:f>Sheet1!$B$10:$C$10</c:f>
              <c:strCache>
                <c:ptCount val="2"/>
                <c:pt idx="0">
                  <c:v>Early Tracheostomy</c:v>
                </c:pt>
                <c:pt idx="1">
                  <c:v>Late Tracheostomy</c:v>
                </c:pt>
              </c:strCache>
            </c:strRef>
          </c:cat>
          <c:val>
            <c:numRef>
              <c:f>Sheet1!$B$11:$C$11</c:f>
              <c:numCache>
                <c:formatCode>0.00%</c:formatCode>
                <c:ptCount val="2"/>
                <c:pt idx="0">
                  <c:v>0.108</c:v>
                </c:pt>
                <c:pt idx="1">
                  <c:v>0.13400000000000001</c:v>
                </c:pt>
              </c:numCache>
            </c:numRef>
          </c:val>
          <c:extLst>
            <c:ext xmlns:c16="http://schemas.microsoft.com/office/drawing/2014/chart" uri="{C3380CC4-5D6E-409C-BE32-E72D297353CC}">
              <c16:uniqueId val="{00000004-2544-4AC2-B6AE-1F98CA6C0AEC}"/>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4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4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0"/>
          <c:order val="0"/>
          <c:tx>
            <c:strRef>
              <c:f>Sheet1!$A$12</c:f>
              <c:strCache>
                <c:ptCount val="1"/>
                <c:pt idx="0">
                  <c:v>Length of Stay (Days)</c:v>
                </c:pt>
              </c:strCache>
            </c:strRef>
          </c:tx>
          <c:spPr>
            <a:solidFill>
              <a:schemeClr val="accent1"/>
            </a:solidFill>
            <a:ln>
              <a:noFill/>
            </a:ln>
            <a:effectLst/>
          </c:spPr>
          <c:invertIfNegative val="0"/>
          <c:cat>
            <c:strRef>
              <c:f>Sheet1!$B$10:$C$11</c:f>
              <c:strCache>
                <c:ptCount val="2"/>
                <c:pt idx="0">
                  <c:v>Early Tracheostomy</c:v>
                </c:pt>
                <c:pt idx="1">
                  <c:v>Late Tracheostomy</c:v>
                </c:pt>
              </c:strCache>
            </c:strRef>
          </c:cat>
          <c:val>
            <c:numRef>
              <c:f>Sheet1!$B$12:$C$12</c:f>
              <c:numCache>
                <c:formatCode>General</c:formatCode>
                <c:ptCount val="2"/>
                <c:pt idx="0">
                  <c:v>27.8</c:v>
                </c:pt>
                <c:pt idx="1">
                  <c:v>32.299999999999997</c:v>
                </c:pt>
              </c:numCache>
            </c:numRef>
          </c:val>
          <c:extLst>
            <c:ext xmlns:c16="http://schemas.microsoft.com/office/drawing/2014/chart" uri="{C3380CC4-5D6E-409C-BE32-E72D297353CC}">
              <c16:uniqueId val="{00000000-97C1-472D-BEF3-1F1BD0080744}"/>
            </c:ext>
          </c:extLst>
        </c:ser>
        <c:dLbls>
          <c:showLegendKey val="0"/>
          <c:showVal val="0"/>
          <c:showCatName val="0"/>
          <c:showSerName val="0"/>
          <c:showPercent val="0"/>
          <c:showBubbleSize val="0"/>
        </c:dLbls>
        <c:gapWidth val="182"/>
        <c:axId val="1178904815"/>
        <c:axId val="1178305071"/>
      </c:barChart>
      <c:catAx>
        <c:axId val="11789048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178305071"/>
        <c:crosses val="autoZero"/>
        <c:auto val="1"/>
        <c:lblAlgn val="ctr"/>
        <c:lblOffset val="100"/>
        <c:noMultiLvlLbl val="0"/>
      </c:catAx>
      <c:valAx>
        <c:axId val="11783050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178904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ctrTitle"/>
          </p:nvPr>
        </p:nvSpPr>
        <p:spPr>
          <a:xfrm>
            <a:off x="6303643" y="6243775"/>
            <a:ext cx="31283914" cy="12044222"/>
          </a:xfrm>
        </p:spPr>
        <p:txBody>
          <a:bodyPr anchor="b">
            <a:normAutofit/>
          </a:bodyPr>
          <a:lstStyle>
            <a:lvl1pPr algn="ctr">
              <a:defRPr sz="23040"/>
            </a:lvl1pPr>
          </a:lstStyle>
          <a:p>
            <a:r>
              <a:rPr lang="en-US"/>
              <a:t>Click to edit Master title style</a:t>
            </a:r>
            <a:endParaRPr lang="en-US" dirty="0"/>
          </a:p>
        </p:txBody>
      </p:sp>
      <p:sp>
        <p:nvSpPr>
          <p:cNvPr id="3" name="Subtitle 2"/>
          <p:cNvSpPr>
            <a:spLocks noGrp="1"/>
          </p:cNvSpPr>
          <p:nvPr>
            <p:ph type="subTitle" idx="1"/>
          </p:nvPr>
        </p:nvSpPr>
        <p:spPr>
          <a:xfrm>
            <a:off x="6303643" y="18653767"/>
            <a:ext cx="31283914" cy="6583675"/>
          </a:xfrm>
        </p:spPr>
        <p:txBody>
          <a:bodyPr>
            <a:normAutofit/>
          </a:bodyPr>
          <a:lstStyle>
            <a:lvl1pPr marL="0" indent="0" algn="ctr">
              <a:buNone/>
              <a:defRPr sz="10560">
                <a:solidFill>
                  <a:schemeClr val="bg1">
                    <a:lumMod val="50000"/>
                  </a:schemeClr>
                </a:solidFill>
              </a:defRPr>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848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a:xfrm>
            <a:off x="3289661" y="20588995"/>
            <a:ext cx="37311955" cy="3895728"/>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65081" y="3351653"/>
            <a:ext cx="35361115" cy="15427853"/>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289591" y="24521894"/>
            <a:ext cx="37312027" cy="3275866"/>
          </a:xfrm>
        </p:spPr>
        <p:txBody>
          <a:bodyPr/>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48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a:xfrm>
            <a:off x="3289591" y="2926082"/>
            <a:ext cx="37312027" cy="16450776"/>
          </a:xfrm>
        </p:spPr>
        <p:txBody>
          <a:bodyPr anchor="ctr"/>
          <a:lstStyle>
            <a:lvl1pPr algn="ctr">
              <a:defRPr sz="15360"/>
            </a:lvl1pPr>
          </a:lstStyle>
          <a:p>
            <a:r>
              <a:rPr lang="en-US"/>
              <a:t>Click to edit Master title style</a:t>
            </a:r>
            <a:endParaRPr lang="en-US" dirty="0"/>
          </a:p>
        </p:txBody>
      </p:sp>
      <p:sp>
        <p:nvSpPr>
          <p:cNvPr id="4" name="Text Placeholder 3"/>
          <p:cNvSpPr>
            <a:spLocks noGrp="1"/>
          </p:cNvSpPr>
          <p:nvPr>
            <p:ph type="body" sz="half" idx="2"/>
          </p:nvPr>
        </p:nvSpPr>
        <p:spPr>
          <a:xfrm>
            <a:off x="3289591" y="20183141"/>
            <a:ext cx="37312027" cy="7614624"/>
          </a:xfrm>
        </p:spPr>
        <p:txBody>
          <a:bodyPr anchor="ctr"/>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085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a:xfrm>
            <a:off x="5206363" y="4188425"/>
            <a:ext cx="33489907" cy="13103592"/>
          </a:xfrm>
        </p:spPr>
        <p:txBody>
          <a:bodyPr anchor="ctr"/>
          <a:lstStyle>
            <a:lvl1pPr>
              <a:defRPr sz="15360"/>
            </a:lvl1pPr>
          </a:lstStyle>
          <a:p>
            <a:r>
              <a:rPr lang="en-US"/>
              <a:t>Click to edit Master title style</a:t>
            </a:r>
            <a:endParaRPr lang="en-US" dirty="0"/>
          </a:p>
        </p:txBody>
      </p:sp>
      <p:sp>
        <p:nvSpPr>
          <p:cNvPr id="12" name="Text Placeholder 3"/>
          <p:cNvSpPr>
            <a:spLocks noGrp="1"/>
          </p:cNvSpPr>
          <p:nvPr>
            <p:ph type="body" sz="half" idx="13"/>
          </p:nvPr>
        </p:nvSpPr>
        <p:spPr>
          <a:xfrm>
            <a:off x="6194323" y="17328154"/>
            <a:ext cx="31508275" cy="2854982"/>
          </a:xfrm>
        </p:spPr>
        <p:txBody>
          <a:bodyPr anchor="t">
            <a:normAutofit/>
          </a:bodyPr>
          <a:lstStyle>
            <a:lvl1pPr marL="0" indent="0">
              <a:buNone/>
              <a:defRPr sz="672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4" name="Text Placeholder 3"/>
          <p:cNvSpPr>
            <a:spLocks noGrp="1"/>
          </p:cNvSpPr>
          <p:nvPr>
            <p:ph type="body" sz="half" idx="2"/>
          </p:nvPr>
        </p:nvSpPr>
        <p:spPr>
          <a:xfrm>
            <a:off x="3289591" y="20989428"/>
            <a:ext cx="37312027" cy="6821054"/>
          </a:xfrm>
        </p:spPr>
        <p:txBody>
          <a:bodyPr anchor="ctr">
            <a:normAutofit/>
          </a:bodyPr>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3540605" y="4261723"/>
            <a:ext cx="2625062"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dirty="0">
                <a:solidFill>
                  <a:schemeClr val="tx1"/>
                </a:solidFill>
                <a:effectLst/>
              </a:rPr>
              <a:t>“</a:t>
            </a:r>
          </a:p>
        </p:txBody>
      </p:sp>
      <p:sp>
        <p:nvSpPr>
          <p:cNvPr id="14" name="TextBox 13"/>
          <p:cNvSpPr txBox="1"/>
          <p:nvPr/>
        </p:nvSpPr>
        <p:spPr>
          <a:xfrm>
            <a:off x="37680626" y="14976072"/>
            <a:ext cx="2657477"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dirty="0">
                <a:solidFill>
                  <a:schemeClr val="tx1"/>
                </a:solidFill>
                <a:effectLst/>
              </a:rPr>
              <a:t>”</a:t>
            </a:r>
          </a:p>
        </p:txBody>
      </p:sp>
    </p:spTree>
    <p:extLst>
      <p:ext uri="{BB962C8B-B14F-4D97-AF65-F5344CB8AC3E}">
        <p14:creationId xmlns:p14="http://schemas.microsoft.com/office/powerpoint/2010/main" val="120298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a:xfrm>
            <a:off x="3289591" y="10265868"/>
            <a:ext cx="37312027" cy="12056808"/>
          </a:xfrm>
        </p:spPr>
        <p:txBody>
          <a:bodyPr anchor="b"/>
          <a:lstStyle>
            <a:lvl1pPr algn="ctr">
              <a:defRPr sz="15360"/>
            </a:lvl1pPr>
          </a:lstStyle>
          <a:p>
            <a:r>
              <a:rPr lang="en-US"/>
              <a:t>Click to edit Master title style</a:t>
            </a:r>
            <a:endParaRPr lang="en-US" dirty="0"/>
          </a:p>
        </p:txBody>
      </p:sp>
      <p:sp>
        <p:nvSpPr>
          <p:cNvPr id="4" name="Text Placeholder 3"/>
          <p:cNvSpPr>
            <a:spLocks noGrp="1"/>
          </p:cNvSpPr>
          <p:nvPr>
            <p:ph type="body" sz="half" idx="2"/>
          </p:nvPr>
        </p:nvSpPr>
        <p:spPr>
          <a:xfrm>
            <a:off x="3289591" y="22379208"/>
            <a:ext cx="37312027" cy="5475091"/>
          </a:xfrm>
        </p:spPr>
        <p:txBody>
          <a:bodyPr anchor="t"/>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942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15" name="Title 1"/>
          <p:cNvSpPr>
            <a:spLocks noGrp="1"/>
          </p:cNvSpPr>
          <p:nvPr>
            <p:ph type="title"/>
          </p:nvPr>
        </p:nvSpPr>
        <p:spPr>
          <a:xfrm>
            <a:off x="3289591" y="2926080"/>
            <a:ext cx="37312027" cy="7704451"/>
          </a:xfrm>
        </p:spPr>
        <p:txBody>
          <a:bodyPr/>
          <a:lstStyle/>
          <a:p>
            <a:r>
              <a:rPr lang="en-US"/>
              <a:t>Click to edit Master title style</a:t>
            </a:r>
            <a:endParaRPr lang="en-US" dirty="0"/>
          </a:p>
        </p:txBody>
      </p:sp>
      <p:sp>
        <p:nvSpPr>
          <p:cNvPr id="7" name="Text Placeholder 2"/>
          <p:cNvSpPr>
            <a:spLocks noGrp="1"/>
          </p:cNvSpPr>
          <p:nvPr>
            <p:ph type="body" idx="1"/>
          </p:nvPr>
        </p:nvSpPr>
        <p:spPr>
          <a:xfrm>
            <a:off x="3289589" y="11362046"/>
            <a:ext cx="11876314" cy="2766058"/>
          </a:xfrm>
        </p:spPr>
        <p:txBody>
          <a:bodyPr anchor="b">
            <a:noAutofit/>
          </a:bodyPr>
          <a:lstStyle>
            <a:lvl1pPr marL="0" indent="0" algn="ctr">
              <a:lnSpc>
                <a:spcPct val="75000"/>
              </a:lnSpc>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8" name="Text Placeholder 3"/>
          <p:cNvSpPr>
            <a:spLocks noGrp="1"/>
          </p:cNvSpPr>
          <p:nvPr>
            <p:ph type="body" sz="half" idx="15"/>
          </p:nvPr>
        </p:nvSpPr>
        <p:spPr>
          <a:xfrm>
            <a:off x="3289589" y="14128111"/>
            <a:ext cx="11876314" cy="13669656"/>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9" name="Text Placeholder 4"/>
          <p:cNvSpPr>
            <a:spLocks noGrp="1"/>
          </p:cNvSpPr>
          <p:nvPr>
            <p:ph type="body" sz="quarter" idx="3"/>
          </p:nvPr>
        </p:nvSpPr>
        <p:spPr>
          <a:xfrm>
            <a:off x="16028604" y="11362046"/>
            <a:ext cx="11849477" cy="2766058"/>
          </a:xfrm>
        </p:spPr>
        <p:txBody>
          <a:bodyPr anchor="b">
            <a:noAutofit/>
          </a:bodyPr>
          <a:lstStyle>
            <a:lvl1pPr marL="0" indent="0" algn="ctr">
              <a:lnSpc>
                <a:spcPct val="75000"/>
              </a:lnSpc>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10" name="Text Placeholder 3"/>
          <p:cNvSpPr>
            <a:spLocks noGrp="1"/>
          </p:cNvSpPr>
          <p:nvPr>
            <p:ph type="body" sz="half" idx="16"/>
          </p:nvPr>
        </p:nvSpPr>
        <p:spPr>
          <a:xfrm>
            <a:off x="15988860" y="14128111"/>
            <a:ext cx="11892062" cy="13669656"/>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11" name="Text Placeholder 4"/>
          <p:cNvSpPr>
            <a:spLocks noGrp="1"/>
          </p:cNvSpPr>
          <p:nvPr>
            <p:ph type="body" sz="quarter" idx="13"/>
          </p:nvPr>
        </p:nvSpPr>
        <p:spPr>
          <a:xfrm>
            <a:off x="28703875" y="11362046"/>
            <a:ext cx="11897741" cy="2766058"/>
          </a:xfrm>
        </p:spPr>
        <p:txBody>
          <a:bodyPr anchor="b">
            <a:noAutofit/>
          </a:bodyPr>
          <a:lstStyle>
            <a:lvl1pPr marL="0" indent="0" algn="ctr">
              <a:lnSpc>
                <a:spcPct val="75000"/>
              </a:lnSpc>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12" name="Text Placeholder 3"/>
          <p:cNvSpPr>
            <a:spLocks noGrp="1"/>
          </p:cNvSpPr>
          <p:nvPr>
            <p:ph type="body" sz="half" idx="17"/>
          </p:nvPr>
        </p:nvSpPr>
        <p:spPr>
          <a:xfrm>
            <a:off x="28703875" y="14128111"/>
            <a:ext cx="11897741" cy="13669656"/>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597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30" name="Title 1"/>
          <p:cNvSpPr>
            <a:spLocks noGrp="1"/>
          </p:cNvSpPr>
          <p:nvPr>
            <p:ph type="title"/>
          </p:nvPr>
        </p:nvSpPr>
        <p:spPr>
          <a:xfrm>
            <a:off x="3289591" y="2931705"/>
            <a:ext cx="37312027" cy="769882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3289591" y="20183136"/>
            <a:ext cx="11867074" cy="2766058"/>
          </a:xfrm>
        </p:spPr>
        <p:txBody>
          <a:bodyPr anchor="b">
            <a:noAutofit/>
          </a:bodyPr>
          <a:lstStyle>
            <a:lvl1pPr marL="0" indent="0" algn="ctr">
              <a:lnSpc>
                <a:spcPct val="75000"/>
              </a:lnSpc>
              <a:buNone/>
              <a:defRPr sz="1056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20" name="Picture Placeholder 2"/>
          <p:cNvSpPr>
            <a:spLocks noGrp="1" noChangeAspect="1"/>
          </p:cNvSpPr>
          <p:nvPr>
            <p:ph type="pic" idx="15"/>
          </p:nvPr>
        </p:nvSpPr>
        <p:spPr>
          <a:xfrm>
            <a:off x="3289591" y="11362046"/>
            <a:ext cx="11867074" cy="73152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21" name="Text Placeholder 3"/>
          <p:cNvSpPr>
            <a:spLocks noGrp="1"/>
          </p:cNvSpPr>
          <p:nvPr>
            <p:ph type="body" sz="half" idx="18"/>
          </p:nvPr>
        </p:nvSpPr>
        <p:spPr>
          <a:xfrm>
            <a:off x="3289591" y="22949194"/>
            <a:ext cx="11867074" cy="4848566"/>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22" name="Text Placeholder 4"/>
          <p:cNvSpPr>
            <a:spLocks noGrp="1"/>
          </p:cNvSpPr>
          <p:nvPr>
            <p:ph type="body" sz="quarter" idx="3"/>
          </p:nvPr>
        </p:nvSpPr>
        <p:spPr>
          <a:xfrm>
            <a:off x="15993934" y="20183136"/>
            <a:ext cx="11886581" cy="2766058"/>
          </a:xfrm>
        </p:spPr>
        <p:txBody>
          <a:bodyPr anchor="b">
            <a:noAutofit/>
          </a:bodyPr>
          <a:lstStyle>
            <a:lvl1pPr marL="0" indent="0" algn="ctr">
              <a:lnSpc>
                <a:spcPct val="75000"/>
              </a:lnSpc>
              <a:buNone/>
              <a:defRPr sz="1056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23" name="Picture Placeholder 2"/>
          <p:cNvSpPr>
            <a:spLocks noGrp="1" noChangeAspect="1"/>
          </p:cNvSpPr>
          <p:nvPr>
            <p:ph type="pic" idx="21"/>
          </p:nvPr>
        </p:nvSpPr>
        <p:spPr>
          <a:xfrm>
            <a:off x="15988853" y="11362046"/>
            <a:ext cx="11892067" cy="73152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24" name="Text Placeholder 3"/>
          <p:cNvSpPr>
            <a:spLocks noGrp="1"/>
          </p:cNvSpPr>
          <p:nvPr>
            <p:ph type="body" sz="half" idx="19"/>
          </p:nvPr>
        </p:nvSpPr>
        <p:spPr>
          <a:xfrm>
            <a:off x="15988853" y="22949191"/>
            <a:ext cx="11892067" cy="4848571"/>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25" name="Text Placeholder 4"/>
          <p:cNvSpPr>
            <a:spLocks noGrp="1"/>
          </p:cNvSpPr>
          <p:nvPr>
            <p:ph type="body" sz="quarter" idx="13"/>
          </p:nvPr>
        </p:nvSpPr>
        <p:spPr>
          <a:xfrm>
            <a:off x="28703878" y="20183136"/>
            <a:ext cx="11882453" cy="2766058"/>
          </a:xfrm>
        </p:spPr>
        <p:txBody>
          <a:bodyPr anchor="b">
            <a:noAutofit/>
          </a:bodyPr>
          <a:lstStyle>
            <a:lvl1pPr marL="0" indent="0" algn="ctr">
              <a:lnSpc>
                <a:spcPct val="75000"/>
              </a:lnSpc>
              <a:buNone/>
              <a:defRPr sz="1056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26" name="Picture Placeholder 2"/>
          <p:cNvSpPr>
            <a:spLocks noGrp="1" noChangeAspect="1"/>
          </p:cNvSpPr>
          <p:nvPr>
            <p:ph type="pic" idx="22"/>
          </p:nvPr>
        </p:nvSpPr>
        <p:spPr>
          <a:xfrm>
            <a:off x="28703875" y="11362046"/>
            <a:ext cx="11897741" cy="73152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27" name="Text Placeholder 3"/>
          <p:cNvSpPr>
            <a:spLocks noGrp="1"/>
          </p:cNvSpPr>
          <p:nvPr>
            <p:ph type="body" sz="half" idx="20"/>
          </p:nvPr>
        </p:nvSpPr>
        <p:spPr>
          <a:xfrm>
            <a:off x="28703424" y="22949182"/>
            <a:ext cx="11898192" cy="4848581"/>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0710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3289591" y="11362053"/>
            <a:ext cx="37312027" cy="164357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320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Vertical Title 1"/>
          <p:cNvSpPr>
            <a:spLocks noGrp="1"/>
          </p:cNvSpPr>
          <p:nvPr>
            <p:ph type="title" orient="vert"/>
          </p:nvPr>
        </p:nvSpPr>
        <p:spPr>
          <a:xfrm>
            <a:off x="31409642" y="2926092"/>
            <a:ext cx="9191976" cy="2487167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3289591" y="2926092"/>
            <a:ext cx="27571406" cy="24871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4369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47" y="2725677"/>
            <a:ext cx="33478315" cy="322957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7399839"/>
            <a:ext cx="37856160" cy="24265958"/>
          </a:xfrm>
          <a:prstGeom prst="rect">
            <a:avLst/>
          </a:prstGeom>
        </p:spPr>
        <p:txBody>
          <a:bodyPr/>
          <a:lstStyle>
            <a:lvl1pPr>
              <a:defRPr>
                <a:latin typeface="Georgia" charset="0"/>
                <a:ea typeface="Georgia" charset="0"/>
                <a:cs typeface="Georgia" charset="0"/>
              </a:defRPr>
            </a:lvl1pPr>
            <a:lvl2pPr>
              <a:defRPr>
                <a:latin typeface="Georgia" charset="0"/>
                <a:ea typeface="Georgia" charset="0"/>
                <a:cs typeface="Georgia" charset="0"/>
              </a:defRPr>
            </a:lvl2pPr>
            <a:lvl3pPr>
              <a:defRPr>
                <a:latin typeface="Georgia" charset="0"/>
                <a:ea typeface="Georgia" charset="0"/>
                <a:cs typeface="Georgia" charset="0"/>
              </a:defRPr>
            </a:lvl3pPr>
            <a:lvl4pPr>
              <a:defRPr>
                <a:latin typeface="Georgia" charset="0"/>
                <a:ea typeface="Georgia" charset="0"/>
                <a:cs typeface="Georgia" charset="0"/>
              </a:defRPr>
            </a:lvl4pPr>
            <a:lvl5pPr>
              <a:defRPr>
                <a:latin typeface="Georgia" charset="0"/>
                <a:ea typeface="Georgia" charset="0"/>
                <a:cs typeface="Georgi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30998160" y="29966383"/>
            <a:ext cx="9875520" cy="1752600"/>
          </a:xfrm>
          <a:prstGeom prst="rect">
            <a:avLst/>
          </a:prstGeom>
        </p:spPr>
        <p:txBody>
          <a:bodyPr/>
          <a:lstStyle/>
          <a:p>
            <a:fld id="{AF533643-1408-F849-97EB-1DBBD1291AD9}" type="slidenum">
              <a:rPr lang="en-US" smtClean="0"/>
              <a:t>‹#›</a:t>
            </a:fld>
            <a:endParaRPr lang="en-US"/>
          </a:p>
        </p:txBody>
      </p:sp>
    </p:spTree>
    <p:extLst>
      <p:ext uri="{BB962C8B-B14F-4D97-AF65-F5344CB8AC3E}">
        <p14:creationId xmlns:p14="http://schemas.microsoft.com/office/powerpoint/2010/main" val="121247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3289584" y="11362049"/>
            <a:ext cx="37309776" cy="16435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045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a:xfrm>
            <a:off x="3289589" y="3977110"/>
            <a:ext cx="37266307" cy="13136731"/>
          </a:xfrm>
        </p:spPr>
        <p:txBody>
          <a:bodyPr anchor="b">
            <a:normAutofit/>
          </a:bodyPr>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3289589" y="17555801"/>
            <a:ext cx="37266307" cy="6567278"/>
          </a:xfrm>
        </p:spPr>
        <p:txBody>
          <a:bodyPr>
            <a:normAutofit/>
          </a:bodyPr>
          <a:lstStyle>
            <a:lvl1pPr marL="0" indent="0" algn="ctr">
              <a:buNone/>
              <a:defRPr sz="9600">
                <a:solidFill>
                  <a:schemeClr val="bg1">
                    <a:lumMod val="50000"/>
                  </a:schemeClr>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815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14" name="Title 1"/>
          <p:cNvSpPr>
            <a:spLocks noGrp="1"/>
          </p:cNvSpPr>
          <p:nvPr>
            <p:ph type="title"/>
          </p:nvPr>
        </p:nvSpPr>
        <p:spPr>
          <a:xfrm>
            <a:off x="3289594" y="2968889"/>
            <a:ext cx="37312022" cy="766165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3289584" y="11362049"/>
            <a:ext cx="18381696" cy="16435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22219920" y="11362049"/>
            <a:ext cx="18379440" cy="16435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403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14" name="Title 1"/>
          <p:cNvSpPr>
            <a:spLocks noGrp="1"/>
          </p:cNvSpPr>
          <p:nvPr>
            <p:ph type="title"/>
          </p:nvPr>
        </p:nvSpPr>
        <p:spPr>
          <a:xfrm>
            <a:off x="3289594" y="2968889"/>
            <a:ext cx="37312022" cy="76616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126781" y="11380887"/>
            <a:ext cx="17544509" cy="3263971"/>
          </a:xfrm>
        </p:spPr>
        <p:txBody>
          <a:bodyPr anchor="b">
            <a:noAutofit/>
          </a:bodyPr>
          <a:lstStyle>
            <a:lvl1pPr marL="0" indent="0">
              <a:lnSpc>
                <a:spcPct val="75000"/>
              </a:lnSpc>
              <a:buNone/>
              <a:defRPr sz="1248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12" name="Content Placeholder 3"/>
          <p:cNvSpPr>
            <a:spLocks noGrp="1"/>
          </p:cNvSpPr>
          <p:nvPr>
            <p:ph sz="quarter" idx="13"/>
          </p:nvPr>
        </p:nvSpPr>
        <p:spPr>
          <a:xfrm>
            <a:off x="3289589" y="14644865"/>
            <a:ext cx="18381696" cy="13152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027124" y="11380887"/>
            <a:ext cx="17574494" cy="3263971"/>
          </a:xfrm>
        </p:spPr>
        <p:txBody>
          <a:bodyPr anchor="b">
            <a:noAutofit/>
          </a:bodyPr>
          <a:lstStyle>
            <a:lvl1pPr marL="0" indent="0">
              <a:lnSpc>
                <a:spcPct val="75000"/>
              </a:lnSpc>
              <a:buNone/>
              <a:defRPr sz="1248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13" name="Content Placeholder 5"/>
          <p:cNvSpPr>
            <a:spLocks noGrp="1"/>
          </p:cNvSpPr>
          <p:nvPr>
            <p:ph sz="quarter" idx="14"/>
          </p:nvPr>
        </p:nvSpPr>
        <p:spPr>
          <a:xfrm>
            <a:off x="22219922" y="14644865"/>
            <a:ext cx="18379445" cy="13152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509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538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533643-1408-F849-97EB-1DBBD1291AD9}" type="slidenum">
              <a:rPr lang="en-US" smtClean="0"/>
              <a:t>‹#›</a:t>
            </a:fld>
            <a:endParaRPr lang="en-US"/>
          </a:p>
        </p:txBody>
      </p:sp>
    </p:spTree>
    <p:extLst>
      <p:ext uri="{BB962C8B-B14F-4D97-AF65-F5344CB8AC3E}">
        <p14:creationId xmlns:p14="http://schemas.microsoft.com/office/powerpoint/2010/main" val="322215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a:xfrm>
            <a:off x="3289589" y="2926080"/>
            <a:ext cx="14168477" cy="9711610"/>
          </a:xfrm>
        </p:spPr>
        <p:txBody>
          <a:bodyPr anchor="b"/>
          <a:lstStyle>
            <a:lvl1pPr algn="ctr">
              <a:defRPr sz="15360"/>
            </a:lvl1pPr>
          </a:lstStyle>
          <a:p>
            <a:r>
              <a:rPr lang="en-US"/>
              <a:t>Click to edit Master title style</a:t>
            </a:r>
            <a:endParaRPr lang="en-US" dirty="0"/>
          </a:p>
        </p:txBody>
      </p:sp>
      <p:sp>
        <p:nvSpPr>
          <p:cNvPr id="10" name="Content Placeholder 2"/>
          <p:cNvSpPr>
            <a:spLocks noGrp="1"/>
          </p:cNvSpPr>
          <p:nvPr>
            <p:ph sz="quarter" idx="13"/>
          </p:nvPr>
        </p:nvSpPr>
        <p:spPr>
          <a:xfrm>
            <a:off x="18281025" y="2926087"/>
            <a:ext cx="22320586" cy="24871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89591" y="12637690"/>
            <a:ext cx="14168482" cy="15160070"/>
          </a:xfrm>
        </p:spPr>
        <p:txBody>
          <a:bodyPr/>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634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200" cy="32918400"/>
          </a:xfrm>
          <a:prstGeom prst="rect">
            <a:avLst/>
          </a:prstGeom>
        </p:spPr>
      </p:pic>
      <p:sp>
        <p:nvSpPr>
          <p:cNvPr id="2" name="Title 1"/>
          <p:cNvSpPr>
            <a:spLocks noGrp="1"/>
          </p:cNvSpPr>
          <p:nvPr>
            <p:ph type="title"/>
          </p:nvPr>
        </p:nvSpPr>
        <p:spPr>
          <a:xfrm>
            <a:off x="3289594" y="2926080"/>
            <a:ext cx="19822166" cy="9711619"/>
          </a:xfrm>
        </p:spPr>
        <p:txBody>
          <a:bodyPr anchor="b"/>
          <a:lstStyle>
            <a:lvl1pPr algn="ct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4020498" y="2926085"/>
            <a:ext cx="14428085" cy="2487168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289661" y="12637697"/>
            <a:ext cx="19822099" cy="15160066"/>
          </a:xfrm>
        </p:spPr>
        <p:txBody>
          <a:bodyPr/>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72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5" y="-3"/>
            <a:ext cx="43891210" cy="329184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289594" y="2968889"/>
            <a:ext cx="37312022" cy="76616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289591" y="11362053"/>
            <a:ext cx="37312027" cy="16435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43454" y="28239727"/>
            <a:ext cx="9875520" cy="1752600"/>
          </a:xfrm>
          <a:prstGeom prst="rect">
            <a:avLst/>
          </a:prstGeom>
        </p:spPr>
        <p:txBody>
          <a:bodyPr vert="horz" lIns="91440" tIns="45720" rIns="91440" bIns="45720" rtlCol="0" anchor="ctr"/>
          <a:lstStyle>
            <a:lvl1pPr algn="r">
              <a:defRPr sz="4800">
                <a:solidFill>
                  <a:schemeClr val="tx1"/>
                </a:solidFill>
              </a:defRPr>
            </a:lvl1pPr>
          </a:lstStyle>
          <a:p>
            <a:fld id="{48A87A34-81AB-432B-8DAE-1953F412C126}" type="datetimeFigureOut">
              <a:rPr lang="en-US" smtClean="0"/>
              <a:pPr/>
              <a:t>5/29/20</a:t>
            </a:fld>
            <a:endParaRPr lang="en-US" dirty="0"/>
          </a:p>
        </p:txBody>
      </p:sp>
      <p:sp>
        <p:nvSpPr>
          <p:cNvPr id="5" name="Footer Placeholder 4"/>
          <p:cNvSpPr>
            <a:spLocks noGrp="1"/>
          </p:cNvSpPr>
          <p:nvPr>
            <p:ph type="ftr" sz="quarter" idx="3"/>
          </p:nvPr>
        </p:nvSpPr>
        <p:spPr>
          <a:xfrm>
            <a:off x="3289591" y="28239727"/>
            <a:ext cx="24022392" cy="1752600"/>
          </a:xfrm>
          <a:prstGeom prst="rect">
            <a:avLst/>
          </a:prstGeom>
        </p:spPr>
        <p:txBody>
          <a:bodyPr vert="horz" lIns="91440" tIns="45720" rIns="91440" bIns="45720" rtlCol="0" anchor="ctr"/>
          <a:lstStyle>
            <a:lvl1pPr algn="l">
              <a:defRPr sz="4800">
                <a:solidFill>
                  <a:schemeClr val="tx1"/>
                </a:solidFill>
              </a:defRPr>
            </a:lvl1pPr>
          </a:lstStyle>
          <a:p>
            <a:endParaRPr lang="en-US" dirty="0"/>
          </a:p>
        </p:txBody>
      </p:sp>
      <p:sp>
        <p:nvSpPr>
          <p:cNvPr id="6" name="Slide Number Placeholder 5"/>
          <p:cNvSpPr>
            <a:spLocks noGrp="1"/>
          </p:cNvSpPr>
          <p:nvPr>
            <p:ph type="sldNum" sz="quarter" idx="4"/>
          </p:nvPr>
        </p:nvSpPr>
        <p:spPr>
          <a:xfrm>
            <a:off x="37850446" y="28239727"/>
            <a:ext cx="2751173" cy="1752600"/>
          </a:xfrm>
          <a:prstGeom prst="rect">
            <a:avLst/>
          </a:prstGeom>
        </p:spPr>
        <p:txBody>
          <a:bodyPr vert="horz" lIns="91440" tIns="45720" rIns="91440" bIns="45720" rtlCol="0" anchor="ctr"/>
          <a:lstStyle>
            <a:lvl1pPr algn="r">
              <a:defRPr sz="4800">
                <a:solidFill>
                  <a:schemeClr val="tx1"/>
                </a:solidFill>
              </a:defRPr>
            </a:lvl1pPr>
          </a:lstStyle>
          <a:p>
            <a:fld id="{6D22F896-40B5-4ADD-8801-0D06FADFA095}" type="slidenum">
              <a:rPr lang="en-US" smtClean="0"/>
              <a:pPr/>
              <a:t>‹#›</a:t>
            </a:fld>
            <a:endParaRPr lang="en-US" dirty="0"/>
          </a:p>
        </p:txBody>
      </p:sp>
      <p:pic>
        <p:nvPicPr>
          <p:cNvPr id="8" name="Content Placeholder 3">
            <a:extLst>
              <a:ext uri="{FF2B5EF4-FFF2-40B4-BE49-F238E27FC236}">
                <a16:creationId xmlns:a16="http://schemas.microsoft.com/office/drawing/2014/main" id="{68BE50CF-6929-4D03-8F6E-7881914459B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762" y="-1"/>
            <a:ext cx="43929300" cy="1281060"/>
          </a:xfrm>
          <a:prstGeom prst="rect">
            <a:avLst/>
          </a:prstGeom>
        </p:spPr>
      </p:pic>
      <p:pic>
        <p:nvPicPr>
          <p:cNvPr id="9" name="Picture 8">
            <a:extLst>
              <a:ext uri="{FF2B5EF4-FFF2-40B4-BE49-F238E27FC236}">
                <a16:creationId xmlns:a16="http://schemas.microsoft.com/office/drawing/2014/main" id="{ECE605A9-0439-49FC-96A6-1F1B1994D682}"/>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3977580" y="1716457"/>
            <a:ext cx="9098280" cy="2789191"/>
          </a:xfrm>
          <a:prstGeom prst="rect">
            <a:avLst/>
          </a:prstGeom>
        </p:spPr>
      </p:pic>
    </p:spTree>
    <p:extLst>
      <p:ext uri="{BB962C8B-B14F-4D97-AF65-F5344CB8AC3E}">
        <p14:creationId xmlns:p14="http://schemas.microsoft.com/office/powerpoint/2010/main" val="333499429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ctr" defTabSz="4389120" rtl="0" eaLnBrk="1" latinLnBrk="0" hangingPunct="1">
        <a:lnSpc>
          <a:spcPct val="90000"/>
        </a:lnSpc>
        <a:spcBef>
          <a:spcPct val="0"/>
        </a:spcBef>
        <a:buNone/>
        <a:defRPr sz="17280" kern="1200" cap="all" baseline="0">
          <a:solidFill>
            <a:schemeClr val="tx1"/>
          </a:solidFill>
          <a:effectLst/>
          <a:latin typeface="+mj-lt"/>
          <a:ea typeface="+mj-ea"/>
          <a:cs typeface="+mj-cs"/>
        </a:defRPr>
      </a:lvl1pPr>
    </p:titleStyle>
    <p:bodyStyle>
      <a:lvl1pPr marL="1097280" indent="-1097280" algn="l" defTabSz="4389120" rtl="0" eaLnBrk="1" latinLnBrk="0" hangingPunct="1">
        <a:lnSpc>
          <a:spcPct val="120000"/>
        </a:lnSpc>
        <a:spcBef>
          <a:spcPts val="4800"/>
        </a:spcBef>
        <a:buClr>
          <a:schemeClr val="tx1"/>
        </a:buClr>
        <a:buFont typeface="Arial" panose="020B0604020202020204" pitchFamily="34" charset="0"/>
        <a:buChar char="•"/>
        <a:defRPr sz="9600" kern="1200" cap="all" baseline="0">
          <a:solidFill>
            <a:schemeClr val="tx1"/>
          </a:solidFill>
          <a:effectLst/>
          <a:latin typeface="+mn-lt"/>
          <a:ea typeface="+mn-ea"/>
          <a:cs typeface="+mn-cs"/>
        </a:defRPr>
      </a:lvl1pPr>
      <a:lvl2pPr marL="3291840" indent="-1097280" algn="l" defTabSz="4389120" rtl="0" eaLnBrk="1" latinLnBrk="0" hangingPunct="1">
        <a:lnSpc>
          <a:spcPct val="120000"/>
        </a:lnSpc>
        <a:spcBef>
          <a:spcPts val="2400"/>
        </a:spcBef>
        <a:buClr>
          <a:schemeClr val="tx1"/>
        </a:buClr>
        <a:buFont typeface="Arial" panose="020B0604020202020204" pitchFamily="34" charset="0"/>
        <a:buChar char="•"/>
        <a:defRPr sz="8640" kern="1200" cap="all" baseline="0">
          <a:solidFill>
            <a:schemeClr val="tx1"/>
          </a:solidFill>
          <a:effectLst/>
          <a:latin typeface="+mn-lt"/>
          <a:ea typeface="+mn-ea"/>
          <a:cs typeface="+mn-cs"/>
        </a:defRPr>
      </a:lvl2pPr>
      <a:lvl3pPr marL="5486400" indent="-1097280" algn="l" defTabSz="4389120" rtl="0" eaLnBrk="1" latinLnBrk="0" hangingPunct="1">
        <a:lnSpc>
          <a:spcPct val="120000"/>
        </a:lnSpc>
        <a:spcBef>
          <a:spcPts val="2400"/>
        </a:spcBef>
        <a:buClr>
          <a:schemeClr val="tx1"/>
        </a:buClr>
        <a:buFont typeface="Arial" panose="020B0604020202020204" pitchFamily="34" charset="0"/>
        <a:buChar char="•"/>
        <a:defRPr sz="7680" kern="1200" cap="all" baseline="0">
          <a:solidFill>
            <a:schemeClr val="tx1"/>
          </a:solidFill>
          <a:effectLst/>
          <a:latin typeface="+mn-lt"/>
          <a:ea typeface="+mn-ea"/>
          <a:cs typeface="+mn-cs"/>
        </a:defRPr>
      </a:lvl3pPr>
      <a:lvl4pPr marL="7680960" indent="-1097280" algn="l" defTabSz="4389120" rtl="0" eaLnBrk="1" latinLnBrk="0" hangingPunct="1">
        <a:lnSpc>
          <a:spcPct val="120000"/>
        </a:lnSpc>
        <a:spcBef>
          <a:spcPts val="2400"/>
        </a:spcBef>
        <a:buClr>
          <a:schemeClr val="tx1"/>
        </a:buClr>
        <a:buFont typeface="Arial" panose="020B0604020202020204" pitchFamily="34" charset="0"/>
        <a:buChar char="•"/>
        <a:defRPr sz="6720" kern="1200" cap="all" baseline="0">
          <a:solidFill>
            <a:schemeClr val="tx1"/>
          </a:solidFill>
          <a:effectLst/>
          <a:latin typeface="+mn-lt"/>
          <a:ea typeface="+mn-ea"/>
          <a:cs typeface="+mn-cs"/>
        </a:defRPr>
      </a:lvl4pPr>
      <a:lvl5pPr marL="9875520" indent="-1097280" algn="l" defTabSz="4389120" rtl="0" eaLnBrk="1" latinLnBrk="0" hangingPunct="1">
        <a:lnSpc>
          <a:spcPct val="120000"/>
        </a:lnSpc>
        <a:spcBef>
          <a:spcPts val="2400"/>
        </a:spcBef>
        <a:buClr>
          <a:schemeClr val="tx1"/>
        </a:buClr>
        <a:buFont typeface="Arial" panose="020B0604020202020204" pitchFamily="34" charset="0"/>
        <a:buChar char="•"/>
        <a:defRPr sz="6720" kern="1200" cap="all" baseline="0">
          <a:solidFill>
            <a:schemeClr val="tx1"/>
          </a:solidFill>
          <a:effectLst/>
          <a:latin typeface="+mn-lt"/>
          <a:ea typeface="+mn-ea"/>
          <a:cs typeface="+mn-cs"/>
        </a:defRPr>
      </a:lvl5pPr>
      <a:lvl6pPr marL="12070080" indent="-1097280" algn="l" defTabSz="4389120" rtl="0" eaLnBrk="1" latinLnBrk="0" hangingPunct="1">
        <a:lnSpc>
          <a:spcPct val="120000"/>
        </a:lnSpc>
        <a:spcBef>
          <a:spcPts val="2400"/>
        </a:spcBef>
        <a:buClr>
          <a:schemeClr val="tx1"/>
        </a:buClr>
        <a:buFont typeface="Arial" panose="020B0604020202020204" pitchFamily="34" charset="0"/>
        <a:buChar char="•"/>
        <a:defRPr sz="6720" kern="1200" cap="all" baseline="0">
          <a:solidFill>
            <a:schemeClr val="tx1"/>
          </a:solidFill>
          <a:effectLst/>
          <a:latin typeface="+mn-lt"/>
          <a:ea typeface="+mn-ea"/>
          <a:cs typeface="+mn-cs"/>
        </a:defRPr>
      </a:lvl6pPr>
      <a:lvl7pPr marL="14264640" indent="-1097280" algn="l" defTabSz="4389120" rtl="0" eaLnBrk="1" latinLnBrk="0" hangingPunct="1">
        <a:lnSpc>
          <a:spcPct val="120000"/>
        </a:lnSpc>
        <a:spcBef>
          <a:spcPts val="2400"/>
        </a:spcBef>
        <a:buClr>
          <a:schemeClr val="tx1"/>
        </a:buClr>
        <a:buFont typeface="Arial" panose="020B0604020202020204" pitchFamily="34" charset="0"/>
        <a:buChar char="•"/>
        <a:defRPr sz="6720" kern="1200" cap="all" baseline="0">
          <a:solidFill>
            <a:schemeClr val="tx1"/>
          </a:solidFill>
          <a:effectLst/>
          <a:latin typeface="+mn-lt"/>
          <a:ea typeface="+mn-ea"/>
          <a:cs typeface="+mn-cs"/>
        </a:defRPr>
      </a:lvl7pPr>
      <a:lvl8pPr marL="16459200" indent="-1097280" algn="l" defTabSz="4389120" rtl="0" eaLnBrk="1" latinLnBrk="0" hangingPunct="1">
        <a:lnSpc>
          <a:spcPct val="120000"/>
        </a:lnSpc>
        <a:spcBef>
          <a:spcPts val="2400"/>
        </a:spcBef>
        <a:buClr>
          <a:schemeClr val="tx1"/>
        </a:buClr>
        <a:buFont typeface="Arial" panose="020B0604020202020204" pitchFamily="34" charset="0"/>
        <a:buChar char="•"/>
        <a:defRPr sz="6720" kern="1200" cap="all" baseline="0">
          <a:solidFill>
            <a:schemeClr val="tx1"/>
          </a:solidFill>
          <a:effectLst/>
          <a:latin typeface="+mn-lt"/>
          <a:ea typeface="+mn-ea"/>
          <a:cs typeface="+mn-cs"/>
        </a:defRPr>
      </a:lvl8pPr>
      <a:lvl9pPr marL="18653760" indent="-1097280" algn="l" defTabSz="4389120" rtl="0" eaLnBrk="1" latinLnBrk="0" hangingPunct="1">
        <a:lnSpc>
          <a:spcPct val="120000"/>
        </a:lnSpc>
        <a:spcBef>
          <a:spcPts val="2400"/>
        </a:spcBef>
        <a:buClr>
          <a:schemeClr val="tx1"/>
        </a:buClr>
        <a:buFont typeface="Arial" panose="020B0604020202020204" pitchFamily="34" charset="0"/>
        <a:buChar char="•"/>
        <a:defRPr sz="6720" kern="1200" cap="all" baseline="0">
          <a:solidFill>
            <a:schemeClr val="tx1"/>
          </a:solidFill>
          <a:effectLst/>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jpeg"/><Relationship Id="rId1" Type="http://schemas.openxmlformats.org/officeDocument/2006/relationships/slideLayout" Target="../slideLayouts/slideLayout18.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026" name="Picture 2" descr="Tracheostomy Airway Tube Photograph by Maurizio De Angelis/science ...">
            <a:extLst>
              <a:ext uri="{FF2B5EF4-FFF2-40B4-BE49-F238E27FC236}">
                <a16:creationId xmlns:a16="http://schemas.microsoft.com/office/drawing/2014/main" id="{0A9D7EE0-D0CD-413C-A39C-9D91FEBEF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2369" y="26017830"/>
            <a:ext cx="13149249" cy="5993673"/>
          </a:xfrm>
          <a:prstGeom prst="rect">
            <a:avLst/>
          </a:prstGeom>
          <a:gradFill>
            <a:gsLst>
              <a:gs pos="90000">
                <a:schemeClr val="bg2">
                  <a:tint val="84000"/>
                  <a:shade val="100000"/>
                  <a:hueMod val="92000"/>
                  <a:satMod val="180000"/>
                  <a:alpha val="53000"/>
                  <a:lumMod val="79000"/>
                  <a:lumOff val="21000"/>
                </a:schemeClr>
              </a:gs>
              <a:gs pos="100000">
                <a:schemeClr val="bg2">
                  <a:shade val="92000"/>
                  <a:satMod val="170000"/>
                  <a:lumMod val="96000"/>
                </a:schemeClr>
              </a:gs>
            </a:gsLst>
            <a:lin ang="5400000" scaled="0"/>
          </a:gradFill>
        </p:spPr>
      </p:pic>
      <p:sp>
        <p:nvSpPr>
          <p:cNvPr id="2" name="Text Box 29"/>
          <p:cNvSpPr txBox="1">
            <a:spLocks noChangeArrowheads="1"/>
          </p:cNvSpPr>
          <p:nvPr/>
        </p:nvSpPr>
        <p:spPr bwMode="auto">
          <a:xfrm>
            <a:off x="0" y="1262716"/>
            <a:ext cx="33768011" cy="2513503"/>
          </a:xfrm>
          <a:prstGeom prst="rect">
            <a:avLst/>
          </a:prstGeom>
          <a:solidFill>
            <a:srgbClr val="001E78"/>
          </a:solidFill>
          <a:ln>
            <a:noFill/>
          </a:ln>
          <a:effectLst/>
          <a:extLst/>
        </p:spPr>
        <p:txBody>
          <a:bodyPr wrap="square" lIns="142235" tIns="71117" rIns="142235" bIns="71117">
            <a:spAutoFit/>
          </a:bodyPr>
          <a:lstStyle>
            <a:lvl1pPr defTabSz="4387850">
              <a:spcBef>
                <a:spcPct val="20000"/>
              </a:spcBef>
              <a:buChar char="•"/>
              <a:defRPr sz="15400">
                <a:solidFill>
                  <a:schemeClr val="tx1"/>
                </a:solidFill>
                <a:latin typeface="Arial" panose="020B0604020202020204" pitchFamily="34" charset="0"/>
              </a:defRPr>
            </a:lvl1pPr>
            <a:lvl2pPr marL="711200" indent="-1370013" defTabSz="4387850">
              <a:spcBef>
                <a:spcPct val="20000"/>
              </a:spcBef>
              <a:buChar char="–"/>
              <a:defRPr sz="13400">
                <a:solidFill>
                  <a:schemeClr val="tx1"/>
                </a:solidFill>
                <a:latin typeface="Arial" panose="020B0604020202020204" pitchFamily="34" charset="0"/>
              </a:defRPr>
            </a:lvl2pPr>
            <a:lvl3pPr marL="1422400" indent="-1098550" defTabSz="4387850">
              <a:spcBef>
                <a:spcPct val="20000"/>
              </a:spcBef>
              <a:buChar char="•"/>
              <a:defRPr sz="11500">
                <a:solidFill>
                  <a:schemeClr val="tx1"/>
                </a:solidFill>
                <a:latin typeface="Arial" panose="020B0604020202020204" pitchFamily="34" charset="0"/>
              </a:defRPr>
            </a:lvl3pPr>
            <a:lvl4pPr marL="2133600" indent="-1096963" defTabSz="4387850">
              <a:spcBef>
                <a:spcPct val="20000"/>
              </a:spcBef>
              <a:buChar char="–"/>
              <a:defRPr sz="9600">
                <a:solidFill>
                  <a:schemeClr val="tx1"/>
                </a:solidFill>
                <a:latin typeface="Arial" panose="020B0604020202020204" pitchFamily="34" charset="0"/>
              </a:defRPr>
            </a:lvl4pPr>
            <a:lvl5pPr marL="2844800" indent="-1095375" defTabSz="4387850">
              <a:spcBef>
                <a:spcPct val="20000"/>
              </a:spcBef>
              <a:buChar char="»"/>
              <a:defRPr sz="9600">
                <a:solidFill>
                  <a:schemeClr val="tx1"/>
                </a:solidFill>
                <a:latin typeface="Arial" panose="020B0604020202020204" pitchFamily="34" charset="0"/>
              </a:defRPr>
            </a:lvl5pPr>
            <a:lvl6pPr marL="33020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6pPr>
            <a:lvl7pPr marL="37592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7pPr>
            <a:lvl8pPr marL="42164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8pPr>
            <a:lvl9pPr marL="46736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9pPr>
          </a:lstStyle>
          <a:p>
            <a:pPr>
              <a:spcBef>
                <a:spcPct val="0"/>
              </a:spcBef>
              <a:buNone/>
            </a:pPr>
            <a:r>
              <a:rPr lang="en-US" altLang="en-US" sz="6600" b="1" dirty="0">
                <a:solidFill>
                  <a:schemeClr val="bg1"/>
                </a:solidFill>
              </a:rPr>
              <a:t>Early Tracheostomy and Late Tracheostomy Outcomes in Critically Ill Patients</a:t>
            </a:r>
          </a:p>
          <a:p>
            <a:pPr>
              <a:spcBef>
                <a:spcPct val="0"/>
              </a:spcBef>
              <a:buNone/>
            </a:pPr>
            <a:r>
              <a:rPr lang="en-US" altLang="en-US" sz="4000" dirty="0">
                <a:solidFill>
                  <a:schemeClr val="bg1"/>
                </a:solidFill>
              </a:rPr>
              <a:t>Giuseppe Filice, MD; Premal Patel, MD; Cornelius Gallagher, MD; Satish Tadepalli, MD; Shakumar Patel, MD; Pramil Cheriyath, MD</a:t>
            </a:r>
          </a:p>
          <a:p>
            <a:pPr>
              <a:spcBef>
                <a:spcPct val="0"/>
              </a:spcBef>
              <a:buNone/>
            </a:pPr>
            <a:r>
              <a:rPr lang="en-US" altLang="en-US" sz="4800" dirty="0">
                <a:solidFill>
                  <a:schemeClr val="bg1"/>
                </a:solidFill>
              </a:rPr>
              <a:t>Department of Internal Medicine, Hackensack Meridian Health Ocean Medical Center, Brick NJ </a:t>
            </a:r>
          </a:p>
        </p:txBody>
      </p:sp>
      <p:sp>
        <p:nvSpPr>
          <p:cNvPr id="5" name="Rectangle 195"/>
          <p:cNvSpPr>
            <a:spLocks noChangeArrowheads="1"/>
          </p:cNvSpPr>
          <p:nvPr/>
        </p:nvSpPr>
        <p:spPr bwMode="auto">
          <a:xfrm>
            <a:off x="1258611" y="4509762"/>
            <a:ext cx="10920412" cy="1537999"/>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a:r>
              <a:rPr lang="en-US" altLang="en-US" sz="5400" dirty="0">
                <a:solidFill>
                  <a:schemeClr val="bg1"/>
                </a:solidFill>
              </a:rPr>
              <a:t>Background/Purpose:</a:t>
            </a:r>
          </a:p>
        </p:txBody>
      </p:sp>
      <p:sp>
        <p:nvSpPr>
          <p:cNvPr id="6" name="Rectangle 197"/>
          <p:cNvSpPr>
            <a:spLocks noChangeArrowheads="1"/>
          </p:cNvSpPr>
          <p:nvPr/>
        </p:nvSpPr>
        <p:spPr bwMode="auto">
          <a:xfrm>
            <a:off x="1263373" y="14672253"/>
            <a:ext cx="10915650" cy="1537999"/>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5400" dirty="0">
                <a:solidFill>
                  <a:schemeClr val="bg1"/>
                </a:solidFill>
              </a:rPr>
              <a:t>METHODS</a:t>
            </a:r>
          </a:p>
        </p:txBody>
      </p:sp>
      <p:sp>
        <p:nvSpPr>
          <p:cNvPr id="9" name="Text Box 201"/>
          <p:cNvSpPr txBox="1">
            <a:spLocks noChangeArrowheads="1"/>
          </p:cNvSpPr>
          <p:nvPr/>
        </p:nvSpPr>
        <p:spPr bwMode="auto">
          <a:xfrm>
            <a:off x="1258611" y="6565215"/>
            <a:ext cx="10915649" cy="74789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0" indent="0" algn="just"/>
            <a:r>
              <a:rPr lang="en-US" altLang="en-US" sz="4000" dirty="0"/>
              <a:t>Recent studies have shown the beneficial effects of early tracheostomy over late tracheostomy in critically ill patients. To date, most of the studies have used ICD-9 CM codes while looking for the differences in outcomes of early tracheostomy Vs late tracheostomy after intubation in critically ill patients. Our objective of the study is to discuss the outcomes of early tracheostomy Vs late tracheostomy using ICD-10 CM codes from the most recent national database</a:t>
            </a:r>
          </a:p>
        </p:txBody>
      </p:sp>
      <p:sp>
        <p:nvSpPr>
          <p:cNvPr id="10" name="Text Box 202"/>
          <p:cNvSpPr txBox="1">
            <a:spLocks noChangeArrowheads="1"/>
          </p:cNvSpPr>
          <p:nvPr/>
        </p:nvSpPr>
        <p:spPr bwMode="auto">
          <a:xfrm>
            <a:off x="1258610" y="16756162"/>
            <a:ext cx="11428242" cy="1552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0" indent="0"/>
            <a:r>
              <a:rPr lang="en-US" altLang="en-US" sz="4000" dirty="0"/>
              <a:t>We conducted a retrospective cohort study using publicly accessible national Inpatient Sample (NIS) database from October 2015 to December 2017. The NIS is a large publicly available all-payer inpatient healthcare database designed to produce U.S. regional and national estimates of inpatient utilization, access, charges, quality, and outcomes. Its large sample size is ideal for developing national and regional estimates and enables analyses of rare conditions, uncommon treatments, and special populations.</a:t>
            </a:r>
          </a:p>
          <a:p>
            <a:pPr marL="0" indent="0"/>
            <a:r>
              <a:rPr lang="en-US" altLang="en-US" sz="4000" dirty="0"/>
              <a:t>Adult patients (&gt;/= 18), who underwent tracheostomy procedures were included in the study. Early tracheostomy group included the patients who underwent tracheostomy in &lt;=7days after Intubation and Late tracheostomy group included the patients who underwent tracheostomy between 9 days to 16 days after intubation. SAS 9.4 was used for analyses. SAS is a statistical analytical software suite developed by SAS Institute for data management, advanced analytics, univariate and multivariate analysis, and predictive analytics.</a:t>
            </a:r>
          </a:p>
        </p:txBody>
      </p:sp>
      <p:sp>
        <p:nvSpPr>
          <p:cNvPr id="29" name="Rectangle 229"/>
          <p:cNvSpPr>
            <a:spLocks noChangeArrowheads="1"/>
          </p:cNvSpPr>
          <p:nvPr/>
        </p:nvSpPr>
        <p:spPr bwMode="auto">
          <a:xfrm>
            <a:off x="13883306" y="4638641"/>
            <a:ext cx="13168313" cy="1537999"/>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5400" dirty="0">
                <a:solidFill>
                  <a:schemeClr val="bg1"/>
                </a:solidFill>
              </a:rPr>
              <a:t>RESULTS</a:t>
            </a:r>
          </a:p>
        </p:txBody>
      </p:sp>
      <p:sp>
        <p:nvSpPr>
          <p:cNvPr id="32" name="Text Box 201"/>
          <p:cNvSpPr txBox="1">
            <a:spLocks noChangeArrowheads="1"/>
          </p:cNvSpPr>
          <p:nvPr/>
        </p:nvSpPr>
        <p:spPr bwMode="auto">
          <a:xfrm>
            <a:off x="13883306" y="6565215"/>
            <a:ext cx="13168312" cy="124033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0" indent="0" algn="just"/>
            <a:r>
              <a:rPr lang="en-US" altLang="en-US" sz="4000" dirty="0"/>
              <a:t>Out of 139,395 patients, 57,320 (43.60 %) underwent an early tracheostomy, and 51.635 (39.28%) underwent a late tracheostomy. In this cohort, 23,720 (41.38%) were females, 33,600 (58.62%) were men. Among them, 34,365 (61.50%) were Caucasians, 11,260 (20. 15%) were African Americans, 5,535 (9.91%) were Hispanic, and 4,715 (8.44%) were native Americans in early tracheostomy group, 22,815 (44.19%) were Female, 28,820 (55.81%) were Men, 28,870 (57.79%). Among them, Caucasians, 11,545 (23.11%) were African Americans, 5,445 (10.9%) were Hispanic, and 4,100 (8.21%) were native Americans in Late Tracheostomy group. In the early tracheostomy group, the average length of stay is 27.8 (15-34) days and the financial burden for each patient is 101,141.2 (51189.9 -122, 900.6) USD and In-Hospital mortality is 10.83% compared to the late tracheostomy group, the average length of stay is 32.3 (20-37) days and the financial burden for each patient is 116, 047.8 (65, 823.1-138,876.5) and In-Hospital mortality is 13.44%.</a:t>
            </a:r>
          </a:p>
        </p:txBody>
      </p:sp>
      <p:sp>
        <p:nvSpPr>
          <p:cNvPr id="33" name="Rectangle 229"/>
          <p:cNvSpPr>
            <a:spLocks noChangeArrowheads="1"/>
          </p:cNvSpPr>
          <p:nvPr/>
        </p:nvSpPr>
        <p:spPr bwMode="auto">
          <a:xfrm>
            <a:off x="28676599" y="27587090"/>
            <a:ext cx="13168313" cy="164199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5400" dirty="0">
                <a:solidFill>
                  <a:schemeClr val="bg1"/>
                </a:solidFill>
              </a:rPr>
              <a:t>Conclusion</a:t>
            </a:r>
          </a:p>
        </p:txBody>
      </p:sp>
      <p:sp>
        <p:nvSpPr>
          <p:cNvPr id="34" name="Text Box 230"/>
          <p:cNvSpPr txBox="1">
            <a:spLocks noChangeArrowheads="1"/>
          </p:cNvSpPr>
          <p:nvPr/>
        </p:nvSpPr>
        <p:spPr bwMode="auto">
          <a:xfrm>
            <a:off x="28676599" y="29559967"/>
            <a:ext cx="13168313" cy="2554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marL="0" indent="0"/>
            <a:r>
              <a:rPr lang="en-US" altLang="en-US" sz="4000" dirty="0"/>
              <a:t>Based on the results from our study, we found that early tracheostomized patients had better outcomes and less In-Hospital mortality and financial burden over late tracheostomized patients.</a:t>
            </a:r>
          </a:p>
        </p:txBody>
      </p:sp>
      <p:graphicFrame>
        <p:nvGraphicFramePr>
          <p:cNvPr id="11" name="Chart 10">
            <a:extLst>
              <a:ext uri="{FF2B5EF4-FFF2-40B4-BE49-F238E27FC236}">
                <a16:creationId xmlns:a16="http://schemas.microsoft.com/office/drawing/2014/main" id="{DDEF3E9A-7248-4DA5-B2B9-5A2BF6320BBC}"/>
              </a:ext>
            </a:extLst>
          </p:cNvPr>
          <p:cNvGraphicFramePr>
            <a:graphicFrameLocks/>
          </p:cNvGraphicFramePr>
          <p:nvPr>
            <p:extLst>
              <p:ext uri="{D42A27DB-BD31-4B8C-83A1-F6EECF244321}">
                <p14:modId xmlns:p14="http://schemas.microsoft.com/office/powerpoint/2010/main" val="2001527627"/>
              </p:ext>
            </p:extLst>
          </p:nvPr>
        </p:nvGraphicFramePr>
        <p:xfrm>
          <a:off x="28464008" y="6583680"/>
          <a:ext cx="13865226" cy="100218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EC9D35AC-CCD8-4969-B15E-AFCBF24CD8B7}"/>
              </a:ext>
            </a:extLst>
          </p:cNvPr>
          <p:cNvGraphicFramePr>
            <a:graphicFrameLocks/>
          </p:cNvGraphicFramePr>
          <p:nvPr>
            <p:extLst>
              <p:ext uri="{D42A27DB-BD31-4B8C-83A1-F6EECF244321}">
                <p14:modId xmlns:p14="http://schemas.microsoft.com/office/powerpoint/2010/main" val="1755924999"/>
              </p:ext>
            </p:extLst>
          </p:nvPr>
        </p:nvGraphicFramePr>
        <p:xfrm>
          <a:off x="29025760" y="23766936"/>
          <a:ext cx="12741723" cy="37856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7CCDD2B1-B183-491D-B0DB-18B983800715}"/>
              </a:ext>
            </a:extLst>
          </p:cNvPr>
          <p:cNvGraphicFramePr>
            <a:graphicFrameLocks/>
          </p:cNvGraphicFramePr>
          <p:nvPr>
            <p:extLst>
              <p:ext uri="{D42A27DB-BD31-4B8C-83A1-F6EECF244321}">
                <p14:modId xmlns:p14="http://schemas.microsoft.com/office/powerpoint/2010/main" val="3398713899"/>
              </p:ext>
            </p:extLst>
          </p:nvPr>
        </p:nvGraphicFramePr>
        <p:xfrm>
          <a:off x="28251421" y="17175939"/>
          <a:ext cx="14290403" cy="614126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able 2">
            <a:extLst>
              <a:ext uri="{FF2B5EF4-FFF2-40B4-BE49-F238E27FC236}">
                <a16:creationId xmlns:a16="http://schemas.microsoft.com/office/drawing/2014/main" id="{973D2AD3-F2F4-43DD-B1A1-3B9C859C261C}"/>
              </a:ext>
            </a:extLst>
          </p:cNvPr>
          <p:cNvGraphicFramePr>
            <a:graphicFrameLocks noGrp="1"/>
          </p:cNvGraphicFramePr>
          <p:nvPr>
            <p:extLst>
              <p:ext uri="{D42A27DB-BD31-4B8C-83A1-F6EECF244321}">
                <p14:modId xmlns:p14="http://schemas.microsoft.com/office/powerpoint/2010/main" val="3291057807"/>
              </p:ext>
            </p:extLst>
          </p:nvPr>
        </p:nvGraphicFramePr>
        <p:xfrm>
          <a:off x="14019798" y="19467090"/>
          <a:ext cx="13171659" cy="5853872"/>
        </p:xfrm>
        <a:graphic>
          <a:graphicData uri="http://schemas.openxmlformats.org/drawingml/2006/table">
            <a:tbl>
              <a:tblPr>
                <a:tableStyleId>{5C22544A-7EE6-4342-B048-85BDC9FD1C3A}</a:tableStyleId>
              </a:tblPr>
              <a:tblGrid>
                <a:gridCol w="4390553">
                  <a:extLst>
                    <a:ext uri="{9D8B030D-6E8A-4147-A177-3AD203B41FA5}">
                      <a16:colId xmlns:a16="http://schemas.microsoft.com/office/drawing/2014/main" val="878393536"/>
                    </a:ext>
                  </a:extLst>
                </a:gridCol>
                <a:gridCol w="4390553">
                  <a:extLst>
                    <a:ext uri="{9D8B030D-6E8A-4147-A177-3AD203B41FA5}">
                      <a16:colId xmlns:a16="http://schemas.microsoft.com/office/drawing/2014/main" val="2877568728"/>
                    </a:ext>
                  </a:extLst>
                </a:gridCol>
                <a:gridCol w="4390553">
                  <a:extLst>
                    <a:ext uri="{9D8B030D-6E8A-4147-A177-3AD203B41FA5}">
                      <a16:colId xmlns:a16="http://schemas.microsoft.com/office/drawing/2014/main" val="2130443219"/>
                    </a:ext>
                  </a:extLst>
                </a:gridCol>
              </a:tblGrid>
              <a:tr h="731734">
                <a:tc>
                  <a:txBody>
                    <a:bodyPr/>
                    <a:lstStyle/>
                    <a:p>
                      <a:pPr algn="ctr" fontAlgn="ct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tc>
                  <a:txBody>
                    <a:bodyPr/>
                    <a:lstStyle/>
                    <a:p>
                      <a:pPr algn="ctr" fontAlgn="ctr"/>
                      <a:r>
                        <a:rPr lang="en-US" sz="3600" b="1" u="none" strike="noStrike" dirty="0">
                          <a:effectLst/>
                          <a:latin typeface="Arial" panose="020B0604020202020204" pitchFamily="34" charset="0"/>
                          <a:cs typeface="Arial" panose="020B0604020202020204" pitchFamily="34" charset="0"/>
                        </a:rPr>
                        <a:t>Early Tracheostomy</a:t>
                      </a:r>
                      <a:endParaRPr lang="en-US" sz="3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gradFill>
                      <a:gsLst>
                        <a:gs pos="100000">
                          <a:schemeClr val="bg2">
                            <a:tint val="84000"/>
                            <a:shade val="100000"/>
                            <a:hueMod val="92000"/>
                            <a:satMod val="180000"/>
                            <a:lumMod val="114000"/>
                            <a:alpha val="50000"/>
                          </a:schemeClr>
                        </a:gs>
                        <a:gs pos="100000">
                          <a:schemeClr val="bg2">
                            <a:shade val="92000"/>
                            <a:satMod val="170000"/>
                            <a:lumMod val="96000"/>
                          </a:schemeClr>
                        </a:gs>
                      </a:gsLst>
                      <a:lin ang="5400000" scaled="0"/>
                    </a:gradFill>
                  </a:tcPr>
                </a:tc>
                <a:tc>
                  <a:txBody>
                    <a:bodyPr/>
                    <a:lstStyle/>
                    <a:p>
                      <a:pPr algn="ctr" fontAlgn="ctr"/>
                      <a:r>
                        <a:rPr lang="en-US" sz="3600" b="1" u="none" strike="noStrike" dirty="0">
                          <a:effectLst/>
                          <a:latin typeface="Arial" panose="020B0604020202020204" pitchFamily="34" charset="0"/>
                          <a:cs typeface="Arial" panose="020B0604020202020204" pitchFamily="34" charset="0"/>
                        </a:rPr>
                        <a:t>Late Tracheostomy</a:t>
                      </a:r>
                      <a:endParaRPr lang="en-US" sz="3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2040189223"/>
                  </a:ext>
                </a:extLst>
              </a:tr>
              <a:tr h="731734">
                <a:tc>
                  <a:txBody>
                    <a:bodyPr/>
                    <a:lstStyle/>
                    <a:p>
                      <a:pPr algn="ctr" fontAlgn="ctr"/>
                      <a:r>
                        <a:rPr lang="en-US" sz="3600" u="none" strike="noStrike" dirty="0">
                          <a:effectLst/>
                          <a:latin typeface="Arial" panose="020B0604020202020204" pitchFamily="34" charset="0"/>
                          <a:cs typeface="Arial" panose="020B0604020202020204" pitchFamily="34" charset="0"/>
                        </a:rPr>
                        <a:t>Tracheostomy</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tc>
                  <a:txBody>
                    <a:bodyPr/>
                    <a:lstStyle/>
                    <a:p>
                      <a:pPr algn="ctr" fontAlgn="ctr"/>
                      <a:r>
                        <a:rPr lang="en-US" sz="3600" u="none" strike="noStrike" dirty="0">
                          <a:effectLst/>
                          <a:latin typeface="Arial" panose="020B0604020202020204" pitchFamily="34" charset="0"/>
                          <a:cs typeface="Arial" panose="020B0604020202020204" pitchFamily="34" charset="0"/>
                        </a:rPr>
                        <a:t>57,320</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gradFill>
                      <a:gsLst>
                        <a:gs pos="100000">
                          <a:schemeClr val="bg2">
                            <a:tint val="84000"/>
                            <a:shade val="100000"/>
                            <a:hueMod val="92000"/>
                            <a:satMod val="180000"/>
                            <a:lumMod val="114000"/>
                            <a:alpha val="50000"/>
                          </a:schemeClr>
                        </a:gs>
                        <a:gs pos="100000">
                          <a:schemeClr val="bg2">
                            <a:shade val="92000"/>
                            <a:satMod val="170000"/>
                            <a:lumMod val="96000"/>
                          </a:schemeClr>
                        </a:gs>
                      </a:gsLst>
                      <a:lin ang="5400000" scaled="0"/>
                    </a:gradFill>
                  </a:tcPr>
                </a:tc>
                <a:tc>
                  <a:txBody>
                    <a:bodyPr/>
                    <a:lstStyle/>
                    <a:p>
                      <a:pPr algn="ctr" fontAlgn="ctr"/>
                      <a:r>
                        <a:rPr lang="en-US" sz="3600" u="none" strike="noStrike">
                          <a:effectLst/>
                          <a:latin typeface="Arial" panose="020B0604020202020204" pitchFamily="34" charset="0"/>
                          <a:cs typeface="Arial" panose="020B0604020202020204" pitchFamily="34" charset="0"/>
                        </a:rPr>
                        <a:t>51,635</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3935843972"/>
                  </a:ext>
                </a:extLst>
              </a:tr>
              <a:tr h="731734">
                <a:tc>
                  <a:txBody>
                    <a:bodyPr/>
                    <a:lstStyle/>
                    <a:p>
                      <a:pPr algn="ctr" fontAlgn="ctr"/>
                      <a:r>
                        <a:rPr lang="en-US" sz="3600" u="none" strike="noStrike" dirty="0">
                          <a:effectLst/>
                          <a:latin typeface="Arial" panose="020B0604020202020204" pitchFamily="34" charset="0"/>
                          <a:cs typeface="Arial" panose="020B0604020202020204" pitchFamily="34" charset="0"/>
                        </a:rPr>
                        <a:t>Female</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tc>
                  <a:txBody>
                    <a:bodyPr/>
                    <a:lstStyle/>
                    <a:p>
                      <a:pPr algn="ctr" fontAlgn="ctr"/>
                      <a:r>
                        <a:rPr lang="en-US" sz="3600" u="none" strike="noStrike">
                          <a:effectLst/>
                          <a:latin typeface="Arial" panose="020B0604020202020204" pitchFamily="34" charset="0"/>
                          <a:cs typeface="Arial" panose="020B0604020202020204" pitchFamily="34" charset="0"/>
                        </a:rPr>
                        <a:t>23,720</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gradFill>
                      <a:gsLst>
                        <a:gs pos="100000">
                          <a:schemeClr val="bg2">
                            <a:tint val="84000"/>
                            <a:shade val="100000"/>
                            <a:hueMod val="92000"/>
                            <a:satMod val="180000"/>
                            <a:lumMod val="114000"/>
                            <a:alpha val="50000"/>
                          </a:schemeClr>
                        </a:gs>
                        <a:gs pos="100000">
                          <a:schemeClr val="bg2">
                            <a:shade val="92000"/>
                            <a:satMod val="170000"/>
                            <a:lumMod val="96000"/>
                          </a:schemeClr>
                        </a:gs>
                      </a:gsLst>
                      <a:lin ang="5400000" scaled="0"/>
                    </a:gradFill>
                  </a:tcPr>
                </a:tc>
                <a:tc>
                  <a:txBody>
                    <a:bodyPr/>
                    <a:lstStyle/>
                    <a:p>
                      <a:pPr algn="ctr" fontAlgn="ctr"/>
                      <a:r>
                        <a:rPr lang="en-US" sz="3600" u="none" strike="noStrike">
                          <a:effectLst/>
                          <a:latin typeface="Arial" panose="020B0604020202020204" pitchFamily="34" charset="0"/>
                          <a:cs typeface="Arial" panose="020B0604020202020204" pitchFamily="34" charset="0"/>
                        </a:rPr>
                        <a:t>22,815</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1058943984"/>
                  </a:ext>
                </a:extLst>
              </a:tr>
              <a:tr h="731734">
                <a:tc>
                  <a:txBody>
                    <a:bodyPr/>
                    <a:lstStyle/>
                    <a:p>
                      <a:pPr algn="ctr" fontAlgn="ctr"/>
                      <a:r>
                        <a:rPr lang="en-US" sz="3600" u="none" strike="noStrike" dirty="0">
                          <a:effectLst/>
                          <a:latin typeface="Arial" panose="020B0604020202020204" pitchFamily="34" charset="0"/>
                          <a:cs typeface="Arial" panose="020B0604020202020204" pitchFamily="34" charset="0"/>
                        </a:rPr>
                        <a:t>Male</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tc>
                  <a:txBody>
                    <a:bodyPr/>
                    <a:lstStyle/>
                    <a:p>
                      <a:pPr algn="ctr" fontAlgn="ctr"/>
                      <a:r>
                        <a:rPr lang="en-US" sz="3600" u="none" strike="noStrike">
                          <a:effectLst/>
                          <a:latin typeface="Arial" panose="020B0604020202020204" pitchFamily="34" charset="0"/>
                          <a:cs typeface="Arial" panose="020B0604020202020204" pitchFamily="34" charset="0"/>
                        </a:rPr>
                        <a:t>33,600</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gradFill>
                      <a:gsLst>
                        <a:gs pos="100000">
                          <a:schemeClr val="bg2">
                            <a:tint val="84000"/>
                            <a:shade val="100000"/>
                            <a:hueMod val="92000"/>
                            <a:satMod val="180000"/>
                            <a:lumMod val="114000"/>
                            <a:alpha val="50000"/>
                          </a:schemeClr>
                        </a:gs>
                        <a:gs pos="100000">
                          <a:schemeClr val="bg2">
                            <a:shade val="92000"/>
                            <a:satMod val="170000"/>
                            <a:lumMod val="96000"/>
                          </a:schemeClr>
                        </a:gs>
                      </a:gsLst>
                      <a:lin ang="5400000" scaled="0"/>
                    </a:gradFill>
                  </a:tcPr>
                </a:tc>
                <a:tc>
                  <a:txBody>
                    <a:bodyPr/>
                    <a:lstStyle/>
                    <a:p>
                      <a:pPr algn="ctr" fontAlgn="ctr"/>
                      <a:r>
                        <a:rPr lang="en-US" sz="3600" u="none" strike="noStrike">
                          <a:effectLst/>
                          <a:latin typeface="Arial" panose="020B0604020202020204" pitchFamily="34" charset="0"/>
                          <a:cs typeface="Arial" panose="020B0604020202020204" pitchFamily="34" charset="0"/>
                        </a:rPr>
                        <a:t>28,820</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266159538"/>
                  </a:ext>
                </a:extLst>
              </a:tr>
              <a:tr h="731734">
                <a:tc>
                  <a:txBody>
                    <a:bodyPr/>
                    <a:lstStyle/>
                    <a:p>
                      <a:pPr algn="ctr" fontAlgn="ctr"/>
                      <a:r>
                        <a:rPr lang="en-US" sz="3600" u="none" strike="noStrike" dirty="0">
                          <a:effectLst/>
                          <a:latin typeface="Arial" panose="020B0604020202020204" pitchFamily="34" charset="0"/>
                          <a:cs typeface="Arial" panose="020B0604020202020204" pitchFamily="34" charset="0"/>
                        </a:rPr>
                        <a:t>Caucasians</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tc>
                  <a:txBody>
                    <a:bodyPr/>
                    <a:lstStyle/>
                    <a:p>
                      <a:pPr algn="ctr" fontAlgn="ctr"/>
                      <a:r>
                        <a:rPr lang="en-US" sz="3600" u="none" strike="noStrike">
                          <a:effectLst/>
                          <a:latin typeface="Arial" panose="020B0604020202020204" pitchFamily="34" charset="0"/>
                          <a:cs typeface="Arial" panose="020B0604020202020204" pitchFamily="34" charset="0"/>
                        </a:rPr>
                        <a:t>34,365</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gradFill>
                      <a:gsLst>
                        <a:gs pos="100000">
                          <a:schemeClr val="bg2">
                            <a:tint val="84000"/>
                            <a:shade val="100000"/>
                            <a:hueMod val="92000"/>
                            <a:satMod val="180000"/>
                            <a:lumMod val="114000"/>
                            <a:alpha val="50000"/>
                          </a:schemeClr>
                        </a:gs>
                        <a:gs pos="100000">
                          <a:schemeClr val="bg2">
                            <a:shade val="92000"/>
                            <a:satMod val="170000"/>
                            <a:lumMod val="96000"/>
                          </a:schemeClr>
                        </a:gs>
                      </a:gsLst>
                      <a:lin ang="5400000" scaled="0"/>
                    </a:gradFill>
                  </a:tcPr>
                </a:tc>
                <a:tc>
                  <a:txBody>
                    <a:bodyPr/>
                    <a:lstStyle/>
                    <a:p>
                      <a:pPr algn="ctr" fontAlgn="ctr"/>
                      <a:r>
                        <a:rPr lang="en-US" sz="3600" u="none" strike="noStrike">
                          <a:effectLst/>
                          <a:latin typeface="Arial" panose="020B0604020202020204" pitchFamily="34" charset="0"/>
                          <a:cs typeface="Arial" panose="020B0604020202020204" pitchFamily="34" charset="0"/>
                        </a:rPr>
                        <a:t>28,870</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4186767694"/>
                  </a:ext>
                </a:extLst>
              </a:tr>
              <a:tr h="731734">
                <a:tc>
                  <a:txBody>
                    <a:bodyPr/>
                    <a:lstStyle/>
                    <a:p>
                      <a:pPr algn="ctr" fontAlgn="ctr"/>
                      <a:r>
                        <a:rPr lang="en-US" sz="3600" u="none" strike="noStrike" dirty="0">
                          <a:effectLst/>
                          <a:latin typeface="Arial" panose="020B0604020202020204" pitchFamily="34" charset="0"/>
                          <a:cs typeface="Arial" panose="020B0604020202020204" pitchFamily="34" charset="0"/>
                        </a:rPr>
                        <a:t>African-American</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tc>
                  <a:txBody>
                    <a:bodyPr/>
                    <a:lstStyle/>
                    <a:p>
                      <a:pPr algn="ctr" fontAlgn="ctr"/>
                      <a:r>
                        <a:rPr lang="en-US" sz="3600" u="none" strike="noStrike">
                          <a:effectLst/>
                          <a:latin typeface="Arial" panose="020B0604020202020204" pitchFamily="34" charset="0"/>
                          <a:cs typeface="Arial" panose="020B0604020202020204" pitchFamily="34" charset="0"/>
                        </a:rPr>
                        <a:t>11,260</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gradFill>
                      <a:gsLst>
                        <a:gs pos="100000">
                          <a:schemeClr val="bg2">
                            <a:tint val="84000"/>
                            <a:shade val="100000"/>
                            <a:hueMod val="92000"/>
                            <a:satMod val="180000"/>
                            <a:lumMod val="114000"/>
                            <a:alpha val="50000"/>
                          </a:schemeClr>
                        </a:gs>
                        <a:gs pos="100000">
                          <a:schemeClr val="bg2">
                            <a:shade val="92000"/>
                            <a:satMod val="170000"/>
                            <a:lumMod val="96000"/>
                          </a:schemeClr>
                        </a:gs>
                      </a:gsLst>
                      <a:lin ang="5400000" scaled="0"/>
                    </a:gradFill>
                  </a:tcPr>
                </a:tc>
                <a:tc>
                  <a:txBody>
                    <a:bodyPr/>
                    <a:lstStyle/>
                    <a:p>
                      <a:pPr algn="ctr" fontAlgn="ctr"/>
                      <a:r>
                        <a:rPr lang="en-US" sz="3600" u="none" strike="noStrike">
                          <a:effectLst/>
                          <a:latin typeface="Arial" panose="020B0604020202020204" pitchFamily="34" charset="0"/>
                          <a:cs typeface="Arial" panose="020B0604020202020204" pitchFamily="34" charset="0"/>
                        </a:rPr>
                        <a:t>11,545</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3585797216"/>
                  </a:ext>
                </a:extLst>
              </a:tr>
              <a:tr h="731734">
                <a:tc>
                  <a:txBody>
                    <a:bodyPr/>
                    <a:lstStyle/>
                    <a:p>
                      <a:pPr algn="ctr" fontAlgn="ctr"/>
                      <a:r>
                        <a:rPr lang="en-US" sz="3600" u="none" strike="noStrike" dirty="0">
                          <a:effectLst/>
                          <a:latin typeface="Arial" panose="020B0604020202020204" pitchFamily="34" charset="0"/>
                          <a:cs typeface="Arial" panose="020B0604020202020204" pitchFamily="34" charset="0"/>
                        </a:rPr>
                        <a:t>Hispanic</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tc>
                  <a:txBody>
                    <a:bodyPr/>
                    <a:lstStyle/>
                    <a:p>
                      <a:pPr algn="ctr" fontAlgn="ctr"/>
                      <a:r>
                        <a:rPr lang="en-US" sz="3600" u="none" strike="noStrike">
                          <a:effectLst/>
                          <a:latin typeface="Arial" panose="020B0604020202020204" pitchFamily="34" charset="0"/>
                          <a:cs typeface="Arial" panose="020B0604020202020204" pitchFamily="34" charset="0"/>
                        </a:rPr>
                        <a:t>5,535</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gradFill>
                      <a:gsLst>
                        <a:gs pos="100000">
                          <a:schemeClr val="bg2">
                            <a:tint val="84000"/>
                            <a:shade val="100000"/>
                            <a:hueMod val="92000"/>
                            <a:satMod val="180000"/>
                            <a:lumMod val="114000"/>
                            <a:alpha val="50000"/>
                          </a:schemeClr>
                        </a:gs>
                        <a:gs pos="100000">
                          <a:schemeClr val="bg2">
                            <a:shade val="92000"/>
                            <a:satMod val="170000"/>
                            <a:lumMod val="96000"/>
                          </a:schemeClr>
                        </a:gs>
                      </a:gsLst>
                      <a:lin ang="5400000" scaled="0"/>
                    </a:gradFill>
                  </a:tcPr>
                </a:tc>
                <a:tc>
                  <a:txBody>
                    <a:bodyPr/>
                    <a:lstStyle/>
                    <a:p>
                      <a:pPr algn="ctr" fontAlgn="ctr"/>
                      <a:r>
                        <a:rPr lang="en-US" sz="3600" u="none" strike="noStrike">
                          <a:effectLst/>
                          <a:latin typeface="Arial" panose="020B0604020202020204" pitchFamily="34" charset="0"/>
                          <a:cs typeface="Arial" panose="020B0604020202020204" pitchFamily="34" charset="0"/>
                        </a:rPr>
                        <a:t>5,445</a:t>
                      </a:r>
                      <a:endParaRPr lang="en-US" sz="3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274617992"/>
                  </a:ext>
                </a:extLst>
              </a:tr>
              <a:tr h="731734">
                <a:tc>
                  <a:txBody>
                    <a:bodyPr/>
                    <a:lstStyle/>
                    <a:p>
                      <a:pPr algn="ctr" fontAlgn="ctr"/>
                      <a:r>
                        <a:rPr lang="en-US" sz="3600" u="none" strike="noStrike" dirty="0">
                          <a:effectLst/>
                          <a:latin typeface="Arial" panose="020B0604020202020204" pitchFamily="34" charset="0"/>
                          <a:cs typeface="Arial" panose="020B0604020202020204" pitchFamily="34" charset="0"/>
                        </a:rPr>
                        <a:t>Native American</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tc>
                  <a:txBody>
                    <a:bodyPr/>
                    <a:lstStyle/>
                    <a:p>
                      <a:pPr algn="ctr" fontAlgn="ctr"/>
                      <a:r>
                        <a:rPr lang="en-US" sz="3600" u="none" strike="noStrike" dirty="0">
                          <a:effectLst/>
                          <a:latin typeface="Arial" panose="020B0604020202020204" pitchFamily="34" charset="0"/>
                          <a:cs typeface="Arial" panose="020B0604020202020204" pitchFamily="34" charset="0"/>
                        </a:rPr>
                        <a:t>4,715</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gradFill>
                      <a:gsLst>
                        <a:gs pos="100000">
                          <a:schemeClr val="bg2">
                            <a:tint val="84000"/>
                            <a:shade val="100000"/>
                            <a:hueMod val="92000"/>
                            <a:satMod val="180000"/>
                            <a:lumMod val="114000"/>
                            <a:alpha val="50000"/>
                          </a:schemeClr>
                        </a:gs>
                        <a:gs pos="100000">
                          <a:schemeClr val="bg2">
                            <a:shade val="92000"/>
                            <a:satMod val="170000"/>
                            <a:lumMod val="96000"/>
                          </a:schemeClr>
                        </a:gs>
                      </a:gsLst>
                      <a:lin ang="5400000" scaled="0"/>
                    </a:gradFill>
                  </a:tcPr>
                </a:tc>
                <a:tc>
                  <a:txBody>
                    <a:bodyPr/>
                    <a:lstStyle/>
                    <a:p>
                      <a:pPr algn="ctr" fontAlgn="ctr"/>
                      <a:r>
                        <a:rPr lang="en-US" sz="3600" u="none" strike="noStrike" dirty="0">
                          <a:effectLst/>
                          <a:latin typeface="Arial" panose="020B0604020202020204" pitchFamily="34" charset="0"/>
                          <a:cs typeface="Arial" panose="020B0604020202020204" pitchFamily="34" charset="0"/>
                        </a:rPr>
                        <a:t>4,100</a:t>
                      </a:r>
                      <a:endParaRPr lang="en-US" sz="3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3675137987"/>
                  </a:ext>
                </a:extLst>
              </a:tr>
            </a:tbl>
          </a:graphicData>
        </a:graphic>
      </p:graphicFrame>
    </p:spTree>
    <p:extLst>
      <p:ext uri="{BB962C8B-B14F-4D97-AF65-F5344CB8AC3E}">
        <p14:creationId xmlns:p14="http://schemas.microsoft.com/office/powerpoint/2010/main" val="109512815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Ion Boardroom</Template>
  <TotalTime>9699</TotalTime>
  <Words>579</Words>
  <Application>Microsoft Macintosh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Georgia</vt:lpstr>
      <vt:lpstr>Tw Cen MT</vt:lpstr>
      <vt:lpstr>Droplet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Sammons, Christopher</dc:creator>
  <cp:lastModifiedBy>Microsoft Office User</cp:lastModifiedBy>
  <cp:revision>103</cp:revision>
  <dcterms:created xsi:type="dcterms:W3CDTF">2017-03-21T19:09:34Z</dcterms:created>
  <dcterms:modified xsi:type="dcterms:W3CDTF">2020-05-30T04:16:03Z</dcterms:modified>
</cp:coreProperties>
</file>