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90" autoAdjust="0"/>
    <p:restoredTop sz="94672"/>
  </p:normalViewPr>
  <p:slideViewPr>
    <p:cSldViewPr snapToGrid="0" snapToObjects="1">
      <p:cViewPr varScale="1">
        <p:scale>
          <a:sx n="24" d="100"/>
          <a:sy n="24" d="100"/>
        </p:scale>
        <p:origin x="20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7" y="2725677"/>
            <a:ext cx="33478315" cy="3229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7399839"/>
            <a:ext cx="37856160" cy="24265958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29966383"/>
            <a:ext cx="9875520" cy="1752600"/>
          </a:xfrm>
          <a:prstGeom prst="rect">
            <a:avLst/>
          </a:prstGeom>
        </p:spPr>
        <p:txBody>
          <a:bodyPr/>
          <a:lstStyle/>
          <a:p>
            <a:fld id="{AF533643-1408-F849-97EB-1DBBD1291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-1"/>
            <a:ext cx="43929300" cy="128106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017542" y="2044258"/>
            <a:ext cx="33478315" cy="2422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549880"/>
            <a:ext cx="37856160" cy="18199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  <a:b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</a:b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This type is for layout purposes only, it is not really intended to be read for content. The main intention here is to demonstrate size and style of typography.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This headline is only for position</a:t>
            </a:r>
          </a:p>
          <a:p>
            <a:pPr algn="l">
              <a:lnSpc>
                <a:spcPct val="120000"/>
              </a:lnSpc>
            </a:pPr>
            <a:r>
              <a:rPr lang="en-US" sz="9600" b="1" dirty="0">
                <a:solidFill>
                  <a:schemeClr val="accent1">
                    <a:lumMod val="75000"/>
                  </a:schemeClr>
                </a:solidFill>
                <a:latin typeface="Georgia-Bold"/>
                <a:cs typeface="Georgia-Bold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one</a:t>
            </a:r>
          </a:p>
          <a:p>
            <a:pPr algn="l">
              <a:lnSpc>
                <a:spcPct val="120000"/>
              </a:lnSpc>
            </a:pP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	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rgia-Bold"/>
                <a:cs typeface="Georgia-Bold"/>
              </a:rPr>
              <a:t>• </a:t>
            </a:r>
            <a:r>
              <a: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/>
                <a:cs typeface="Georgia"/>
              </a:rPr>
              <a:t>Bulleted point number two</a:t>
            </a:r>
          </a:p>
          <a:p>
            <a:pPr algn="l">
              <a:lnSpc>
                <a:spcPct val="120000"/>
              </a:lnSpc>
            </a:pPr>
            <a:endParaRPr lang="en-US" sz="9600" dirty="0">
              <a:solidFill>
                <a:schemeClr val="tx1">
                  <a:lumMod val="65000"/>
                  <a:lumOff val="35000"/>
                </a:schemeClr>
              </a:solidFill>
              <a:latin typeface="Georgia"/>
              <a:cs typeface="Georgi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580" y="1716457"/>
            <a:ext cx="9098280" cy="278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4388688" rtl="0" eaLnBrk="1" latinLnBrk="0" hangingPunct="1">
        <a:lnSpc>
          <a:spcPct val="90000"/>
        </a:lnSpc>
        <a:spcBef>
          <a:spcPct val="0"/>
        </a:spcBef>
        <a:buNone/>
        <a:defRPr sz="17280" kern="1200">
          <a:solidFill>
            <a:schemeClr val="tx2">
              <a:lumMod val="60000"/>
              <a:lumOff val="40000"/>
            </a:schemeClr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4388688" rtl="0" eaLnBrk="1" latinLnBrk="0" hangingPunct="1">
        <a:lnSpc>
          <a:spcPct val="120000"/>
        </a:lnSpc>
        <a:spcBef>
          <a:spcPts val="4800"/>
        </a:spcBef>
        <a:buFont typeface="Arial" panose="020B0604020202020204" pitchFamily="34" charset="0"/>
        <a:buNone/>
        <a:defRPr sz="1344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3291514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58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192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4536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870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219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55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1898" indent="-1097165" algn="l" defTabSz="4388688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39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868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027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7371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706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045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384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4728" algn="l" defTabSz="4388688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-90486" y="1495224"/>
            <a:ext cx="30699075" cy="5228092"/>
          </a:xfrm>
          <a:prstGeom prst="rect">
            <a:avLst/>
          </a:prstGeom>
          <a:solidFill>
            <a:srgbClr val="001E78"/>
          </a:solidFill>
          <a:ln>
            <a:noFill/>
          </a:ln>
          <a:effectLst/>
          <a:extLst/>
        </p:spPr>
        <p:txBody>
          <a:bodyPr lIns="142235" tIns="71117" rIns="142235" bIns="71117">
            <a:spAutoFit/>
          </a:bodyPr>
          <a:lstStyle>
            <a:lvl1pPr defTabSz="438785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200" indent="-1370013" defTabSz="43878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22400" indent="-1098550" defTabSz="438785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600" indent="-1096963" defTabSz="438785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44800" indent="-1095375" defTabSz="438785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020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592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2164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73600" indent="-1095375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8000" b="1" dirty="0">
                <a:solidFill>
                  <a:schemeClr val="bg1"/>
                </a:solidFill>
              </a:rPr>
              <a:t>A RARE CASE OF ACUTE CHOLECYSTITIS CAUSED BY </a:t>
            </a:r>
            <a:r>
              <a:rPr lang="en-US" sz="8000" b="1" i="1" dirty="0">
                <a:solidFill>
                  <a:schemeClr val="bg1"/>
                </a:solidFill>
              </a:rPr>
              <a:t>RAOULTELLA ORNITHINOLYTICA</a:t>
            </a:r>
            <a:r>
              <a:rPr lang="en-US" sz="8000" b="1" dirty="0">
                <a:solidFill>
                  <a:schemeClr val="bg1"/>
                </a:solidFill>
              </a:rPr>
              <a:t>, AN EMERGING PATHOGEN  </a:t>
            </a:r>
            <a:endParaRPr lang="en-US" sz="8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4800" dirty="0">
                <a:solidFill>
                  <a:schemeClr val="bg1"/>
                </a:solidFill>
              </a:rPr>
              <a:t>Erica De Clemente MD, Andrew Haddad MD, Charles Rutkowski MD, Christopher Bader DO, Kelly Ussery-</a:t>
            </a:r>
            <a:r>
              <a:rPr lang="en-US" sz="4800" dirty="0" err="1">
                <a:solidFill>
                  <a:schemeClr val="bg1"/>
                </a:solidFill>
              </a:rPr>
              <a:t>Kronhaus</a:t>
            </a:r>
            <a:r>
              <a:rPr lang="en-US" sz="4800" dirty="0">
                <a:solidFill>
                  <a:schemeClr val="bg1"/>
                </a:solidFill>
              </a:rPr>
              <a:t> MD, Kenneth </a:t>
            </a:r>
            <a:r>
              <a:rPr lang="en-US" sz="4800" dirty="0" err="1">
                <a:solidFill>
                  <a:schemeClr val="bg1"/>
                </a:solidFill>
              </a:rPr>
              <a:t>Kronhaus</a:t>
            </a:r>
            <a:r>
              <a:rPr lang="en-US" sz="4800" dirty="0">
                <a:solidFill>
                  <a:schemeClr val="bg1"/>
                </a:solidFill>
              </a:rPr>
              <a:t> MD</a:t>
            </a:r>
          </a:p>
          <a:p>
            <a:pPr>
              <a:buNone/>
            </a:pPr>
            <a:r>
              <a:rPr lang="en-US" sz="4800" dirty="0">
                <a:solidFill>
                  <a:schemeClr val="bg1"/>
                </a:solidFill>
              </a:rPr>
              <a:t>Department of Family Medicine Hackensack Meridian Health Ocean Medical Center, Brick NJ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1112839" y="8364533"/>
            <a:ext cx="10326687" cy="451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>
            <a:spAutoFit/>
          </a:bodyPr>
          <a:lstStyle>
            <a:lvl1pPr marL="457200" indent="-4572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9538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1050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903538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3757613" indent="-342900" defTabSz="585311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2148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46720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51292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586413" indent="-342900" defTabSz="585311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4400" dirty="0"/>
              <a:t>Recognize </a:t>
            </a:r>
            <a:r>
              <a:rPr lang="en-US" sz="4400" i="1" dirty="0" err="1"/>
              <a:t>Raoultella</a:t>
            </a:r>
            <a:r>
              <a:rPr lang="en-US" sz="4400" i="1" dirty="0"/>
              <a:t> </a:t>
            </a:r>
            <a:r>
              <a:rPr lang="en-US" sz="4400" i="1" dirty="0" err="1"/>
              <a:t>ornithinolytica</a:t>
            </a:r>
            <a:r>
              <a:rPr lang="en-US" sz="4400" dirty="0"/>
              <a:t> as a potential cause for acute cholecystitis.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/>
              <a:t>Understand how to treat acute cholecystitis in a nonsurgical patient</a:t>
            </a:r>
            <a:r>
              <a:rPr lang="en-US" sz="5400" dirty="0"/>
              <a:t>.  </a:t>
            </a:r>
          </a:p>
        </p:txBody>
      </p:sp>
      <p:sp>
        <p:nvSpPr>
          <p:cNvPr id="4" name="Rectangle 194"/>
          <p:cNvSpPr>
            <a:spLocks noChangeArrowheads="1"/>
          </p:cNvSpPr>
          <p:nvPr/>
        </p:nvSpPr>
        <p:spPr bwMode="auto">
          <a:xfrm>
            <a:off x="772715" y="7000210"/>
            <a:ext cx="11379198" cy="1122333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/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bg1"/>
                </a:solidFill>
              </a:rPr>
              <a:t>LEARNING OBJECTIVES</a:t>
            </a:r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195"/>
          <p:cNvSpPr>
            <a:spLocks noChangeArrowheads="1"/>
          </p:cNvSpPr>
          <p:nvPr/>
        </p:nvSpPr>
        <p:spPr bwMode="auto">
          <a:xfrm>
            <a:off x="772714" y="12844170"/>
            <a:ext cx="11379199" cy="92075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bg1"/>
                </a:solidFill>
              </a:rPr>
              <a:t>CASE PRESENTATION</a:t>
            </a:r>
            <a:endParaRPr lang="en-US" alt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Rectangle 197"/>
          <p:cNvSpPr>
            <a:spLocks noChangeArrowheads="1"/>
          </p:cNvSpPr>
          <p:nvPr/>
        </p:nvSpPr>
        <p:spPr bwMode="auto">
          <a:xfrm>
            <a:off x="13216729" y="6984125"/>
            <a:ext cx="12974637" cy="1122334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bg1"/>
                </a:solidFill>
              </a:rPr>
              <a:t>PHYSICAL EXAMINATION</a:t>
            </a:r>
          </a:p>
        </p:txBody>
      </p:sp>
      <p:sp>
        <p:nvSpPr>
          <p:cNvPr id="7" name="Rectangle 199"/>
          <p:cNvSpPr>
            <a:spLocks noChangeArrowheads="1"/>
          </p:cNvSpPr>
          <p:nvPr/>
        </p:nvSpPr>
        <p:spPr bwMode="auto">
          <a:xfrm>
            <a:off x="13137349" y="20034719"/>
            <a:ext cx="12974637" cy="1053681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bg1"/>
                </a:solidFill>
              </a:rPr>
              <a:t>IMAGING</a:t>
            </a:r>
          </a:p>
        </p:txBody>
      </p:sp>
      <p:sp>
        <p:nvSpPr>
          <p:cNvPr id="8" name="Rectangle 200"/>
          <p:cNvSpPr>
            <a:spLocks noChangeArrowheads="1"/>
          </p:cNvSpPr>
          <p:nvPr/>
        </p:nvSpPr>
        <p:spPr bwMode="auto">
          <a:xfrm>
            <a:off x="28559129" y="19482060"/>
            <a:ext cx="13066713" cy="1079500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713180" y="14155696"/>
            <a:ext cx="11379200" cy="1838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sz="4400" dirty="0"/>
              <a:t>70-year-old male with past medical history of depression, alcohol abuse, and subdural hematoma presented to his PCP’s office with the complaint of dizziness and weakness.</a:t>
            </a:r>
          </a:p>
          <a:p>
            <a:pPr algn="just">
              <a:buFontTx/>
              <a:buChar char="•"/>
            </a:pPr>
            <a:r>
              <a:rPr lang="en-US" sz="4400" dirty="0"/>
              <a:t>Upon initial assessment he was found to be hypotensive with a blood pressure of 84/52 mmHg. Patient was sent to the emergency room for further evaluation and IV fluids.</a:t>
            </a:r>
          </a:p>
          <a:p>
            <a:pPr algn="just">
              <a:buFontTx/>
              <a:buChar char="•"/>
            </a:pPr>
            <a:r>
              <a:rPr lang="en-US" sz="4400" dirty="0"/>
              <a:t>Upon presentation to the hospital, the patient also began complaining of upper abdominal pain.</a:t>
            </a:r>
          </a:p>
          <a:p>
            <a:pPr algn="just">
              <a:buFontTx/>
              <a:buChar char="•"/>
            </a:pPr>
            <a:r>
              <a:rPr lang="en-US" sz="4400" dirty="0"/>
              <a:t>Patient was found to have acute cholecystitis and an acute on chronic left sided subdural hematoma. </a:t>
            </a:r>
          </a:p>
          <a:p>
            <a:pPr algn="just">
              <a:buFontTx/>
              <a:buChar char="•"/>
            </a:pPr>
            <a:r>
              <a:rPr lang="en-US" sz="4400" dirty="0"/>
              <a:t>Given hemodynamic instability and acute brain bleed, patient was admitted to the intensive care unit</a:t>
            </a:r>
          </a:p>
          <a:p>
            <a:pPr algn="just">
              <a:buFontTx/>
              <a:buChar char="•"/>
            </a:pPr>
            <a:r>
              <a:rPr lang="en-US" sz="4400" dirty="0"/>
              <a:t>Patient was a por surgical candidate for acute cholecystitis given acute brain bleed.</a:t>
            </a:r>
          </a:p>
          <a:p>
            <a:pPr algn="just">
              <a:buFontTx/>
              <a:buChar char="•"/>
            </a:pPr>
            <a:r>
              <a:rPr lang="en-US" sz="4400" dirty="0"/>
              <a:t>A percutaneous cholecystostomy tube was placed and patient was maintained on IV fluids and IV piperacillin / tazobactam.   Patient was discharged on PO cefuroxime. </a:t>
            </a:r>
            <a:endParaRPr lang="en-US" sz="900" dirty="0"/>
          </a:p>
          <a:p>
            <a:pPr algn="just">
              <a:buFontTx/>
              <a:buChar char="•"/>
            </a:pPr>
            <a:endParaRPr lang="en-US" altLang="en-US" sz="100" dirty="0"/>
          </a:p>
        </p:txBody>
      </p:sp>
      <p:sp>
        <p:nvSpPr>
          <p:cNvPr id="10" name="Text Box 202"/>
          <p:cNvSpPr txBox="1">
            <a:spLocks noChangeArrowheads="1"/>
          </p:cNvSpPr>
          <p:nvPr/>
        </p:nvSpPr>
        <p:spPr bwMode="auto">
          <a:xfrm>
            <a:off x="13331033" y="8386539"/>
            <a:ext cx="12860333" cy="487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lvl1pPr marL="457200" indent="-4572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sz="4400" dirty="0"/>
              <a:t>Vital signs in the emergency room were as follows: blood pressure 90/61 mmHg, pulse 85 beats per minute, respiratory rate 17 breaths per minute, saturating 99% on room air, temperature 97.8 degrees Fahrenheit. Physical exam was significant for a positive Murphy sign.</a:t>
            </a:r>
            <a:endParaRPr lang="en-US" altLang="en-US" sz="1400" dirty="0"/>
          </a:p>
        </p:txBody>
      </p:sp>
      <p:sp>
        <p:nvSpPr>
          <p:cNvPr id="11" name="Text Box 204"/>
          <p:cNvSpPr txBox="1">
            <a:spLocks noChangeArrowheads="1"/>
          </p:cNvSpPr>
          <p:nvPr/>
        </p:nvSpPr>
        <p:spPr bwMode="auto">
          <a:xfrm>
            <a:off x="13137349" y="21568449"/>
            <a:ext cx="134778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sz="4400" dirty="0"/>
              <a:t>Gallbladder ultrasound showed gallstones with marked wall thickening and pericholecystic fluid, suggestive of acute cholecystitis</a:t>
            </a:r>
            <a:endParaRPr lang="en-US" altLang="en-US" sz="1200" dirty="0"/>
          </a:p>
        </p:txBody>
      </p:sp>
      <p:sp>
        <p:nvSpPr>
          <p:cNvPr id="13" name="Rectangle 223"/>
          <p:cNvSpPr>
            <a:spLocks noChangeArrowheads="1"/>
          </p:cNvSpPr>
          <p:nvPr/>
        </p:nvSpPr>
        <p:spPr bwMode="auto">
          <a:xfrm>
            <a:off x="13137349" y="24022083"/>
            <a:ext cx="13100053" cy="1219796"/>
          </a:xfrm>
          <a:prstGeom prst="rect">
            <a:avLst/>
          </a:prstGeom>
          <a:solidFill>
            <a:srgbClr val="001E78"/>
          </a:solidFill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60" tIns="68580" rIns="137160" bIns="68580" anchor="ctr"/>
          <a:lstStyle>
            <a:lvl1pPr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703763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dirty="0">
                <a:solidFill>
                  <a:schemeClr val="bg1"/>
                </a:solidFill>
              </a:rPr>
              <a:t>WHAT IS </a:t>
            </a:r>
            <a:r>
              <a:rPr lang="en-US" altLang="en-US" sz="4000" i="1" dirty="0">
                <a:solidFill>
                  <a:schemeClr val="bg1"/>
                </a:solidFill>
              </a:rPr>
              <a:t>RAOULTELLA ORNITHINOLYTICA?</a:t>
            </a:r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15" name="Rectangle 228"/>
          <p:cNvSpPr>
            <a:spLocks noChangeArrowheads="1"/>
          </p:cNvSpPr>
          <p:nvPr/>
        </p:nvSpPr>
        <p:spPr bwMode="auto">
          <a:xfrm>
            <a:off x="28559129" y="21120734"/>
            <a:ext cx="13290550" cy="1228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Infections with these bacteria are usually present in hospitalized patients with multiple comorbidities.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There have been reports of this bacterium being clinically isolated in humans in sputum, stools, wounds, and urine but it is a rare cause of invasive human infections.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Most notably, this bacterium has been historically identified in cases causing ascending cholangitis as well as appendicitis.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To date, there has not been a reported case of </a:t>
            </a:r>
            <a:r>
              <a:rPr lang="en-US" sz="4400" i="1" dirty="0" err="1"/>
              <a:t>Raoultella</a:t>
            </a:r>
            <a:r>
              <a:rPr lang="en-US" sz="4400" i="1" dirty="0"/>
              <a:t> </a:t>
            </a:r>
            <a:r>
              <a:rPr lang="en-US" sz="4400" i="1" dirty="0" err="1"/>
              <a:t>ornithinolytica</a:t>
            </a:r>
            <a:r>
              <a:rPr lang="en-US" sz="4400" i="1" dirty="0"/>
              <a:t> </a:t>
            </a:r>
            <a:r>
              <a:rPr lang="en-US" sz="4400" dirty="0"/>
              <a:t>causing acute cholecystitis.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There has been one reported case of cholecystitis being caused by another bacterium of the same species, </a:t>
            </a:r>
            <a:r>
              <a:rPr lang="en-US" sz="4400" i="1" dirty="0" err="1"/>
              <a:t>Raoultella</a:t>
            </a:r>
            <a:r>
              <a:rPr lang="en-US" sz="4400" i="1" dirty="0"/>
              <a:t> </a:t>
            </a:r>
            <a:r>
              <a:rPr lang="en-US" sz="4400" i="1" dirty="0" err="1"/>
              <a:t>Planticola</a:t>
            </a:r>
            <a:r>
              <a:rPr lang="en-US" sz="4400" i="1" dirty="0"/>
              <a:t>.</a:t>
            </a: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en-US" sz="4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5993A0C-C365-43BB-B688-D4236301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83353"/>
              </p:ext>
            </p:extLst>
          </p:nvPr>
        </p:nvGraphicFramePr>
        <p:xfrm>
          <a:off x="13276262" y="13544878"/>
          <a:ext cx="13477876" cy="5756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938">
                  <a:extLst>
                    <a:ext uri="{9D8B030D-6E8A-4147-A177-3AD203B41FA5}">
                      <a16:colId xmlns:a16="http://schemas.microsoft.com/office/drawing/2014/main" val="2365146480"/>
                    </a:ext>
                  </a:extLst>
                </a:gridCol>
                <a:gridCol w="6738938">
                  <a:extLst>
                    <a:ext uri="{9D8B030D-6E8A-4147-A177-3AD203B41FA5}">
                      <a16:colId xmlns:a16="http://schemas.microsoft.com/office/drawing/2014/main" val="4033546172"/>
                    </a:ext>
                  </a:extLst>
                </a:gridCol>
              </a:tblGrid>
              <a:tr h="7294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Laboratory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50788"/>
                  </a:ext>
                </a:extLst>
              </a:tr>
              <a:tr h="671052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WBC 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15.7 k/</a:t>
                      </a:r>
                      <a:r>
                        <a:rPr lang="en-US" sz="4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</a:t>
                      </a:r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(4.5-11)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03786"/>
                  </a:ext>
                </a:extLst>
              </a:tr>
              <a:tr h="1081576">
                <a:tc>
                  <a:txBody>
                    <a:bodyPr/>
                    <a:lstStyle/>
                    <a:p>
                      <a:pPr marL="0" marR="0" lvl="0" indent="0" algn="l" defTabSz="43886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Neutrophil 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84.7% (50-70)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45596"/>
                  </a:ext>
                </a:extLst>
              </a:tr>
              <a:tr h="727824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bilirubin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 mg/dL (0.2-1.3)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43"/>
                  </a:ext>
                </a:extLst>
              </a:tr>
              <a:tr h="671052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Lipase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U/L (20-55)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281792"/>
                  </a:ext>
                </a:extLst>
              </a:tr>
              <a:tr h="671052">
                <a:tc>
                  <a:txBody>
                    <a:bodyPr/>
                    <a:lstStyle/>
                    <a:p>
                      <a:pPr marL="0" marR="0" lvl="0" indent="0" algn="l" defTabSz="43886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3886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mg/dL (5-25)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623447"/>
                  </a:ext>
                </a:extLst>
              </a:tr>
              <a:tr h="1081576"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2.14 mg/dL (0.61-1.24)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53753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D8C782F-9EB7-469F-8FC2-468221D0BA3C}"/>
              </a:ext>
            </a:extLst>
          </p:cNvPr>
          <p:cNvSpPr txBox="1"/>
          <p:nvPr/>
        </p:nvSpPr>
        <p:spPr>
          <a:xfrm>
            <a:off x="13045273" y="25476134"/>
            <a:ext cx="1306671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Raoultella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ornithinolytica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is an encapsulated, gram-negative aerobic bacillus within the 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Enterobacteriaceae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family.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This bacterium has been isolated from the gut of fish, ticks and termites.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It has also been shown to be histamine producing. This bacteria’s presence in fish has been linked to scombroid syndrome, a histamine produced illness that presents with flushing, vomiting, diarrhea, and respiratory compromise. </a:t>
            </a:r>
            <a:endParaRPr lang="en-US" sz="4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B5C2B7-42B8-418E-B3C5-530238C1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604" y="4824991"/>
            <a:ext cx="11531120" cy="142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2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H-Blue" id="{1590A865-0721-A449-8C64-759FEDC94FF6}" vid="{CD41AA0C-7D34-5841-80BF-FC65E8332D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HMH-White</Template>
  <TotalTime>266</TotalTime>
  <Words>522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Georgia</vt:lpstr>
      <vt:lpstr>Georgia-Bold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Sammons, Christopher</dc:creator>
  <cp:lastModifiedBy>Declemente, Erica</cp:lastModifiedBy>
  <cp:revision>22</cp:revision>
  <dcterms:created xsi:type="dcterms:W3CDTF">2017-03-21T19:09:34Z</dcterms:created>
  <dcterms:modified xsi:type="dcterms:W3CDTF">2020-05-18T14:27:48Z</dcterms:modified>
</cp:coreProperties>
</file>