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12619-4F36-4747-A4EF-C1CDF578494A}" v="38" dt="2020-05-18T00:32:48.285"/>
    <p1510:client id="{194CF8B8-E9B8-49E5-8252-84A937EF5617}" v="502" dt="2020-05-18T00:26:10.939"/>
    <p1510:client id="{685BCAAE-C102-4245-BD90-44C318663EEB}" v="29" dt="2020-05-18T01:16:07.450"/>
    <p1510:client id="{E25E95CE-0C10-4EBE-ACA4-924443F18E39}" v="56" dt="2020-05-18T01:03:52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35" autoAdjust="0"/>
    <p:restoredTop sz="94672"/>
  </p:normalViewPr>
  <p:slideViewPr>
    <p:cSldViewPr snapToGrid="0" snapToObjects="1">
      <p:cViewPr varScale="1">
        <p:scale>
          <a:sx n="13" d="100"/>
          <a:sy n="13" d="100"/>
        </p:scale>
        <p:origin x="19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7BF1-1094-49D6-8E75-E2B16E190197}" type="datetimeFigureOut">
              <a:rPr lang="en-US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E0E3-2DB3-4BEE-B5C1-AE528D242A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E0E3-2DB3-4BEE-B5C1-AE528D242A4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kern="1200">
          <a:solidFill>
            <a:schemeClr val="tx2">
              <a:lumMod val="60000"/>
              <a:lumOff val="40000"/>
            </a:schemeClr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1380226" y="1945424"/>
            <a:ext cx="32472553" cy="2328837"/>
          </a:xfrm>
          <a:prstGeom prst="rect">
            <a:avLst/>
          </a:prstGeom>
          <a:solidFill>
            <a:srgbClr val="001E78"/>
          </a:solidFill>
          <a:ln>
            <a:noFill/>
          </a:ln>
          <a:effec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5400" b="1" dirty="0">
                <a:solidFill>
                  <a:schemeClr val="bg1"/>
                </a:solidFill>
              </a:rPr>
              <a:t>VAPING ASSOCIATED LUNG INJURY</a:t>
            </a:r>
            <a:endParaRPr lang="en-US" sz="5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bg1"/>
                </a:solidFill>
              </a:rPr>
              <a:t>Erica De Clemente MD, Kelsey Gallagher DO, Kelly Ussery-</a:t>
            </a:r>
            <a:r>
              <a:rPr lang="en-US" altLang="en-US" sz="4400" dirty="0" err="1">
                <a:solidFill>
                  <a:schemeClr val="bg1"/>
                </a:solidFill>
              </a:rPr>
              <a:t>Kronhaus</a:t>
            </a:r>
            <a:r>
              <a:rPr lang="en-US" altLang="en-US" sz="4400" dirty="0">
                <a:solidFill>
                  <a:schemeClr val="bg1"/>
                </a:solidFill>
              </a:rPr>
              <a:t> MD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bg1"/>
                </a:solidFill>
              </a:rPr>
              <a:t>Department of Family Medicine. Ocean Medical Center, Brick NJ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965201" y="5840112"/>
            <a:ext cx="11330569" cy="531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 anchor="t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en-US" sz="4800" dirty="0"/>
              <a:t>To recognize the symptoms of vaping associated lung injury.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rial"/>
                <a:cs typeface="Arial"/>
              </a:rPr>
              <a:t>To diagnose vaping associated lung injury via radiographic imaging. </a:t>
            </a:r>
            <a:endParaRPr lang="en-US" sz="4800" dirty="0">
              <a:cs typeface="Arial"/>
            </a:endParaRPr>
          </a:p>
          <a:p>
            <a:pPr marL="685800" lvl="0" indent="-6858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Arial"/>
                <a:cs typeface="Arial"/>
              </a:rPr>
              <a:t>To treat vaping associated lung injury.</a:t>
            </a:r>
          </a:p>
        </p:txBody>
      </p:sp>
      <p:sp>
        <p:nvSpPr>
          <p:cNvPr id="4" name="Rectangle 194"/>
          <p:cNvSpPr>
            <a:spLocks noChangeArrowheads="1"/>
          </p:cNvSpPr>
          <p:nvPr/>
        </p:nvSpPr>
        <p:spPr bwMode="auto">
          <a:xfrm>
            <a:off x="1347787" y="4570342"/>
            <a:ext cx="10915650" cy="1046163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LEARNING OBJECTIVES</a:t>
            </a:r>
          </a:p>
        </p:txBody>
      </p:sp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1385163" y="10975936"/>
            <a:ext cx="10920412" cy="92075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CASE PRESENTATION</a:t>
            </a:r>
            <a:endParaRPr lang="en-US" altLang="en-US" sz="4000" b="0" dirty="0">
              <a:solidFill>
                <a:schemeClr val="bg1"/>
              </a:solidFill>
            </a:endParaRPr>
          </a:p>
        </p:txBody>
      </p:sp>
      <p:sp>
        <p:nvSpPr>
          <p:cNvPr id="7" name="Rectangle 199"/>
          <p:cNvSpPr>
            <a:spLocks noChangeArrowheads="1"/>
          </p:cNvSpPr>
          <p:nvPr/>
        </p:nvSpPr>
        <p:spPr bwMode="auto">
          <a:xfrm>
            <a:off x="15126296" y="26419016"/>
            <a:ext cx="12974637" cy="109855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PATHOPHYSIOLOGY</a:t>
            </a:r>
          </a:p>
        </p:txBody>
      </p:sp>
      <p:sp>
        <p:nvSpPr>
          <p:cNvPr id="8" name="Rectangle 200"/>
          <p:cNvSpPr>
            <a:spLocks noChangeArrowheads="1"/>
          </p:cNvSpPr>
          <p:nvPr/>
        </p:nvSpPr>
        <p:spPr bwMode="auto">
          <a:xfrm>
            <a:off x="29414069" y="20712618"/>
            <a:ext cx="13066713" cy="107950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2" name="Rectangle 219"/>
          <p:cNvSpPr>
            <a:spLocks noChangeArrowheads="1"/>
          </p:cNvSpPr>
          <p:nvPr/>
        </p:nvSpPr>
        <p:spPr bwMode="auto">
          <a:xfrm>
            <a:off x="1347787" y="26594816"/>
            <a:ext cx="11539029" cy="1322207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HOSPITAL COURSE</a:t>
            </a:r>
          </a:p>
        </p:txBody>
      </p:sp>
      <p:sp>
        <p:nvSpPr>
          <p:cNvPr id="15" name="Rectangle 228"/>
          <p:cNvSpPr>
            <a:spLocks noChangeArrowheads="1"/>
          </p:cNvSpPr>
          <p:nvPr/>
        </p:nvSpPr>
        <p:spPr bwMode="auto">
          <a:xfrm>
            <a:off x="29207037" y="21943710"/>
            <a:ext cx="13152528" cy="1191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sz="4800" dirty="0">
                <a:latin typeface="Arial"/>
                <a:cs typeface="Arial"/>
              </a:rPr>
              <a:t>Patients must have a history of vaping in the past 90 days, opacities on x-ray or CT, and exclusion of infection.  </a:t>
            </a:r>
            <a:endParaRPr lang="en-US" sz="4800" dirty="0"/>
          </a:p>
          <a:p>
            <a:pPr algn="just">
              <a:buFontTx/>
              <a:buChar char="•"/>
            </a:pPr>
            <a:r>
              <a:rPr lang="en-US" sz="4800" dirty="0"/>
              <a:t>Treatment is mostly supportive with empiric antibiotics and supplemental oxygen.  </a:t>
            </a:r>
          </a:p>
          <a:p>
            <a:pPr algn="just">
              <a:buFontTx/>
              <a:buChar char="•"/>
            </a:pPr>
            <a:r>
              <a:rPr lang="en-US" sz="4800" dirty="0"/>
              <a:t>Systemic steroids are not recommended unless all other options have been exhausted.  </a:t>
            </a:r>
          </a:p>
          <a:p>
            <a:pPr algn="just">
              <a:buFontTx/>
              <a:buChar char="•"/>
            </a:pPr>
            <a:r>
              <a:rPr lang="en-US" sz="4800" dirty="0"/>
              <a:t>Twenty five percent of patients progress to mechanical ventilation. </a:t>
            </a:r>
          </a:p>
          <a:p>
            <a:pPr algn="just">
              <a:buFontTx/>
              <a:buChar char="•"/>
            </a:pPr>
            <a:r>
              <a:rPr lang="en-US" sz="4800" dirty="0"/>
              <a:t> The patient described above, with negative bronchial lavage, negative infectious workup, and recent history of vaping fits criteria for diagnosis.</a:t>
            </a:r>
          </a:p>
          <a:p>
            <a:pPr marL="0" indent="0" algn="just" eaLnBrk="1" hangingPunct="1"/>
            <a:endParaRPr lang="en-US" altLang="en-US" sz="4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0DDDC-9375-4442-BEAE-96F2C2F06626}"/>
              </a:ext>
            </a:extLst>
          </p:cNvPr>
          <p:cNvSpPr txBox="1"/>
          <p:nvPr/>
        </p:nvSpPr>
        <p:spPr>
          <a:xfrm>
            <a:off x="1103222" y="12111934"/>
            <a:ext cx="1134627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20-year-old male with nausea, vomiting, abdominal pain and cough for four days. He is given fluids, Zofran, and azithromycin. 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Patient returns the next day with similar complaints.</a:t>
            </a:r>
          </a:p>
        </p:txBody>
      </p:sp>
      <p:sp>
        <p:nvSpPr>
          <p:cNvPr id="24" name="Rectangle 195">
            <a:extLst>
              <a:ext uri="{FF2B5EF4-FFF2-40B4-BE49-F238E27FC236}">
                <a16:creationId xmlns:a16="http://schemas.microsoft.com/office/drawing/2014/main" id="{5BE95FA1-AC40-4C20-9D4E-CC08594D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05" y="16511169"/>
            <a:ext cx="10920412" cy="92075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INITIAL VITALS AND IMAGING</a:t>
            </a:r>
            <a:endParaRPr lang="en-US" altLang="en-US" sz="4000" b="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57357-9F10-4074-8149-E3EB08054062}"/>
              </a:ext>
            </a:extLst>
          </p:cNvPr>
          <p:cNvSpPr txBox="1"/>
          <p:nvPr/>
        </p:nvSpPr>
        <p:spPr>
          <a:xfrm>
            <a:off x="1085102" y="17556197"/>
            <a:ext cx="11302998" cy="89562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Oxygen saturation was 93% on room air. </a:t>
            </a:r>
            <a:endParaRPr lang="en-US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He was found to have pneumonia, duodenitis, and possible malrotation of the small bowel. 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Chest x-ray showed bilateral patchy consolidation of the lower lobes.  CT of the chest shows </a:t>
            </a:r>
            <a:r>
              <a:rPr lang="en-US" sz="4800" b="1" dirty="0" err="1">
                <a:latin typeface="Arial"/>
                <a:cs typeface="Arial"/>
              </a:rPr>
              <a:t>precarinal</a:t>
            </a:r>
            <a:r>
              <a:rPr lang="en-US" sz="4800" b="1" dirty="0">
                <a:latin typeface="Arial"/>
                <a:cs typeface="Arial"/>
              </a:rPr>
              <a:t> </a:t>
            </a:r>
            <a:r>
              <a:rPr lang="en-US" sz="4800" b="1" dirty="0" err="1">
                <a:latin typeface="Arial"/>
                <a:cs typeface="Arial"/>
              </a:rPr>
              <a:t>lymphadeopathy</a:t>
            </a:r>
            <a:r>
              <a:rPr lang="en-US" sz="4800" b="1" dirty="0">
                <a:latin typeface="Arial"/>
                <a:cs typeface="Arial"/>
              </a:rPr>
              <a:t>, mild bilateral hilar fullness, and moderate diffuse pulmonary edema and airspace disease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4DEE9-FED9-4EA1-B38B-25667F666767}"/>
              </a:ext>
            </a:extLst>
          </p:cNvPr>
          <p:cNvSpPr txBox="1"/>
          <p:nvPr/>
        </p:nvSpPr>
        <p:spPr>
          <a:xfrm>
            <a:off x="15093719" y="16597677"/>
            <a:ext cx="12974637" cy="9694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 algn="just">
              <a:buFont typeface="Arial"/>
              <a:buChar char="•"/>
            </a:pPr>
            <a:r>
              <a:rPr lang="en-US" sz="4800" b="1" dirty="0">
                <a:latin typeface="Arial"/>
                <a:cs typeface="Arial"/>
              </a:rPr>
              <a:t>With no improvement of respiratory status, patient was started on methylprednisolone, duo nebs and incentive spirometry.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On day 5 of his hospitalization, </a:t>
            </a:r>
            <a:r>
              <a:rPr lang="en-US" sz="4800" b="1">
                <a:latin typeface="Arial"/>
                <a:cs typeface="Arial"/>
              </a:rPr>
              <a:t>patient admitted </a:t>
            </a:r>
            <a:r>
              <a:rPr lang="en-US" sz="4800" b="1" dirty="0">
                <a:latin typeface="Arial"/>
                <a:cs typeface="Arial"/>
              </a:rPr>
              <a:t>to recent vaping of tobacco products.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Patient underwent bronchoscopy with washout, which did not show any etiology for his pneumonia. After excluding other diagnoses, patient was diagnosed with acute lung injury secondary to vaping.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66241A-5AE5-426D-AD26-F0CF2FBE0BB5}"/>
              </a:ext>
            </a:extLst>
          </p:cNvPr>
          <p:cNvSpPr txBox="1"/>
          <p:nvPr/>
        </p:nvSpPr>
        <p:spPr>
          <a:xfrm>
            <a:off x="29432615" y="4596983"/>
            <a:ext cx="12974638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 algn="just">
              <a:buFont typeface="Arial"/>
              <a:buChar char="•"/>
            </a:pPr>
            <a:r>
              <a:rPr lang="en-US" sz="4800" b="1" dirty="0">
                <a:latin typeface="Arial"/>
                <a:cs typeface="Arial"/>
              </a:rPr>
              <a:t>Symptoms include shortness of breath, cough, chest pain, pleuritic pain, hemoptysis, fever, chills, and GI symptoms.  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Vital signs show fever, tachycardia, tachypnea, hypoxemia. 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Imaging reveals diffuse bilateral consolidative ground glass opacities which spare the subpleural space. Pleural effusions are less likely but possible.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1255D13-F261-4E6B-A35F-9A6A5719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7448" y="12111934"/>
            <a:ext cx="13232921" cy="8715432"/>
          </a:xfrm>
          <a:prstGeom prst="rect">
            <a:avLst/>
          </a:prstGeom>
        </p:spPr>
      </p:pic>
      <p:pic>
        <p:nvPicPr>
          <p:cNvPr id="10" name="Picture 10" descr="A picture containing film, looking, man, close&#10;&#10;Description generated with very high confidence">
            <a:extLst>
              <a:ext uri="{FF2B5EF4-FFF2-40B4-BE49-F238E27FC236}">
                <a16:creationId xmlns:a16="http://schemas.microsoft.com/office/drawing/2014/main" id="{9B4D38F0-34CB-4048-881B-6B27E484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6174" y="4580695"/>
            <a:ext cx="12542806" cy="118180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7325AD-2676-4349-854E-EDE682CF601D}"/>
              </a:ext>
            </a:extLst>
          </p:cNvPr>
          <p:cNvSpPr txBox="1"/>
          <p:nvPr/>
        </p:nvSpPr>
        <p:spPr>
          <a:xfrm>
            <a:off x="1084420" y="28265215"/>
            <a:ext cx="11525399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Patient desaturated after an episode of vomiting and is admitted to the intensive care unit for acute hypoxic respiratory failure.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He was treated with oxygen, Levaquin, and Bactrim.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22B1D-9732-461F-A030-5B26F6CD5308}"/>
              </a:ext>
            </a:extLst>
          </p:cNvPr>
          <p:cNvSpPr txBox="1"/>
          <p:nvPr/>
        </p:nvSpPr>
        <p:spPr>
          <a:xfrm>
            <a:off x="15078259" y="27655421"/>
            <a:ext cx="12974638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Vaping associated pulmonary injury (VAPI) or E-cigarette and vaping associated lung injury (EVALI) was first recognized in summer of 2019. 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latin typeface="Arial"/>
                <a:cs typeface="Arial"/>
              </a:rPr>
              <a:t>Symptoms present due to acute lung injury with fibrinous pneumonitis and diffuse alveolar damage. 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145</TotalTime>
  <Words>278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Georgia-Bold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Declemente, Erica</cp:lastModifiedBy>
  <cp:revision>169</cp:revision>
  <dcterms:created xsi:type="dcterms:W3CDTF">2017-03-21T19:09:34Z</dcterms:created>
  <dcterms:modified xsi:type="dcterms:W3CDTF">2020-06-03T14:10:53Z</dcterms:modified>
</cp:coreProperties>
</file>