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8" autoAdjust="0"/>
    <p:restoredTop sz="94672"/>
  </p:normalViewPr>
  <p:slideViewPr>
    <p:cSldViewPr snapToGrid="0" snapToObjects="1">
      <p:cViewPr varScale="1">
        <p:scale>
          <a:sx n="23" d="100"/>
          <a:sy n="23" d="100"/>
        </p:scale>
        <p:origin x="28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kern="1200">
          <a:solidFill>
            <a:schemeClr val="tx2">
              <a:lumMod val="60000"/>
              <a:lumOff val="40000"/>
            </a:schemeClr>
          </a:solidFill>
          <a:latin typeface="Georgia" charset="0"/>
          <a:ea typeface="Georgia" charset="0"/>
          <a:cs typeface="Georgia"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kern="1200">
          <a:solidFill>
            <a:schemeClr val="tx2">
              <a:lumMod val="60000"/>
              <a:lumOff val="40000"/>
            </a:schemeClr>
          </a:solidFill>
          <a:latin typeface="+mn-lt"/>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1" y="1610519"/>
            <a:ext cx="31750001" cy="3005945"/>
          </a:xfrm>
          <a:prstGeom prst="rect">
            <a:avLst/>
          </a:prstGeom>
          <a:solidFill>
            <a:srgbClr val="001E78"/>
          </a:solidFill>
          <a:ln>
            <a:noFill/>
          </a:ln>
          <a:effec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eaLnBrk="1" hangingPunct="1">
              <a:spcBef>
                <a:spcPct val="0"/>
              </a:spcBef>
              <a:buFontTx/>
              <a:buNone/>
            </a:pPr>
            <a:r>
              <a:rPr lang="en-US" altLang="en-US" sz="7200" dirty="0">
                <a:solidFill>
                  <a:schemeClr val="bg1"/>
                </a:solidFill>
              </a:rPr>
              <a:t>Complications Post Severe Chronic Traumatic Brain Injury Including Seizure</a:t>
            </a:r>
          </a:p>
          <a:p>
            <a:pPr eaLnBrk="1" hangingPunct="1">
              <a:spcBef>
                <a:spcPct val="0"/>
              </a:spcBef>
              <a:buFontTx/>
              <a:buNone/>
            </a:pPr>
            <a:r>
              <a:rPr lang="en-US" altLang="en-US" sz="6000" dirty="0">
                <a:solidFill>
                  <a:schemeClr val="bg1"/>
                </a:solidFill>
              </a:rPr>
              <a:t>Charles Eke, MD; Christopher Bader, DO; Kenneth </a:t>
            </a:r>
            <a:r>
              <a:rPr lang="en-US" altLang="en-US" sz="6000" dirty="0" err="1">
                <a:solidFill>
                  <a:schemeClr val="bg1"/>
                </a:solidFill>
              </a:rPr>
              <a:t>Kronhaus</a:t>
            </a:r>
            <a:r>
              <a:rPr lang="en-US" altLang="en-US" sz="6000" dirty="0">
                <a:solidFill>
                  <a:schemeClr val="bg1"/>
                </a:solidFill>
              </a:rPr>
              <a:t> MD</a:t>
            </a:r>
          </a:p>
          <a:p>
            <a:pPr eaLnBrk="1" hangingPunct="1">
              <a:spcBef>
                <a:spcPct val="0"/>
              </a:spcBef>
              <a:buFontTx/>
              <a:buNone/>
            </a:pPr>
            <a:r>
              <a:rPr lang="en-US" altLang="en-US" sz="5400" dirty="0">
                <a:solidFill>
                  <a:schemeClr val="bg1"/>
                </a:solidFill>
              </a:rPr>
              <a:t>Department of Family Medicine. Ocean Medical Center, Brick NJ</a:t>
            </a:r>
            <a:endParaRPr lang="en-US" altLang="en-US" sz="7200" dirty="0">
              <a:solidFill>
                <a:schemeClr val="bg1"/>
              </a:solidFill>
            </a:endParaRPr>
          </a:p>
        </p:txBody>
      </p:sp>
      <p:sp>
        <p:nvSpPr>
          <p:cNvPr id="3" name="Text Box 38"/>
          <p:cNvSpPr txBox="1">
            <a:spLocks noChangeArrowheads="1"/>
          </p:cNvSpPr>
          <p:nvPr/>
        </p:nvSpPr>
        <p:spPr bwMode="auto">
          <a:xfrm>
            <a:off x="1554163" y="7474455"/>
            <a:ext cx="10326687" cy="314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lnSpc>
                <a:spcPct val="110000"/>
              </a:lnSpc>
              <a:buFontTx/>
              <a:buAutoNum type="arabicPeriod"/>
            </a:pPr>
            <a:r>
              <a:rPr lang="en-US" altLang="en-US" sz="3600" dirty="0"/>
              <a:t>Determine whether the complications of a chronic traumatic brain injury include late-onset seizures and/or epilepsy</a:t>
            </a:r>
          </a:p>
          <a:p>
            <a:pPr eaLnBrk="1" hangingPunct="1">
              <a:lnSpc>
                <a:spcPct val="110000"/>
              </a:lnSpc>
              <a:buFontTx/>
              <a:buAutoNum type="arabicPeriod"/>
            </a:pPr>
            <a:r>
              <a:rPr lang="en-US" altLang="en-US" sz="3600" dirty="0"/>
              <a:t>Management of seizures and epilepsy from post-traumatic brain injury</a:t>
            </a:r>
          </a:p>
        </p:txBody>
      </p:sp>
      <p:sp>
        <p:nvSpPr>
          <p:cNvPr id="4" name="Rectangle 194"/>
          <p:cNvSpPr>
            <a:spLocks noChangeArrowheads="1"/>
          </p:cNvSpPr>
          <p:nvPr/>
        </p:nvSpPr>
        <p:spPr bwMode="auto">
          <a:xfrm>
            <a:off x="1558925" y="6340143"/>
            <a:ext cx="10915650" cy="1046163"/>
          </a:xfrm>
          <a:prstGeom prst="rect">
            <a:avLst/>
          </a:prstGeom>
          <a:solidFill>
            <a:srgbClr val="001E78"/>
          </a:solidFill>
          <a:ln>
            <a:noFill/>
          </a:ln>
          <a:effectLst>
            <a:outerShdw dist="107763" dir="2700000" algn="ctr" rotWithShape="0">
              <a:schemeClr val="tx1">
                <a:alpha val="50000"/>
              </a:schemeClr>
            </a:outerShdw>
          </a:effec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LEARNING OBJECTVES</a:t>
            </a:r>
          </a:p>
        </p:txBody>
      </p:sp>
      <p:sp>
        <p:nvSpPr>
          <p:cNvPr id="5" name="Rectangle 195"/>
          <p:cNvSpPr>
            <a:spLocks noChangeArrowheads="1"/>
          </p:cNvSpPr>
          <p:nvPr/>
        </p:nvSpPr>
        <p:spPr bwMode="auto">
          <a:xfrm>
            <a:off x="1554163" y="11581607"/>
            <a:ext cx="10920412" cy="92075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a:solidFill>
                  <a:schemeClr val="bg1"/>
                </a:solidFill>
              </a:rPr>
              <a:t>CASE PRESENTATION</a:t>
            </a:r>
            <a:endParaRPr lang="en-US" altLang="en-US" sz="4000" b="0">
              <a:solidFill>
                <a:schemeClr val="bg1"/>
              </a:solidFill>
            </a:endParaRPr>
          </a:p>
        </p:txBody>
      </p:sp>
      <p:sp>
        <p:nvSpPr>
          <p:cNvPr id="6" name="Rectangle 197"/>
          <p:cNvSpPr>
            <a:spLocks noChangeArrowheads="1"/>
          </p:cNvSpPr>
          <p:nvPr/>
        </p:nvSpPr>
        <p:spPr bwMode="auto">
          <a:xfrm>
            <a:off x="1581150" y="22423855"/>
            <a:ext cx="10915650" cy="1074738"/>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PHYSICAL EXAMINATION</a:t>
            </a:r>
          </a:p>
        </p:txBody>
      </p:sp>
      <p:sp>
        <p:nvSpPr>
          <p:cNvPr id="7" name="Rectangle 199"/>
          <p:cNvSpPr>
            <a:spLocks noChangeArrowheads="1"/>
          </p:cNvSpPr>
          <p:nvPr/>
        </p:nvSpPr>
        <p:spPr bwMode="auto">
          <a:xfrm>
            <a:off x="14222413" y="12946063"/>
            <a:ext cx="12974637" cy="109855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a:solidFill>
                  <a:schemeClr val="bg1"/>
                </a:solidFill>
              </a:rPr>
              <a:t>PATHOPHYSIOLOGY</a:t>
            </a:r>
          </a:p>
        </p:txBody>
      </p:sp>
      <p:sp>
        <p:nvSpPr>
          <p:cNvPr id="8" name="Rectangle 200"/>
          <p:cNvSpPr>
            <a:spLocks noChangeArrowheads="1"/>
          </p:cNvSpPr>
          <p:nvPr/>
        </p:nvSpPr>
        <p:spPr bwMode="auto">
          <a:xfrm>
            <a:off x="28122418" y="6394955"/>
            <a:ext cx="13066713" cy="107950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a:solidFill>
                  <a:schemeClr val="bg1"/>
                </a:solidFill>
              </a:rPr>
              <a:t>CONCLUSIONS</a:t>
            </a:r>
          </a:p>
        </p:txBody>
      </p:sp>
      <p:sp>
        <p:nvSpPr>
          <p:cNvPr id="9" name="Text Box 201"/>
          <p:cNvSpPr txBox="1">
            <a:spLocks noChangeArrowheads="1"/>
          </p:cNvSpPr>
          <p:nvPr/>
        </p:nvSpPr>
        <p:spPr bwMode="auto">
          <a:xfrm>
            <a:off x="1349375" y="12831763"/>
            <a:ext cx="11379200" cy="895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just" eaLnBrk="1" hangingPunct="1">
              <a:buFontTx/>
              <a:buChar char="•"/>
            </a:pPr>
            <a:r>
              <a:rPr lang="en-US" altLang="en-US" sz="3600" dirty="0"/>
              <a:t>51 year old race car driver involved in a crash in 2018 </a:t>
            </a:r>
          </a:p>
          <a:p>
            <a:pPr algn="just" eaLnBrk="1" hangingPunct="1">
              <a:buFontTx/>
              <a:buChar char="•"/>
            </a:pPr>
            <a:r>
              <a:rPr lang="en-US" altLang="en-US" sz="3600" dirty="0"/>
              <a:t>The crash resulted in severe head injury, intracranial hemorrhage, and transection of his left carotid artery</a:t>
            </a:r>
          </a:p>
          <a:p>
            <a:pPr algn="just" eaLnBrk="1" hangingPunct="1">
              <a:buFontTx/>
              <a:buChar char="•"/>
            </a:pPr>
            <a:r>
              <a:rPr lang="en-US" altLang="en-US" sz="3600" dirty="0"/>
              <a:t>Following the accident , the patient was paralyzed on the left side and remained in a coma for two weeks</a:t>
            </a:r>
          </a:p>
          <a:p>
            <a:pPr algn="just" eaLnBrk="1" hangingPunct="1">
              <a:buFontTx/>
              <a:buChar char="•"/>
            </a:pPr>
            <a:r>
              <a:rPr lang="en-US" altLang="en-US" sz="3600" dirty="0"/>
              <a:t>Patient eventually recovered strength on his left side after several months</a:t>
            </a:r>
          </a:p>
          <a:p>
            <a:pPr algn="just" eaLnBrk="1" hangingPunct="1">
              <a:buFontTx/>
              <a:buChar char="•"/>
            </a:pPr>
            <a:r>
              <a:rPr lang="en-US" altLang="en-US" sz="3600" dirty="0"/>
              <a:t>1-2 years following the accident patient presented to the emergency room after being found by his son in a state of confusion, on the floor drooling with a blank stare for several minutes</a:t>
            </a:r>
          </a:p>
          <a:p>
            <a:pPr algn="just" eaLnBrk="1" hangingPunct="1">
              <a:buFontTx/>
              <a:buChar char="•"/>
            </a:pPr>
            <a:endParaRPr lang="en-US" altLang="en-US" sz="3600" dirty="0"/>
          </a:p>
        </p:txBody>
      </p:sp>
      <p:sp>
        <p:nvSpPr>
          <p:cNvPr id="10" name="Text Box 202"/>
          <p:cNvSpPr txBox="1">
            <a:spLocks noChangeArrowheads="1"/>
          </p:cNvSpPr>
          <p:nvPr/>
        </p:nvSpPr>
        <p:spPr bwMode="auto">
          <a:xfrm>
            <a:off x="1594644" y="23656017"/>
            <a:ext cx="1083945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buFontTx/>
              <a:buChar char="•"/>
            </a:pPr>
            <a:r>
              <a:rPr lang="en-US" altLang="en-US" sz="3600" dirty="0"/>
              <a:t>Vital signs were normal.  </a:t>
            </a:r>
          </a:p>
          <a:p>
            <a:pPr eaLnBrk="1" hangingPunct="1">
              <a:buFontTx/>
              <a:buChar char="•"/>
            </a:pPr>
            <a:r>
              <a:rPr lang="en-US" altLang="en-US" sz="3600" dirty="0"/>
              <a:t>Speech: expressive dysphagia (baseline)</a:t>
            </a:r>
          </a:p>
          <a:p>
            <a:pPr eaLnBrk="1" hangingPunct="1">
              <a:buFontTx/>
              <a:buChar char="•"/>
            </a:pPr>
            <a:r>
              <a:rPr lang="en-US" altLang="en-US" sz="3600" dirty="0"/>
              <a:t>HEENT: indentation of teeth on tongue</a:t>
            </a:r>
          </a:p>
          <a:p>
            <a:pPr eaLnBrk="1" hangingPunct="1">
              <a:buFontTx/>
              <a:buChar char="•"/>
            </a:pPr>
            <a:endParaRPr lang="en-US" altLang="en-US" sz="3600" dirty="0"/>
          </a:p>
        </p:txBody>
      </p:sp>
      <p:sp>
        <p:nvSpPr>
          <p:cNvPr id="12" name="Rectangle 219"/>
          <p:cNvSpPr>
            <a:spLocks noChangeArrowheads="1"/>
          </p:cNvSpPr>
          <p:nvPr/>
        </p:nvSpPr>
        <p:spPr bwMode="auto">
          <a:xfrm>
            <a:off x="14128750" y="5700713"/>
            <a:ext cx="13195300" cy="1046162"/>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RESULTS</a:t>
            </a:r>
          </a:p>
        </p:txBody>
      </p:sp>
      <p:sp>
        <p:nvSpPr>
          <p:cNvPr id="14" name="Text Box 205"/>
          <p:cNvSpPr txBox="1">
            <a:spLocks noChangeArrowheads="1"/>
          </p:cNvSpPr>
          <p:nvPr/>
        </p:nvSpPr>
        <p:spPr bwMode="auto">
          <a:xfrm>
            <a:off x="28122418" y="29357382"/>
            <a:ext cx="15052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defTabSz="4703763">
              <a:defRPr sz="8700" b="1">
                <a:solidFill>
                  <a:schemeClr val="tx1"/>
                </a:solidFill>
                <a:latin typeface="Arial" panose="020B0604020202020204" pitchFamily="34" charset="0"/>
              </a:defRPr>
            </a:lvl1pPr>
            <a:lvl2pPr marL="3371850" indent="-1657350" defTabSz="4703763">
              <a:defRPr sz="8700" b="1">
                <a:solidFill>
                  <a:schemeClr val="tx1"/>
                </a:solidFill>
                <a:latin typeface="Arial" panose="020B0604020202020204" pitchFamily="34" charset="0"/>
              </a:defRPr>
            </a:lvl2pPr>
            <a:lvl3pPr marL="5143500" indent="-1657350" defTabSz="4703763">
              <a:defRPr sz="8700" b="1">
                <a:solidFill>
                  <a:schemeClr val="tx1"/>
                </a:solidFill>
                <a:latin typeface="Arial" panose="020B0604020202020204" pitchFamily="34" charset="0"/>
              </a:defRPr>
            </a:lvl3pPr>
            <a:lvl4pPr marL="6915150" indent="-1657350" defTabSz="4703763">
              <a:defRPr sz="8700" b="1">
                <a:solidFill>
                  <a:schemeClr val="tx1"/>
                </a:solidFill>
                <a:latin typeface="Arial" panose="020B0604020202020204" pitchFamily="34" charset="0"/>
              </a:defRPr>
            </a:lvl4pPr>
            <a:lvl5pPr marL="8686800" indent="-1657350" defTabSz="4703763">
              <a:defRPr sz="8700" b="1">
                <a:solidFill>
                  <a:schemeClr val="tx1"/>
                </a:solidFill>
                <a:latin typeface="Arial" panose="020B0604020202020204" pitchFamily="34" charset="0"/>
              </a:defRPr>
            </a:lvl5pPr>
            <a:lvl6pPr marL="9144000" indent="-1657350" defTabSz="4703763" eaLnBrk="0" fontAlgn="base" hangingPunct="0">
              <a:spcBef>
                <a:spcPct val="0"/>
              </a:spcBef>
              <a:spcAft>
                <a:spcPct val="0"/>
              </a:spcAft>
              <a:defRPr sz="8700" b="1">
                <a:solidFill>
                  <a:schemeClr val="tx1"/>
                </a:solidFill>
                <a:latin typeface="Arial" panose="020B0604020202020204" pitchFamily="34" charset="0"/>
              </a:defRPr>
            </a:lvl6pPr>
            <a:lvl7pPr marL="9601200" indent="-1657350" defTabSz="4703763" eaLnBrk="0" fontAlgn="base" hangingPunct="0">
              <a:spcBef>
                <a:spcPct val="0"/>
              </a:spcBef>
              <a:spcAft>
                <a:spcPct val="0"/>
              </a:spcAft>
              <a:defRPr sz="8700" b="1">
                <a:solidFill>
                  <a:schemeClr val="tx1"/>
                </a:solidFill>
                <a:latin typeface="Arial" panose="020B0604020202020204" pitchFamily="34" charset="0"/>
              </a:defRPr>
            </a:lvl7pPr>
            <a:lvl8pPr marL="10058400" indent="-1657350" defTabSz="4703763" eaLnBrk="0" fontAlgn="base" hangingPunct="0">
              <a:spcBef>
                <a:spcPct val="0"/>
              </a:spcBef>
              <a:spcAft>
                <a:spcPct val="0"/>
              </a:spcAft>
              <a:defRPr sz="8700" b="1">
                <a:solidFill>
                  <a:schemeClr val="tx1"/>
                </a:solidFill>
                <a:latin typeface="Arial" panose="020B0604020202020204" pitchFamily="34" charset="0"/>
              </a:defRPr>
            </a:lvl8pPr>
            <a:lvl9pPr marL="10515600" indent="-1657350" defTabSz="4703763"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r>
              <a:rPr lang="en-US" altLang="en-US" sz="2000" dirty="0">
                <a:solidFill>
                  <a:srgbClr val="000000"/>
                </a:solidFill>
                <a:cs typeface="Times New Roman" panose="02020603050405020304" pitchFamily="18" charset="0"/>
              </a:rPr>
              <a:t>REFERENCES</a:t>
            </a:r>
          </a:p>
          <a:p>
            <a:pPr>
              <a:buAutoNum type="arabicPeriod"/>
            </a:pPr>
            <a:r>
              <a:rPr lang="en-US" sz="2000" dirty="0"/>
              <a:t>Long-Term Consequences of Traumatic Brain Injury: Current Status of Potential Mechanisms of Injury and Neurological Outcomes. - PubMed - NCBI. (2015).</a:t>
            </a:r>
          </a:p>
          <a:p>
            <a:pPr>
              <a:buAutoNum type="arabicPeriod"/>
            </a:pPr>
            <a:r>
              <a:rPr lang="en-US" sz="2000" dirty="0"/>
              <a:t>Epilepsy after Traumatic Brain Injury - PubMed - NCBI. (2016). </a:t>
            </a:r>
          </a:p>
          <a:p>
            <a:pPr>
              <a:buAutoNum type="arabicPeriod"/>
            </a:pPr>
            <a:r>
              <a:rPr lang="en-US" sz="2000" dirty="0" err="1"/>
              <a:t>Sutula</a:t>
            </a:r>
            <a:r>
              <a:rPr lang="en-US" sz="2000" dirty="0"/>
              <a:t>, T. (2002). Is epilepsy a progressive disorder? Prospects for new therapeutic approaches in temporal-lobe epilepsy. </a:t>
            </a:r>
            <a:r>
              <a:rPr lang="en-US" sz="2000" i="1" dirty="0"/>
              <a:t>The Lancet</a:t>
            </a:r>
            <a:r>
              <a:rPr lang="en-US" sz="2000" dirty="0"/>
              <a:t>, 1.</a:t>
            </a:r>
            <a:endParaRPr lang="en-US" altLang="en-US" sz="2000" dirty="0">
              <a:solidFill>
                <a:srgbClr val="000000"/>
              </a:solidFill>
              <a:cs typeface="Times New Roman" panose="02020603050405020304" pitchFamily="18" charset="0"/>
            </a:endParaRPr>
          </a:p>
        </p:txBody>
      </p:sp>
      <p:sp>
        <p:nvSpPr>
          <p:cNvPr id="17" name="Text Box 230"/>
          <p:cNvSpPr txBox="1">
            <a:spLocks noChangeArrowheads="1"/>
          </p:cNvSpPr>
          <p:nvPr/>
        </p:nvSpPr>
        <p:spPr bwMode="auto">
          <a:xfrm>
            <a:off x="28122418" y="7964488"/>
            <a:ext cx="13066713" cy="1338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571500" indent="-571500">
              <a:buFont typeface="Arial" panose="020B0604020202020204" pitchFamily="34" charset="0"/>
              <a:buChar char="•"/>
            </a:pPr>
            <a:r>
              <a:rPr lang="en-US" sz="3600" dirty="0"/>
              <a:t>Although epilepsy is an important consequence of TBI, which affects 25% of patients who suffered from a severe brain injury, seizure was properly ruled out of this patient on his second hospital admission via video EEG.</a:t>
            </a:r>
          </a:p>
          <a:p>
            <a:pPr marL="571500" indent="-571500">
              <a:buFont typeface="Arial" panose="020B0604020202020204" pitchFamily="34" charset="0"/>
              <a:buChar char="•"/>
            </a:pPr>
            <a:r>
              <a:rPr lang="en-US" sz="3600" dirty="0"/>
              <a:t> Although the patient in this case had multiple risk factors which would predispose him to late post traumatic epilepsy (which occurred 2 years after his initial injury) such as the severity of the brain injury, intracranial hemorrhage at the time of the brain injury, and initial Glasgow coma scale score at the time of injury, the inability to identify his syncopal episode as a seizure means he is unlikely to suffer from epilepsy.</a:t>
            </a:r>
          </a:p>
          <a:p>
            <a:pPr marL="571500" indent="-571500">
              <a:buFont typeface="Arial" panose="020B0604020202020204" pitchFamily="34" charset="0"/>
              <a:buChar char="•"/>
            </a:pPr>
            <a:r>
              <a:rPr lang="en-US" sz="3600" dirty="0"/>
              <a:t> Had this been an epileptic episode, management would include prophylaxis with antiseizure medications such as phenytoin within one day of the severe TBI, as it has been shown to prevent early seizures (occurring within one week of TBI). </a:t>
            </a:r>
          </a:p>
          <a:p>
            <a:pPr marL="571500" indent="-571500">
              <a:buFont typeface="Arial" panose="020B0604020202020204" pitchFamily="34" charset="0"/>
              <a:buChar char="•"/>
            </a:pPr>
            <a:r>
              <a:rPr lang="en-US" sz="3600" dirty="0"/>
              <a:t>Regardless, prophylaxis has no effect on the development of post-traumatic epilepsy or late post-traumatic seizures (occurring one week after TBI). </a:t>
            </a:r>
          </a:p>
          <a:p>
            <a:pPr marL="571500" indent="-571500">
              <a:buFont typeface="Arial" panose="020B0604020202020204" pitchFamily="34" charset="0"/>
              <a:buChar char="•"/>
            </a:pPr>
            <a:r>
              <a:rPr lang="en-US" sz="3600" dirty="0"/>
              <a:t>Other long-term complications of traumatic brain injury include progressive brain atrophy, chronic traumatic encephalopathy, and Alzheimer’s disease. </a:t>
            </a:r>
          </a:p>
        </p:txBody>
      </p:sp>
      <p:pic>
        <p:nvPicPr>
          <p:cNvPr id="27" name="Picture 26" descr="A close up of text on a white background&#10;&#10;Description automatically generated">
            <a:extLst>
              <a:ext uri="{FF2B5EF4-FFF2-40B4-BE49-F238E27FC236}">
                <a16:creationId xmlns:a16="http://schemas.microsoft.com/office/drawing/2014/main" id="{FDDD1D48-B0B7-6F4E-8950-08A605CBD03D}"/>
              </a:ext>
            </a:extLst>
          </p:cNvPr>
          <p:cNvPicPr>
            <a:picLocks noChangeAspect="1"/>
          </p:cNvPicPr>
          <p:nvPr/>
        </p:nvPicPr>
        <p:blipFill>
          <a:blip r:embed="rId2"/>
          <a:stretch>
            <a:fillRect/>
          </a:stretch>
        </p:blipFill>
        <p:spPr>
          <a:xfrm>
            <a:off x="13889737" y="14833600"/>
            <a:ext cx="13673325" cy="15294841"/>
          </a:xfrm>
          <a:prstGeom prst="rect">
            <a:avLst/>
          </a:prstGeom>
        </p:spPr>
      </p:pic>
      <p:sp>
        <p:nvSpPr>
          <p:cNvPr id="28" name="Text Box 231">
            <a:extLst>
              <a:ext uri="{FF2B5EF4-FFF2-40B4-BE49-F238E27FC236}">
                <a16:creationId xmlns:a16="http://schemas.microsoft.com/office/drawing/2014/main" id="{2A10FED1-6222-664A-9EB1-96F5D0A2FE29}"/>
              </a:ext>
            </a:extLst>
          </p:cNvPr>
          <p:cNvSpPr txBox="1">
            <a:spLocks noChangeArrowheads="1"/>
          </p:cNvSpPr>
          <p:nvPr/>
        </p:nvSpPr>
        <p:spPr bwMode="auto">
          <a:xfrm>
            <a:off x="25461913" y="30128441"/>
            <a:ext cx="1735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eaLnBrk="1" hangingPunct="1"/>
            <a:r>
              <a:rPr lang="en-US" altLang="en-US" sz="2000" b="0" dirty="0"/>
              <a:t>(Reference 3)</a:t>
            </a:r>
          </a:p>
        </p:txBody>
      </p:sp>
      <p:sp>
        <p:nvSpPr>
          <p:cNvPr id="29" name="Text Box 201">
            <a:extLst>
              <a:ext uri="{FF2B5EF4-FFF2-40B4-BE49-F238E27FC236}">
                <a16:creationId xmlns:a16="http://schemas.microsoft.com/office/drawing/2014/main" id="{7BCC11AB-6E5B-F84A-99E1-C866269DC24E}"/>
              </a:ext>
            </a:extLst>
          </p:cNvPr>
          <p:cNvSpPr txBox="1">
            <a:spLocks noChangeArrowheads="1"/>
          </p:cNvSpPr>
          <p:nvPr/>
        </p:nvSpPr>
        <p:spPr bwMode="auto">
          <a:xfrm>
            <a:off x="14128750" y="6951666"/>
            <a:ext cx="131953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just" eaLnBrk="1" hangingPunct="1">
              <a:buFontTx/>
              <a:buChar char="•"/>
            </a:pPr>
            <a:r>
              <a:rPr lang="en-US" altLang="en-US" sz="3600" dirty="0"/>
              <a:t>CBC and metabolic panel within normal limits</a:t>
            </a:r>
          </a:p>
          <a:p>
            <a:pPr marL="0" indent="0" algn="just" eaLnBrk="1" hangingPunct="1"/>
            <a:endParaRPr lang="en-US" altLang="en-US" sz="3600" dirty="0"/>
          </a:p>
          <a:p>
            <a:pPr algn="just" eaLnBrk="1" hangingPunct="1">
              <a:buFontTx/>
              <a:buChar char="•"/>
            </a:pPr>
            <a:r>
              <a:rPr lang="en-US" altLang="en-US" sz="3600" dirty="0"/>
              <a:t>EEG: no seizure activity detected</a:t>
            </a:r>
          </a:p>
          <a:p>
            <a:pPr marL="0" indent="0" algn="just" eaLnBrk="1" hangingPunct="1"/>
            <a:endParaRPr lang="en-US" altLang="en-US" sz="3600" dirty="0"/>
          </a:p>
          <a:p>
            <a:pPr algn="just" eaLnBrk="1" hangingPunct="1">
              <a:buFontTx/>
              <a:buChar char="•"/>
            </a:pPr>
            <a:r>
              <a:rPr lang="en-US" altLang="en-US" sz="3600" dirty="0"/>
              <a:t>MRI: Chronic left MCA territory encephalomalacia with no other abnormalities noted</a:t>
            </a:r>
          </a:p>
          <a:p>
            <a:pPr marL="0" indent="0" algn="just" eaLnBrk="1" hangingPunct="1"/>
            <a:endParaRPr lang="en-US" altLang="en-US" sz="3600" dirty="0"/>
          </a:p>
          <a:p>
            <a:pPr algn="just" eaLnBrk="1" hangingPunct="1">
              <a:buFontTx/>
              <a:buChar char="•"/>
            </a:pPr>
            <a:r>
              <a:rPr lang="en-US" altLang="en-US" sz="3600" dirty="0"/>
              <a:t>24 hour video EEG: no seizure activity detected</a:t>
            </a:r>
          </a:p>
        </p:txBody>
      </p:sp>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167</TotalTime>
  <Words>493</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Georgia-Bold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Lela Prichett</cp:lastModifiedBy>
  <cp:revision>20</cp:revision>
  <dcterms:created xsi:type="dcterms:W3CDTF">2017-03-21T19:09:34Z</dcterms:created>
  <dcterms:modified xsi:type="dcterms:W3CDTF">2020-05-18T11:48:45Z</dcterms:modified>
</cp:coreProperties>
</file>