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nmemon.md@outlook.com" initials="z" lastIdx="2" clrIdx="0">
    <p:extLst>
      <p:ext uri="{19B8F6BF-5375-455C-9EA6-DF929625EA0E}">
        <p15:presenceInfo xmlns:p15="http://schemas.microsoft.com/office/powerpoint/2012/main" userId="9a95cbeccd8d9b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252" autoAdjust="0"/>
  </p:normalViewPr>
  <p:slideViewPr>
    <p:cSldViewPr snapToGrid="0">
      <p:cViewPr varScale="1">
        <p:scale>
          <a:sx n="34" d="100"/>
          <a:sy n="34" d="100"/>
        </p:scale>
        <p:origin x="22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E88F-6F30-4A2E-B45C-89D836DB13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3FBC-3C70-4A0C-9A71-9C48DEF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5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7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A3FBC-3C70-4A0C-9A71-9C48DEFD76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03" indent="0" algn="ctr">
              <a:buNone/>
              <a:defRPr sz="6400"/>
            </a:lvl2pPr>
            <a:lvl3pPr marL="2926007" indent="0" algn="ctr">
              <a:buNone/>
              <a:defRPr sz="5760"/>
            </a:lvl3pPr>
            <a:lvl4pPr marL="4389010" indent="0" algn="ctr">
              <a:buNone/>
              <a:defRPr sz="5120"/>
            </a:lvl4pPr>
            <a:lvl5pPr marL="5852014" indent="0" algn="ctr">
              <a:buNone/>
              <a:defRPr sz="5120"/>
            </a:lvl5pPr>
            <a:lvl6pPr marL="7315017" indent="0" algn="ctr">
              <a:buNone/>
              <a:defRPr sz="5120"/>
            </a:lvl6pPr>
            <a:lvl7pPr marL="8778021" indent="0" algn="ctr">
              <a:buNone/>
              <a:defRPr sz="5120"/>
            </a:lvl7pPr>
            <a:lvl8pPr marL="10241024" indent="0" algn="ctr">
              <a:buNone/>
              <a:defRPr sz="5120"/>
            </a:lvl8pPr>
            <a:lvl9pPr marL="11704027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0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07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01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014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017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021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024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027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1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03" indent="0">
              <a:buNone/>
              <a:defRPr sz="6400" b="1"/>
            </a:lvl2pPr>
            <a:lvl3pPr marL="2926007" indent="0">
              <a:buNone/>
              <a:defRPr sz="5760" b="1"/>
            </a:lvl3pPr>
            <a:lvl4pPr marL="4389010" indent="0">
              <a:buNone/>
              <a:defRPr sz="5120" b="1"/>
            </a:lvl4pPr>
            <a:lvl5pPr marL="5852014" indent="0">
              <a:buNone/>
              <a:defRPr sz="5120" b="1"/>
            </a:lvl5pPr>
            <a:lvl6pPr marL="7315017" indent="0">
              <a:buNone/>
              <a:defRPr sz="5120" b="1"/>
            </a:lvl6pPr>
            <a:lvl7pPr marL="8778021" indent="0">
              <a:buNone/>
              <a:defRPr sz="5120" b="1"/>
            </a:lvl7pPr>
            <a:lvl8pPr marL="10241024" indent="0">
              <a:buNone/>
              <a:defRPr sz="5120" b="1"/>
            </a:lvl8pPr>
            <a:lvl9pPr marL="11704027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1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03" indent="0">
              <a:buNone/>
              <a:defRPr sz="6400" b="1"/>
            </a:lvl2pPr>
            <a:lvl3pPr marL="2926007" indent="0">
              <a:buNone/>
              <a:defRPr sz="5760" b="1"/>
            </a:lvl3pPr>
            <a:lvl4pPr marL="4389010" indent="0">
              <a:buNone/>
              <a:defRPr sz="5120" b="1"/>
            </a:lvl4pPr>
            <a:lvl5pPr marL="5852014" indent="0">
              <a:buNone/>
              <a:defRPr sz="5120" b="1"/>
            </a:lvl5pPr>
            <a:lvl6pPr marL="7315017" indent="0">
              <a:buNone/>
              <a:defRPr sz="5120" b="1"/>
            </a:lvl6pPr>
            <a:lvl7pPr marL="8778021" indent="0">
              <a:buNone/>
              <a:defRPr sz="5120" b="1"/>
            </a:lvl7pPr>
            <a:lvl8pPr marL="10241024" indent="0">
              <a:buNone/>
              <a:defRPr sz="5120" b="1"/>
            </a:lvl8pPr>
            <a:lvl9pPr marL="11704027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40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40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03" indent="0">
              <a:buNone/>
              <a:defRPr sz="4480"/>
            </a:lvl2pPr>
            <a:lvl3pPr marL="2926007" indent="0">
              <a:buNone/>
              <a:defRPr sz="3840"/>
            </a:lvl3pPr>
            <a:lvl4pPr marL="4389010" indent="0">
              <a:buNone/>
              <a:defRPr sz="3200"/>
            </a:lvl4pPr>
            <a:lvl5pPr marL="5852014" indent="0">
              <a:buNone/>
              <a:defRPr sz="3200"/>
            </a:lvl5pPr>
            <a:lvl6pPr marL="7315017" indent="0">
              <a:buNone/>
              <a:defRPr sz="3200"/>
            </a:lvl6pPr>
            <a:lvl7pPr marL="8778021" indent="0">
              <a:buNone/>
              <a:defRPr sz="3200"/>
            </a:lvl7pPr>
            <a:lvl8pPr marL="10241024" indent="0">
              <a:buNone/>
              <a:defRPr sz="3200"/>
            </a:lvl8pPr>
            <a:lvl9pPr marL="11704027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40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03" indent="0">
              <a:buNone/>
              <a:defRPr sz="8960"/>
            </a:lvl2pPr>
            <a:lvl3pPr marL="2926007" indent="0">
              <a:buNone/>
              <a:defRPr sz="7680"/>
            </a:lvl3pPr>
            <a:lvl4pPr marL="4389010" indent="0">
              <a:buNone/>
              <a:defRPr sz="6400"/>
            </a:lvl4pPr>
            <a:lvl5pPr marL="5852014" indent="0">
              <a:buNone/>
              <a:defRPr sz="6400"/>
            </a:lvl5pPr>
            <a:lvl6pPr marL="7315017" indent="0">
              <a:buNone/>
              <a:defRPr sz="6400"/>
            </a:lvl6pPr>
            <a:lvl7pPr marL="8778021" indent="0">
              <a:buNone/>
              <a:defRPr sz="6400"/>
            </a:lvl7pPr>
            <a:lvl8pPr marL="10241024" indent="0">
              <a:buNone/>
              <a:defRPr sz="6400"/>
            </a:lvl8pPr>
            <a:lvl9pPr marL="11704027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40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03" indent="0">
              <a:buNone/>
              <a:defRPr sz="4480"/>
            </a:lvl2pPr>
            <a:lvl3pPr marL="2926007" indent="0">
              <a:buNone/>
              <a:defRPr sz="3840"/>
            </a:lvl3pPr>
            <a:lvl4pPr marL="4389010" indent="0">
              <a:buNone/>
              <a:defRPr sz="3200"/>
            </a:lvl4pPr>
            <a:lvl5pPr marL="5852014" indent="0">
              <a:buNone/>
              <a:defRPr sz="3200"/>
            </a:lvl5pPr>
            <a:lvl6pPr marL="7315017" indent="0">
              <a:buNone/>
              <a:defRPr sz="3200"/>
            </a:lvl6pPr>
            <a:lvl7pPr marL="8778021" indent="0">
              <a:buNone/>
              <a:defRPr sz="3200"/>
            </a:lvl7pPr>
            <a:lvl8pPr marL="10241024" indent="0">
              <a:buNone/>
              <a:defRPr sz="3200"/>
            </a:lvl8pPr>
            <a:lvl9pPr marL="11704027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0B92-39FA-4E32-A732-A0E29E3F3C0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5BEA-5ECF-4200-BA51-6514C9D3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926007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02" indent="-731502" algn="l" defTabSz="2926007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05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12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15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519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522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26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529" indent="-731502" algn="l" defTabSz="2926007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03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07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10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014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017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021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024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027" algn="l" defTabSz="2926007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9ACB8-945A-4FB1-B743-098CEA163A40}"/>
              </a:ext>
            </a:extLst>
          </p:cNvPr>
          <p:cNvSpPr/>
          <p:nvPr/>
        </p:nvSpPr>
        <p:spPr>
          <a:xfrm>
            <a:off x="599723" y="412970"/>
            <a:ext cx="40233600" cy="223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10" algn="ctr" fontAlgn="base">
              <a:lnSpc>
                <a:spcPct val="107000"/>
              </a:lnSpc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Incorporating </a:t>
            </a:r>
            <a:r>
              <a:rPr lang="en-U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residents’ </a:t>
            </a: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cultural-religious background </a:t>
            </a: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the mentorship model: </a:t>
            </a:r>
          </a:p>
          <a:p>
            <a:pPr marL="457210" algn="ctr" fontAlgn="base">
              <a:lnSpc>
                <a:spcPct val="107000"/>
              </a:lnSpc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 A mentor-mentee perspective from two psychiatry programs</a:t>
            </a:r>
          </a:p>
          <a:p>
            <a:pPr marL="457210" fontAlgn="base">
              <a:lnSpc>
                <a:spcPct val="107000"/>
              </a:lnSpc>
            </a:pPr>
            <a:r>
              <a:rPr lang="en-US" sz="3429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													</a:t>
            </a:r>
            <a:endParaRPr lang="en-US" sz="21258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C21B8-F09A-497D-BD5F-88B17D74F143}"/>
              </a:ext>
            </a:extLst>
          </p:cNvPr>
          <p:cNvSpPr/>
          <p:nvPr/>
        </p:nvSpPr>
        <p:spPr>
          <a:xfrm>
            <a:off x="1643759" y="10179243"/>
            <a:ext cx="7814566" cy="5846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59"/>
              </a:spcAft>
            </a:pPr>
            <a:r>
              <a:rPr lang="en-US" sz="182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indent="261255" algn="ctr">
              <a:lnSpc>
                <a:spcPct val="107000"/>
              </a:lnSpc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Objective(s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1255">
              <a:lnSpc>
                <a:spcPct val="107000"/>
              </a:lnSpc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800" dirty="0" smtClean="0"/>
              <a:t> 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To learn differences in the perspective of mentees and mentors on the importance of incorporating mentee’s cultural-religious background into the mentorship model.</a:t>
            </a: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Better </a:t>
            </a:r>
            <a:r>
              <a:rPr lang="en-US" sz="2600" dirty="0"/>
              <a:t>understand the value of adopting a </a:t>
            </a:r>
            <a:r>
              <a:rPr lang="en-US" sz="2600" dirty="0" smtClean="0"/>
              <a:t>cultural-religious </a:t>
            </a:r>
            <a:r>
              <a:rPr lang="en-US" sz="2600" dirty="0"/>
              <a:t>sensitive approach.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Use </a:t>
            </a:r>
            <a:r>
              <a:rPr lang="en-US" sz="2600" dirty="0"/>
              <a:t>the survey results to </a:t>
            </a:r>
            <a:r>
              <a:rPr lang="en-US" sz="2600" dirty="0" smtClean="0"/>
              <a:t>recognize and </a:t>
            </a:r>
            <a:r>
              <a:rPr lang="en-US" sz="2600" dirty="0"/>
              <a:t>interpret trainee needs and develop tools to assist mentors </a:t>
            </a:r>
            <a:r>
              <a:rPr lang="en-US" sz="2600" dirty="0" smtClean="0"/>
              <a:t>to </a:t>
            </a:r>
            <a:r>
              <a:rPr lang="en-US" sz="2600" dirty="0"/>
              <a:t>help </a:t>
            </a:r>
            <a:r>
              <a:rPr lang="en-US" sz="2600" dirty="0" smtClean="0"/>
              <a:t>further mentee’s </a:t>
            </a:r>
            <a:r>
              <a:rPr lang="en-US" sz="2600" dirty="0"/>
              <a:t>professional growth.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FA574-B976-4513-ABB2-E8A9CB3AB3A2}"/>
              </a:ext>
            </a:extLst>
          </p:cNvPr>
          <p:cNvSpPr/>
          <p:nvPr/>
        </p:nvSpPr>
        <p:spPr>
          <a:xfrm>
            <a:off x="1643759" y="3752612"/>
            <a:ext cx="8014591" cy="5978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1255" algn="ctr">
              <a:lnSpc>
                <a:spcPct val="107000"/>
              </a:lnSpc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44933" indent="-244933">
              <a:lnSpc>
                <a:spcPct val="107000"/>
              </a:lnSpc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32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A good mentoring relationship during residency is one well-established approach to facilitate and encourage professional growth. The United States, widely recognized as a nation of nations is a unique place to do residency because of the sheer diversity.</a:t>
            </a: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The literature review suggests various mentor-mentee traits deemed necessary for a successful mentoring relationship but very few if </a:t>
            </a:r>
            <a:r>
              <a:rPr lang="en-US" sz="2600" dirty="0" smtClean="0"/>
              <a:t>any comment </a:t>
            </a:r>
            <a:r>
              <a:rPr lang="en-US" sz="2600" dirty="0"/>
              <a:t>on the significance of tailoring </a:t>
            </a:r>
            <a:r>
              <a:rPr lang="en-US" sz="2600" dirty="0" smtClean="0"/>
              <a:t>mentees cultural- </a:t>
            </a:r>
            <a:r>
              <a:rPr lang="en-US" sz="2600" dirty="0"/>
              <a:t>religious background into the mentorship model</a:t>
            </a:r>
            <a:r>
              <a:rPr lang="en-US" sz="2800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E43FC-0F21-48FD-AEFF-B8C8C99E93DD}"/>
              </a:ext>
            </a:extLst>
          </p:cNvPr>
          <p:cNvSpPr txBox="1"/>
          <p:nvPr/>
        </p:nvSpPr>
        <p:spPr>
          <a:xfrm>
            <a:off x="18724237" y="8972405"/>
            <a:ext cx="6858000" cy="97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1887" b="1" dirty="0">
              <a:latin typeface="Rockwell" panose="02060603020205020403" pitchFamily="18" charset="0"/>
            </a:endParaRPr>
          </a:p>
          <a:p>
            <a:pPr algn="ctr"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Method(s)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800" dirty="0" smtClean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800" dirty="0"/>
              <a:t> </a:t>
            </a:r>
            <a:r>
              <a:rPr lang="en-US" sz="2600" dirty="0"/>
              <a:t>An electronic survey emailed to mentees (residents) and mentors (faculty) of two psychiatry residency programs.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The mentor survey aimed to gauge the percentage of faculty that incorporate their mentee’s cultural-religious background into their mentorship model, their reasons for implementing such a practice and share their experiences. 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The mentee survey intended to assess mentees’ </a:t>
            </a:r>
            <a:r>
              <a:rPr lang="en-US" sz="2600" dirty="0" smtClean="0"/>
              <a:t>perceptions </a:t>
            </a:r>
            <a:r>
              <a:rPr lang="en-US" sz="2600" dirty="0"/>
              <a:t>about the utilization of cultural-religious mentorship model by their mentors and to provide input if they valued such an approach.</a:t>
            </a:r>
          </a:p>
          <a:p>
            <a:pPr fontAlgn="base"/>
            <a:endParaRPr lang="en-US" sz="1887" dirty="0">
              <a:latin typeface="Rockwell" panose="02060603020205020403" pitchFamily="18" charset="0"/>
            </a:endParaRPr>
          </a:p>
          <a:p>
            <a:pPr fontAlgn="base"/>
            <a:r>
              <a:rPr lang="en-US" sz="2572" b="1" dirty="0">
                <a:latin typeface="Rockwell" panose="02060603020205020403" pitchFamily="18" charset="0"/>
              </a:rPr>
              <a:t> </a:t>
            </a:r>
            <a:endParaRPr lang="en-US" sz="2744" dirty="0">
              <a:latin typeface="Rockwell" panose="020606030202050204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74238-9B28-458A-A9BB-252E4E70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91" y="7431684"/>
            <a:ext cx="7660280" cy="6032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64D70C-2BC9-48FE-B187-1CC74A036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30" y="13981090"/>
            <a:ext cx="7657141" cy="60811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3722E5-811E-4212-AD96-244F6E08FD9F}"/>
              </a:ext>
            </a:extLst>
          </p:cNvPr>
          <p:cNvSpPr/>
          <p:nvPr/>
        </p:nvSpPr>
        <p:spPr>
          <a:xfrm>
            <a:off x="33657075" y="10400922"/>
            <a:ext cx="7435767" cy="503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715" dirty="0">
              <a:latin typeface="Rockwell" panose="02060603020205020403" pitchFamily="18" charset="0"/>
            </a:endParaRPr>
          </a:p>
          <a:p>
            <a:pPr algn="ctr"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1887" dirty="0" smtClean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This </a:t>
            </a:r>
            <a:r>
              <a:rPr lang="en-US" sz="2600" dirty="0"/>
              <a:t>study provides a unique insight into the perspective of residents and faculty and highlights the importance of utilizing participant voices to tailor interventions for maximum impact.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endParaRPr lang="en-US" sz="2600" dirty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 Future research needs to focus on how such tailored interventions can be utilized to develop meaningful tools for better generalizability.</a:t>
            </a:r>
          </a:p>
          <a:p>
            <a:pPr fontAlgn="base"/>
            <a:r>
              <a:rPr lang="en-US" sz="1887" dirty="0"/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ADEA4-EDFD-482F-B7D2-AB97A0A37605}"/>
              </a:ext>
            </a:extLst>
          </p:cNvPr>
          <p:cNvSpPr/>
          <p:nvPr/>
        </p:nvSpPr>
        <p:spPr>
          <a:xfrm>
            <a:off x="33630493" y="3852538"/>
            <a:ext cx="748893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4400" b="1">
                <a:latin typeface="Rockwell"/>
                <a:ea typeface="Rockwell"/>
                <a:cs typeface="Rockwell"/>
                <a:sym typeface="Rockwell"/>
              </a:defRPr>
            </a:pPr>
            <a:endParaRPr lang="en-US" sz="2800" dirty="0" smtClean="0"/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 smtClean="0"/>
              <a:t>85</a:t>
            </a:r>
            <a:r>
              <a:rPr lang="en-US" sz="2600" dirty="0"/>
              <a:t>% (17/20 total) of mentees and 73% (11/15 total) of mentors completed the survey. </a:t>
            </a:r>
          </a:p>
          <a:p>
            <a:pPr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 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47% of mentees reported their mentors following a </a:t>
            </a:r>
            <a:r>
              <a:rPr lang="en-US" sz="2600" dirty="0" smtClean="0"/>
              <a:t>cultural-religious sensitive </a:t>
            </a:r>
            <a:r>
              <a:rPr lang="en-US" sz="2600" dirty="0"/>
              <a:t>mentorship model versus 82% of mentors </a:t>
            </a:r>
            <a:r>
              <a:rPr lang="en-US" sz="2600" dirty="0" smtClean="0"/>
              <a:t>reporting </a:t>
            </a:r>
            <a:r>
              <a:rPr lang="en-US" sz="2600" dirty="0"/>
              <a:t>the same.</a:t>
            </a:r>
          </a:p>
          <a:p>
            <a:pPr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 </a:t>
            </a:r>
          </a:p>
          <a:p>
            <a:pPr marL="244933" indent="-244933">
              <a:buSzPct val="100000"/>
              <a:buFont typeface="Arial"/>
              <a:buChar char="•"/>
              <a:defRPr sz="4400">
                <a:latin typeface="Rockwell"/>
                <a:ea typeface="Rockwell"/>
                <a:cs typeface="Rockwell"/>
                <a:sym typeface="Rockwell"/>
              </a:defRPr>
            </a:pPr>
            <a:r>
              <a:rPr lang="en-US" sz="2600" dirty="0"/>
              <a:t>71% of the mentees and 91% of the mentors surveyed, provided supportive feedback for adopting a mentorship model that accounts for the mentee’s individual cultural and religious needs for favorable outcomes.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671CB-0BD7-4CBB-8F7B-D6EB2BA40CD2}"/>
              </a:ext>
            </a:extLst>
          </p:cNvPr>
          <p:cNvSpPr txBox="1"/>
          <p:nvPr/>
        </p:nvSpPr>
        <p:spPr>
          <a:xfrm>
            <a:off x="11068158" y="20676482"/>
            <a:ext cx="573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ckwell" panose="02060603020205020403" pitchFamily="18" charset="0"/>
              </a:rPr>
              <a:t>Resident survey result</a:t>
            </a:r>
          </a:p>
        </p:txBody>
      </p:sp>
      <p:pic>
        <p:nvPicPr>
          <p:cNvPr id="35" name="Picture 35" descr="C:\Users\Saad Aijaz\Downloads\IMG-8591 (2).jpg">
            <a:extLst>
              <a:ext uri="{FF2B5EF4-FFF2-40B4-BE49-F238E27FC236}">
                <a16:creationId xmlns:a16="http://schemas.microsoft.com/office/drawing/2014/main" id="{9BFD8236-26ED-4963-A57C-90181958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242"/>
            <a:ext cx="6773840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C07445-6520-4A69-93A2-8C7AC8A662E5}"/>
              </a:ext>
            </a:extLst>
          </p:cNvPr>
          <p:cNvSpPr txBox="1"/>
          <p:nvPr/>
        </p:nvSpPr>
        <p:spPr>
          <a:xfrm>
            <a:off x="25956055" y="20630474"/>
            <a:ext cx="573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ckwell" panose="02060603020205020403" pitchFamily="18" charset="0"/>
              </a:rPr>
              <a:t>Mentor survey 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B85D873F-86D8-4B6F-9ED2-89EEB738EC6D}"/>
              </a:ext>
            </a:extLst>
          </p:cNvPr>
          <p:cNvSpPr/>
          <p:nvPr/>
        </p:nvSpPr>
        <p:spPr>
          <a:xfrm>
            <a:off x="13441034" y="3684009"/>
            <a:ext cx="18245507" cy="3703954"/>
          </a:xfrm>
          <a:prstGeom prst="wedgeEllipse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89" tIns="19595" rIns="39189" bIns="1959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base"/>
            <a:endParaRPr lang="en-US" sz="1372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195946" indent="-195946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195946" indent="-195946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ckwell" panose="02060603020205020403" pitchFamily="18" charset="0"/>
              </a:rPr>
              <a:t>A key factor in the mentor-mentee relationship is a mentorship model that embraces cultural diversity. Despite supportive evidence, this practice is often overlooked.</a:t>
            </a:r>
          </a:p>
          <a:p>
            <a:pPr marL="244933" indent="-244933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44933" indent="-244933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587839" lvl="2" indent="-195946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587839" lvl="2" indent="-195946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734793" lvl="2" indent="-34290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734793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ckwell" panose="02060603020205020403" pitchFamily="18" charset="0"/>
              </a:rPr>
              <a:t>The published literature identifies various important traits that contribute to a successful mentoring relationship, but very few studies  highlight the impact of incorporating mentees’ cultural-religious background into the mentorship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B3DB66F-28CF-4382-B706-5931F5AFB025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26108" t="25398" r="36611" b="22018"/>
          <a:stretch/>
        </p:blipFill>
        <p:spPr bwMode="auto">
          <a:xfrm>
            <a:off x="25491565" y="7431684"/>
            <a:ext cx="7955280" cy="6217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094C30B-7B4B-4C15-B615-78A850B9401A}"/>
              </a:ext>
            </a:extLst>
          </p:cNvPr>
          <p:cNvSpPr/>
          <p:nvPr/>
        </p:nvSpPr>
        <p:spPr>
          <a:xfrm>
            <a:off x="17765098" y="2038088"/>
            <a:ext cx="10424160" cy="1371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Memon</a:t>
            </a:r>
            <a:r>
              <a:rPr lang="pt-BR" sz="2000" i="1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Z</a:t>
            </a:r>
            <a:r>
              <a:rPr lang="pt-BR" sz="2000" i="1" baseline="30000" dirty="0">
                <a:solidFill>
                  <a:schemeClr val="tx1"/>
                </a:solidFill>
                <a:latin typeface="Rockwell" panose="02060603020205020403" pitchFamily="18" charset="0"/>
              </a:rPr>
              <a:t>1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, Afzal</a:t>
            </a:r>
            <a:r>
              <a:rPr lang="pt-BR" sz="2000" i="1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S</a:t>
            </a:r>
            <a:r>
              <a:rPr lang="pt-BR" sz="2000" i="1" baseline="30000" dirty="0">
                <a:solidFill>
                  <a:schemeClr val="tx1"/>
                </a:solidFill>
                <a:latin typeface="Rockwell" panose="02060603020205020403" pitchFamily="18" charset="0"/>
              </a:rPr>
              <a:t>2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, Doumas</a:t>
            </a:r>
            <a:r>
              <a:rPr lang="pt-BR" sz="2000" i="1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S</a:t>
            </a:r>
            <a:r>
              <a:rPr lang="pt-BR" sz="2000" i="1" baseline="30000" dirty="0">
                <a:solidFill>
                  <a:schemeClr val="tx1"/>
                </a:solidFill>
                <a:latin typeface="Rockwell" panose="02060603020205020403" pitchFamily="18" charset="0"/>
              </a:rPr>
              <a:t>3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, Solhkhah</a:t>
            </a:r>
            <a:r>
              <a:rPr lang="pt-BR" sz="2000" i="1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pt-BR" sz="2000" i="1" dirty="0" smtClean="0">
                <a:solidFill>
                  <a:schemeClr val="tx1"/>
                </a:solidFill>
                <a:latin typeface="Rockwell" panose="02060603020205020403" pitchFamily="18" charset="0"/>
              </a:rPr>
              <a:t>R</a:t>
            </a:r>
            <a:r>
              <a:rPr lang="pt-BR" sz="2000" i="1" baseline="300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2000" baseline="30000" dirty="0">
                <a:solidFill>
                  <a:schemeClr val="tx1"/>
                </a:solidFill>
                <a:latin typeface="Rockwell" panose="02060603020205020403" pitchFamily="18" charset="0"/>
              </a:rPr>
              <a:t>1,2,4</a:t>
            </a:r>
            <a:r>
              <a:rPr lang="en-US" sz="2000" dirty="0">
                <a:solidFill>
                  <a:schemeClr val="tx1"/>
                </a:solidFill>
                <a:latin typeface="Rockwell" panose="02060603020205020403" pitchFamily="18" charset="0"/>
              </a:rPr>
              <a:t> Hackensack Meridian Health- Ocean Medical Center, Brick, New Jersey</a:t>
            </a:r>
          </a:p>
          <a:p>
            <a:pPr algn="ctr"/>
            <a:r>
              <a:rPr lang="en-US" sz="2000" baseline="300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3,4</a:t>
            </a:r>
            <a:r>
              <a:rPr lang="en-US" sz="20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Hackensack </a:t>
            </a:r>
            <a:r>
              <a:rPr lang="en-US" sz="2000" dirty="0">
                <a:solidFill>
                  <a:schemeClr val="tx1"/>
                </a:solidFill>
                <a:latin typeface="Rockwell" panose="02060603020205020403" pitchFamily="18" charset="0"/>
              </a:rPr>
              <a:t>Meridian Health-Jersey Shore Uni. Medical Center, Neptune, New Jersey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CFB47-3612-4693-9B36-968C4C166EF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48" y="16589351"/>
            <a:ext cx="6547452" cy="4487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DBC3A1-96F9-4522-B839-C08F1549DBDE}"/>
              </a:ext>
            </a:extLst>
          </p:cNvPr>
          <p:cNvSpPr/>
          <p:nvPr/>
        </p:nvSpPr>
        <p:spPr>
          <a:xfrm>
            <a:off x="21048849" y="3978441"/>
            <a:ext cx="2932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gap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684" y="8424"/>
            <a:ext cx="7065516" cy="3017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4558B7-7F02-5E42-BCDB-485D5D014940}"/>
              </a:ext>
            </a:extLst>
          </p:cNvPr>
          <p:cNvPicPr/>
          <p:nvPr/>
        </p:nvPicPr>
        <p:blipFill rotWithShape="1">
          <a:blip r:embed="rId9"/>
          <a:srcRect l="26008" t="28654" r="36711" b="18762"/>
          <a:stretch/>
        </p:blipFill>
        <p:spPr bwMode="auto">
          <a:xfrm>
            <a:off x="25532172" y="13981090"/>
            <a:ext cx="8138160" cy="6492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7F1CA-B95E-B247-9095-DDBD083D739B}"/>
              </a:ext>
            </a:extLst>
          </p:cNvPr>
          <p:cNvSpPr txBox="1"/>
          <p:nvPr/>
        </p:nvSpPr>
        <p:spPr>
          <a:xfrm>
            <a:off x="14744700" y="3383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26583" y="17227210"/>
            <a:ext cx="7765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PSMT"/>
              </a:rPr>
              <a:t>References</a:t>
            </a:r>
            <a:r>
              <a:rPr lang="en-US" b="1" dirty="0" smtClean="0">
                <a:latin typeface="TimesNewRomanPSMT"/>
              </a:rPr>
              <a:t>:</a:t>
            </a:r>
          </a:p>
          <a:p>
            <a:endParaRPr lang="en-US" b="1" dirty="0" smtClean="0">
              <a:latin typeface="TimesNewRomanPSMT"/>
            </a:endParaRPr>
          </a:p>
          <a:p>
            <a:r>
              <a:rPr lang="en-US" sz="1400" dirty="0">
                <a:latin typeface="Rockwell" panose="02060603020205020403"/>
              </a:rPr>
              <a:t>• House, Stephanie &amp; Spencer, Kimberly &amp; </a:t>
            </a:r>
            <a:r>
              <a:rPr lang="en-US" sz="1400" dirty="0" err="1">
                <a:latin typeface="Rockwell" panose="02060603020205020403"/>
              </a:rPr>
              <a:t>Pfund</a:t>
            </a:r>
            <a:r>
              <a:rPr lang="en-US" sz="1400" dirty="0">
                <a:latin typeface="Rockwell" panose="02060603020205020403"/>
              </a:rPr>
              <a:t>, Christine. (2018). Understanding how</a:t>
            </a:r>
          </a:p>
          <a:p>
            <a:r>
              <a:rPr lang="en-US" sz="1400" dirty="0">
                <a:latin typeface="Rockwell" panose="02060603020205020403"/>
              </a:rPr>
              <a:t>diversity training impacts faculty mentors’ awareness and behavior. International Journal</a:t>
            </a:r>
          </a:p>
          <a:p>
            <a:r>
              <a:rPr lang="en-US" sz="1400" dirty="0">
                <a:latin typeface="Rockwell" panose="02060603020205020403"/>
              </a:rPr>
              <a:t>of Mentoring and Coaching in Education. 7. 00-00. 10.1108/IJMCE-03-2017-0020.</a:t>
            </a:r>
          </a:p>
          <a:p>
            <a:r>
              <a:rPr lang="en-US" sz="1400" dirty="0">
                <a:latin typeface="Rockwell" panose="02060603020205020403"/>
              </a:rPr>
              <a:t>• Defining Attributes and Metrics of Effective Research Mentoring Relationships. </a:t>
            </a:r>
            <a:r>
              <a:rPr lang="en-US" sz="1400" dirty="0" err="1">
                <a:latin typeface="Rockwell" panose="02060603020205020403"/>
              </a:rPr>
              <a:t>Pfund</a:t>
            </a:r>
            <a:r>
              <a:rPr lang="en-US" sz="1400" dirty="0">
                <a:latin typeface="Rockwell" panose="02060603020205020403"/>
              </a:rPr>
              <a:t> C,</a:t>
            </a:r>
          </a:p>
          <a:p>
            <a:r>
              <a:rPr lang="en-US" sz="1400" dirty="0" err="1">
                <a:latin typeface="Rockwell" panose="02060603020205020403"/>
              </a:rPr>
              <a:t>Byars</a:t>
            </a:r>
            <a:r>
              <a:rPr lang="en-US" sz="1400" dirty="0">
                <a:latin typeface="Rockwell" panose="02060603020205020403"/>
              </a:rPr>
              <a:t>-Winston A, </a:t>
            </a:r>
            <a:r>
              <a:rPr lang="en-US" sz="1400" dirty="0" err="1">
                <a:latin typeface="Rockwell" panose="02060603020205020403"/>
              </a:rPr>
              <a:t>Branchaw</a:t>
            </a:r>
            <a:r>
              <a:rPr lang="en-US" sz="1400" dirty="0">
                <a:latin typeface="Rockwell" panose="02060603020205020403"/>
              </a:rPr>
              <a:t> J, Hurtado S, Eagan K.</a:t>
            </a:r>
          </a:p>
          <a:p>
            <a:r>
              <a:rPr lang="en-US" sz="1400" dirty="0">
                <a:latin typeface="Rockwell" panose="02060603020205020403"/>
              </a:rPr>
              <a:t>• A Review of Mentoring in Academic Medicine Stephen A. </a:t>
            </a:r>
            <a:r>
              <a:rPr lang="en-US" sz="1400" dirty="0" err="1">
                <a:latin typeface="Rockwell" panose="02060603020205020403"/>
              </a:rPr>
              <a:t>Geraci</a:t>
            </a:r>
            <a:r>
              <a:rPr lang="en-US" sz="1400" dirty="0">
                <a:latin typeface="Rockwell" panose="02060603020205020403"/>
              </a:rPr>
              <a:t> MD and S. Calvin</a:t>
            </a:r>
          </a:p>
          <a:p>
            <a:r>
              <a:rPr lang="en-US" sz="1400" dirty="0">
                <a:latin typeface="Rockwell" panose="02060603020205020403"/>
              </a:rPr>
              <a:t>Thigpen MD American Journal of the Medical Sciences, The, 2017-02-01, Volume 353,</a:t>
            </a:r>
          </a:p>
          <a:p>
            <a:r>
              <a:rPr lang="en-US" sz="1400" dirty="0">
                <a:latin typeface="Rockwell" panose="02060603020205020403"/>
              </a:rPr>
              <a:t>Issue 2, Pages 151-157, Copyright © 2017 Southern Society for Clinical Investigation</a:t>
            </a:r>
          </a:p>
          <a:p>
            <a:r>
              <a:rPr lang="en-US" sz="1400" dirty="0">
                <a:latin typeface="Rockwell" panose="02060603020205020403"/>
              </a:rPr>
              <a:t>• </a:t>
            </a:r>
            <a:r>
              <a:rPr lang="en-US" sz="1400" dirty="0" err="1">
                <a:latin typeface="Rockwell" panose="02060603020205020403"/>
              </a:rPr>
              <a:t>Ragins</a:t>
            </a:r>
            <a:r>
              <a:rPr lang="en-US" sz="1400" dirty="0">
                <a:latin typeface="Rockwell" panose="02060603020205020403"/>
              </a:rPr>
              <a:t>, Belle &amp; </a:t>
            </a:r>
            <a:r>
              <a:rPr lang="en-US" sz="1400" dirty="0" err="1">
                <a:latin typeface="Rockwell" panose="02060603020205020403"/>
              </a:rPr>
              <a:t>Kram</a:t>
            </a:r>
            <a:r>
              <a:rPr lang="en-US" sz="1400" dirty="0">
                <a:latin typeface="Rockwell" panose="02060603020205020403"/>
              </a:rPr>
              <a:t>, Kathy. (2007). The Handbook of Mentoring at Work</a:t>
            </a:r>
          </a:p>
        </p:txBody>
      </p:sp>
    </p:spTree>
    <p:extLst>
      <p:ext uri="{BB962C8B-B14F-4D97-AF65-F5344CB8AC3E}">
        <p14:creationId xmlns:p14="http://schemas.microsoft.com/office/powerpoint/2010/main" val="3725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8032</TotalTime>
  <Words>654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Times New Roman</vt:lpstr>
      <vt:lpstr>TimesNewRomanPSMT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zainmemon.md@outlook.com</dc:creator>
  <cp:lastModifiedBy>Memon, Zain U</cp:lastModifiedBy>
  <cp:revision>92</cp:revision>
  <dcterms:created xsi:type="dcterms:W3CDTF">2020-01-02T19:06:20Z</dcterms:created>
  <dcterms:modified xsi:type="dcterms:W3CDTF">2020-06-04T14:47:18Z</dcterms:modified>
</cp:coreProperties>
</file>