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5" autoAdjust="0"/>
    <p:restoredTop sz="94672"/>
  </p:normalViewPr>
  <p:slideViewPr>
    <p:cSldViewPr snapToGrid="0" snapToObjects="1">
      <p:cViewPr varScale="1">
        <p:scale>
          <a:sx n="22" d="100"/>
          <a:sy n="22" d="100"/>
        </p:scale>
        <p:origin x="1672" y="28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kern="1200">
          <a:solidFill>
            <a:schemeClr val="tx2">
              <a:lumMod val="60000"/>
              <a:lumOff val="40000"/>
            </a:schemeClr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1639888" y="1441705"/>
            <a:ext cx="30699075" cy="4175496"/>
          </a:xfrm>
          <a:prstGeom prst="rect">
            <a:avLst/>
          </a:prstGeom>
          <a:solidFill>
            <a:srgbClr val="001E78"/>
          </a:solidFill>
          <a:ln>
            <a:noFill/>
          </a:ln>
          <a:effectLst/>
        </p:spPr>
        <p:txBody>
          <a:bodyPr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 dirty="0">
                <a:solidFill>
                  <a:schemeClr val="bg1"/>
                </a:solidFill>
              </a:rPr>
              <a:t>Looks can be deceiving: Charles Bonnet Syndrome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dirty="0">
                <a:solidFill>
                  <a:schemeClr val="bg1"/>
                </a:solidFill>
              </a:rPr>
              <a:t>BRAGANZA JOSHUA, BSc, DECKER, DANIEL, BSc, WAYNE, STACY ANN MD and FITZSIMMONS, ADRIANNA, MD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dirty="0">
                <a:solidFill>
                  <a:schemeClr val="bg1"/>
                </a:solidFill>
              </a:rPr>
              <a:t>Department of Psychiatry. Jersey Shore University Medical Center, Neptune NJ</a:t>
            </a:r>
            <a:endParaRPr lang="en-US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639888" y="7034213"/>
            <a:ext cx="10326687" cy="3752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3600" dirty="0"/>
              <a:t>Highlight Charles Bonnet Syndrome (CBS) as a potential cause of visual hallucination in elderly patients with a history of visual impairment</a:t>
            </a:r>
          </a:p>
          <a:p>
            <a:pPr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en-US" sz="3600" dirty="0"/>
              <a:t>Understand the diagnostic criteria and presentation of CBS.</a:t>
            </a:r>
          </a:p>
        </p:txBody>
      </p:sp>
      <p:sp>
        <p:nvSpPr>
          <p:cNvPr id="4" name="Rectangle 194"/>
          <p:cNvSpPr>
            <a:spLocks noChangeArrowheads="1"/>
          </p:cNvSpPr>
          <p:nvPr/>
        </p:nvSpPr>
        <p:spPr bwMode="auto">
          <a:xfrm>
            <a:off x="1558925" y="5645150"/>
            <a:ext cx="10915650" cy="1046163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LEARNING OBJECTVES</a:t>
            </a: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1554163" y="11253788"/>
            <a:ext cx="10920412" cy="92075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CASE PRESENTATION</a:t>
            </a:r>
            <a:endParaRPr lang="en-US" altLang="en-US" sz="4000" b="0">
              <a:solidFill>
                <a:schemeClr val="bg1"/>
              </a:solidFill>
            </a:endParaRP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1558925" y="21047075"/>
            <a:ext cx="10915650" cy="1074738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PHYSICAL EXAMINATION</a:t>
            </a:r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14222413" y="12946063"/>
            <a:ext cx="12974637" cy="109855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PATHOPHYSIOLOGY</a:t>
            </a:r>
          </a:p>
        </p:txBody>
      </p:sp>
      <p:sp>
        <p:nvSpPr>
          <p:cNvPr id="8" name="Rectangle 200"/>
          <p:cNvSpPr>
            <a:spLocks noChangeArrowheads="1"/>
          </p:cNvSpPr>
          <p:nvPr/>
        </p:nvSpPr>
        <p:spPr bwMode="auto">
          <a:xfrm>
            <a:off x="28838525" y="5786373"/>
            <a:ext cx="13066713" cy="107950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240632" y="12341563"/>
            <a:ext cx="11379200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en-US" altLang="en-US" sz="3600" dirty="0"/>
              <a:t>77 year old male with dementia and complete vision loss in the left eye due to hypertensive complications presents with dizziness and visual hallucinations for 3 days.  </a:t>
            </a:r>
          </a:p>
          <a:p>
            <a:pPr algn="just" eaLnBrk="1" hangingPunct="1">
              <a:buFontTx/>
              <a:buChar char="•"/>
            </a:pPr>
            <a:r>
              <a:rPr lang="en-US" altLang="en-US" sz="3600" dirty="0"/>
              <a:t>The visual hallucinations are described as multicolored people in his periphery</a:t>
            </a:r>
          </a:p>
          <a:p>
            <a:pPr algn="just" eaLnBrk="1" hangingPunct="1">
              <a:buFontTx/>
              <a:buChar char="•"/>
            </a:pPr>
            <a:r>
              <a:rPr lang="en-US" altLang="en-US" sz="3600" dirty="0"/>
              <a:t>The patient is unbothered by the hallucinations and knows they are not real</a:t>
            </a:r>
          </a:p>
          <a:p>
            <a:pPr algn="just" eaLnBrk="1" hangingPunct="1">
              <a:buFontTx/>
              <a:buChar char="•"/>
            </a:pPr>
            <a:r>
              <a:rPr lang="en-US" altLang="en-US" sz="3600" dirty="0"/>
              <a:t>The patient was seen 6 months ago for similar presentation while on the medical floors.</a:t>
            </a:r>
          </a:p>
          <a:p>
            <a:pPr algn="just" eaLnBrk="1" hangingPunct="1">
              <a:buFontTx/>
              <a:buChar char="•"/>
            </a:pPr>
            <a:r>
              <a:rPr lang="en-US" altLang="en-US" sz="3600" dirty="0"/>
              <a:t>Visual acuity was &lt;20/200 in the right eye and the left eye was not assessed.  </a:t>
            </a:r>
          </a:p>
          <a:p>
            <a:pPr algn="just" eaLnBrk="1" hangingPunct="1">
              <a:buFontTx/>
              <a:buChar char="•"/>
            </a:pPr>
            <a:r>
              <a:rPr lang="en-US" altLang="en-US" sz="3600" dirty="0"/>
              <a:t>Neurology consult suggested CBS </a:t>
            </a:r>
          </a:p>
          <a:p>
            <a:pPr algn="just" eaLnBrk="1" hangingPunct="1">
              <a:buFontTx/>
              <a:buChar char="•"/>
            </a:pPr>
            <a:r>
              <a:rPr lang="en-US" altLang="en-US" sz="3600" dirty="0"/>
              <a:t>EEG ruled out seizures in 2019 at the time of his previous presentation </a:t>
            </a:r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1544638" y="22780625"/>
            <a:ext cx="10839450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600" dirty="0"/>
              <a:t>Vital signs were  within normal limits except for a blood pressure of 199/111 </a:t>
            </a:r>
            <a:r>
              <a:rPr lang="en-US" altLang="en-US" sz="3600" dirty="0" err="1"/>
              <a:t>mmhg</a:t>
            </a:r>
            <a:endParaRPr lang="en-US" altLang="en-US" sz="3600" dirty="0"/>
          </a:p>
          <a:p>
            <a:pPr eaLnBrk="1" hangingPunct="1">
              <a:buFontTx/>
              <a:buChar char="•"/>
            </a:pPr>
            <a:r>
              <a:rPr lang="en-US" altLang="en-US" sz="3600" dirty="0"/>
              <a:t>Short term memory was impaired</a:t>
            </a:r>
          </a:p>
          <a:p>
            <a:pPr eaLnBrk="1" hangingPunct="1">
              <a:buFontTx/>
              <a:buChar char="•"/>
            </a:pPr>
            <a:r>
              <a:rPr lang="en-US" altLang="en-US" sz="3600" dirty="0"/>
              <a:t>Patient was AAOx2 lacking orientation to place </a:t>
            </a:r>
          </a:p>
          <a:p>
            <a:pPr eaLnBrk="1" hangingPunct="1">
              <a:buFontTx/>
              <a:buChar char="•"/>
            </a:pPr>
            <a:endParaRPr lang="en-US" altLang="en-US" sz="3600" dirty="0"/>
          </a:p>
        </p:txBody>
      </p:sp>
      <p:sp>
        <p:nvSpPr>
          <p:cNvPr id="11" name="Text Box 204"/>
          <p:cNvSpPr txBox="1">
            <a:spLocks noChangeArrowheads="1"/>
          </p:cNvSpPr>
          <p:nvPr/>
        </p:nvSpPr>
        <p:spPr bwMode="auto">
          <a:xfrm>
            <a:off x="14306550" y="14203363"/>
            <a:ext cx="13477875" cy="586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600" dirty="0"/>
              <a:t>The true mechanism is unknown and it is currently a disease of exclusion</a:t>
            </a:r>
          </a:p>
          <a:p>
            <a:pPr eaLnBrk="1" hangingPunct="1">
              <a:lnSpc>
                <a:spcPct val="45000"/>
              </a:lnSpc>
            </a:pPr>
            <a:endParaRPr lang="en-US" altLang="en-US" sz="3600" dirty="0"/>
          </a:p>
          <a:p>
            <a:pPr eaLnBrk="1" hangingPunct="1">
              <a:buFontTx/>
              <a:buChar char="•"/>
            </a:pPr>
            <a:r>
              <a:rPr lang="en-US" altLang="en-US" sz="3600" dirty="0"/>
              <a:t>The patient may have reversible or irreversible vision loss</a:t>
            </a:r>
          </a:p>
          <a:p>
            <a:pPr eaLnBrk="1" hangingPunct="1">
              <a:lnSpc>
                <a:spcPct val="45000"/>
              </a:lnSpc>
            </a:pPr>
            <a:endParaRPr lang="en-US" altLang="en-US" sz="3600" dirty="0"/>
          </a:p>
          <a:p>
            <a:pPr eaLnBrk="1" hangingPunct="1">
              <a:buFontTx/>
              <a:buChar char="•"/>
            </a:pPr>
            <a:r>
              <a:rPr lang="en-US" altLang="en-US" sz="3600" dirty="0"/>
              <a:t>Hallucinations can result from release by the visual association cortex as a result of loss of cortical input and alteration of serotonergic processes</a:t>
            </a:r>
          </a:p>
          <a:p>
            <a:pPr eaLnBrk="1" hangingPunct="1">
              <a:buFontTx/>
              <a:buChar char="•"/>
            </a:pPr>
            <a:r>
              <a:rPr lang="en-US" altLang="en-US" sz="3600" dirty="0"/>
              <a:t>All other causes of encephalopathy must be ruled out including stroke and metabolic or toxic etiologies of encephalopathy</a:t>
            </a:r>
          </a:p>
          <a:p>
            <a:pPr eaLnBrk="1" hangingPunct="1">
              <a:lnSpc>
                <a:spcPct val="45000"/>
              </a:lnSpc>
            </a:pPr>
            <a:endParaRPr lang="en-US" altLang="en-US" sz="3600" dirty="0"/>
          </a:p>
        </p:txBody>
      </p:sp>
      <p:sp>
        <p:nvSpPr>
          <p:cNvPr id="12" name="Rectangle 219"/>
          <p:cNvSpPr>
            <a:spLocks noChangeArrowheads="1"/>
          </p:cNvSpPr>
          <p:nvPr/>
        </p:nvSpPr>
        <p:spPr bwMode="auto">
          <a:xfrm>
            <a:off x="14128750" y="5700713"/>
            <a:ext cx="13195300" cy="1046162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LABORATORY DATA</a:t>
            </a:r>
          </a:p>
        </p:txBody>
      </p:sp>
      <p:sp>
        <p:nvSpPr>
          <p:cNvPr id="14" name="Text Box 205"/>
          <p:cNvSpPr txBox="1">
            <a:spLocks noChangeArrowheads="1"/>
          </p:cNvSpPr>
          <p:nvPr/>
        </p:nvSpPr>
        <p:spPr bwMode="auto">
          <a:xfrm>
            <a:off x="28838525" y="29287900"/>
            <a:ext cx="15052675" cy="153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7185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14350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91515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686800" indent="-16573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1440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6012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0584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515600" indent="-165735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REFERENCES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/>
              <a:t>Cox, T., &amp; </a:t>
            </a:r>
            <a:r>
              <a:rPr lang="en-CA" sz="1050" dirty="0" err="1"/>
              <a:t>ffytche</a:t>
            </a:r>
            <a:r>
              <a:rPr lang="en-CA" sz="1050" dirty="0"/>
              <a:t>, D. (2014). Negative outcome Charles Bonnet Syndrome. </a:t>
            </a:r>
            <a:r>
              <a:rPr lang="en-CA" sz="1050" i="1" dirty="0"/>
              <a:t>British Journal Of Ophthalmology</a:t>
            </a:r>
            <a:r>
              <a:rPr lang="en-CA" sz="1050" dirty="0"/>
              <a:t>, </a:t>
            </a:r>
            <a:r>
              <a:rPr lang="en-CA" sz="1050" i="1" dirty="0"/>
              <a:t>98</a:t>
            </a:r>
            <a:r>
              <a:rPr lang="en-CA" sz="1050" dirty="0"/>
              <a:t>(9), 1236-1239. </a:t>
            </a:r>
            <a:r>
              <a:rPr lang="en-CA" sz="1050" dirty="0" err="1"/>
              <a:t>doi</a:t>
            </a:r>
            <a:r>
              <a:rPr lang="en-CA" sz="1050" dirty="0"/>
              <a:t>: 10.1136/bjophthalmol-2014-304920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/>
              <a:t>Holroyd, S. and </a:t>
            </a:r>
            <a:r>
              <a:rPr lang="en-CA" sz="1050" dirty="0" err="1"/>
              <a:t>Rabins</a:t>
            </a:r>
            <a:r>
              <a:rPr lang="en-CA" sz="1050" dirty="0"/>
              <a:t>, P. (1996). A Three-Year Follow-Up Study of Visual Hallucinations in Patients with Macular Degeneration. </a:t>
            </a:r>
            <a:r>
              <a:rPr lang="en-CA" sz="1050" i="1" dirty="0"/>
              <a:t>The Journal of Nervous and Mental Disease</a:t>
            </a:r>
            <a:r>
              <a:rPr lang="en-CA" sz="1050" dirty="0"/>
              <a:t>, 184(3), pp.188-189.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/>
              <a:t>Issa, B., &amp; </a:t>
            </a:r>
            <a:r>
              <a:rPr lang="en-CA" sz="1050" dirty="0" err="1"/>
              <a:t>Yussuf</a:t>
            </a:r>
            <a:r>
              <a:rPr lang="en-CA" sz="1050" dirty="0"/>
              <a:t>, A. (2013). Charles bonnet syndrome, management with simple behavioral technique. </a:t>
            </a:r>
            <a:r>
              <a:rPr lang="en-CA" sz="1050" i="1" dirty="0"/>
              <a:t>Journal Of Neurosciences In Rural Practice</a:t>
            </a:r>
            <a:r>
              <a:rPr lang="en-CA" sz="1050" dirty="0"/>
              <a:t>, </a:t>
            </a:r>
            <a:r>
              <a:rPr lang="en-CA" sz="1050" i="1" dirty="0"/>
              <a:t>04</a:t>
            </a:r>
            <a:r>
              <a:rPr lang="en-CA" sz="1050" dirty="0"/>
              <a:t>(01), 63-65. </a:t>
            </a:r>
            <a:r>
              <a:rPr lang="en-CA" sz="1050" dirty="0" err="1"/>
              <a:t>doi</a:t>
            </a:r>
            <a:r>
              <a:rPr lang="en-CA" sz="1050" dirty="0"/>
              <a:t>: 10.4103/0976-3147.105618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/>
              <a:t>Jackson, M., &amp; </a:t>
            </a:r>
            <a:r>
              <a:rPr lang="en-CA" sz="1050" dirty="0" err="1"/>
              <a:t>Ferencz</a:t>
            </a:r>
            <a:r>
              <a:rPr lang="en-CA" sz="1050" dirty="0"/>
              <a:t>, J. (2009). Charles Bonnet syndrome: visual loss and hallucinations. </a:t>
            </a:r>
            <a:r>
              <a:rPr lang="en-CA" sz="1050" i="1" dirty="0"/>
              <a:t>Canadian Medical Association Journal</a:t>
            </a:r>
            <a:r>
              <a:rPr lang="en-CA" sz="1050" dirty="0"/>
              <a:t>, </a:t>
            </a:r>
            <a:r>
              <a:rPr lang="en-CA" sz="1050" i="1" dirty="0"/>
              <a:t>181</a:t>
            </a:r>
            <a:r>
              <a:rPr lang="en-CA" sz="1050" dirty="0"/>
              <a:t>(3-4), 175-176. </a:t>
            </a:r>
            <a:r>
              <a:rPr lang="en-CA" sz="1050" dirty="0" err="1"/>
              <a:t>doi</a:t>
            </a:r>
            <a:r>
              <a:rPr lang="en-CA" sz="1050" dirty="0"/>
              <a:t>: 10.1503/cmaj.090049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 err="1"/>
              <a:t>Santhouse</a:t>
            </a:r>
            <a:r>
              <a:rPr lang="en-CA" sz="1050" dirty="0"/>
              <a:t>, A. (2000). Visual hallucinatory syndromes and the anatomy of the visual brain. </a:t>
            </a:r>
            <a:r>
              <a:rPr lang="en-CA" sz="1050" i="1" dirty="0"/>
              <a:t>Brain</a:t>
            </a:r>
            <a:r>
              <a:rPr lang="en-CA" sz="1050" dirty="0"/>
              <a:t>, 123(10), pp.2055-2064.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/>
              <a:t>Scott, I., Schein, O., Feuer, W., &amp; </a:t>
            </a:r>
            <a:r>
              <a:rPr lang="en-CA" sz="1050" dirty="0" err="1"/>
              <a:t>Folstein</a:t>
            </a:r>
            <a:r>
              <a:rPr lang="en-CA" sz="1050" dirty="0"/>
              <a:t>, M. (2001). Visual hallucinations in patients with retinal disease. </a:t>
            </a:r>
            <a:r>
              <a:rPr lang="en-CA" sz="1050" i="1" dirty="0"/>
              <a:t>American Journal Of Ophthalmology</a:t>
            </a:r>
            <a:r>
              <a:rPr lang="en-CA" sz="1050" dirty="0"/>
              <a:t>, </a:t>
            </a:r>
            <a:r>
              <a:rPr lang="en-CA" sz="1050" i="1" dirty="0"/>
              <a:t>131</a:t>
            </a:r>
            <a:r>
              <a:rPr lang="en-CA" sz="1050" dirty="0"/>
              <a:t>(5), 590-598. </a:t>
            </a:r>
            <a:r>
              <a:rPr lang="en-CA" sz="1050" dirty="0" err="1"/>
              <a:t>doi</a:t>
            </a:r>
            <a:r>
              <a:rPr lang="en-CA" sz="1050" dirty="0"/>
              <a:t>: 10.1016/s0002-9394(01)00833-9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CA" sz="1050" dirty="0" err="1"/>
              <a:t>Zemaitis</a:t>
            </a:r>
            <a:r>
              <a:rPr lang="en-CA" sz="1050" dirty="0"/>
              <a:t> MR, </a:t>
            </a:r>
            <a:r>
              <a:rPr lang="en-CA" sz="1050" dirty="0" err="1"/>
              <a:t>Foris</a:t>
            </a:r>
            <a:r>
              <a:rPr lang="en-CA" sz="1050" dirty="0"/>
              <a:t> LA, Chandra S, et al. Uremia. [Updated 2020 Feb 4]. In: </a:t>
            </a:r>
            <a:r>
              <a:rPr lang="en-CA" sz="1050" dirty="0" err="1"/>
              <a:t>StatPearls</a:t>
            </a:r>
            <a:r>
              <a:rPr lang="en-CA" sz="1050" dirty="0"/>
              <a:t> [Internet]. Treasure Island (FL): </a:t>
            </a:r>
            <a:r>
              <a:rPr lang="en-CA" sz="1050" dirty="0" err="1"/>
              <a:t>StatPearls</a:t>
            </a:r>
            <a:r>
              <a:rPr lang="en-CA" sz="1050" dirty="0"/>
              <a:t> Publishing; 2020 Jan-.</a:t>
            </a:r>
          </a:p>
        </p:txBody>
      </p:sp>
      <p:sp>
        <p:nvSpPr>
          <p:cNvPr id="15" name="Rectangle 228"/>
          <p:cNvSpPr>
            <a:spLocks noChangeArrowheads="1"/>
          </p:cNvSpPr>
          <p:nvPr/>
        </p:nvSpPr>
        <p:spPr bwMode="auto">
          <a:xfrm>
            <a:off x="28838525" y="7139813"/>
            <a:ext cx="13290550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600" dirty="0">
                <a:solidFill>
                  <a:srgbClr val="000000"/>
                </a:solidFill>
                <a:cs typeface="Times New Roman" panose="02020603050405020304" pitchFamily="18" charset="0"/>
              </a:rPr>
              <a:t>CBS is frequently undiagnosed due to lack of awareness by physicians and reluctance on the part of the patients to report symptoms due to the stigma associated with mental illness</a:t>
            </a:r>
          </a:p>
          <a:p>
            <a:pPr eaLnBrk="1" hangingPunct="1">
              <a:buFontTx/>
              <a:buChar char="•"/>
            </a:pPr>
            <a:r>
              <a:rPr lang="en-US" altLang="en-US" sz="3600" dirty="0">
                <a:solidFill>
                  <a:srgbClr val="000000"/>
                </a:solidFill>
                <a:cs typeface="Times New Roman" panose="02020603050405020304" pitchFamily="18" charset="0"/>
              </a:rPr>
              <a:t>Prevalence of CBS is as high as 15% in patients with visual impairment but can be higher in specific etiologies of visual impairment like macular degeneration </a:t>
            </a:r>
          </a:p>
          <a:p>
            <a:pPr eaLnBrk="1" hangingPunct="1">
              <a:buFontTx/>
              <a:buChar char="•"/>
            </a:pPr>
            <a:r>
              <a:rPr lang="en-US" altLang="en-US" sz="3600" dirty="0">
                <a:solidFill>
                  <a:srgbClr val="000000"/>
                </a:solidFill>
                <a:cs typeface="Times New Roman" panose="02020603050405020304" pitchFamily="18" charset="0"/>
              </a:rPr>
              <a:t>Visual impairment must be present and other toxic and metabolic abnormalities must be ruled out to diagnose CBS</a:t>
            </a:r>
          </a:p>
          <a:p>
            <a:pPr eaLnBrk="1" hangingPunct="1">
              <a:buFontTx/>
              <a:buChar char="•"/>
            </a:pPr>
            <a:r>
              <a:rPr lang="en-US" altLang="en-US" sz="3600" dirty="0">
                <a:solidFill>
                  <a:srgbClr val="000000"/>
                </a:solidFill>
                <a:cs typeface="Times New Roman" panose="02020603050405020304" pitchFamily="18" charset="0"/>
              </a:rPr>
              <a:t>Patients should be reassured, educated and have plenty of social engagement to prevent agitation secondary to the visual disturbances they experience </a:t>
            </a:r>
          </a:p>
        </p:txBody>
      </p:sp>
      <p:sp>
        <p:nvSpPr>
          <p:cNvPr id="16" name="Rectangle 229"/>
          <p:cNvSpPr>
            <a:spLocks noChangeArrowheads="1"/>
          </p:cNvSpPr>
          <p:nvPr/>
        </p:nvSpPr>
        <p:spPr bwMode="auto">
          <a:xfrm>
            <a:off x="28838525" y="15479088"/>
            <a:ext cx="13168313" cy="107950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7" name="Text Box 230"/>
          <p:cNvSpPr txBox="1">
            <a:spLocks noChangeArrowheads="1"/>
          </p:cNvSpPr>
          <p:nvPr/>
        </p:nvSpPr>
        <p:spPr bwMode="auto">
          <a:xfrm>
            <a:off x="28838525" y="17079475"/>
            <a:ext cx="14258925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600" dirty="0"/>
              <a:t>The history, physical examination and lab work is important in ruling out other causes of visual hallucination when diagnosing CBS</a:t>
            </a:r>
          </a:p>
          <a:p>
            <a:pPr eaLnBrk="1" hangingPunct="1">
              <a:lnSpc>
                <a:spcPct val="45000"/>
              </a:lnSpc>
              <a:buFontTx/>
              <a:buChar char="•"/>
            </a:pPr>
            <a:endParaRPr lang="en-US" altLang="en-US" sz="3600" dirty="0"/>
          </a:p>
          <a:p>
            <a:pPr eaLnBrk="1" hangingPunct="1">
              <a:buFontTx/>
              <a:buChar char="•"/>
            </a:pPr>
            <a:r>
              <a:rPr lang="en-US" altLang="en-US" sz="3600" dirty="0"/>
              <a:t>There is a relatively high rate of occurrence in patients with visual impairment and so a higher suspicion of CBS is warranted with patients having visual hallucinations </a:t>
            </a:r>
          </a:p>
          <a:p>
            <a:pPr eaLnBrk="1" hangingPunct="1">
              <a:lnSpc>
                <a:spcPct val="45000"/>
              </a:lnSpc>
              <a:buFontTx/>
              <a:buChar char="•"/>
            </a:pPr>
            <a:endParaRPr lang="en-US" altLang="en-US" sz="3600" dirty="0"/>
          </a:p>
          <a:p>
            <a:pPr eaLnBrk="1" hangingPunct="1">
              <a:buFontTx/>
              <a:buChar char="•"/>
            </a:pPr>
            <a:r>
              <a:rPr lang="en-US" altLang="en-US" sz="3600" dirty="0"/>
              <a:t>Supportive treatment is recommended due to the lack of definitive treatment apart from correction of vision loss.</a:t>
            </a:r>
          </a:p>
        </p:txBody>
      </p:sp>
      <p:sp>
        <p:nvSpPr>
          <p:cNvPr id="23" name="Rectangle 197">
            <a:extLst>
              <a:ext uri="{FF2B5EF4-FFF2-40B4-BE49-F238E27FC236}">
                <a16:creationId xmlns:a16="http://schemas.microsoft.com/office/drawing/2014/main" id="{87DFF478-3724-6F40-B108-F3236300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5073" y="21047075"/>
            <a:ext cx="12974636" cy="107950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TREATMENT OF CHARLES BONNET SYNDROME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D1754B-FCC7-4E4A-AD75-BBE76819E2D5}"/>
              </a:ext>
            </a:extLst>
          </p:cNvPr>
          <p:cNvSpPr txBox="1"/>
          <p:nvPr/>
        </p:nvSpPr>
        <p:spPr>
          <a:xfrm>
            <a:off x="14306550" y="22990175"/>
            <a:ext cx="12603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Treatment of CBS is supportive in nature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There is no definitive cure for CBS except for correcting the underlying visual deficits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Education, Reassurance and social engagement are essential in preventing agitation secondary to the visual disturbances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59021"/>
              </p:ext>
            </p:extLst>
          </p:nvPr>
        </p:nvGraphicFramePr>
        <p:xfrm>
          <a:off x="14921420" y="7034216"/>
          <a:ext cx="10824206" cy="5747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2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Sodium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141 </a:t>
                      </a:r>
                      <a:r>
                        <a:rPr lang="en-US" sz="3600" dirty="0" err="1"/>
                        <a:t>mmol</a:t>
                      </a:r>
                      <a:r>
                        <a:rPr lang="en-US" sz="3600" dirty="0"/>
                        <a:t>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Calcium</a:t>
                      </a:r>
                      <a:r>
                        <a:rPr lang="en-US" sz="3600" baseline="0" dirty="0"/>
                        <a:t>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8.4 mg/</a:t>
                      </a:r>
                      <a:r>
                        <a:rPr lang="en-US" sz="3600" dirty="0" err="1"/>
                        <a:t>dL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224 mg/</a:t>
                      </a:r>
                      <a:r>
                        <a:rPr lang="en-US" sz="3600" dirty="0" err="1"/>
                        <a:t>dL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20 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 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Carbon</a:t>
                      </a:r>
                      <a:r>
                        <a:rPr lang="en-US" sz="3600" baseline="0" dirty="0"/>
                        <a:t> Dioxide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25 </a:t>
                      </a:r>
                      <a:r>
                        <a:rPr lang="en-US" sz="3600" dirty="0" err="1"/>
                        <a:t>mmol</a:t>
                      </a:r>
                      <a:r>
                        <a:rPr lang="en-US" sz="3600" dirty="0"/>
                        <a:t>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003">
                <a:tc>
                  <a:txBody>
                    <a:bodyPr/>
                    <a:lstStyle/>
                    <a:p>
                      <a:r>
                        <a:rPr lang="en-US" sz="3600" dirty="0"/>
                        <a:t>WBC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5.1</a:t>
                      </a:r>
                      <a:r>
                        <a:rPr lang="en-US" sz="3600" baseline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248</TotalTime>
  <Words>764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Georgia-Bold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Joshua Braganza</cp:lastModifiedBy>
  <cp:revision>21</cp:revision>
  <dcterms:created xsi:type="dcterms:W3CDTF">2017-03-21T19:09:34Z</dcterms:created>
  <dcterms:modified xsi:type="dcterms:W3CDTF">2020-05-07T18:19:46Z</dcterms:modified>
</cp:coreProperties>
</file>