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7010400" cy="9296400"/>
  <p:defaultTextStyle>
    <a:defPPr>
      <a:defRPr lang="en-US"/>
    </a:defPPr>
    <a:lvl1pPr marL="0" algn="l" defTabSz="1371503" rtl="0" eaLnBrk="1" latinLnBrk="0" hangingPunct="1">
      <a:defRPr sz="5400" kern="1200">
        <a:solidFill>
          <a:schemeClr val="tx1"/>
        </a:solidFill>
        <a:latin typeface="+mn-lt"/>
        <a:ea typeface="+mn-ea"/>
        <a:cs typeface="+mn-cs"/>
      </a:defRPr>
    </a:lvl1pPr>
    <a:lvl2pPr marL="1371503" algn="l" defTabSz="1371503" rtl="0" eaLnBrk="1" latinLnBrk="0" hangingPunct="1">
      <a:defRPr sz="5400" kern="1200">
        <a:solidFill>
          <a:schemeClr val="tx1"/>
        </a:solidFill>
        <a:latin typeface="+mn-lt"/>
        <a:ea typeface="+mn-ea"/>
        <a:cs typeface="+mn-cs"/>
      </a:defRPr>
    </a:lvl2pPr>
    <a:lvl3pPr marL="2743006" algn="l" defTabSz="1371503" rtl="0" eaLnBrk="1" latinLnBrk="0" hangingPunct="1">
      <a:defRPr sz="5400" kern="1200">
        <a:solidFill>
          <a:schemeClr val="tx1"/>
        </a:solidFill>
        <a:latin typeface="+mn-lt"/>
        <a:ea typeface="+mn-ea"/>
        <a:cs typeface="+mn-cs"/>
      </a:defRPr>
    </a:lvl3pPr>
    <a:lvl4pPr marL="4114509" algn="l" defTabSz="1371503" rtl="0" eaLnBrk="1" latinLnBrk="0" hangingPunct="1">
      <a:defRPr sz="5400" kern="1200">
        <a:solidFill>
          <a:schemeClr val="tx1"/>
        </a:solidFill>
        <a:latin typeface="+mn-lt"/>
        <a:ea typeface="+mn-ea"/>
        <a:cs typeface="+mn-cs"/>
      </a:defRPr>
    </a:lvl4pPr>
    <a:lvl5pPr marL="5486012" algn="l" defTabSz="1371503" rtl="0" eaLnBrk="1" latinLnBrk="0" hangingPunct="1">
      <a:defRPr sz="5400" kern="1200">
        <a:solidFill>
          <a:schemeClr val="tx1"/>
        </a:solidFill>
        <a:latin typeface="+mn-lt"/>
        <a:ea typeface="+mn-ea"/>
        <a:cs typeface="+mn-cs"/>
      </a:defRPr>
    </a:lvl5pPr>
    <a:lvl6pPr marL="6857515" algn="l" defTabSz="1371503" rtl="0" eaLnBrk="1" latinLnBrk="0" hangingPunct="1">
      <a:defRPr sz="5400" kern="1200">
        <a:solidFill>
          <a:schemeClr val="tx1"/>
        </a:solidFill>
        <a:latin typeface="+mn-lt"/>
        <a:ea typeface="+mn-ea"/>
        <a:cs typeface="+mn-cs"/>
      </a:defRPr>
    </a:lvl6pPr>
    <a:lvl7pPr marL="8229018" algn="l" defTabSz="1371503" rtl="0" eaLnBrk="1" latinLnBrk="0" hangingPunct="1">
      <a:defRPr sz="5400" kern="1200">
        <a:solidFill>
          <a:schemeClr val="tx1"/>
        </a:solidFill>
        <a:latin typeface="+mn-lt"/>
        <a:ea typeface="+mn-ea"/>
        <a:cs typeface="+mn-cs"/>
      </a:defRPr>
    </a:lvl7pPr>
    <a:lvl8pPr marL="9600521" algn="l" defTabSz="1371503" rtl="0" eaLnBrk="1" latinLnBrk="0" hangingPunct="1">
      <a:defRPr sz="5400" kern="1200">
        <a:solidFill>
          <a:schemeClr val="tx1"/>
        </a:solidFill>
        <a:latin typeface="+mn-lt"/>
        <a:ea typeface="+mn-ea"/>
        <a:cs typeface="+mn-cs"/>
      </a:defRPr>
    </a:lvl8pPr>
    <a:lvl9pPr marL="10972024" algn="l" defTabSz="1371503"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pos="207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se Wiecher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4F7728"/>
    <a:srgbClr val="0F4D92"/>
    <a:srgbClr val="008F6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7368" autoAdjust="0"/>
  </p:normalViewPr>
  <p:slideViewPr>
    <p:cSldViewPr snapToObjects="1">
      <p:cViewPr varScale="1">
        <p:scale>
          <a:sx n="34" d="100"/>
          <a:sy n="34" d="100"/>
        </p:scale>
        <p:origin x="2280" y="224"/>
      </p:cViewPr>
      <p:guideLst>
        <p:guide orient="horz" pos="13823"/>
        <p:guide pos="20735"/>
      </p:guideLst>
    </p:cSldViewPr>
  </p:slideViewPr>
  <p:notesTextViewPr>
    <p:cViewPr>
      <p:scale>
        <a:sx n="100" d="100"/>
        <a:sy n="100" d="100"/>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9F4B238E-4688-F243-BA4B-6394DE6F3E84}" type="datetimeFigureOut">
              <a:rPr lang="en-US" smtClean="0"/>
              <a:t>6/2/20</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FD706EEF-030F-1A40-A532-9A5091B504BC}" type="slidenum">
              <a:rPr lang="en-US" smtClean="0"/>
              <a:t>‹#›</a:t>
            </a:fld>
            <a:endParaRPr lang="en-US"/>
          </a:p>
        </p:txBody>
      </p:sp>
    </p:spTree>
    <p:extLst>
      <p:ext uri="{BB962C8B-B14F-4D97-AF65-F5344CB8AC3E}">
        <p14:creationId xmlns:p14="http://schemas.microsoft.com/office/powerpoint/2010/main" val="2657187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06EEF-030F-1A40-A532-9A5091B504BC}" type="slidenum">
              <a:rPr lang="en-US" smtClean="0"/>
              <a:t>1</a:t>
            </a:fld>
            <a:endParaRPr lang="en-US"/>
          </a:p>
        </p:txBody>
      </p:sp>
    </p:spTree>
    <p:extLst>
      <p:ext uri="{BB962C8B-B14F-4D97-AF65-F5344CB8AC3E}">
        <p14:creationId xmlns:p14="http://schemas.microsoft.com/office/powerpoint/2010/main" val="219012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71503" indent="0" algn="ctr">
              <a:buNone/>
              <a:defRPr>
                <a:solidFill>
                  <a:schemeClr val="tx1">
                    <a:tint val="75000"/>
                  </a:schemeClr>
                </a:solidFill>
              </a:defRPr>
            </a:lvl2pPr>
            <a:lvl3pPr marL="2743006" indent="0" algn="ctr">
              <a:buNone/>
              <a:defRPr>
                <a:solidFill>
                  <a:schemeClr val="tx1">
                    <a:tint val="75000"/>
                  </a:schemeClr>
                </a:solidFill>
              </a:defRPr>
            </a:lvl3pPr>
            <a:lvl4pPr marL="4114509" indent="0" algn="ctr">
              <a:buNone/>
              <a:defRPr>
                <a:solidFill>
                  <a:schemeClr val="tx1">
                    <a:tint val="75000"/>
                  </a:schemeClr>
                </a:solidFill>
              </a:defRPr>
            </a:lvl4pPr>
            <a:lvl5pPr marL="5486012" indent="0" algn="ctr">
              <a:buNone/>
              <a:defRPr>
                <a:solidFill>
                  <a:schemeClr val="tx1">
                    <a:tint val="75000"/>
                  </a:schemeClr>
                </a:solidFill>
              </a:defRPr>
            </a:lvl5pPr>
            <a:lvl6pPr marL="6857515" indent="0" algn="ctr">
              <a:buNone/>
              <a:defRPr>
                <a:solidFill>
                  <a:schemeClr val="tx1">
                    <a:tint val="75000"/>
                  </a:schemeClr>
                </a:solidFill>
              </a:defRPr>
            </a:lvl6pPr>
            <a:lvl7pPr marL="8229018" indent="0" algn="ctr">
              <a:buNone/>
              <a:defRPr>
                <a:solidFill>
                  <a:schemeClr val="tx1">
                    <a:tint val="75000"/>
                  </a:schemeClr>
                </a:solidFill>
              </a:defRPr>
            </a:lvl7pPr>
            <a:lvl8pPr marL="9600521" indent="0" algn="ctr">
              <a:buNone/>
              <a:defRPr>
                <a:solidFill>
                  <a:schemeClr val="tx1">
                    <a:tint val="75000"/>
                  </a:schemeClr>
                </a:solidFill>
              </a:defRPr>
            </a:lvl8pPr>
            <a:lvl9pPr marL="1097202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FFA9A2-E66D-D04A-850E-3E2EEE3E0859}"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76646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1340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8" y="4922525"/>
            <a:ext cx="31106743" cy="1048562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1" y="4922525"/>
            <a:ext cx="92771597" cy="1048562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42636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131665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2000" b="1" cap="all"/>
            </a:lvl1pPr>
          </a:lstStyle>
          <a:p>
            <a:r>
              <a:rPr lang="en-US"/>
              <a:t>Click to edit Master title style</a:t>
            </a:r>
          </a:p>
        </p:txBody>
      </p:sp>
      <p:sp>
        <p:nvSpPr>
          <p:cNvPr id="3" name="Text Placeholder 2"/>
          <p:cNvSpPr>
            <a:spLocks noGrp="1"/>
          </p:cNvSpPr>
          <p:nvPr>
            <p:ph type="body" idx="1"/>
          </p:nvPr>
        </p:nvSpPr>
        <p:spPr>
          <a:xfrm>
            <a:off x="2600327" y="9301485"/>
            <a:ext cx="27980640" cy="4800599"/>
          </a:xfrm>
        </p:spPr>
        <p:txBody>
          <a:bodyPr anchor="b"/>
          <a:lstStyle>
            <a:lvl1pPr marL="0" indent="0">
              <a:buNone/>
              <a:defRPr sz="6000">
                <a:solidFill>
                  <a:schemeClr val="tx1">
                    <a:tint val="75000"/>
                  </a:schemeClr>
                </a:solidFill>
              </a:defRPr>
            </a:lvl1pPr>
            <a:lvl2pPr marL="1371503" indent="0">
              <a:buNone/>
              <a:defRPr sz="5400">
                <a:solidFill>
                  <a:schemeClr val="tx1">
                    <a:tint val="75000"/>
                  </a:schemeClr>
                </a:solidFill>
              </a:defRPr>
            </a:lvl2pPr>
            <a:lvl3pPr marL="2743006" indent="0">
              <a:buNone/>
              <a:defRPr sz="4800">
                <a:solidFill>
                  <a:schemeClr val="tx1">
                    <a:tint val="75000"/>
                  </a:schemeClr>
                </a:solidFill>
              </a:defRPr>
            </a:lvl3pPr>
            <a:lvl4pPr marL="4114509" indent="0">
              <a:buNone/>
              <a:defRPr sz="4200">
                <a:solidFill>
                  <a:schemeClr val="tx1">
                    <a:tint val="75000"/>
                  </a:schemeClr>
                </a:solidFill>
              </a:defRPr>
            </a:lvl4pPr>
            <a:lvl5pPr marL="5486012" indent="0">
              <a:buNone/>
              <a:defRPr sz="4200">
                <a:solidFill>
                  <a:schemeClr val="tx1">
                    <a:tint val="75000"/>
                  </a:schemeClr>
                </a:solidFill>
              </a:defRPr>
            </a:lvl5pPr>
            <a:lvl6pPr marL="6857515" indent="0">
              <a:buNone/>
              <a:defRPr sz="4200">
                <a:solidFill>
                  <a:schemeClr val="tx1">
                    <a:tint val="75000"/>
                  </a:schemeClr>
                </a:solidFill>
              </a:defRPr>
            </a:lvl6pPr>
            <a:lvl7pPr marL="8229018" indent="0">
              <a:buNone/>
              <a:defRPr sz="4200">
                <a:solidFill>
                  <a:schemeClr val="tx1">
                    <a:tint val="75000"/>
                  </a:schemeClr>
                </a:solidFill>
              </a:defRPr>
            </a:lvl7pPr>
            <a:lvl8pPr marL="9600521" indent="0">
              <a:buNone/>
              <a:defRPr sz="4200">
                <a:solidFill>
                  <a:schemeClr val="tx1">
                    <a:tint val="75000"/>
                  </a:schemeClr>
                </a:solidFill>
              </a:defRPr>
            </a:lvl8pPr>
            <a:lvl9pPr marL="10972024"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FA9A2-E66D-D04A-850E-3E2EEE3E0859}"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7017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4" y="28676605"/>
            <a:ext cx="61939170" cy="81102199"/>
          </a:xfrm>
        </p:spPr>
        <p:txBody>
          <a:bodyPr/>
          <a:lstStyle>
            <a:lvl1pPr>
              <a:defRPr sz="84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4" y="28676605"/>
            <a:ext cx="61939170" cy="81102199"/>
          </a:xfrm>
        </p:spPr>
        <p:txBody>
          <a:bodyPr/>
          <a:lstStyle>
            <a:lvl1pPr>
              <a:defRPr sz="84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FFA9A2-E66D-D04A-850E-3E2EEE3E0859}" type="datetimeFigureOut">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83895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4912363"/>
            <a:ext cx="14544677" cy="2047239"/>
          </a:xfrm>
        </p:spPr>
        <p:txBody>
          <a:bodyPr anchor="b"/>
          <a:lstStyle>
            <a:lvl1pPr marL="0" indent="0">
              <a:buNone/>
              <a:defRPr sz="7200" b="1"/>
            </a:lvl1pPr>
            <a:lvl2pPr marL="1371503" indent="0">
              <a:buNone/>
              <a:defRPr sz="6000" b="1"/>
            </a:lvl2pPr>
            <a:lvl3pPr marL="2743006" indent="0">
              <a:buNone/>
              <a:defRPr sz="5400" b="1"/>
            </a:lvl3pPr>
            <a:lvl4pPr marL="4114509" indent="0">
              <a:buNone/>
              <a:defRPr sz="4800" b="1"/>
            </a:lvl4pPr>
            <a:lvl5pPr marL="5486012" indent="0">
              <a:buNone/>
              <a:defRPr sz="4800" b="1"/>
            </a:lvl5pPr>
            <a:lvl6pPr marL="6857515" indent="0">
              <a:buNone/>
              <a:defRPr sz="4800" b="1"/>
            </a:lvl6pPr>
            <a:lvl7pPr marL="8229018" indent="0">
              <a:buNone/>
              <a:defRPr sz="4800" b="1"/>
            </a:lvl7pPr>
            <a:lvl8pPr marL="9600521" indent="0">
              <a:buNone/>
              <a:defRPr sz="4800" b="1"/>
            </a:lvl8pPr>
            <a:lvl9pPr marL="10972024" indent="0">
              <a:buNone/>
              <a:defRPr sz="4800" b="1"/>
            </a:lvl9pPr>
          </a:lstStyle>
          <a:p>
            <a:pPr lvl="0"/>
            <a:r>
              <a:rPr lang="en-US"/>
              <a:t>Click to edit Master text styles</a:t>
            </a:r>
          </a:p>
        </p:txBody>
      </p:sp>
      <p:sp>
        <p:nvSpPr>
          <p:cNvPr id="4" name="Content Placeholder 3"/>
          <p:cNvSpPr>
            <a:spLocks noGrp="1"/>
          </p:cNvSpPr>
          <p:nvPr>
            <p:ph sz="half" idx="2"/>
          </p:nvPr>
        </p:nvSpPr>
        <p:spPr>
          <a:xfrm>
            <a:off x="1645921" y="6959602"/>
            <a:ext cx="14544677" cy="12644122"/>
          </a:xfrm>
        </p:spPr>
        <p:txBody>
          <a:bodyPr/>
          <a:lstStyle>
            <a:lvl1pPr>
              <a:defRPr sz="7200"/>
            </a:lvl1pPr>
            <a:lvl2pPr>
              <a:defRPr sz="60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3" y="4912363"/>
            <a:ext cx="14550390" cy="2047239"/>
          </a:xfrm>
        </p:spPr>
        <p:txBody>
          <a:bodyPr anchor="b"/>
          <a:lstStyle>
            <a:lvl1pPr marL="0" indent="0">
              <a:buNone/>
              <a:defRPr sz="7200" b="1"/>
            </a:lvl1pPr>
            <a:lvl2pPr marL="1371503" indent="0">
              <a:buNone/>
              <a:defRPr sz="6000" b="1"/>
            </a:lvl2pPr>
            <a:lvl3pPr marL="2743006" indent="0">
              <a:buNone/>
              <a:defRPr sz="5400" b="1"/>
            </a:lvl3pPr>
            <a:lvl4pPr marL="4114509" indent="0">
              <a:buNone/>
              <a:defRPr sz="4800" b="1"/>
            </a:lvl4pPr>
            <a:lvl5pPr marL="5486012" indent="0">
              <a:buNone/>
              <a:defRPr sz="4800" b="1"/>
            </a:lvl5pPr>
            <a:lvl6pPr marL="6857515" indent="0">
              <a:buNone/>
              <a:defRPr sz="4800" b="1"/>
            </a:lvl6pPr>
            <a:lvl7pPr marL="8229018" indent="0">
              <a:buNone/>
              <a:defRPr sz="4800" b="1"/>
            </a:lvl7pPr>
            <a:lvl8pPr marL="9600521" indent="0">
              <a:buNone/>
              <a:defRPr sz="4800" b="1"/>
            </a:lvl8pPr>
            <a:lvl9pPr marL="10972024"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6722093" y="6959602"/>
            <a:ext cx="14550390" cy="12644122"/>
          </a:xfrm>
        </p:spPr>
        <p:txBody>
          <a:bodyPr/>
          <a:lstStyle>
            <a:lvl1pPr>
              <a:defRPr sz="7200"/>
            </a:lvl1pPr>
            <a:lvl2pPr>
              <a:defRPr sz="60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FFA9A2-E66D-D04A-850E-3E2EEE3E0859}" type="datetimeFigureOut">
              <a:rPr lang="en-US" smtClean="0"/>
              <a:t>6/2/20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71880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FFA9A2-E66D-D04A-850E-3E2EEE3E0859}" type="datetimeFigureOut">
              <a:rPr lang="en-US" smtClean="0"/>
              <a:t>6/2/20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66162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FA9A2-E66D-D04A-850E-3E2EEE3E0859}" type="datetimeFigureOut">
              <a:rPr lang="en-US" smtClean="0"/>
              <a:t>6/2/20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13468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7" cy="3718560"/>
          </a:xfrm>
        </p:spPr>
        <p:txBody>
          <a:bodyPr anchor="b"/>
          <a:lstStyle>
            <a:lvl1pPr algn="l">
              <a:defRPr sz="6000" b="1"/>
            </a:lvl1pPr>
          </a:lstStyle>
          <a:p>
            <a:r>
              <a:rPr lang="en-US"/>
              <a:t>Click to edit Master title style</a:t>
            </a:r>
          </a:p>
        </p:txBody>
      </p:sp>
      <p:sp>
        <p:nvSpPr>
          <p:cNvPr id="3" name="Content Placeholder 2"/>
          <p:cNvSpPr>
            <a:spLocks noGrp="1"/>
          </p:cNvSpPr>
          <p:nvPr>
            <p:ph idx="1"/>
          </p:nvPr>
        </p:nvSpPr>
        <p:spPr>
          <a:xfrm>
            <a:off x="12870180" y="873764"/>
            <a:ext cx="18402300" cy="18729962"/>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4592324"/>
            <a:ext cx="10829927" cy="15011402"/>
          </a:xfrm>
        </p:spPr>
        <p:txBody>
          <a:bodyPr/>
          <a:lstStyle>
            <a:lvl1pPr marL="0" indent="0">
              <a:buNone/>
              <a:defRPr sz="4200"/>
            </a:lvl1pPr>
            <a:lvl2pPr marL="1371503" indent="0">
              <a:buNone/>
              <a:defRPr sz="3600"/>
            </a:lvl2pPr>
            <a:lvl3pPr marL="2743006" indent="0">
              <a:buNone/>
              <a:defRPr sz="3000"/>
            </a:lvl3pPr>
            <a:lvl4pPr marL="4114509" indent="0">
              <a:buNone/>
              <a:defRPr sz="2700"/>
            </a:lvl4pPr>
            <a:lvl5pPr marL="5486012" indent="0">
              <a:buNone/>
              <a:defRPr sz="2700"/>
            </a:lvl5pPr>
            <a:lvl6pPr marL="6857515" indent="0">
              <a:buNone/>
              <a:defRPr sz="2700"/>
            </a:lvl6pPr>
            <a:lvl7pPr marL="8229018" indent="0">
              <a:buNone/>
              <a:defRPr sz="2700"/>
            </a:lvl7pPr>
            <a:lvl8pPr marL="9600521" indent="0">
              <a:buNone/>
              <a:defRPr sz="2700"/>
            </a:lvl8pPr>
            <a:lvl9pPr marL="1097202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4FFA9A2-E66D-D04A-850E-3E2EEE3E0859}" type="datetimeFigureOut">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154336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1"/>
            <a:ext cx="19751040" cy="1813562"/>
          </a:xfrm>
        </p:spPr>
        <p:txBody>
          <a:bodyPr anchor="b"/>
          <a:lstStyle>
            <a:lvl1pPr algn="l">
              <a:defRPr sz="60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9600"/>
            </a:lvl1pPr>
            <a:lvl2pPr marL="1371503" indent="0">
              <a:buNone/>
              <a:defRPr sz="8400"/>
            </a:lvl2pPr>
            <a:lvl3pPr marL="2743006" indent="0">
              <a:buNone/>
              <a:defRPr sz="7200"/>
            </a:lvl3pPr>
            <a:lvl4pPr marL="4114509" indent="0">
              <a:buNone/>
              <a:defRPr sz="6000"/>
            </a:lvl4pPr>
            <a:lvl5pPr marL="5486012" indent="0">
              <a:buNone/>
              <a:defRPr sz="6000"/>
            </a:lvl5pPr>
            <a:lvl6pPr marL="6857515" indent="0">
              <a:buNone/>
              <a:defRPr sz="6000"/>
            </a:lvl6pPr>
            <a:lvl7pPr marL="8229018" indent="0">
              <a:buNone/>
              <a:defRPr sz="6000"/>
            </a:lvl7pPr>
            <a:lvl8pPr marL="9600521" indent="0">
              <a:buNone/>
              <a:defRPr sz="6000"/>
            </a:lvl8pPr>
            <a:lvl9pPr marL="10972024" indent="0">
              <a:buNone/>
              <a:defRPr sz="6000"/>
            </a:lvl9pPr>
          </a:lstStyle>
          <a:p>
            <a:endParaRPr lang="en-US"/>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200"/>
            </a:lvl1pPr>
            <a:lvl2pPr marL="1371503" indent="0">
              <a:buNone/>
              <a:defRPr sz="3600"/>
            </a:lvl2pPr>
            <a:lvl3pPr marL="2743006" indent="0">
              <a:buNone/>
              <a:defRPr sz="3000"/>
            </a:lvl3pPr>
            <a:lvl4pPr marL="4114509" indent="0">
              <a:buNone/>
              <a:defRPr sz="2700"/>
            </a:lvl4pPr>
            <a:lvl5pPr marL="5486012" indent="0">
              <a:buNone/>
              <a:defRPr sz="2700"/>
            </a:lvl5pPr>
            <a:lvl6pPr marL="6857515" indent="0">
              <a:buNone/>
              <a:defRPr sz="2700"/>
            </a:lvl6pPr>
            <a:lvl7pPr marL="8229018" indent="0">
              <a:buNone/>
              <a:defRPr sz="2700"/>
            </a:lvl7pPr>
            <a:lvl8pPr marL="9600521" indent="0">
              <a:buNone/>
              <a:defRPr sz="2700"/>
            </a:lvl8pPr>
            <a:lvl9pPr marL="1097202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4FFA9A2-E66D-D04A-850E-3E2EEE3E0859}" type="datetimeFigureOut">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61308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74300" tIns="137150" rIns="274300" bIns="137150" rtlCol="0" anchor="ctr">
            <a:normAutofit/>
          </a:bodyPr>
          <a:lstStyle/>
          <a:p>
            <a:r>
              <a:rPr lang="en-US"/>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74300" tIns="137150" rIns="274300" bIns="1371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3"/>
            <a:ext cx="7680960" cy="1168400"/>
          </a:xfrm>
          <a:prstGeom prst="rect">
            <a:avLst/>
          </a:prstGeom>
        </p:spPr>
        <p:txBody>
          <a:bodyPr vert="horz" lIns="274300" tIns="137150" rIns="274300" bIns="137150" rtlCol="0" anchor="ctr"/>
          <a:lstStyle>
            <a:lvl1pPr algn="l">
              <a:defRPr sz="3600">
                <a:solidFill>
                  <a:schemeClr val="tx1">
                    <a:tint val="75000"/>
                  </a:schemeClr>
                </a:solidFill>
              </a:defRPr>
            </a:lvl1pPr>
          </a:lstStyle>
          <a:p>
            <a:fld id="{94FFA9A2-E66D-D04A-850E-3E2EEE3E0859}" type="datetimeFigureOut">
              <a:rPr lang="en-US" smtClean="0"/>
              <a:t>6/2/20</a:t>
            </a:fld>
            <a:endParaRPr lang="en-US"/>
          </a:p>
        </p:txBody>
      </p:sp>
      <p:sp>
        <p:nvSpPr>
          <p:cNvPr id="5" name="Footer Placeholder 4"/>
          <p:cNvSpPr>
            <a:spLocks noGrp="1"/>
          </p:cNvSpPr>
          <p:nvPr>
            <p:ph type="ftr" sz="quarter" idx="3"/>
          </p:nvPr>
        </p:nvSpPr>
        <p:spPr>
          <a:xfrm>
            <a:off x="11247120" y="20340323"/>
            <a:ext cx="10424160" cy="1168400"/>
          </a:xfrm>
          <a:prstGeom prst="rect">
            <a:avLst/>
          </a:prstGeom>
        </p:spPr>
        <p:txBody>
          <a:bodyPr vert="horz" lIns="274300" tIns="137150" rIns="274300" bIns="13715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3"/>
            <a:ext cx="7680960" cy="1168400"/>
          </a:xfrm>
          <a:prstGeom prst="rect">
            <a:avLst/>
          </a:prstGeom>
        </p:spPr>
        <p:txBody>
          <a:bodyPr vert="horz" lIns="274300" tIns="137150" rIns="274300" bIns="137150" rtlCol="0" anchor="ctr"/>
          <a:lstStyle>
            <a:lvl1pPr algn="r">
              <a:defRPr sz="3600">
                <a:solidFill>
                  <a:schemeClr val="tx1">
                    <a:tint val="75000"/>
                  </a:schemeClr>
                </a:solidFill>
              </a:defRPr>
            </a:lvl1pPr>
          </a:lstStyle>
          <a:p>
            <a:fld id="{23E27A0F-DD90-A64C-A93F-B3CA7545C492}" type="slidenum">
              <a:rPr lang="en-US" smtClean="0"/>
              <a:t>‹#›</a:t>
            </a:fld>
            <a:endParaRPr lang="en-US"/>
          </a:p>
        </p:txBody>
      </p:sp>
    </p:spTree>
    <p:extLst>
      <p:ext uri="{BB962C8B-B14F-4D97-AF65-F5344CB8AC3E}">
        <p14:creationId xmlns:p14="http://schemas.microsoft.com/office/powerpoint/2010/main" val="131946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71503" rtl="0" eaLnBrk="1" latinLnBrk="0" hangingPunct="1">
        <a:spcBef>
          <a:spcPct val="0"/>
        </a:spcBef>
        <a:buNone/>
        <a:defRPr sz="13200" kern="1200">
          <a:solidFill>
            <a:schemeClr val="tx1"/>
          </a:solidFill>
          <a:latin typeface="+mj-lt"/>
          <a:ea typeface="+mj-ea"/>
          <a:cs typeface="+mj-cs"/>
        </a:defRPr>
      </a:lvl1pPr>
    </p:titleStyle>
    <p:bodyStyle>
      <a:lvl1pPr marL="1028627" indent="-1028627" algn="l" defTabSz="1371503" rtl="0" eaLnBrk="1" latinLnBrk="0" hangingPunct="1">
        <a:spcBef>
          <a:spcPct val="20000"/>
        </a:spcBef>
        <a:buFont typeface="Arial"/>
        <a:buChar char="•"/>
        <a:defRPr sz="9600" kern="1200">
          <a:solidFill>
            <a:schemeClr val="tx1"/>
          </a:solidFill>
          <a:latin typeface="+mn-lt"/>
          <a:ea typeface="+mn-ea"/>
          <a:cs typeface="+mn-cs"/>
        </a:defRPr>
      </a:lvl1pPr>
      <a:lvl2pPr marL="2228692" indent="-857189" algn="l" defTabSz="1371503" rtl="0" eaLnBrk="1" latinLnBrk="0" hangingPunct="1">
        <a:spcBef>
          <a:spcPct val="20000"/>
        </a:spcBef>
        <a:buFont typeface="Arial"/>
        <a:buChar char="–"/>
        <a:defRPr sz="8400" kern="1200">
          <a:solidFill>
            <a:schemeClr val="tx1"/>
          </a:solidFill>
          <a:latin typeface="+mn-lt"/>
          <a:ea typeface="+mn-ea"/>
          <a:cs typeface="+mn-cs"/>
        </a:defRPr>
      </a:lvl2pPr>
      <a:lvl3pPr marL="3428757" indent="-685751" algn="l" defTabSz="1371503" rtl="0" eaLnBrk="1" latinLnBrk="0" hangingPunct="1">
        <a:spcBef>
          <a:spcPct val="20000"/>
        </a:spcBef>
        <a:buFont typeface="Arial"/>
        <a:buChar char="•"/>
        <a:defRPr sz="7200" kern="1200">
          <a:solidFill>
            <a:schemeClr val="tx1"/>
          </a:solidFill>
          <a:latin typeface="+mn-lt"/>
          <a:ea typeface="+mn-ea"/>
          <a:cs typeface="+mn-cs"/>
        </a:defRPr>
      </a:lvl3pPr>
      <a:lvl4pPr marL="4800260" indent="-685751" algn="l" defTabSz="1371503" rtl="0" eaLnBrk="1" latinLnBrk="0" hangingPunct="1">
        <a:spcBef>
          <a:spcPct val="20000"/>
        </a:spcBef>
        <a:buFont typeface="Arial"/>
        <a:buChar char="–"/>
        <a:defRPr sz="6000" kern="1200">
          <a:solidFill>
            <a:schemeClr val="tx1"/>
          </a:solidFill>
          <a:latin typeface="+mn-lt"/>
          <a:ea typeface="+mn-ea"/>
          <a:cs typeface="+mn-cs"/>
        </a:defRPr>
      </a:lvl4pPr>
      <a:lvl5pPr marL="6171763" indent="-685751" algn="l" defTabSz="1371503" rtl="0" eaLnBrk="1" latinLnBrk="0" hangingPunct="1">
        <a:spcBef>
          <a:spcPct val="20000"/>
        </a:spcBef>
        <a:buFont typeface="Arial"/>
        <a:buChar char="»"/>
        <a:defRPr sz="6000" kern="1200">
          <a:solidFill>
            <a:schemeClr val="tx1"/>
          </a:solidFill>
          <a:latin typeface="+mn-lt"/>
          <a:ea typeface="+mn-ea"/>
          <a:cs typeface="+mn-cs"/>
        </a:defRPr>
      </a:lvl5pPr>
      <a:lvl6pPr marL="7543266" indent="-685751" algn="l" defTabSz="1371503" rtl="0" eaLnBrk="1" latinLnBrk="0" hangingPunct="1">
        <a:spcBef>
          <a:spcPct val="20000"/>
        </a:spcBef>
        <a:buFont typeface="Arial"/>
        <a:buChar char="•"/>
        <a:defRPr sz="6000" kern="1200">
          <a:solidFill>
            <a:schemeClr val="tx1"/>
          </a:solidFill>
          <a:latin typeface="+mn-lt"/>
          <a:ea typeface="+mn-ea"/>
          <a:cs typeface="+mn-cs"/>
        </a:defRPr>
      </a:lvl6pPr>
      <a:lvl7pPr marL="8914769" indent="-685751" algn="l" defTabSz="1371503" rtl="0" eaLnBrk="1" latinLnBrk="0" hangingPunct="1">
        <a:spcBef>
          <a:spcPct val="20000"/>
        </a:spcBef>
        <a:buFont typeface="Arial"/>
        <a:buChar char="•"/>
        <a:defRPr sz="6000" kern="1200">
          <a:solidFill>
            <a:schemeClr val="tx1"/>
          </a:solidFill>
          <a:latin typeface="+mn-lt"/>
          <a:ea typeface="+mn-ea"/>
          <a:cs typeface="+mn-cs"/>
        </a:defRPr>
      </a:lvl7pPr>
      <a:lvl8pPr marL="10286272" indent="-685751" algn="l" defTabSz="1371503" rtl="0" eaLnBrk="1" latinLnBrk="0" hangingPunct="1">
        <a:spcBef>
          <a:spcPct val="20000"/>
        </a:spcBef>
        <a:buFont typeface="Arial"/>
        <a:buChar char="•"/>
        <a:defRPr sz="6000" kern="1200">
          <a:solidFill>
            <a:schemeClr val="tx1"/>
          </a:solidFill>
          <a:latin typeface="+mn-lt"/>
          <a:ea typeface="+mn-ea"/>
          <a:cs typeface="+mn-cs"/>
        </a:defRPr>
      </a:lvl8pPr>
      <a:lvl9pPr marL="11657775" indent="-685751" algn="l" defTabSz="1371503" rtl="0" eaLnBrk="1" latinLnBrk="0" hangingPunct="1">
        <a:spcBef>
          <a:spcPct val="20000"/>
        </a:spcBef>
        <a:buFont typeface="Arial"/>
        <a:buChar char="•"/>
        <a:defRPr sz="6000" kern="1200">
          <a:solidFill>
            <a:schemeClr val="tx1"/>
          </a:solidFill>
          <a:latin typeface="+mn-lt"/>
          <a:ea typeface="+mn-ea"/>
          <a:cs typeface="+mn-cs"/>
        </a:defRPr>
      </a:lvl9pPr>
    </p:bodyStyle>
    <p:otherStyle>
      <a:defPPr>
        <a:defRPr lang="en-US"/>
      </a:defPPr>
      <a:lvl1pPr marL="0" algn="l" defTabSz="1371503" rtl="0" eaLnBrk="1" latinLnBrk="0" hangingPunct="1">
        <a:defRPr sz="5400" kern="1200">
          <a:solidFill>
            <a:schemeClr val="tx1"/>
          </a:solidFill>
          <a:latin typeface="+mn-lt"/>
          <a:ea typeface="+mn-ea"/>
          <a:cs typeface="+mn-cs"/>
        </a:defRPr>
      </a:lvl1pPr>
      <a:lvl2pPr marL="1371503" algn="l" defTabSz="1371503" rtl="0" eaLnBrk="1" latinLnBrk="0" hangingPunct="1">
        <a:defRPr sz="5400" kern="1200">
          <a:solidFill>
            <a:schemeClr val="tx1"/>
          </a:solidFill>
          <a:latin typeface="+mn-lt"/>
          <a:ea typeface="+mn-ea"/>
          <a:cs typeface="+mn-cs"/>
        </a:defRPr>
      </a:lvl2pPr>
      <a:lvl3pPr marL="2743006" algn="l" defTabSz="1371503" rtl="0" eaLnBrk="1" latinLnBrk="0" hangingPunct="1">
        <a:defRPr sz="5400" kern="1200">
          <a:solidFill>
            <a:schemeClr val="tx1"/>
          </a:solidFill>
          <a:latin typeface="+mn-lt"/>
          <a:ea typeface="+mn-ea"/>
          <a:cs typeface="+mn-cs"/>
        </a:defRPr>
      </a:lvl3pPr>
      <a:lvl4pPr marL="4114509" algn="l" defTabSz="1371503" rtl="0" eaLnBrk="1" latinLnBrk="0" hangingPunct="1">
        <a:defRPr sz="5400" kern="1200">
          <a:solidFill>
            <a:schemeClr val="tx1"/>
          </a:solidFill>
          <a:latin typeface="+mn-lt"/>
          <a:ea typeface="+mn-ea"/>
          <a:cs typeface="+mn-cs"/>
        </a:defRPr>
      </a:lvl4pPr>
      <a:lvl5pPr marL="5486012" algn="l" defTabSz="1371503" rtl="0" eaLnBrk="1" latinLnBrk="0" hangingPunct="1">
        <a:defRPr sz="5400" kern="1200">
          <a:solidFill>
            <a:schemeClr val="tx1"/>
          </a:solidFill>
          <a:latin typeface="+mn-lt"/>
          <a:ea typeface="+mn-ea"/>
          <a:cs typeface="+mn-cs"/>
        </a:defRPr>
      </a:lvl5pPr>
      <a:lvl6pPr marL="6857515" algn="l" defTabSz="1371503" rtl="0" eaLnBrk="1" latinLnBrk="0" hangingPunct="1">
        <a:defRPr sz="5400" kern="1200">
          <a:solidFill>
            <a:schemeClr val="tx1"/>
          </a:solidFill>
          <a:latin typeface="+mn-lt"/>
          <a:ea typeface="+mn-ea"/>
          <a:cs typeface="+mn-cs"/>
        </a:defRPr>
      </a:lvl6pPr>
      <a:lvl7pPr marL="8229018" algn="l" defTabSz="1371503" rtl="0" eaLnBrk="1" latinLnBrk="0" hangingPunct="1">
        <a:defRPr sz="5400" kern="1200">
          <a:solidFill>
            <a:schemeClr val="tx1"/>
          </a:solidFill>
          <a:latin typeface="+mn-lt"/>
          <a:ea typeface="+mn-ea"/>
          <a:cs typeface="+mn-cs"/>
        </a:defRPr>
      </a:lvl7pPr>
      <a:lvl8pPr marL="9600521" algn="l" defTabSz="1371503" rtl="0" eaLnBrk="1" latinLnBrk="0" hangingPunct="1">
        <a:defRPr sz="5400" kern="1200">
          <a:solidFill>
            <a:schemeClr val="tx1"/>
          </a:solidFill>
          <a:latin typeface="+mn-lt"/>
          <a:ea typeface="+mn-ea"/>
          <a:cs typeface="+mn-cs"/>
        </a:defRPr>
      </a:lvl8pPr>
      <a:lvl9pPr marL="10972024" algn="l" defTabSz="137150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771900"/>
            <a:ext cx="10220855" cy="478003"/>
          </a:xfrm>
          <a:prstGeom prst="rect">
            <a:avLst/>
          </a:prstGeom>
          <a:solidFill>
            <a:schemeClr val="tx2">
              <a:lumMod val="20000"/>
              <a:lumOff val="80000"/>
            </a:schemeClr>
          </a:solidFill>
          <a:ln w="9525" cmpd="sng">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Background</a:t>
            </a:r>
          </a:p>
        </p:txBody>
      </p:sp>
      <p:sp>
        <p:nvSpPr>
          <p:cNvPr id="72" name="Rectangle 71"/>
          <p:cNvSpPr/>
          <p:nvPr/>
        </p:nvSpPr>
        <p:spPr>
          <a:xfrm>
            <a:off x="11022306" y="3771900"/>
            <a:ext cx="12615408" cy="478004"/>
          </a:xfrm>
          <a:prstGeom prst="rect">
            <a:avLst/>
          </a:prstGeom>
          <a:solidFill>
            <a:schemeClr val="tx2">
              <a:lumMod val="20000"/>
              <a:lumOff val="80000"/>
            </a:schemeClr>
          </a:solidFill>
          <a:ln>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The Case</a:t>
            </a:r>
          </a:p>
        </p:txBody>
      </p:sp>
      <p:sp>
        <p:nvSpPr>
          <p:cNvPr id="16" name="TextBox 15"/>
          <p:cNvSpPr txBox="1"/>
          <p:nvPr/>
        </p:nvSpPr>
        <p:spPr>
          <a:xfrm>
            <a:off x="381000" y="4495800"/>
            <a:ext cx="10499816" cy="16712267"/>
          </a:xfrm>
          <a:prstGeom prst="rect">
            <a:avLst/>
          </a:prstGeom>
          <a:noFill/>
        </p:spPr>
        <p:txBody>
          <a:bodyPr wrap="square" rtlCol="0">
            <a:spAutoFit/>
          </a:bodyPr>
          <a:lstStyle/>
          <a:p>
            <a:r>
              <a:rPr lang="en-US" sz="2700" dirty="0">
                <a:latin typeface="Arial" panose="020B0604020202020204" pitchFamily="34" charset="0"/>
                <a:cs typeface="Arial" panose="020B0604020202020204" pitchFamily="34" charset="0"/>
              </a:rPr>
              <a:t>Neuroleptic Malignant Syndrome (NMS) is a life-threatening neurologic emergency characterized by fever, altered mental status, autonomic dysfunction, and muscular rigidity. Although NMS is commonly associated with</a:t>
            </a:r>
            <a:r>
              <a:rPr lang="en-US" sz="2700" dirty="0">
                <a:solidFill>
                  <a:prstClr val="black"/>
                </a:solidFill>
                <a:latin typeface="Arial" panose="020B0604020202020204" pitchFamily="34" charset="0"/>
                <a:cs typeface="Arial" panose="020B0604020202020204" pitchFamily="34" charset="0"/>
              </a:rPr>
              <a:t> neuroleptics and other medications that reduce dopaminergic transmission</a:t>
            </a:r>
            <a:r>
              <a:rPr lang="en-US" sz="2700" dirty="0">
                <a:latin typeface="Arial" panose="020B0604020202020204" pitchFamily="34" charset="0"/>
                <a:cs typeface="Arial" panose="020B0604020202020204" pitchFamily="34" charset="0"/>
              </a:rPr>
              <a:t>, we introduce a novel case report suggesting that Ingrezza (valbenazine) may increase the risk of developing this reaction. NMS is caused by an abrupt decrease in dopamine activity, either from blocking dopamine receptors or withdrawal of dopaminergic agents.  </a:t>
            </a:r>
          </a:p>
          <a:p>
            <a:endParaRPr lang="en-US" sz="2700" dirty="0">
              <a:latin typeface="Arial" panose="020B0604020202020204" pitchFamily="34" charset="0"/>
              <a:cs typeface="Arial" panose="020B0604020202020204" pitchFamily="34" charset="0"/>
            </a:endParaRPr>
          </a:p>
          <a:p>
            <a:pPr lvl="0"/>
            <a:r>
              <a:rPr lang="en-US" sz="2700" dirty="0">
                <a:latin typeface="Arial" panose="020B0604020202020204" pitchFamily="34" charset="0"/>
                <a:cs typeface="Arial" panose="020B0604020202020204" pitchFamily="34" charset="0"/>
              </a:rPr>
              <a:t>Valbenazine is used to treat tardive dyskinesia (TD) in adults.</a:t>
            </a:r>
            <a:r>
              <a:rPr lang="en-US" sz="2700" dirty="0">
                <a:solidFill>
                  <a:prstClr val="black"/>
                </a:solidFill>
                <a:latin typeface="Arial" panose="020B0604020202020204" pitchFamily="34" charset="0"/>
                <a:cs typeface="Arial" panose="020B0604020202020204" pitchFamily="34" charset="0"/>
              </a:rPr>
              <a:t> TD causes involuntary movements of the tongue, lips, face, trunk, and extremities. It is a side effect of neuroleptics/anti-psychotic medications that may be used to treat schizophrenia and other mental health disorders. These symptoms of TD are thought to due to the hypersensitivity of dopamine receptors precipitated by the long-term use of antipsychotics. </a:t>
            </a: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r>
              <a:rPr lang="en-US" sz="2700" dirty="0">
                <a:solidFill>
                  <a:prstClr val="black"/>
                </a:solidFill>
                <a:latin typeface="Arial" panose="020B0604020202020204" pitchFamily="34" charset="0"/>
                <a:cs typeface="Arial" panose="020B0604020202020204" pitchFamily="34" charset="0"/>
              </a:rPr>
              <a:t>Valbenazine functions as a selective </a:t>
            </a:r>
            <a:r>
              <a:rPr lang="en-US" sz="2700" dirty="0">
                <a:latin typeface="Arial" panose="020B0604020202020204" pitchFamily="34" charset="0"/>
                <a:cs typeface="Arial" panose="020B0604020202020204" pitchFamily="34" charset="0"/>
              </a:rPr>
              <a:t>VMAT-2 inhibitor, resulting in decreased amounts of dopamine being transported from the cytoplasm into presynaptic vesicles, leading to less dopamine release from pre-synaptic neurons. This medication is the first drug approved for the treatment of tardive dyskinesia. </a:t>
            </a:r>
          </a:p>
          <a:p>
            <a:pPr lvl="0"/>
            <a:endParaRPr lang="en-US" sz="2700" dirty="0">
              <a:latin typeface="Arial" panose="020B0604020202020204" pitchFamily="34" charset="0"/>
              <a:cs typeface="Arial" panose="020B0604020202020204" pitchFamily="34" charset="0"/>
            </a:endParaRPr>
          </a:p>
          <a:p>
            <a:r>
              <a:rPr lang="en-US" sz="2700" dirty="0">
                <a:latin typeface="Arial" panose="020B0604020202020204" pitchFamily="34" charset="0"/>
                <a:cs typeface="Arial" panose="020B0604020202020204" pitchFamily="34" charset="0"/>
              </a:rPr>
              <a:t>In our search, there have been no reported cases of NMS associated with valbenazine use for tardive dyskinesia. Patients with a history of NMS were excluded in clinical trials involving valbenazine and NMS was excluded as part of the extrapyramidal symptoms reported in clinical trials post-treatment. However, our case study argues for a closer investigation on polypharmacy with valbenazine and the association with NMS. </a:t>
            </a:r>
          </a:p>
        </p:txBody>
      </p:sp>
      <p:sp>
        <p:nvSpPr>
          <p:cNvPr id="123" name="TextBox 122"/>
          <p:cNvSpPr txBox="1"/>
          <p:nvPr/>
        </p:nvSpPr>
        <p:spPr>
          <a:xfrm>
            <a:off x="24003000" y="4419600"/>
            <a:ext cx="8792034" cy="12926616"/>
          </a:xfrm>
          <a:prstGeom prst="rect">
            <a:avLst/>
          </a:prstGeom>
          <a:noFill/>
        </p:spPr>
        <p:txBody>
          <a:bodyPr wrap="square" rtlCol="0">
            <a:spAutoFit/>
          </a:bodyPr>
          <a:lstStyle/>
          <a:p>
            <a:r>
              <a:rPr lang="en-US" sz="2700" dirty="0">
                <a:latin typeface="Arial" panose="020B0604020202020204" pitchFamily="34" charset="0"/>
                <a:cs typeface="Arial" panose="020B0604020202020204" pitchFamily="34" charset="0"/>
              </a:rPr>
              <a:t>Ingrezza (valbenazine) was approved by the FDA in 2017 as the first medication indicated to treat adult patients suffering from Tardive Dyskinesia (TD). Interestingly, before FDA approval for valbenazine, clinicians were using off-label medications or supplements such as tetrabenazine, clonazepam, and </a:t>
            </a:r>
            <a:r>
              <a:rPr lang="en-US" sz="2700" i="1" dirty="0">
                <a:latin typeface="Arial" panose="020B0604020202020204" pitchFamily="34" charset="0"/>
                <a:cs typeface="Arial" panose="020B0604020202020204" pitchFamily="34" charset="0"/>
              </a:rPr>
              <a:t>Ginkgo biloba </a:t>
            </a:r>
            <a:r>
              <a:rPr lang="en-US" sz="2700" dirty="0">
                <a:latin typeface="Arial" panose="020B0604020202020204" pitchFamily="34" charset="0"/>
                <a:cs typeface="Arial" panose="020B0604020202020204" pitchFamily="34" charset="0"/>
              </a:rPr>
              <a:t>for TD. </a:t>
            </a:r>
          </a:p>
          <a:p>
            <a:endParaRPr lang="en-US" sz="2700" dirty="0">
              <a:latin typeface="Arial" panose="020B0604020202020204" pitchFamily="34" charset="0"/>
              <a:cs typeface="Arial" panose="020B0604020202020204" pitchFamily="34" charset="0"/>
            </a:endParaRPr>
          </a:p>
          <a:p>
            <a:r>
              <a:rPr lang="en-US" sz="2700" dirty="0">
                <a:latin typeface="Arial" panose="020B0604020202020204" pitchFamily="34" charset="0"/>
                <a:cs typeface="Arial" panose="020B0604020202020204" pitchFamily="34" charset="0"/>
              </a:rPr>
              <a:t>Valbenazine is a modified metabolite of the VMAT-2 inhibitor, tetrabenazine. According to Uhlyar and Rey (2018), the active metabolites from tetrabenazine include alpha and beta enantiomers. These metabolites function as VMAT2 inhibitors and antagonists at the dopamine D2 receptor, respectively. This is a racemic combination that may cause anti-psychotic adverse effects and include risk for suicidal ideation, depression, and neuroleptic malignant syndrome (NMS). There have been reported cases of NMS as a result of taking tetrabenazine off-label for TD. </a:t>
            </a:r>
          </a:p>
          <a:p>
            <a:endParaRPr lang="en-US" sz="2700" dirty="0">
              <a:latin typeface="Arial" panose="020B0604020202020204" pitchFamily="34" charset="0"/>
              <a:cs typeface="Arial" panose="020B0604020202020204" pitchFamily="34" charset="0"/>
            </a:endParaRPr>
          </a:p>
          <a:p>
            <a:r>
              <a:rPr lang="en-US" sz="2700" dirty="0">
                <a:latin typeface="Arial" panose="020B0604020202020204" pitchFamily="34" charset="0"/>
                <a:cs typeface="Arial" panose="020B0604020202020204" pitchFamily="34" charset="0"/>
              </a:rPr>
              <a:t>The association between VMAT2 inhibitors, such as valbenazine, and NMS is often confounded by concomitant treatment with antipsychotics.</a:t>
            </a:r>
            <a:r>
              <a:rPr lang="en-US" sz="2700" dirty="0">
                <a:solidFill>
                  <a:prstClr val="black"/>
                </a:solidFill>
                <a:latin typeface="Arial" panose="020B0604020202020204" pitchFamily="34" charset="0"/>
                <a:cs typeface="Arial" panose="020B0604020202020204" pitchFamily="34" charset="0"/>
              </a:rPr>
              <a:t> In this case, valbenazine (reduces dopamine release), combined with the patient’s benztropine (prolongs release of dopamine), and long-term antipsychotic use, likely contributed to the NMS presentation. Therefore, </a:t>
            </a:r>
            <a:r>
              <a:rPr lang="en-US" sz="2700" dirty="0">
                <a:latin typeface="Arial" panose="020B0604020202020204" pitchFamily="34" charset="0"/>
                <a:cs typeface="Arial" panose="020B0604020202020204" pitchFamily="34" charset="0"/>
              </a:rPr>
              <a:t>clinicians need to remain vigilant for early signs of NMS in patients that take medications affecting dopamine activity in the brain. </a:t>
            </a:r>
          </a:p>
          <a:p>
            <a:r>
              <a:rPr lang="en-US" sz="2400" dirty="0">
                <a:latin typeface="Arial" panose="020B0604020202020204" pitchFamily="34" charset="0"/>
                <a:cs typeface="Arial" panose="020B0604020202020204" pitchFamily="34" charset="0"/>
              </a:rPr>
              <a:t>.</a:t>
            </a:r>
          </a:p>
        </p:txBody>
      </p:sp>
      <p:sp>
        <p:nvSpPr>
          <p:cNvPr id="45" name="Rectangle 44"/>
          <p:cNvSpPr/>
          <p:nvPr/>
        </p:nvSpPr>
        <p:spPr>
          <a:xfrm>
            <a:off x="24058165" y="3771899"/>
            <a:ext cx="8403035" cy="504265"/>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Discussion of Literature</a:t>
            </a:r>
          </a:p>
        </p:txBody>
      </p:sp>
      <p:sp>
        <p:nvSpPr>
          <p:cNvPr id="26" name="TextBox 25"/>
          <p:cNvSpPr txBox="1"/>
          <p:nvPr/>
        </p:nvSpPr>
        <p:spPr>
          <a:xfrm>
            <a:off x="11033286" y="4486126"/>
            <a:ext cx="12604428" cy="507831"/>
          </a:xfrm>
          <a:prstGeom prst="rect">
            <a:avLst/>
          </a:prstGeom>
          <a:solidFill>
            <a:schemeClr val="bg1"/>
          </a:solidFill>
        </p:spPr>
        <p:txBody>
          <a:bodyPr wrap="square" rtlCol="0">
            <a:spAutoFit/>
          </a:bodyPr>
          <a:lstStyle/>
          <a:p>
            <a:endParaRPr lang="en-US" sz="2700" dirty="0">
              <a:latin typeface="Arial" panose="020B0604020202020204" pitchFamily="34" charset="0"/>
              <a:cs typeface="Arial" panose="020B0604020202020204" pitchFamily="34" charset="0"/>
            </a:endParaRPr>
          </a:p>
        </p:txBody>
      </p:sp>
      <p:sp>
        <p:nvSpPr>
          <p:cNvPr id="32" name="Rectangle 31"/>
          <p:cNvSpPr/>
          <p:nvPr/>
        </p:nvSpPr>
        <p:spPr>
          <a:xfrm>
            <a:off x="0" y="0"/>
            <a:ext cx="32918400" cy="3454400"/>
          </a:xfrm>
          <a:prstGeom prst="rect">
            <a:avLst/>
          </a:prstGeom>
          <a:solidFill>
            <a:srgbClr val="17468E"/>
          </a:solidFill>
          <a:ln>
            <a:solidFill>
              <a:srgbClr val="0F4D92"/>
            </a:solidFill>
          </a:ln>
        </p:spPr>
        <p:style>
          <a:lnRef idx="3">
            <a:schemeClr val="lt1"/>
          </a:lnRef>
          <a:fillRef idx="1">
            <a:schemeClr val="accent5"/>
          </a:fillRef>
          <a:effectRef idx="1">
            <a:schemeClr val="accent5"/>
          </a:effectRef>
          <a:fontRef idx="minor">
            <a:schemeClr val="lt1"/>
          </a:fontRef>
        </p:style>
        <p:txBody>
          <a:bodyPr lIns="57146" tIns="28573" rIns="57146" bIns="28573" rtlCol="0" anchor="ctr"/>
          <a:lstStyle/>
          <a:p>
            <a:pPr algn="ctr"/>
            <a:endParaRPr lang="en-US" sz="2800" dirty="0">
              <a:solidFill>
                <a:srgbClr val="FFFFFF"/>
              </a:solidFill>
              <a:latin typeface="Helvetica"/>
              <a:cs typeface="Helvetica"/>
            </a:endParaRPr>
          </a:p>
        </p:txBody>
      </p:sp>
      <p:pic>
        <p:nvPicPr>
          <p:cNvPr id="33" name="Picture 32"/>
          <p:cNvPicPr>
            <a:picLocks noChangeAspect="1"/>
          </p:cNvPicPr>
          <p:nvPr/>
        </p:nvPicPr>
        <p:blipFill>
          <a:blip r:embed="rId3"/>
          <a:stretch>
            <a:fillRect/>
          </a:stretch>
        </p:blipFill>
        <p:spPr>
          <a:xfrm>
            <a:off x="278613" y="838200"/>
            <a:ext cx="5283987" cy="1761329"/>
          </a:xfrm>
          <a:prstGeom prst="rect">
            <a:avLst/>
          </a:prstGeom>
        </p:spPr>
      </p:pic>
      <p:sp>
        <p:nvSpPr>
          <p:cNvPr id="30" name="Rectangle 29"/>
          <p:cNvSpPr/>
          <p:nvPr/>
        </p:nvSpPr>
        <p:spPr>
          <a:xfrm>
            <a:off x="24034431" y="16998298"/>
            <a:ext cx="8410983" cy="451502"/>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References</a:t>
            </a:r>
          </a:p>
        </p:txBody>
      </p:sp>
      <p:sp>
        <p:nvSpPr>
          <p:cNvPr id="37" name="TextBox 36"/>
          <p:cNvSpPr txBox="1"/>
          <p:nvPr/>
        </p:nvSpPr>
        <p:spPr>
          <a:xfrm>
            <a:off x="24034431" y="17486283"/>
            <a:ext cx="8883969" cy="4955203"/>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Caroff</a:t>
            </a:r>
            <a:r>
              <a:rPr lang="en-US" sz="1200" dirty="0">
                <a:latin typeface="Arial" panose="020B0604020202020204" pitchFamily="34" charset="0"/>
                <a:cs typeface="Arial" panose="020B0604020202020204" pitchFamily="34" charset="0"/>
              </a:rPr>
              <a:t>, Stanley N. “Risk of Neuroleptic Malignant Syndrome with Vesicular Monoamine Transporter Inhibitors.” Clinical </a:t>
            </a:r>
            <a:r>
              <a:rPr lang="en-US" sz="1200" i="1" dirty="0">
                <a:latin typeface="Arial" panose="020B0604020202020204" pitchFamily="34" charset="0"/>
                <a:cs typeface="Arial" panose="020B0604020202020204" pitchFamily="34" charset="0"/>
              </a:rPr>
              <a:t>Psychopharmacology and Neuroscience</a:t>
            </a:r>
            <a:r>
              <a:rPr lang="en-US" sz="1200" dirty="0">
                <a:latin typeface="Arial" panose="020B0604020202020204" pitchFamily="34" charset="0"/>
                <a:cs typeface="Arial" panose="020B0604020202020204" pitchFamily="34" charset="0"/>
              </a:rPr>
              <a:t>. November 7, 2019. http://www.cpn.or.kr/journal/view.html?uid=1021&amp;vmd=Full&amp;.</a:t>
            </a:r>
          </a:p>
          <a:p>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Freudenreich</a:t>
            </a:r>
            <a:r>
              <a:rPr lang="en-US" sz="1200" dirty="0">
                <a:latin typeface="Arial" panose="020B0604020202020204" pitchFamily="34" charset="0"/>
                <a:cs typeface="Arial" panose="020B0604020202020204" pitchFamily="34" charset="0"/>
              </a:rPr>
              <a:t>, O. and Remington, G. “Valbenazine for Tardive Dyskinesia.” </a:t>
            </a:r>
            <a:r>
              <a:rPr lang="en-US" sz="1200" i="1" dirty="0">
                <a:latin typeface="Arial" panose="020B0604020202020204" pitchFamily="34" charset="0"/>
                <a:cs typeface="Arial" panose="020B0604020202020204" pitchFamily="34" charset="0"/>
              </a:rPr>
              <a:t>Clin </a:t>
            </a:r>
            <a:r>
              <a:rPr lang="en-US" sz="1200" i="1" dirty="0" err="1">
                <a:latin typeface="Arial" panose="020B0604020202020204" pitchFamily="34" charset="0"/>
                <a:cs typeface="Arial" panose="020B0604020202020204" pitchFamily="34" charset="0"/>
              </a:rPr>
              <a:t>Schizophr</a:t>
            </a:r>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Relat</a:t>
            </a:r>
            <a:r>
              <a:rPr lang="en-US" sz="1200" i="1" dirty="0">
                <a:latin typeface="Arial" panose="020B0604020202020204" pitchFamily="34" charset="0"/>
                <a:cs typeface="Arial" panose="020B0604020202020204" pitchFamily="34" charset="0"/>
              </a:rPr>
              <a:t> Psychoses</a:t>
            </a:r>
            <a:r>
              <a:rPr lang="en-US" sz="1200" dirty="0">
                <a:latin typeface="Arial" panose="020B0604020202020204" pitchFamily="34" charset="0"/>
                <a:cs typeface="Arial" panose="020B0604020202020204" pitchFamily="34" charset="0"/>
              </a:rPr>
              <a:t>. Summer 2017; 11(2):113-119. doi:10.3371/CSRP.OFGR.071717.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Gallego, Juan A. M.D., Nielsen, </a:t>
            </a:r>
            <a:r>
              <a:rPr lang="en-US" sz="1200" dirty="0" err="1">
                <a:latin typeface="Arial" panose="020B0604020202020204" pitchFamily="34" charset="0"/>
                <a:cs typeface="Arial" panose="020B0604020202020204" pitchFamily="34" charset="0"/>
              </a:rPr>
              <a:t>Jimmi</a:t>
            </a:r>
            <a:r>
              <a:rPr lang="en-US" sz="1200" dirty="0">
                <a:latin typeface="Arial" panose="020B0604020202020204" pitchFamily="34" charset="0"/>
                <a:cs typeface="Arial" panose="020B0604020202020204" pitchFamily="34" charset="0"/>
              </a:rPr>
              <a:t> M.D., </a:t>
            </a:r>
            <a:r>
              <a:rPr lang="en-US" sz="1200" dirty="0" err="1">
                <a:latin typeface="Arial" panose="020B0604020202020204" pitchFamily="34" charset="0"/>
                <a:cs typeface="Arial" panose="020B0604020202020204" pitchFamily="34" charset="0"/>
              </a:rPr>
              <a:t>Hert</a:t>
            </a:r>
            <a:r>
              <a:rPr lang="en-US" sz="1200" dirty="0">
                <a:latin typeface="Arial" panose="020B0604020202020204" pitchFamily="34" charset="0"/>
                <a:cs typeface="Arial" panose="020B0604020202020204" pitchFamily="34" charset="0"/>
              </a:rPr>
              <a:t> Marc De M.D., Kane, John M. M.D., and </a:t>
            </a:r>
            <a:r>
              <a:rPr lang="en-US" sz="1200" dirty="0" err="1">
                <a:latin typeface="Arial" panose="020B0604020202020204" pitchFamily="34" charset="0"/>
                <a:cs typeface="Arial" panose="020B0604020202020204" pitchFamily="34" charset="0"/>
              </a:rPr>
              <a:t>Correll</a:t>
            </a:r>
            <a:r>
              <a:rPr lang="en-US" sz="1200" dirty="0">
                <a:latin typeface="Arial" panose="020B0604020202020204" pitchFamily="34" charset="0"/>
                <a:cs typeface="Arial" panose="020B0604020202020204" pitchFamily="34" charset="0"/>
              </a:rPr>
              <a:t>, Christoph U. M.D. “Safety and Tolerability of Antipsychotic Polypharmacy. </a:t>
            </a:r>
            <a:r>
              <a:rPr lang="en-US" sz="1200" i="1" dirty="0">
                <a:latin typeface="Arial" panose="020B0604020202020204" pitchFamily="34" charset="0"/>
                <a:cs typeface="Arial" panose="020B0604020202020204" pitchFamily="34" charset="0"/>
              </a:rPr>
              <a:t>Expert </a:t>
            </a:r>
            <a:r>
              <a:rPr lang="en-US" sz="1200" i="1" dirty="0" err="1">
                <a:latin typeface="Arial" panose="020B0604020202020204" pitchFamily="34" charset="0"/>
                <a:cs typeface="Arial" panose="020B0604020202020204" pitchFamily="34" charset="0"/>
              </a:rPr>
              <a:t>Opin</a:t>
            </a:r>
            <a:r>
              <a:rPr lang="en-US" sz="1200" i="1" dirty="0">
                <a:latin typeface="Arial" panose="020B0604020202020204" pitchFamily="34" charset="0"/>
                <a:cs typeface="Arial" panose="020B0604020202020204" pitchFamily="34" charset="0"/>
              </a:rPr>
              <a:t> Drug </a:t>
            </a:r>
            <a:r>
              <a:rPr lang="en-US" sz="1200" i="1" dirty="0" err="1">
                <a:latin typeface="Arial" panose="020B0604020202020204" pitchFamily="34" charset="0"/>
                <a:cs typeface="Arial" panose="020B0604020202020204" pitchFamily="34" charset="0"/>
              </a:rPr>
              <a:t>Saf</a:t>
            </a:r>
            <a:r>
              <a:rPr lang="en-US" sz="1200" dirty="0">
                <a:latin typeface="Arial" panose="020B0604020202020204" pitchFamily="34" charset="0"/>
                <a:cs typeface="Arial" panose="020B0604020202020204" pitchFamily="34" charset="0"/>
              </a:rPr>
              <a:t>. 2012 Jul; 11(4): 527-542.</a:t>
            </a:r>
          </a:p>
          <a:p>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Josiassen</a:t>
            </a:r>
            <a:r>
              <a:rPr lang="en-US" sz="1200" dirty="0">
                <a:latin typeface="Arial" panose="020B0604020202020204" pitchFamily="34" charset="0"/>
                <a:cs typeface="Arial" panose="020B0604020202020204" pitchFamily="34" charset="0"/>
              </a:rPr>
              <a:t>, Richard C., Kane, John M., Liang, Grace S., Burke, Joshua, and O’Brien, Christopher F. “Long-Term Safety and Tolerability of Valbenazine (NBI-98854) in Subjects with Tardive Dyskinesia and a Diagnosis of Schizophrenia or Mood Disorder. </a:t>
            </a:r>
            <a:r>
              <a:rPr lang="en-US" sz="1200" i="1" dirty="0" err="1">
                <a:latin typeface="Arial" panose="020B0604020202020204" pitchFamily="34" charset="0"/>
                <a:cs typeface="Arial" panose="020B0604020202020204" pitchFamily="34" charset="0"/>
              </a:rPr>
              <a:t>Psychopharmacol</a:t>
            </a:r>
            <a:r>
              <a:rPr lang="en-US" sz="1200" i="1" dirty="0">
                <a:latin typeface="Arial" panose="020B0604020202020204" pitchFamily="34" charset="0"/>
                <a:cs typeface="Arial" panose="020B0604020202020204" pitchFamily="34" charset="0"/>
              </a:rPr>
              <a:t> Bull</a:t>
            </a:r>
            <a:r>
              <a:rPr lang="en-US" sz="1200" dirty="0">
                <a:latin typeface="Arial" panose="020B0604020202020204" pitchFamily="34" charset="0"/>
                <a:cs typeface="Arial" panose="020B0604020202020204" pitchFamily="34" charset="0"/>
              </a:rPr>
              <a:t>. 2017 Aug 1; 47(3): 61-68.</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Mosley, Lillian L Smith, Mosley II, Juan F., </a:t>
            </a:r>
            <a:r>
              <a:rPr lang="en-US" sz="1200" dirty="0" err="1">
                <a:latin typeface="Arial" panose="020B0604020202020204" pitchFamily="34" charset="0"/>
                <a:cs typeface="Arial" panose="020B0604020202020204" pitchFamily="34" charset="0"/>
              </a:rPr>
              <a:t>Fleischfresser</a:t>
            </a:r>
            <a:r>
              <a:rPr lang="en-US" sz="1200" dirty="0">
                <a:latin typeface="Arial" panose="020B0604020202020204" pitchFamily="34" charset="0"/>
                <a:cs typeface="Arial" panose="020B0604020202020204" pitchFamily="34" charset="0"/>
              </a:rPr>
              <a:t>, Jessica R., and Reed, Tiffani. “Vesicular Monoamine Transporter Type 2 (VMAT2) Inhibitors in the Management of Tardive Dyskinesia.” </a:t>
            </a:r>
            <a:r>
              <a:rPr lang="en-US" sz="1200" i="1" dirty="0">
                <a:latin typeface="Arial" panose="020B0604020202020204" pitchFamily="34" charset="0"/>
                <a:cs typeface="Arial" panose="020B0604020202020204" pitchFamily="34" charset="0"/>
              </a:rPr>
              <a:t>Clinical Medical Reviews and Case Reports</a:t>
            </a:r>
            <a:r>
              <a:rPr lang="en-US" sz="1200" dirty="0">
                <a:latin typeface="Arial" panose="020B0604020202020204" pitchFamily="34" charset="0"/>
                <a:cs typeface="Arial" panose="020B0604020202020204" pitchFamily="34" charset="0"/>
              </a:rPr>
              <a:t>. 2017. Volume 4, Issue 12. DOI: 10.23937/2378-3656/1410198.</a:t>
            </a:r>
          </a:p>
          <a:p>
            <a:endParaRPr lang="en-US" sz="1200" dirty="0">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Su</a:t>
            </a:r>
            <a:r>
              <a:rPr lang="en-US" sz="1200" dirty="0">
                <a:latin typeface="Arial" panose="020B0604020202020204" pitchFamily="34" charset="0"/>
                <a:cs typeface="Arial" panose="020B0604020202020204" pitchFamily="34" charset="0"/>
              </a:rPr>
              <a:t>, Y.-P., Chang, C.-K., Hayes, R.D., Harrison, S., Lee, W., Broadbent, M., Taylor, D., Stewart, R. “Retrospective Chart Review on Exposure to Psychotropic Medications Associated with Neuroleptic Malignant Syndrome. 15 November 2013. </a:t>
            </a:r>
            <a:r>
              <a:rPr lang="en-US" sz="1200" i="1" dirty="0">
                <a:latin typeface="Arial" panose="020B0604020202020204" pitchFamily="34" charset="0"/>
                <a:cs typeface="Arial" panose="020B0604020202020204" pitchFamily="34" charset="0"/>
              </a:rPr>
              <a:t>Acta </a:t>
            </a:r>
            <a:r>
              <a:rPr lang="en-US" sz="1200" i="1" dirty="0" err="1">
                <a:latin typeface="Arial" panose="020B0604020202020204" pitchFamily="34" charset="0"/>
                <a:cs typeface="Arial" panose="020B0604020202020204" pitchFamily="34" charset="0"/>
              </a:rPr>
              <a:t>Psychiatrica</a:t>
            </a:r>
            <a:r>
              <a:rPr lang="en-US" sz="1200" i="1" dirty="0">
                <a:latin typeface="Arial" panose="020B0604020202020204" pitchFamily="34" charset="0"/>
                <a:cs typeface="Arial" panose="020B0604020202020204" pitchFamily="34" charset="0"/>
              </a:rPr>
              <a:t> </a:t>
            </a:r>
            <a:r>
              <a:rPr lang="en-US" sz="1200" i="1" dirty="0" err="1">
                <a:latin typeface="Arial" panose="020B0604020202020204" pitchFamily="34" charset="0"/>
                <a:cs typeface="Arial" panose="020B0604020202020204" pitchFamily="34" charset="0"/>
              </a:rPr>
              <a:t>Scandinavica</a:t>
            </a:r>
            <a:r>
              <a:rPr lang="en-US" sz="1200" dirty="0">
                <a:latin typeface="Arial" panose="020B0604020202020204" pitchFamily="34" charset="0"/>
                <a:cs typeface="Arial" panose="020B0604020202020204" pitchFamily="34" charset="0"/>
              </a:rPr>
              <a:t>. Volume 130, Issue 1. https://doi.org/10.1111/acps.12222.</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Uhlyar, Stepan PharmD and Rey, Jose A PharmD, BCPP. “Valbenazine(Ingrezza): The First FDA-Approved Treatment for Tardive Dyskinesia.” </a:t>
            </a:r>
            <a:r>
              <a:rPr lang="en-US" sz="1200" i="1" dirty="0">
                <a:latin typeface="Arial" panose="020B0604020202020204" pitchFamily="34" charset="0"/>
                <a:cs typeface="Arial" panose="020B0604020202020204" pitchFamily="34" charset="0"/>
              </a:rPr>
              <a:t>Pharmacy and Therapeutics</a:t>
            </a:r>
            <a:r>
              <a:rPr lang="en-US" sz="1200" dirty="0">
                <a:latin typeface="Arial" panose="020B0604020202020204" pitchFamily="34" charset="0"/>
                <a:cs typeface="Arial" panose="020B0604020202020204" pitchFamily="34" charset="0"/>
              </a:rPr>
              <a:t>. 2018 June; 43(6): 328-331.</a:t>
            </a:r>
          </a:p>
          <a:p>
            <a:endParaRPr lang="en-US" sz="1200" dirty="0">
              <a:cs typeface="Helvetica" panose="020B0604020202020204" pitchFamily="34" charset="0"/>
            </a:endParaRPr>
          </a:p>
          <a:p>
            <a:endParaRPr lang="en-US" sz="1200" dirty="0">
              <a:cs typeface="Helvetica" panose="020B0604020202020204" pitchFamily="34" charset="0"/>
            </a:endParaRPr>
          </a:p>
          <a:p>
            <a:endParaRPr lang="en-US" sz="1600" dirty="0">
              <a:cs typeface="Helvetica" panose="020B0604020202020204" pitchFamily="34" charset="0"/>
            </a:endParaRPr>
          </a:p>
        </p:txBody>
      </p:sp>
      <p:sp>
        <p:nvSpPr>
          <p:cNvPr id="25" name="TextBox 24"/>
          <p:cNvSpPr txBox="1"/>
          <p:nvPr/>
        </p:nvSpPr>
        <p:spPr>
          <a:xfrm>
            <a:off x="5722894" y="243530"/>
            <a:ext cx="23241000" cy="3277820"/>
          </a:xfrm>
          <a:prstGeom prst="rect">
            <a:avLst/>
          </a:prstGeom>
          <a:noFill/>
        </p:spPr>
        <p:txBody>
          <a:bodyPr wrap="square" rtlCol="0">
            <a:spAutoFit/>
          </a:bodyPr>
          <a:lstStyle/>
          <a:p>
            <a:pPr algn="ctr">
              <a:spcBef>
                <a:spcPts val="600"/>
              </a:spcBef>
            </a:pPr>
            <a:r>
              <a:rPr lang="en-US" b="1" dirty="0">
                <a:solidFill>
                  <a:srgbClr val="FFFFFF"/>
                </a:solidFill>
                <a:latin typeface="Helvetica"/>
                <a:cs typeface="Helvetica"/>
              </a:rPr>
              <a:t>Polypharmacy in a Patient Taking Valbenazine for Tardive Dyskinesia, Leading to a Case of Neuroleptic Malignant Syndrome</a:t>
            </a:r>
            <a:endParaRPr lang="en-US" sz="1400" dirty="0">
              <a:solidFill>
                <a:srgbClr val="FFFFFF"/>
              </a:solidFill>
              <a:latin typeface="Helvetica"/>
              <a:cs typeface="Helvetica"/>
            </a:endParaRPr>
          </a:p>
          <a:p>
            <a:pPr algn="ctr">
              <a:spcBef>
                <a:spcPts val="600"/>
              </a:spcBef>
              <a:spcAft>
                <a:spcPts val="600"/>
              </a:spcAft>
            </a:pPr>
            <a:r>
              <a:rPr lang="en-US" sz="3600" dirty="0">
                <a:solidFill>
                  <a:srgbClr val="FFFFFF"/>
                </a:solidFill>
                <a:latin typeface="Helvetica"/>
                <a:cs typeface="Helvetica"/>
              </a:rPr>
              <a:t>Siana Ziemba, D.O., Michelle Jaehning, M.D., Adriana Fitzsimmons, M.D., Alexandra McMillan, and Nikko Rowe</a:t>
            </a:r>
            <a:endParaRPr lang="en-US" sz="3600" baseline="30000" dirty="0">
              <a:solidFill>
                <a:srgbClr val="FFFFFF"/>
              </a:solidFill>
              <a:latin typeface="Helvetica"/>
              <a:cs typeface="Helvetica"/>
            </a:endParaRPr>
          </a:p>
          <a:p>
            <a:pPr algn="ctr">
              <a:spcBef>
                <a:spcPts val="600"/>
              </a:spcBef>
            </a:pPr>
            <a:r>
              <a:rPr lang="en-US" sz="4800" baseline="30000" dirty="0">
                <a:solidFill>
                  <a:srgbClr val="FFFFFF"/>
                </a:solidFill>
                <a:latin typeface="Helvetica"/>
                <a:cs typeface="Helvetica"/>
              </a:rPr>
              <a:t>Department of Psychiatry, Jersey Shore University Medical Center, Neptune NJ</a:t>
            </a:r>
            <a:endParaRPr lang="en-US" sz="4800" dirty="0">
              <a:solidFill>
                <a:srgbClr val="FFFFFF"/>
              </a:solidFill>
              <a:latin typeface="Helvetica"/>
              <a:cs typeface="Helvetica"/>
            </a:endParaRPr>
          </a:p>
        </p:txBody>
      </p:sp>
      <p:pic>
        <p:nvPicPr>
          <p:cNvPr id="3" name="Picture 2" descr="A close up of text on a white background&#10;&#10;Description automatically generated">
            <a:extLst>
              <a:ext uri="{FF2B5EF4-FFF2-40B4-BE49-F238E27FC236}">
                <a16:creationId xmlns:a16="http://schemas.microsoft.com/office/drawing/2014/main" id="{28649981-5517-4007-9A45-0966E917CD15}"/>
              </a:ext>
            </a:extLst>
          </p:cNvPr>
          <p:cNvPicPr>
            <a:picLocks noChangeAspect="1"/>
          </p:cNvPicPr>
          <p:nvPr/>
        </p:nvPicPr>
        <p:blipFill>
          <a:blip r:embed="rId4"/>
          <a:stretch>
            <a:fillRect/>
          </a:stretch>
        </p:blipFill>
        <p:spPr>
          <a:xfrm>
            <a:off x="18032618" y="9550281"/>
            <a:ext cx="5544612" cy="4768365"/>
          </a:xfrm>
          <a:prstGeom prst="rect">
            <a:avLst/>
          </a:prstGeom>
        </p:spPr>
      </p:pic>
      <p:pic>
        <p:nvPicPr>
          <p:cNvPr id="4" name="Picture 2" descr="Image preview">
            <a:extLst>
              <a:ext uri="{FF2B5EF4-FFF2-40B4-BE49-F238E27FC236}">
                <a16:creationId xmlns:a16="http://schemas.microsoft.com/office/drawing/2014/main" id="{3C9EBEF4-1136-45D9-AC5D-2CD91868C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2306" y="9324447"/>
            <a:ext cx="6999332" cy="51251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logo&#10;&#10;Description automatically generated">
            <a:extLst>
              <a:ext uri="{FF2B5EF4-FFF2-40B4-BE49-F238E27FC236}">
                <a16:creationId xmlns:a16="http://schemas.microsoft.com/office/drawing/2014/main" id="{B7C17A84-8502-4B89-9476-3B7DB30C4CAF}"/>
              </a:ext>
            </a:extLst>
          </p:cNvPr>
          <p:cNvPicPr>
            <a:picLocks noChangeAspect="1"/>
          </p:cNvPicPr>
          <p:nvPr/>
        </p:nvPicPr>
        <p:blipFill>
          <a:blip r:embed="rId6"/>
          <a:stretch>
            <a:fillRect/>
          </a:stretch>
        </p:blipFill>
        <p:spPr>
          <a:xfrm>
            <a:off x="997416" y="11823100"/>
            <a:ext cx="3796223" cy="3271400"/>
          </a:xfrm>
          <a:prstGeom prst="rect">
            <a:avLst/>
          </a:prstGeom>
        </p:spPr>
      </p:pic>
      <p:pic>
        <p:nvPicPr>
          <p:cNvPr id="1030" name="Picture 6" descr="Image preview">
            <a:extLst>
              <a:ext uri="{FF2B5EF4-FFF2-40B4-BE49-F238E27FC236}">
                <a16:creationId xmlns:a16="http://schemas.microsoft.com/office/drawing/2014/main" id="{E5718198-9ED7-4088-B2C4-B666447912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400000">
            <a:off x="6057648" y="11385282"/>
            <a:ext cx="3002183" cy="38778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95DCD8-9C26-4F55-BEB9-4B82F0A04FF4}"/>
              </a:ext>
            </a:extLst>
          </p:cNvPr>
          <p:cNvSpPr txBox="1"/>
          <p:nvPr/>
        </p:nvSpPr>
        <p:spPr>
          <a:xfrm>
            <a:off x="12258440" y="14508520"/>
            <a:ext cx="388125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https://www.nejm.org/doi/full/10.1056/NEJMp1704898</a:t>
            </a:r>
          </a:p>
        </p:txBody>
      </p:sp>
      <p:sp>
        <p:nvSpPr>
          <p:cNvPr id="9" name="TextBox 8">
            <a:extLst>
              <a:ext uri="{FF2B5EF4-FFF2-40B4-BE49-F238E27FC236}">
                <a16:creationId xmlns:a16="http://schemas.microsoft.com/office/drawing/2014/main" id="{A501C918-F16A-4994-BFA0-9FA94815896B}"/>
              </a:ext>
            </a:extLst>
          </p:cNvPr>
          <p:cNvSpPr txBox="1"/>
          <p:nvPr/>
        </p:nvSpPr>
        <p:spPr>
          <a:xfrm flipH="1">
            <a:off x="18498087" y="14449550"/>
            <a:ext cx="4685138"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https://go.gale.com/ps/anonymous?id=GALE%7CA496643460&amp;sid=googleScholar&amp;v=2.1&amp;it=r&amp;linkaccess=fulltext&amp;issn=15378276&amp;p=AONE&amp;sw=w</a:t>
            </a:r>
          </a:p>
        </p:txBody>
      </p:sp>
      <p:sp>
        <p:nvSpPr>
          <p:cNvPr id="10" name="TextBox 9">
            <a:extLst>
              <a:ext uri="{FF2B5EF4-FFF2-40B4-BE49-F238E27FC236}">
                <a16:creationId xmlns:a16="http://schemas.microsoft.com/office/drawing/2014/main" id="{D9EB1A25-D2A5-485C-BCC0-1AF0EC46C0C8}"/>
              </a:ext>
            </a:extLst>
          </p:cNvPr>
          <p:cNvSpPr txBox="1"/>
          <p:nvPr/>
        </p:nvSpPr>
        <p:spPr>
          <a:xfrm>
            <a:off x="1501504" y="15094500"/>
            <a:ext cx="347477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https://www.rxlist.com/ingrezza-drug.htm</a:t>
            </a:r>
          </a:p>
        </p:txBody>
      </p:sp>
      <p:sp>
        <p:nvSpPr>
          <p:cNvPr id="11" name="TextBox 10">
            <a:extLst>
              <a:ext uri="{FF2B5EF4-FFF2-40B4-BE49-F238E27FC236}">
                <a16:creationId xmlns:a16="http://schemas.microsoft.com/office/drawing/2014/main" id="{D2FB11B7-24F1-4648-98D3-72EB37ECBE94}"/>
              </a:ext>
            </a:extLst>
          </p:cNvPr>
          <p:cNvSpPr txBox="1"/>
          <p:nvPr/>
        </p:nvSpPr>
        <p:spPr>
          <a:xfrm>
            <a:off x="6424356" y="15088396"/>
            <a:ext cx="241198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https://www.ingrezzahcp.com/</a:t>
            </a:r>
          </a:p>
        </p:txBody>
      </p:sp>
      <p:sp>
        <p:nvSpPr>
          <p:cNvPr id="21" name="TextBox 20"/>
          <p:cNvSpPr txBox="1"/>
          <p:nvPr/>
        </p:nvSpPr>
        <p:spPr>
          <a:xfrm>
            <a:off x="10982829" y="4465955"/>
            <a:ext cx="12756898" cy="17127766"/>
          </a:xfrm>
          <a:prstGeom prst="rect">
            <a:avLst/>
          </a:prstGeom>
          <a:noFill/>
        </p:spPr>
        <p:txBody>
          <a:bodyPr wrap="square" rtlCol="0">
            <a:spAutoFit/>
          </a:bodyPr>
          <a:lstStyle/>
          <a:p>
            <a:pPr lvl="0"/>
            <a:r>
              <a:rPr lang="en-US" sz="2700" dirty="0">
                <a:solidFill>
                  <a:prstClr val="black"/>
                </a:solidFill>
                <a:latin typeface="Arial" panose="020B0604020202020204" pitchFamily="34" charset="0"/>
                <a:cs typeface="Arial" panose="020B0604020202020204" pitchFamily="34" charset="0"/>
              </a:rPr>
              <a:t>Our patient is a 71-year-old Caucasian female who took multiple medications including Ingrezza (valbenazine), a VMAT-2 inhibitor that is FDA approved for the treatment of adult patients with tardive dyskinesia. She has a psychiatric history of schizophrenia and tardive dyskinesia, and no substance abuse history. She was admitted to the medical service with stiff posturing, tremors, rigidity, and unresponsiveness. She had a fever of 103 F, heart rate over 120 bpm, and initial CPK of 7870 iU/L. When all other medical etiologies were ruled out, it was concluded that she had NMS. By report, the patient developed bronchitis a month prior to admission, was subsequently given a 10-day course of antibiotics, and has since experienced mental deterioration, with an unstable gait and five falls during the past month. </a:t>
            </a: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endParaRPr lang="en-US" sz="2700" dirty="0">
              <a:solidFill>
                <a:prstClr val="black"/>
              </a:solidFill>
              <a:latin typeface="Arial" panose="020B0604020202020204" pitchFamily="34" charset="0"/>
              <a:cs typeface="Arial" panose="020B0604020202020204" pitchFamily="34" charset="0"/>
            </a:endParaRPr>
          </a:p>
          <a:p>
            <a:pPr lvl="0"/>
            <a:r>
              <a:rPr lang="en-US" sz="2700" dirty="0">
                <a:solidFill>
                  <a:prstClr val="black"/>
                </a:solidFill>
                <a:latin typeface="Arial" panose="020B0604020202020204" pitchFamily="34" charset="0"/>
                <a:cs typeface="Arial" panose="020B0604020202020204" pitchFamily="34" charset="0"/>
              </a:rPr>
              <a:t>Her home medications included amlodipine 2.5 mg daily, benztropine 0.5 mg b.i.d., trazodone 50 mg q.h.s., valbenazine 80 mg daily, and paliperidone palmitate quarterly injections with last dose two months prior to admission. She was reportedly taking clonazepam 0.5 mg b.i.d., but this was recently tapered, with her last dose one week prior to admission. She was also taking amantadine 100 mg b.i.d. in the recent past, and this was discontinued when benztropine was started. She began benztropine a month ago, starting with twice daily dosing, increasing to three times daily dosing a week later, however her mental status worsened, and the dose was reduced back to twice daily dosing. She had been psychiatrically stable with paliperidone palmitate injections. </a:t>
            </a:r>
          </a:p>
          <a:p>
            <a:pPr lvl="0"/>
            <a:endParaRPr lang="en-US" sz="2700" dirty="0">
              <a:solidFill>
                <a:prstClr val="black"/>
              </a:solidFill>
              <a:latin typeface="Arial" panose="020B0604020202020204" pitchFamily="34" charset="0"/>
              <a:cs typeface="Arial" panose="020B0604020202020204" pitchFamily="34" charset="0"/>
            </a:endParaRPr>
          </a:p>
          <a:p>
            <a:pPr lvl="0"/>
            <a:r>
              <a:rPr lang="en-US" sz="2700" dirty="0">
                <a:solidFill>
                  <a:prstClr val="black"/>
                </a:solidFill>
                <a:latin typeface="Arial" panose="020B0604020202020204" pitchFamily="34" charset="0"/>
                <a:cs typeface="Arial" panose="020B0604020202020204" pitchFamily="34" charset="0"/>
              </a:rPr>
              <a:t>She had been taking valbenazine for about seven months and this helped alleviate her tardive dyskinesia. In a literature search, we have not found a case of NMS in a patient taking valbenazine. In this poster, we discuss a case of NMS in a patient with exposure to valbenazine, among other agents.</a:t>
            </a:r>
          </a:p>
        </p:txBody>
      </p:sp>
    </p:spTree>
    <p:extLst>
      <p:ext uri="{BB962C8B-B14F-4D97-AF65-F5344CB8AC3E}">
        <p14:creationId xmlns:p14="http://schemas.microsoft.com/office/powerpoint/2010/main" val="413601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11164</TotalTime>
  <Words>1385</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Ilse Wiechers</dc:creator>
  <cp:lastModifiedBy>Michelle Jaehning</cp:lastModifiedBy>
  <cp:revision>538</cp:revision>
  <cp:lastPrinted>2013-10-22T17:09:04Z</cp:lastPrinted>
  <dcterms:created xsi:type="dcterms:W3CDTF">2012-02-24T21:58:12Z</dcterms:created>
  <dcterms:modified xsi:type="dcterms:W3CDTF">2020-06-02T16:23:07Z</dcterms:modified>
</cp:coreProperties>
</file>