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0"/>
  </p:sldMasterIdLst>
  <p:notesMasterIdLst>
    <p:notesMasterId r:id="rId14"/>
  </p:notesMasterIdLst>
  <p:handoutMasterIdLst>
    <p:handoutMasterId r:id="rId15"/>
  </p:handoutMasterIdLst>
  <p:sldIdLst>
    <p:sldId id="270" r:id="rId11"/>
    <p:sldId id="1924" r:id="rId12"/>
    <p:sldId id="1923" r:id="rId13"/>
  </p:sldIdLst>
  <p:sldSz cx="12192000" cy="6858000"/>
  <p:notesSz cx="6858000" cy="9144000"/>
  <p:embeddedFontLst>
    <p:embeddedFont>
      <p:font typeface="Ericsson Hilda" panose="00000500000000000000" pitchFamily="2" charset="0"/>
      <p:regular r:id="rId16"/>
      <p:bold r:id="rId17"/>
      <p:italic r:id="rId18"/>
      <p:boldItalic r:id="rId19"/>
    </p:embeddedFont>
    <p:embeddedFont>
      <p:font typeface="Ericsson Hilda ExtraBold" panose="00000900000000000000" pitchFamily="2" charset="0"/>
      <p:bold r:id="rId20"/>
    </p:embeddedFont>
    <p:embeddedFont>
      <p:font typeface="Ericsson Hilda ExtraLight" panose="00000300000000000000" pitchFamily="2" charset="0"/>
      <p:regular r:id="rId21"/>
    </p:embeddedFont>
    <p:embeddedFont>
      <p:font typeface="Ericsson Hilda Light" panose="00000400000000000000" pitchFamily="2" charset="0"/>
      <p:regular r:id="rId22"/>
      <p:italic r:id="rId23"/>
    </p:embeddedFont>
    <p:embeddedFont>
      <p:font typeface="Ericsson Technical Icons" panose="020B0604020202020204" charset="0"/>
      <p:regular r:id="rId24"/>
      <p:bold r:id="rId25"/>
      <p:italic r:id="rId26"/>
      <p:boldItalic r:id="rId27"/>
    </p:embeddedFont>
  </p:embeddedFontLst>
  <p:defaultTextStyle>
    <a:defPPr>
      <a:defRPr lang="en-US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BBD80-4955-4BB5-93D2-5F7C7586F6D6}" v="5" dt="2023-09-11T20:30:42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24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font" Target="fonts/font9.fntdata"/><Relationship Id="rId32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CE38BC-25F3-4ED1-B149-18162B4EB9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54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CE38BC-25F3-4ED1-B149-18162B4EB9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icsson Hilda Light" panose="000004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icsson Hilda Light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38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Title/cover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Description/subtitle/speaker…</a:t>
            </a:r>
            <a:br>
              <a:rPr lang="en-GB" dirty="0"/>
            </a:br>
            <a:r>
              <a:rPr lang="en-US" dirty="0"/>
              <a:t>Ericsson Hilda Black 20pt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56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This Master Slide is to ensure that all our characters are embedded with the presentation. Should not be used in a presentation.</a:t>
            </a:r>
            <a:endParaRPr lang="en-US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u="sng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EricssonHilda</a:t>
            </a:r>
            <a:r>
              <a:rPr lang="en-US" sz="1200" u="sng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(</a:t>
            </a:r>
            <a:r>
              <a:rPr lang="en-US" sz="1200" u="sng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ExtraLight</a:t>
            </a:r>
            <a:r>
              <a:rPr lang="en-US" sz="1200" u="sng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):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!"#$%&amp;'()*+,./0123456789:;&lt;=&gt;?@ABCDEFGHIJKLMNOPQRSTUVWXYZ[\]^_`</a:t>
            </a:r>
            <a:r>
              <a:rPr lang="en-US" sz="1200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abcdefghijklmnopqrstuvwxyz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kern="1200" dirty="0">
                <a:solidFill>
                  <a:schemeClr val="tx1"/>
                </a:solidFill>
                <a:latin typeface="Ericsson Hilda ExtraLight" panose="00000300000000000000" pitchFamily="2" charset="0"/>
                <a:ea typeface="+mn-ea"/>
                <a:cs typeface="+mn-cs"/>
              </a:rPr>
              <a:t>Čč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ẀẁẃẄẅỲỳ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ﬁﬂΆΈΉΊΌΎΏΐΑΒΓΕΖΗΘΙΚΛΜΝΞΟΠΡΣΤΥΦΧΨΪΫΆΈΉΊΰ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u="sng" dirty="0" err="1">
                <a:solidFill>
                  <a:schemeClr val="tx1"/>
                </a:solidFill>
                <a:latin typeface="+mj-lt"/>
              </a:rPr>
              <a:t>EricssonHilda</a:t>
            </a:r>
            <a:r>
              <a:rPr lang="en-US" sz="1200" u="sng" dirty="0">
                <a:solidFill>
                  <a:schemeClr val="tx1"/>
                </a:solidFill>
                <a:latin typeface="+mj-lt"/>
              </a:rPr>
              <a:t>(Light):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2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200" u="sng" dirty="0" err="1">
                <a:solidFill>
                  <a:schemeClr val="tx1"/>
                </a:solidFill>
                <a:latin typeface="+mn-lt"/>
              </a:rPr>
              <a:t>EricssonHilda</a:t>
            </a:r>
            <a:r>
              <a:rPr lang="en-US" sz="1200" u="sng" dirty="0">
                <a:solidFill>
                  <a:schemeClr val="tx1"/>
                </a:solidFill>
                <a:latin typeface="+mn-lt"/>
              </a:rPr>
              <a:t>(Regular):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!"#$%&amp;'()*+,./0123456789:;&lt;=&gt;?@ABCDEFGHIJKLMNOPQRSTUVWXYZ[\]^_`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abcdefghijklmnopqrstuvwxyz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ẀẁẃẄẅỲỳ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ﬁﬂΆΈΉΊΌΎΏΐΑΒΓΕΖΗΘΙΚΛΜΝΞΟΠΡΣΤΥΦΧΨΪΫΆΈΉΊΰ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u="sng" dirty="0" err="1">
                <a:solidFill>
                  <a:schemeClr val="tx1"/>
                </a:solidFill>
                <a:latin typeface="+mj-lt"/>
              </a:rPr>
              <a:t>EricssonHildaLight+Bold</a:t>
            </a:r>
            <a:r>
              <a:rPr lang="en-US" sz="1200" b="1" u="sng" dirty="0">
                <a:solidFill>
                  <a:schemeClr val="tx1"/>
                </a:solidFill>
                <a:latin typeface="+mj-lt"/>
              </a:rPr>
              <a:t>(Medium):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2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u="sng" dirty="0" err="1">
                <a:solidFill>
                  <a:schemeClr val="tx1"/>
                </a:solidFill>
                <a:latin typeface="+mn-lt"/>
              </a:rPr>
              <a:t>EricssonHilda+Bold</a:t>
            </a:r>
            <a:r>
              <a:rPr lang="en-US" sz="1200" b="1" u="sng" dirty="0">
                <a:solidFill>
                  <a:schemeClr val="tx1"/>
                </a:solidFill>
                <a:latin typeface="+mn-lt"/>
              </a:rPr>
              <a:t>(Bold):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!"#$%&amp;'()*+,./0123456789:;&lt;=&gt;?@ABCDEFGHIJKLMNOPQRSTUVWXYZ[\]^_`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abcdefghijklmnopqrstuvwxyz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ẀẁẃẄẅỲỳ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ﬁﬂΆΈΉΊΌΎΏΐΑΒΓΕΖΗΘΙΚΛΜΝΞΟΠΡΣΤΥΦΧΨΪΫΆΈΉΊΰ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 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0" u="sng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EricssonHilda</a:t>
            </a:r>
            <a:r>
              <a:rPr lang="en-US" sz="1200" b="0" u="sng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(</a:t>
            </a:r>
            <a:r>
              <a:rPr lang="en-US" sz="1200" b="0" u="sng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ExtraBold</a:t>
            </a:r>
            <a:r>
              <a:rPr lang="en-US" sz="1200" b="0" u="sng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):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!"#$%&amp;'()*+,./0123456789:;&lt;=&gt;?@ABCDEFGHIJKLMNOPQRSTUVWXYZ[\]^_`</a:t>
            </a:r>
            <a:r>
              <a:rPr lang="en-US" sz="1200" b="0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abcdefghijklmnopqrstuvwxyz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b="0" kern="1200" dirty="0">
                <a:solidFill>
                  <a:schemeClr val="tx1"/>
                </a:solidFill>
                <a:latin typeface="Ericsson Hilda ExtraBold" panose="00000900000000000000" pitchFamily="2" charset="0"/>
                <a:ea typeface="+mn-ea"/>
                <a:cs typeface="+mn-cs"/>
              </a:rPr>
              <a:t>Čč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b="0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ẀẁẃẄẅỲỳ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0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ﬁﬂΆΈΉΊΌΎΏΐΑΒΓΕΖΗΘΙΚΛΜΝΞΟΠΡΣΤΥΦΧΨΪΫΆΈΉΊΰ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2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869961-F931-4F1E-9FB3-8587EBA3F36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9DB7BA-3A2F-46BA-A617-2A049434CD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3088" y="476251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7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81052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332814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84575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r>
              <a:rPr lang="en-US" dirty="0"/>
              <a:t>7</a:t>
            </a:r>
            <a:endParaRPr lang="en-US"/>
          </a:p>
          <a:p>
            <a:pPr lvl="7"/>
            <a:r>
              <a:rPr lang="en-US" dirty="0"/>
              <a:t>8</a:t>
            </a:r>
            <a:endParaRPr lang="en-US"/>
          </a:p>
          <a:p>
            <a:pPr lvl="8"/>
            <a:r>
              <a:rPr lang="en-US" dirty="0"/>
              <a:t>9</a:t>
            </a: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FCA6C0-C300-46F3-8D05-D936BF801E7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93088" y="476251"/>
            <a:ext cx="256032" cy="256032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D34DC33-B6A1-43EF-9A99-F7C83545B926}"/>
              </a:ext>
            </a:extLst>
          </p:cNvPr>
          <p:cNvSpPr txBox="1"/>
          <p:nvPr userDrawn="1"/>
        </p:nvSpPr>
        <p:spPr>
          <a:xfrm>
            <a:off x="421638" y="6524625"/>
            <a:ext cx="3500958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EXIMGAL Ximena Galano  |  2022-03-21  |  Ericsson Internal  |  Page </a:t>
            </a:r>
            <a:fld id="{94AFCFE2-634E-40EF-A201-E43E7DD575CD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3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7" r:id="rId2"/>
    <p:sldLayoutId id="2147483709" r:id="rId3"/>
    <p:sldLayoutId id="2147483673" r:id="rId4"/>
    <p:sldLayoutId id="2147483706" r:id="rId5"/>
    <p:sldLayoutId id="2147483694" r:id="rId6"/>
    <p:sldLayoutId id="2147483675" r:id="rId7"/>
    <p:sldLayoutId id="2147483696" r:id="rId8"/>
    <p:sldLayoutId id="2147483678" r:id="rId9"/>
    <p:sldLayoutId id="2147483690" r:id="rId10"/>
    <p:sldLayoutId id="2147483681" r:id="rId11"/>
    <p:sldLayoutId id="2147483692" r:id="rId12"/>
    <p:sldLayoutId id="2147483705" r:id="rId13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265113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305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–"/>
        <a:defRPr sz="2000" kern="1000" spc="-30">
          <a:solidFill>
            <a:schemeClr val="tx1"/>
          </a:solidFill>
          <a:latin typeface="+mn-lt"/>
        </a:defRPr>
      </a:lvl2pPr>
      <a:lvl3pPr marL="803275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1076325" indent="-27305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–"/>
        <a:defRPr sz="2000" kern="1000" spc="-30">
          <a:solidFill>
            <a:schemeClr val="tx1"/>
          </a:solidFill>
          <a:latin typeface="+mn-lt"/>
        </a:defRPr>
      </a:lvl4pPr>
      <a:lvl5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tags" Target="../tags/tag1.xml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Relationship Id="rId6" Type="http://schemas.openxmlformats.org/officeDocument/2006/relationships/hyperlink" Target="https://degreed.com/plan/2655734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degreed.com/plan/265573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ximena.galano@ericsson.com" TargetMode="External"/><Relationship Id="rId4" Type="http://schemas.openxmlformats.org/officeDocument/2006/relationships/hyperlink" Target="https://degreed.com/plan/26557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26370D-6F1D-40F1-9175-48F625A5B98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2" r="3434"/>
          <a:stretch/>
        </p:blipFill>
        <p:spPr>
          <a:xfrm>
            <a:off x="0" y="0"/>
            <a:ext cx="5325361" cy="68550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A97281D-7DCD-43E1-8725-B8B52094A887}"/>
              </a:ext>
            </a:extLst>
          </p:cNvPr>
          <p:cNvSpPr txBox="1">
            <a:spLocks/>
          </p:cNvSpPr>
          <p:nvPr/>
        </p:nvSpPr>
        <p:spPr>
          <a:xfrm>
            <a:off x="5545433" y="177914"/>
            <a:ext cx="5980175" cy="10810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r>
              <a:rPr lang="en-US" sz="3200" dirty="0"/>
              <a:t>KSH Session Practicalities</a:t>
            </a:r>
            <a:endParaRPr lang="en-US" sz="3000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AEAF2B28-85BC-4993-BF5E-037667ECBA0A}"/>
              </a:ext>
            </a:extLst>
          </p:cNvPr>
          <p:cNvSpPr txBox="1">
            <a:spLocks/>
          </p:cNvSpPr>
          <p:nvPr/>
        </p:nvSpPr>
        <p:spPr>
          <a:xfrm>
            <a:off x="5493702" y="937364"/>
            <a:ext cx="6698298" cy="5920636"/>
          </a:xfrm>
          <a:prstGeom prst="rect">
            <a:avLst/>
          </a:prstGeom>
        </p:spPr>
        <p:txBody>
          <a:bodyPr/>
          <a:lstStyle>
            <a:lvl1pPr marL="265113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–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803275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1076325" indent="-27305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–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6pPr>
            <a:lvl7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7pPr>
            <a:lvl8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8pPr>
            <a:lvl9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/>
              <a:t>Welcome to a new MELA NMSD SL Optimize Knowledge sharing session! </a:t>
            </a:r>
            <a:r>
              <a:rPr lang="en-US" sz="1800" dirty="0">
                <a:highlight>
                  <a:srgbClr val="FFFF00"/>
                </a:highlight>
              </a:rPr>
              <a:t>Python Upskill for NDO Workshop</a:t>
            </a:r>
          </a:p>
          <a:p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/>
              <a:t>Practicalities</a:t>
            </a:r>
          </a:p>
          <a:p>
            <a:pPr marL="712470"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1h session</a:t>
            </a:r>
          </a:p>
          <a:p>
            <a:pPr marL="712470"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Post your questions on the chat. Questions will be answered at the fly or at the end.</a:t>
            </a:r>
          </a:p>
          <a:p>
            <a:pPr marL="712470"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Attendance has been muted. </a:t>
            </a:r>
          </a:p>
          <a:p>
            <a:pPr marL="712470"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Cameras have been disabled</a:t>
            </a:r>
          </a:p>
          <a:p>
            <a:pPr marL="712470"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Session is being recorded</a:t>
            </a:r>
          </a:p>
          <a:p>
            <a:pPr marL="712470"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Find in 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hlinkClick r:id="rId6"/>
              </a:rPr>
              <a:t>Python Upskill for NDO Workshop Degreed Plan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the Pathways with the recorded sessions, ppts and materials</a:t>
            </a:r>
          </a:p>
          <a:p>
            <a:pPr marL="712470" lvl="1"/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0" indent="0">
              <a:buFont typeface="Ericsson Hilda" panose="00000500000000000000" pitchFamily="2" charset="0"/>
              <a:buNone/>
            </a:pPr>
            <a:endParaRPr lang="es-ES" dirty="0"/>
          </a:p>
        </p:txBody>
      </p:sp>
      <p:pic>
        <p:nvPicPr>
          <p:cNvPr id="7" name="Picture Placeholder 27">
            <a:extLst>
              <a:ext uri="{FF2B5EF4-FFF2-40B4-BE49-F238E27FC236}">
                <a16:creationId xmlns:a16="http://schemas.microsoft.com/office/drawing/2014/main" id="{9C0B5EBE-1C97-4970-8717-564EA9F472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10" b="110"/>
          <a:stretch>
            <a:fillRect/>
          </a:stretch>
        </p:blipFill>
        <p:spPr>
          <a:xfrm>
            <a:off x="1188210" y="-4672"/>
            <a:ext cx="1048419" cy="1018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2AFCDB-9CB2-451F-A1D8-571B6D1135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1297" y="3479054"/>
            <a:ext cx="330495" cy="33049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CC42C0-4860-4462-9AFC-42BFCDD7D1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8869" y="2365644"/>
            <a:ext cx="362669" cy="362669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664FC4-AE82-4B69-BF77-57611AEC68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7771" y="3855308"/>
            <a:ext cx="330495" cy="33197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6C3542-2157-4D3A-A9E3-B92E6DC22A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5" y="34349"/>
            <a:ext cx="1140882" cy="114088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C45508-C7C6-47F0-B058-C3CFC227617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50000"/>
          </a:blip>
          <a:stretch>
            <a:fillRect/>
          </a:stretch>
        </p:blipFill>
        <p:spPr>
          <a:xfrm rot="1099312">
            <a:off x="2151288" y="688688"/>
            <a:ext cx="3248565" cy="21708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5" name="Picture 22" descr="Diferencias entre los métodos y las funciones en Python">
            <a:extLst>
              <a:ext uri="{FF2B5EF4-FFF2-40B4-BE49-F238E27FC236}">
                <a16:creationId xmlns:a16="http://schemas.microsoft.com/office/drawing/2014/main" id="{2D781EC4-263D-4488-82EC-5689A581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0" y="1749889"/>
            <a:ext cx="1456261" cy="145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B5A629-C3BB-470D-83EB-C24FCFB9D2F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33" y="4708445"/>
            <a:ext cx="959095" cy="476566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0995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A92440-D4BA-3857-BE94-961D5C13F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31" y="1065361"/>
            <a:ext cx="5539952" cy="57369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F9ECB3-C097-40D3-823B-83F8CA09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7" y="135114"/>
            <a:ext cx="10527468" cy="1081088"/>
          </a:xfrm>
        </p:spPr>
        <p:txBody>
          <a:bodyPr/>
          <a:lstStyle/>
          <a:p>
            <a:r>
              <a:rPr lang="en-US" dirty="0">
                <a:hlinkClick r:id="rId4"/>
              </a:rPr>
              <a:t>Python Upskill for NDO Workshop Degreed Plan</a:t>
            </a:r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4F5A9D1-F516-4CAD-BCDE-0ADEA36C002B}"/>
              </a:ext>
            </a:extLst>
          </p:cNvPr>
          <p:cNvSpPr/>
          <p:nvPr/>
        </p:nvSpPr>
        <p:spPr bwMode="auto">
          <a:xfrm>
            <a:off x="5277488" y="5480556"/>
            <a:ext cx="562241" cy="271677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s-AR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FA4CE5-CBE2-46A5-A0AD-015FA165F0DF}"/>
              </a:ext>
            </a:extLst>
          </p:cNvPr>
          <p:cNvSpPr txBox="1"/>
          <p:nvPr/>
        </p:nvSpPr>
        <p:spPr>
          <a:xfrm>
            <a:off x="5951538" y="5444456"/>
            <a:ext cx="2059619" cy="307777"/>
          </a:xfrm>
          <a:prstGeom prst="rect">
            <a:avLst/>
          </a:prstGeom>
          <a:solidFill>
            <a:schemeClr val="bg1"/>
          </a:solidFill>
          <a:ln>
            <a:solidFill>
              <a:srgbClr val="0082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WS Complete Calendar</a:t>
            </a:r>
            <a:endParaRPr lang="es-AR" sz="1400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10BF518-AEB0-4061-8F7C-F7B63391883A}"/>
              </a:ext>
            </a:extLst>
          </p:cNvPr>
          <p:cNvSpPr/>
          <p:nvPr/>
        </p:nvSpPr>
        <p:spPr bwMode="auto">
          <a:xfrm>
            <a:off x="4597060" y="6299127"/>
            <a:ext cx="562241" cy="271677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s-AR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B3A56E-14D0-4FDC-98DB-C99AD7A807DF}"/>
              </a:ext>
            </a:extLst>
          </p:cNvPr>
          <p:cNvSpPr txBox="1"/>
          <p:nvPr/>
        </p:nvSpPr>
        <p:spPr>
          <a:xfrm>
            <a:off x="5369015" y="6281076"/>
            <a:ext cx="1742895" cy="307777"/>
          </a:xfrm>
          <a:prstGeom prst="rect">
            <a:avLst/>
          </a:prstGeom>
          <a:solidFill>
            <a:schemeClr val="bg1"/>
          </a:solidFill>
          <a:ln>
            <a:solidFill>
              <a:srgbClr val="0082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SharePoint Site</a:t>
            </a:r>
            <a:endParaRPr lang="es-AR" sz="14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32E0983-9A4E-47BB-AC3F-E92C32042377}"/>
              </a:ext>
            </a:extLst>
          </p:cNvPr>
          <p:cNvSpPr/>
          <p:nvPr/>
        </p:nvSpPr>
        <p:spPr bwMode="auto">
          <a:xfrm>
            <a:off x="9966054" y="2227715"/>
            <a:ext cx="562241" cy="271677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s-AR" dirty="0" err="1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80FC22-079D-1944-83FA-399F15C3F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649" y="1070149"/>
            <a:ext cx="4633175" cy="25569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E5B56BF-CFA9-4B43-A086-062B85CCAD2D}"/>
              </a:ext>
            </a:extLst>
          </p:cNvPr>
          <p:cNvSpPr txBox="1"/>
          <p:nvPr/>
        </p:nvSpPr>
        <p:spPr>
          <a:xfrm>
            <a:off x="10423950" y="2363553"/>
            <a:ext cx="955834" cy="523220"/>
          </a:xfrm>
          <a:prstGeom prst="rect">
            <a:avLst/>
          </a:prstGeom>
          <a:solidFill>
            <a:schemeClr val="bg1"/>
          </a:solidFill>
          <a:ln>
            <a:solidFill>
              <a:srgbClr val="0082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Pathways </a:t>
            </a:r>
          </a:p>
          <a:p>
            <a:pPr algn="ctr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per Level</a:t>
            </a:r>
            <a:endParaRPr lang="es-AR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12D637-9172-C470-D70D-4009C3FA3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3846" y="3022611"/>
            <a:ext cx="4041739" cy="2087439"/>
          </a:xfrm>
          <a:prstGeom prst="rect">
            <a:avLst/>
          </a:prstGeom>
          <a:ln>
            <a:solidFill>
              <a:srgbClr val="0082F0"/>
            </a:solidFill>
          </a:ln>
        </p:spPr>
      </p:pic>
    </p:spTree>
    <p:extLst>
      <p:ext uri="{BB962C8B-B14F-4D97-AF65-F5344CB8AC3E}">
        <p14:creationId xmlns:p14="http://schemas.microsoft.com/office/powerpoint/2010/main" val="323180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2D9D13-1262-C7C5-53F9-B5B51CAA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1064210"/>
            <a:ext cx="5403216" cy="47853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F9ECB3-C097-40D3-823B-83F8CA09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7" y="135114"/>
            <a:ext cx="9940258" cy="1081088"/>
          </a:xfrm>
        </p:spPr>
        <p:txBody>
          <a:bodyPr/>
          <a:lstStyle/>
          <a:p>
            <a:r>
              <a:rPr lang="en-US" dirty="0">
                <a:hlinkClick r:id="rId4"/>
              </a:rPr>
              <a:t>Python Upskill for NDO Workshop Degreed Plan</a:t>
            </a:r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DCCE8E6-DB01-4041-A16C-C730E0F4DB7F}"/>
              </a:ext>
            </a:extLst>
          </p:cNvPr>
          <p:cNvSpPr/>
          <p:nvPr/>
        </p:nvSpPr>
        <p:spPr bwMode="auto">
          <a:xfrm>
            <a:off x="4859405" y="1396516"/>
            <a:ext cx="562241" cy="271677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s-AR" sz="1400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AD171E-9108-48F3-8217-A106D895014C}"/>
              </a:ext>
            </a:extLst>
          </p:cNvPr>
          <p:cNvSpPr txBox="1"/>
          <p:nvPr/>
        </p:nvSpPr>
        <p:spPr>
          <a:xfrm>
            <a:off x="5486595" y="1216202"/>
            <a:ext cx="1151690" cy="523220"/>
          </a:xfrm>
          <a:prstGeom prst="rect">
            <a:avLst/>
          </a:prstGeom>
          <a:solidFill>
            <a:schemeClr val="bg1"/>
          </a:solidFill>
          <a:ln>
            <a:solidFill>
              <a:srgbClr val="0082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Pathway</a:t>
            </a:r>
          </a:p>
          <a:p>
            <a:pPr algn="ctr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Basic Level 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F633C0A0-EA36-40A7-AA91-A82D4CAB8796}"/>
              </a:ext>
            </a:extLst>
          </p:cNvPr>
          <p:cNvSpPr/>
          <p:nvPr/>
        </p:nvSpPr>
        <p:spPr bwMode="auto">
          <a:xfrm>
            <a:off x="3941237" y="3958643"/>
            <a:ext cx="562241" cy="271677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s-AR" sz="1400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4A747E-C1C6-4C44-9335-6445949E2C2D}"/>
              </a:ext>
            </a:extLst>
          </p:cNvPr>
          <p:cNvSpPr txBox="1"/>
          <p:nvPr/>
        </p:nvSpPr>
        <p:spPr>
          <a:xfrm>
            <a:off x="4618005" y="3866747"/>
            <a:ext cx="173718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Organized by Class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DA7E841-19B4-4AE2-BBD6-F9FEBD6CDC2E}"/>
              </a:ext>
            </a:extLst>
          </p:cNvPr>
          <p:cNvSpPr/>
          <p:nvPr/>
        </p:nvSpPr>
        <p:spPr bwMode="auto">
          <a:xfrm>
            <a:off x="4322397" y="4661663"/>
            <a:ext cx="562241" cy="271677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s-AR" sz="1400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C4BEA9-4B50-4332-8C4D-5DAD510A3BE4}"/>
              </a:ext>
            </a:extLst>
          </p:cNvPr>
          <p:cNvSpPr txBox="1"/>
          <p:nvPr/>
        </p:nvSpPr>
        <p:spPr>
          <a:xfrm>
            <a:off x="5158848" y="4338565"/>
            <a:ext cx="411923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 the “material” you will access to the SharePoint where you can find the PPT &amp; Files used during the session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FB0D3E-1EE8-4321-8863-F6F2D4AB0F82}"/>
              </a:ext>
            </a:extLst>
          </p:cNvPr>
          <p:cNvSpPr txBox="1"/>
          <p:nvPr/>
        </p:nvSpPr>
        <p:spPr>
          <a:xfrm>
            <a:off x="4695223" y="5251269"/>
            <a:ext cx="322827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 the “video” you will access to Ericsson Play where you can watch the recorded session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E1BBA-9BB0-4910-90D6-89D93F87C713}"/>
              </a:ext>
            </a:extLst>
          </p:cNvPr>
          <p:cNvSpPr txBox="1"/>
          <p:nvPr/>
        </p:nvSpPr>
        <p:spPr>
          <a:xfrm>
            <a:off x="7047282" y="6192683"/>
            <a:ext cx="357113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 case of issues, doubts or ideas to improve! please contact 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hlinkClick r:id="rId5"/>
              </a:rPr>
              <a:t>Ximena Galano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795AE12-E9D6-625C-83CD-B9B097673F2A}"/>
              </a:ext>
            </a:extLst>
          </p:cNvPr>
          <p:cNvSpPr/>
          <p:nvPr/>
        </p:nvSpPr>
        <p:spPr bwMode="auto">
          <a:xfrm>
            <a:off x="3941238" y="5548823"/>
            <a:ext cx="562241" cy="271677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s-AR" sz="1400" dirty="0" err="1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3104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reecph\AppData\Local\Temp\Templafy\PowerPointVsto\Assets\547d86bd-4f1e-43f6-a650-fd503552357e.jpeg"/>
</p:tagLst>
</file>

<file path=ppt/theme/theme1.xml><?xml version="1.0" encoding="utf-8"?>
<a:theme xmlns:a="http://schemas.openxmlformats.org/drawingml/2006/main" name="PresentationTemplate2021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180000" indent="-180000" algn="l">
          <a:spcBef>
            <a:spcPts val="800"/>
          </a:spcBef>
          <a:buFont typeface="Ericsson Hilda" panose="00000500000000000000" pitchFamily="2" charset="0"/>
          <a:buChar char="●"/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180000" marR="0" indent="-180000" algn="l" defTabSz="914400" rtl="0" eaLnBrk="1" fontAlgn="base" latinLnBrk="0" hangingPunct="1">
          <a:lnSpc>
            <a:spcPct val="100000"/>
          </a:lnSpc>
          <a:spcBef>
            <a:spcPts val="8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●"/>
          <a:tabLst/>
          <a:defRPr kumimoji="0" sz="2000" b="0" i="0" u="none" strike="noStrike" kern="1000" cap="none" spc="-3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Ericsson Hilda"/>
            <a:ea typeface="+mn-ea"/>
            <a:cs typeface="+mn-cs"/>
          </a:defRPr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rimary Ericsson Blue 1">
      <a:srgbClr val="000082"/>
    </a:custClr>
    <a:custClr name="Primary Ericsson Blue 2">
      <a:srgbClr val="0050CA"/>
    </a:custClr>
    <a:custClr name="Primary Ericsson Blue">
      <a:srgbClr val="0082F0"/>
    </a:custClr>
    <a:custClr name="Primary Ericsson Blue 3">
      <a:srgbClr val="48A8FA"/>
    </a:custClr>
    <a:custClr name="Primary Ericsson Blue 4">
      <a:srgbClr val="85CCFF"/>
    </a:custClr>
    <a:custClr name="Secondary Ericsson Green">
      <a:srgbClr val="0FC373"/>
    </a:custClr>
    <a:custClr name="Secondary Ericsson Purple">
      <a:srgbClr val="AF78D2"/>
    </a:custClr>
    <a:custClr name="Secondary Ericsson Yellow">
      <a:srgbClr val="FAD22D"/>
    </a:custClr>
    <a:custClr name="Secondary Ericsson Orange">
      <a:srgbClr val="FF8C0A"/>
    </a:custClr>
    <a:custClr name="Secondary Ericsson Red">
      <a:srgbClr val="FF3232"/>
    </a:custClr>
    <a:custClr name="Secondary Ericsson Black">
      <a:srgbClr val="000000"/>
    </a:custClr>
    <a:custClr name="Secondary Ericsson Gray 1">
      <a:srgbClr val="242424"/>
    </a:custClr>
    <a:custClr name="Secondary Ericsson Gray 2">
      <a:srgbClr val="767676"/>
    </a:custClr>
    <a:custClr name="Secondary Ericsson Gray 3">
      <a:srgbClr val="A0A0A0"/>
    </a:custClr>
    <a:custClr name="Secondary Ericsson Gray 4">
      <a:srgbClr val="E0E0E0"/>
    </a:custClr>
    <a:custClr name="Secondary Ericsson Gray 5">
      <a:srgbClr val="F2F2F2"/>
    </a:custClr>
    <a:custClr name="Secondary Ericsson White">
      <a:srgbClr val="FFFFFF"/>
    </a:custClr>
  </a:custClr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rimary Ericsson Blue 1">
      <a:srgbClr val="000082"/>
    </a:custClr>
    <a:custClr name="Primary Ericsson Blue 2">
      <a:srgbClr val="0050CA"/>
    </a:custClr>
    <a:custClr name="Primary Ericsson Blue">
      <a:srgbClr val="0082F0"/>
    </a:custClr>
    <a:custClr name="Primary Ericsson Blue 3">
      <a:srgbClr val="48A8FA"/>
    </a:custClr>
    <a:custClr name="Primary Ericsson Blue 4">
      <a:srgbClr val="85CCFF"/>
    </a:custClr>
    <a:custClr name="Secondary Ericsson Green">
      <a:srgbClr val="0FC373"/>
    </a:custClr>
    <a:custClr name="Secondary Ericsson Purple">
      <a:srgbClr val="AF78D2"/>
    </a:custClr>
    <a:custClr name="Secondary Ericsson Yellow">
      <a:srgbClr val="FAD22D"/>
    </a:custClr>
    <a:custClr name="Secondary Ericsson Orange">
      <a:srgbClr val="FF8C0A"/>
    </a:custClr>
    <a:custClr name="Secondary Ericsson Red">
      <a:srgbClr val="FF3232"/>
    </a:custClr>
    <a:custClr name="Secondary Ericsson Black">
      <a:srgbClr val="000000"/>
    </a:custClr>
    <a:custClr name="Secondary Ericsson Gray 1">
      <a:srgbClr val="242424"/>
    </a:custClr>
    <a:custClr name="Secondary Ericsson Gray 2">
      <a:srgbClr val="767676"/>
    </a:custClr>
    <a:custClr name="Secondary Ericsson Gray 3">
      <a:srgbClr val="A0A0A0"/>
    </a:custClr>
    <a:custClr name="Secondary Ericsson Gray 4">
      <a:srgbClr val="E0E0E0"/>
    </a:custClr>
    <a:custClr name="Secondary Ericsson Gray 5">
      <a:srgbClr val="F2F2F2"/>
    </a:custClr>
    <a:custClr name="Secondary Ericsson 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rimary Ericsson Blue 1">
      <a:srgbClr val="000082"/>
    </a:custClr>
    <a:custClr name="Primary Ericsson Blue 2">
      <a:srgbClr val="0050CA"/>
    </a:custClr>
    <a:custClr name="Primary Ericsson Blue">
      <a:srgbClr val="0082F0"/>
    </a:custClr>
    <a:custClr name="Primary Ericsson Blue 3">
      <a:srgbClr val="48A8FA"/>
    </a:custClr>
    <a:custClr name="Primary Ericsson Blue 4">
      <a:srgbClr val="85CCFF"/>
    </a:custClr>
    <a:custClr name="Secondary Ericsson Green">
      <a:srgbClr val="0FC373"/>
    </a:custClr>
    <a:custClr name="Secondary Ericsson Purple">
      <a:srgbClr val="AF78D2"/>
    </a:custClr>
    <a:custClr name="Secondary Ericsson Yellow">
      <a:srgbClr val="FAD22D"/>
    </a:custClr>
    <a:custClr name="Secondary Ericsson Orange">
      <a:srgbClr val="FF8C0A"/>
    </a:custClr>
    <a:custClr name="Secondary Ericsson Red">
      <a:srgbClr val="FF3232"/>
    </a:custClr>
    <a:custClr name="Secondary Ericsson Black">
      <a:srgbClr val="000000"/>
    </a:custClr>
    <a:custClr name="Secondary Ericsson Gray 1">
      <a:srgbClr val="242424"/>
    </a:custClr>
    <a:custClr name="Secondary Ericsson Gray 2">
      <a:srgbClr val="767676"/>
    </a:custClr>
    <a:custClr name="Secondary Ericsson Gray 3">
      <a:srgbClr val="A0A0A0"/>
    </a:custClr>
    <a:custClr name="Secondary Ericsson Gray 4">
      <a:srgbClr val="E0E0E0"/>
    </a:custClr>
    <a:custClr name="Secondary Ericsson Gray 5">
      <a:srgbClr val="F2F2F2"/>
    </a:custClr>
    <a:custClr name="Secondary Ericsson 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9ad500-3768-4254-b9da-3c7de43f70a8" xsi:nil="true"/>
    <lcf76f155ced4ddcb4097134ff3c332f xmlns="f35a3733-ae16-4881-8baf-17a9e66bc026">
      <Terms xmlns="http://schemas.microsoft.com/office/infopath/2007/PartnerControls"/>
    </lcf76f155ced4ddcb4097134ff3c332f>
  </documentManagement>
</p:properties>
</file>

<file path=customXml/item2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E251A7FCC79FA478AFC964F4FE49E4E" ma:contentTypeVersion="10" ma:contentTypeDescription="Crear nuevo documento." ma:contentTypeScope="" ma:versionID="a62c6f3ee707ac1b3e79849528b155ea">
  <xsd:schema xmlns:xsd="http://www.w3.org/2001/XMLSchema" xmlns:xs="http://www.w3.org/2001/XMLSchema" xmlns:p="http://schemas.microsoft.com/office/2006/metadata/properties" xmlns:ns2="f35a3733-ae16-4881-8baf-17a9e66bc026" xmlns:ns3="779ad500-3768-4254-b9da-3c7de43f70a8" targetNamespace="http://schemas.microsoft.com/office/2006/metadata/properties" ma:root="true" ma:fieldsID="137c17a1be7fa0042cde333a87615d32" ns2:_="" ns3:_="">
    <xsd:import namespace="f35a3733-ae16-4881-8baf-17a9e66bc026"/>
    <xsd:import namespace="779ad500-3768-4254-b9da-3c7de43f70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5a3733-ae16-4881-8baf-17a9e66bc0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c3d31b72-c4b9-4223-ac69-1d9539891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ad500-3768-4254-b9da-3c7de43f70a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96a9c76-d0b6-491d-8efc-d37241882804}" ma:internalName="TaxCatchAll" ma:showField="CatchAllData" ma:web="779ad500-3768-4254-b9da-3c7de43f70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TemplafyTemplateConfiguration><![CDATA[{"elementsMetadata":[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","templateDescription":"","enableDocumentContentUpdater":true,"version":"1.9"}]]></Templafy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FormConfiguration><![CDATA[{"formFields":[{"required":true,"placeholder":"","lines":0,"helpTexts":{"prefix":"","postfix":""},"spacing":{},"type":"textBox","name":"DocumentTitle","label":"Document Title","fullyQualifiedName":"DocumentTitle"},{"dataSource":"Confidentiality","displayColumn":"confidentiality","hideIfNoUserInteractionRequired":false,"distinct":true,"required":true,"autoSelectFirstOption":false,"helpTexts":{"prefix":"","postfix":""},"spacing":{},"type":"dropDown","name":"ConfidentialityClass","label":"Confidentiality Class","fullyQualifiedName":"ConfidentialityClass"},{"dataSource":"External Confidentiality label","displayColumn":"externalConfidentiality","defaultValue":"1","hideIfNoUserInteractionRequired":false,"distinct":true,"required":false,"autoSelectFirstOption":false,"helpTexts":{"prefix":"","postfix":"If no external confidentiality class then please choose the blank value"},"spacing":{},"type":"dropDown","name":"ExternalConfidentialityLabel","label":"External Confidentiality label","fullyQualifiedName":"ExternalConfidentialityLabel"},{"column":"documentType","required":false,"placeholder":"","autoSelectFirstOption":false,"helpTexts":{"prefix":"","postfix":"If the document type differs from the default value, click on the X to delete and type/choose another type."},"spacing":{},"dataSource":"PowerPoint Document Type","type":"comboBox","name":"DocTypePresentation","label":"Document Type","fullyQualifiedName":"DocTypePresentation"},{"required":false,"placeholder":"","lines":0,"helpTexts":{"prefix":"","postfix":""},"spacing":{},"type":"textBox","name":"DocumentNumber","label":"Document Number","fullyQualifiedName":"DocumentNumber"},{"dataSource":"Language code","displayColumn":"showName","defaultValue":"1","hideIfNoUserInteractionRequired":false,"distinct":true,"required":false,"autoSelectFirstOption":false,"helpTexts":{"prefix":"","postfix":"The language code will be appended to the Document No."},"spacing":{},"type":"dropDown","name":"LanguageCode","label":"Language Code","fullyQualifiedName":"LanguageCode"},{"column":"revision","required":false,"placeholder":"","autoSelectFirstOption":false,"helpTexts":{"prefix":"","postfix":""},"spacing":{},"dataSource":"Revision","type":"comboBox","name":"Revision","label":"Revision","fullyQualifiedName":"Revision"},{"required":false,"helpTexts":{"prefix":"","postfix":""},"spacing":{},"type":"datePicker","name":"Date","label":"Date","fullyQualifiedName":"Date"},{"helpTexts":{"prefix":"","postfix":""},"spacing":{},"type":"heading","name":"FooterVisibilityOptions","label":"Footer Visibility Options","fullyQualifiedName":"FooterVisibilityOptions"},{"dataSource":"PPT FooterVisibility","displayColumn":"templateType","defaultValue":"1","hideIfNoUserInteractionRequired":false,"distinct":true,"required":true,"autoSelectFirstOption":false,"helpTexts":{"prefix":"","postfix":""},"spacing":{},"type":"dropDown","name":"TemplateType","label":"Is this a document or presentation?","fullyQualifiedName":"TemplateType"},{"dataSource":"PPT FooterVisibility","displayColumn":"docTitle_label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DocTitle","label":"Show document title in footer?","fullyQualifiedName":"DocTitle"},{"dataSource":"PPT FooterVisibility","displayColumn":"totalPageNo_text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TotalPageNo","label":"Page numbering","fullyQualifiedName":"TotalPageNo"},{"required":false,"placeholder":"","lines":0,"defaultValue":"{{UserProfile.Prepared}}","helpTexts":{"prefix":"","postfix":""},"spacing":{},"type":"textBox","name":"Prepared","label":"Prepared By (Subject Responsible)","fullyQualifiedName":"Prepared"},{"required":false,"placeholder":"","lines":0,"helpTexts":{"prefix":"","postfix":""},"spacing":{},"type":"textBox","name":"ApprovedBy","label":"Approved By (Document Responsible)","fullyQualifiedName":"ApprovedBy"},{"required":false,"placeholder":"","lines":0,"helpTexts":{"prefix":"","postfix":""},"spacing":{},"type":"textBox","name":"Checked","label":"Checked","fullyQualifiedName":"Checked"},{"required":false,"placeholder":"","lines":0,"helpTexts":{"prefix":"","postfix":""},"spacing":{},"type":"textBox","name":"Reference","label":"Reference","fullyQualifiedName":"Reference"},{"required":false,"placeholder":"","lines":0,"helpTexts":{"prefix":"","postfix":""},"spacing":{},"type":"textBox","name":"Keywords","label":"Keywords","fullyQualifiedName":"Keywords"}],"formDataEntries":[{"name":"DocumentTitle","value":"BcBSsIFZuSLNNAOhbvmlgbKEZ73R+RpL8w+4Qt+bUXg="},{"name":"ConfidentialityClass","value":"5wlu7ZdPxHQj1W0w+yTNSg=="},{"name":"ExternalConfidentialityLabel","value":"5wlu7ZdPxHQj1W0w+yTNSg=="},{"name":"LanguageCode","value":"5wlu7ZdPxHQj1W0w+yTNSg=="},{"name":"Date","value":"ldw0AJx26Ua4/NxwqEqdYA=="},{"name":"TemplateType","value":"5wlu7ZdPxHQj1W0w+yTNSg=="},{"name":"DocTitle","value":"5wlu7ZdPxHQj1W0w+yTNSg=="},{"name":"TotalPageNo","value":"5wlu7ZdPxHQj1W0w+yTNSg=="},{"name":"Prepared","value":"XrzAFRBVHaWlmeXc4qBvWJwNm3WnvZnm8e+DYLFL/IQ="}]}]]></TemplafyFormConfiguration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661701761217959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56F2EE69-0CCA-4F48-BE22-EC4A886C57A7}">
  <ds:schemaRefs>
    <ds:schemaRef ds:uri="http://schemas.microsoft.com/office/2006/documentManagement/types"/>
    <ds:schemaRef ds:uri="http://purl.org/dc/terms/"/>
    <ds:schemaRef ds:uri="92e1255f-bb7b-4dc9-b051-584cc104eb44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a6550eff-0fc9-443f-8e77-72cbcf77838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09F197C-6A49-47D0-B877-F88807989676}">
  <ds:schemaRefs/>
</ds:datastoreItem>
</file>

<file path=customXml/itemProps3.xml><?xml version="1.0" encoding="utf-8"?>
<ds:datastoreItem xmlns:ds="http://schemas.openxmlformats.org/officeDocument/2006/customXml" ds:itemID="{87840475-BA7D-42AA-BF72-1AB852E9332E}"/>
</file>

<file path=customXml/itemProps4.xml><?xml version="1.0" encoding="utf-8"?>
<ds:datastoreItem xmlns:ds="http://schemas.openxmlformats.org/officeDocument/2006/customXml" ds:itemID="{07958A4E-FAB1-42E4-B6B5-29B01F63F87B}">
  <ds:schemaRefs/>
</ds:datastoreItem>
</file>

<file path=customXml/itemProps5.xml><?xml version="1.0" encoding="utf-8"?>
<ds:datastoreItem xmlns:ds="http://schemas.openxmlformats.org/officeDocument/2006/customXml" ds:itemID="{B9AEDDE3-EA02-4A8F-B8F8-0606A0AA45FC}">
  <ds:schemaRefs/>
</ds:datastoreItem>
</file>

<file path=customXml/itemProps6.xml><?xml version="1.0" encoding="utf-8"?>
<ds:datastoreItem xmlns:ds="http://schemas.openxmlformats.org/officeDocument/2006/customXml" ds:itemID="{D92C3DF5-A179-4E2D-BD20-07044B39171F}">
  <ds:schemaRefs/>
</ds:datastoreItem>
</file>

<file path=customXml/itemProps7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8.xml><?xml version="1.0" encoding="utf-8"?>
<ds:datastoreItem xmlns:ds="http://schemas.openxmlformats.org/officeDocument/2006/customXml" ds:itemID="{822D38AD-8010-4CD3-BD6B-117CB8DF70A4}">
  <ds:schemaRefs/>
</ds:datastoreItem>
</file>

<file path=customXml/itemProps9.xml><?xml version="1.0" encoding="utf-8"?>
<ds:datastoreItem xmlns:ds="http://schemas.openxmlformats.org/officeDocument/2006/customXml" ds:itemID="{683FEB75-8CFA-449C-A6B1-B1E4A86A58A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3776</TotalTime>
  <Words>168</Words>
  <Application>Microsoft Office PowerPoint</Application>
  <PresentationFormat>Widescreen</PresentationFormat>
  <Paragraphs>30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Ericsson Technical Icons</vt:lpstr>
      <vt:lpstr>Ericsson Hilda Light</vt:lpstr>
      <vt:lpstr>Ericsson Hilda ExtraLight</vt:lpstr>
      <vt:lpstr>Ericsson Hilda</vt:lpstr>
      <vt:lpstr>Ericsson Hilda ExtraBold</vt:lpstr>
      <vt:lpstr>PresentationTemplate2021</vt:lpstr>
      <vt:lpstr>PowerPoint Presentation</vt:lpstr>
      <vt:lpstr>Python Upskill for NDO Workshop Degreed Plan</vt:lpstr>
      <vt:lpstr>Python Upskill for NDO Workshop Degreed Plan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Degreed Onboarding 2022</dc:title>
  <dc:creator>EXIMGAL Ximena Galano</dc:creator>
  <cp:keywords/>
  <dc:description>Rev</dc:description>
  <cp:lastModifiedBy>Paul Rengifo Sandoval</cp:lastModifiedBy>
  <cp:revision>181</cp:revision>
  <dcterms:created xsi:type="dcterms:W3CDTF">2019-04-23T15:12:54Z</dcterms:created>
  <dcterms:modified xsi:type="dcterms:W3CDTF">2023-09-14T13:52:19Z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0x0101005E251A7FCC79FA478AFC964F4FE49E4E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2021-09-22T11:18:46.6132967Z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637661677935531027</vt:lpwstr>
  </property>
  <property fmtid="{D5CDD505-2E9C-101B-9397-08002B2CF9AE}" pid="11" name="TemplafyUserProfileId">
    <vt:lpwstr>637714527067757275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Ericsson Internal</vt:lpwstr>
  </property>
  <property fmtid="{D5CDD505-2E9C-101B-9397-08002B2CF9AE}" pid="15" name="ExtConf">
    <vt:lpwstr/>
  </property>
  <property fmtid="{D5CDD505-2E9C-101B-9397-08002B2CF9AE}" pid="16" name="Prepared">
    <vt:lpwstr>EXIMGAL Ximena Galano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2022-03-21</vt:lpwstr>
  </property>
  <property fmtid="{D5CDD505-2E9C-101B-9397-08002B2CF9AE}" pid="21" name="Reference">
    <vt:lpwstr/>
  </property>
  <property fmtid="{D5CDD505-2E9C-101B-9397-08002B2CF9AE}" pid="22" name="Title">
    <vt:lpwstr>Degreed Onboarding 2022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true</vt:lpwstr>
  </property>
  <property fmtid="{D5CDD505-2E9C-101B-9397-08002B2CF9AE}" pid="30" name="IsPresentation">
    <vt:lpwstr>false</vt:lpwstr>
  </property>
  <property fmtid="{D5CDD505-2E9C-101B-9397-08002B2CF9AE}" pid="31" name="PageNumberVisible">
    <vt:lpwstr>PageXY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  <property fmtid="{D5CDD505-2E9C-101B-9397-08002B2CF9AE}" pid="38" name="MediaServiceImageTags">
    <vt:lpwstr/>
  </property>
</Properties>
</file>