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The main cloud providers are Amazon Web Services, Google Cloud Platform and Microsoft Azure.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p>
            <a:pPr/>
            <a:r>
              <a:t>Overview of the different types of services. As you can see for On Premise, everything is managed by the business.</a:t>
            </a:r>
            <a:br/>
            <a:r>
              <a:t>IaaS - provider manages the infrastructure (networking, hardware etc)</a:t>
            </a:r>
          </a:p>
          <a:p>
            <a:pPr/>
            <a:r>
              <a:t>PaaS - provider manages the infrastructure, plus the environment (OS, databases, runtime etc)</a:t>
            </a:r>
            <a:br/>
            <a:r>
              <a:t>SaaS - provider manages everything - user can just focus on using the application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Shape 306"/>
          <p:cNvSpPr/>
          <p:nvPr>
            <p:ph type="sldImg"/>
          </p:nvPr>
        </p:nvSpPr>
        <p:spPr>
          <a:prstGeom prst="rect">
            <a:avLst/>
          </a:prstGeom>
        </p:spPr>
        <p:txBody>
          <a:bodyPr/>
          <a:lstStyle/>
          <a:p>
            <a:pPr/>
          </a:p>
        </p:txBody>
      </p:sp>
      <p:sp>
        <p:nvSpPr>
          <p:cNvPr id="307" name="Shape 307"/>
          <p:cNvSpPr/>
          <p:nvPr>
            <p:ph type="body" sz="quarter" idx="1"/>
          </p:nvPr>
        </p:nvSpPr>
        <p:spPr>
          <a:prstGeom prst="rect">
            <a:avLst/>
          </a:prstGeom>
        </p:spPr>
        <p:txBody>
          <a:bodyPr/>
          <a:lstStyle/>
          <a:p>
            <a:pPr/>
            <a:r>
              <a:t>Infrastructure as a Service provides you with the highest level of flexibility and management control over your IT resources and is most similar to existing IT resources that many IT departments and developers are familiar with today.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Shape 372"/>
          <p:cNvSpPr/>
          <p:nvPr>
            <p:ph type="sldImg"/>
          </p:nvPr>
        </p:nvSpPr>
        <p:spPr>
          <a:prstGeom prst="rect">
            <a:avLst/>
          </a:prstGeom>
        </p:spPr>
        <p:txBody>
          <a:bodyPr/>
          <a:lstStyle/>
          <a:p>
            <a:pPr/>
          </a:p>
        </p:txBody>
      </p:sp>
      <p:sp>
        <p:nvSpPr>
          <p:cNvPr id="373" name="Shape 373"/>
          <p:cNvSpPr/>
          <p:nvPr>
            <p:ph type="body" sz="quarter" idx="1"/>
          </p:nvPr>
        </p:nvSpPr>
        <p:spPr>
          <a:prstGeom prst="rect">
            <a:avLst/>
          </a:prstGeom>
        </p:spPr>
        <p:txBody>
          <a:bodyPr/>
          <a:lstStyle/>
          <a:p>
            <a:pPr/>
            <a:r>
              <a:t>Removes the need to manage the underlying infrastructure and allow you to focus on the deployment and management of your applications. Has the same benefits as IaaS, but also manages the environment (OS, database, runtime etc)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Shape 438"/>
          <p:cNvSpPr/>
          <p:nvPr>
            <p:ph type="sldImg"/>
          </p:nvPr>
        </p:nvSpPr>
        <p:spPr>
          <a:prstGeom prst="rect">
            <a:avLst/>
          </a:prstGeom>
        </p:spPr>
        <p:txBody>
          <a:bodyPr/>
          <a:lstStyle/>
          <a:p>
            <a:pPr/>
          </a:p>
        </p:txBody>
      </p:sp>
      <p:sp>
        <p:nvSpPr>
          <p:cNvPr id="439" name="Shape 439"/>
          <p:cNvSpPr/>
          <p:nvPr>
            <p:ph type="body" sz="quarter" idx="1"/>
          </p:nvPr>
        </p:nvSpPr>
        <p:spPr>
          <a:prstGeom prst="rect">
            <a:avLst/>
          </a:prstGeom>
        </p:spPr>
        <p:txBody>
          <a:bodyPr/>
          <a:lstStyle/>
          <a:p>
            <a:pPr/>
            <a:r>
              <a:t>SaaS provides a complete software solution that you purchase on a pay-as-you-go basis from a cloud service provider. All of the underlying infrastructure, middleware, app software and app data are located in the service provider’s data centre. The service provider manages the hardware and software, and with the appropriate service agreement, will ensure the availability and the security of the app and your data as well. SaaS allows your organisation to get up and running quickly with an app, at minimal upfront cost.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Shape 471"/>
          <p:cNvSpPr/>
          <p:nvPr>
            <p:ph type="sldImg"/>
          </p:nvPr>
        </p:nvSpPr>
        <p:spPr>
          <a:prstGeom prst="rect">
            <a:avLst/>
          </a:prstGeom>
        </p:spPr>
        <p:txBody>
          <a:bodyPr/>
          <a:lstStyle/>
          <a:p>
            <a:pPr/>
          </a:p>
        </p:txBody>
      </p:sp>
      <p:sp>
        <p:nvSpPr>
          <p:cNvPr id="472" name="Shape 472"/>
          <p:cNvSpPr/>
          <p:nvPr>
            <p:ph type="body" sz="quarter" idx="1"/>
          </p:nvPr>
        </p:nvSpPr>
        <p:spPr>
          <a:prstGeom prst="rect">
            <a:avLst/>
          </a:prstGeom>
        </p:spPr>
        <p:txBody>
          <a:bodyPr/>
          <a:lstStyle/>
          <a:p>
            <a:pPr/>
            <a:r>
              <a:t>If you’ve used a web-based email service such as Outlook or Gmail, then you’ve already used a form of SaaS. With these services, you log in to your account over the Internet, often from a web browser. The email software is located on the service provider’s network, and your messages are stored there as well. You can access your emails and stored messages from a web browser on any computer or Internet-connected device.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9" name="Shape 479"/>
          <p:cNvSpPr/>
          <p:nvPr>
            <p:ph type="sldImg"/>
          </p:nvPr>
        </p:nvSpPr>
        <p:spPr>
          <a:prstGeom prst="rect">
            <a:avLst/>
          </a:prstGeom>
        </p:spPr>
        <p:txBody>
          <a:bodyPr/>
          <a:lstStyle/>
          <a:p>
            <a:pPr/>
          </a:p>
        </p:txBody>
      </p:sp>
      <p:sp>
        <p:nvSpPr>
          <p:cNvPr id="480" name="Shape 480"/>
          <p:cNvSpPr/>
          <p:nvPr>
            <p:ph type="body" sz="quarter" idx="1"/>
          </p:nvPr>
        </p:nvSpPr>
        <p:spPr>
          <a:prstGeom prst="rect">
            <a:avLst/>
          </a:prstGeom>
        </p:spPr>
        <p:txBody>
          <a:bodyPr/>
          <a:lstStyle/>
          <a:p>
            <a:pPr/>
            <a:r>
              <a:t>Containers are covered in detail in another course, for now you just need to be aware that there are offerings that are specifically tailored towards running and deploying containerised applications.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1" name="Shape 491"/>
          <p:cNvSpPr/>
          <p:nvPr>
            <p:ph type="sldImg"/>
          </p:nvPr>
        </p:nvSpPr>
        <p:spPr>
          <a:prstGeom prst="rect">
            <a:avLst/>
          </a:prstGeom>
        </p:spPr>
        <p:txBody>
          <a:bodyPr/>
          <a:lstStyle/>
          <a:p>
            <a:pPr/>
          </a:p>
        </p:txBody>
      </p:sp>
      <p:sp>
        <p:nvSpPr>
          <p:cNvPr id="492" name="Shape 492"/>
          <p:cNvSpPr/>
          <p:nvPr>
            <p:ph type="body" sz="quarter" idx="1"/>
          </p:nvPr>
        </p:nvSpPr>
        <p:spPr>
          <a:prstGeom prst="rect">
            <a:avLst/>
          </a:prstGeom>
        </p:spPr>
        <p:txBody>
          <a:bodyPr/>
          <a:lstStyle/>
          <a:p>
            <a:pPr/>
            <a:r>
              <a:t>Often used in a Serverless architecture. </a:t>
            </a:r>
            <a:br/>
            <a:br/>
            <a:r>
              <a:t>Serverless - gets it name from users not having to manage underlying infrastructure, and there doesn’t need to be a constantly running server process.</a:t>
            </a:r>
          </a:p>
          <a:p>
            <a:pPr/>
          </a:p>
          <a:p>
            <a:pPr/>
            <a:r>
              <a:t>Serverless is a lot more scalable and cost effective as resources are only used when triggered.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Cloud providers manage the infrastructure, and offer on-demand provisioning services which allow users to only use what they need.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Instead of investing in hardware up-front, you can invest towards operational costs by using pay-as-you-go services.</a:t>
            </a:r>
          </a:p>
          <a:p>
            <a:pPr/>
          </a:p>
          <a:p>
            <a:pPr/>
            <a:r>
              <a:t>Because cloud providers operate on such a large scale, provisioning servers is a lot cheaper than if you were to set everything up yourself.</a:t>
            </a:r>
          </a:p>
          <a:p>
            <a:pPr/>
          </a:p>
          <a:p>
            <a:pPr/>
            <a:r>
              <a:t>By offering “elastic” components (we will cover in the next slide), you only pay for what you use, which can be adjusted easily to meet demand.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Elastically - use only what you need.</a:t>
            </a:r>
          </a:p>
          <a:p>
            <a:pPr/>
            <a:r>
              <a:t>Simple to provision in different regions.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a:r>
              <a:t>Five nines availability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r>
              <a:t>Some approaches (like Kubernetes) can be used to make your technology stack “cloud agnostic” - meaning that it can run on any cloud provider.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Shape 250"/>
          <p:cNvSpPr/>
          <p:nvPr>
            <p:ph type="sldImg"/>
          </p:nvPr>
        </p:nvSpPr>
        <p:spPr>
          <a:prstGeom prst="rect">
            <a:avLst/>
          </a:prstGeom>
        </p:spPr>
        <p:txBody>
          <a:bodyPr/>
          <a:lstStyle/>
          <a:p>
            <a:pPr/>
          </a:p>
        </p:txBody>
      </p:sp>
      <p:sp>
        <p:nvSpPr>
          <p:cNvPr id="251" name="Shape 251"/>
          <p:cNvSpPr/>
          <p:nvPr>
            <p:ph type="body" sz="quarter" idx="1"/>
          </p:nvPr>
        </p:nvSpPr>
        <p:spPr>
          <a:prstGeom prst="rect">
            <a:avLst/>
          </a:prstGeom>
        </p:spPr>
        <p:txBody>
          <a:bodyPr/>
          <a:lstStyle/>
          <a:p>
            <a:pPr/>
            <a:r>
              <a:t>Usually used by individuals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Shape 256"/>
          <p:cNvSpPr/>
          <p:nvPr>
            <p:ph type="sldImg"/>
          </p:nvPr>
        </p:nvSpPr>
        <p:spPr>
          <a:prstGeom prst="rect">
            <a:avLst/>
          </a:prstGeom>
        </p:spPr>
        <p:txBody>
          <a:bodyPr/>
          <a:lstStyle/>
          <a:p>
            <a:pPr/>
          </a:p>
        </p:txBody>
      </p:sp>
      <p:sp>
        <p:nvSpPr>
          <p:cNvPr id="257" name="Shape 257"/>
          <p:cNvSpPr/>
          <p:nvPr>
            <p:ph type="body" sz="quarter" idx="1"/>
          </p:nvPr>
        </p:nvSpPr>
        <p:spPr>
          <a:prstGeom prst="rect">
            <a:avLst/>
          </a:prstGeom>
        </p:spPr>
        <p:txBody>
          <a:bodyPr/>
          <a:lstStyle/>
          <a:p>
            <a:pPr/>
            <a:r>
              <a:t>Also known as “On-premises” or “Enterprise” Cloud. The main difference between private and public cloud is that private clouds all data will be protected behind a firewall.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hape 262"/>
          <p:cNvSpPr/>
          <p:nvPr>
            <p:ph type="sldImg"/>
          </p:nvPr>
        </p:nvSpPr>
        <p:spPr>
          <a:prstGeom prst="rect">
            <a:avLst/>
          </a:prstGeom>
        </p:spPr>
        <p:txBody>
          <a:bodyPr/>
          <a:lstStyle/>
          <a:p>
            <a:pPr/>
          </a:p>
        </p:txBody>
      </p:sp>
      <p:sp>
        <p:nvSpPr>
          <p:cNvPr id="263" name="Shape 263"/>
          <p:cNvSpPr/>
          <p:nvPr>
            <p:ph type="body" sz="quarter" idx="1"/>
          </p:nvPr>
        </p:nvSpPr>
        <p:spPr>
          <a:prstGeom prst="rect">
            <a:avLst/>
          </a:prstGeom>
        </p:spPr>
        <p:txBody>
          <a:bodyPr/>
          <a:lstStyle/>
          <a:p>
            <a:pPr/>
            <a:r>
              <a:t>Hybrid is. Away to connect infrastructure and applications between cloud-based resources and existing resources that are not located in the cloud.</a:t>
            </a:r>
            <a:br/>
            <a:br/>
            <a:r>
              <a:t>An example of hybrid cloud could be a private cloud, which makes use of computing resources from a public cloud provider like AWS, GCP, Azure etc - a common use case when first migrating slowly over to the cloud.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defRPr>
                <a:solidFill>
                  <a:srgbClr val="FFFFFF"/>
                </a:solidFill>
              </a:defRPr>
            </a:lvl1pPr>
            <a:lvl2pPr>
              <a:buClr>
                <a:schemeClr val="accent1"/>
              </a:buClr>
              <a:buChar char="▸"/>
              <a:defRPr>
                <a:solidFill>
                  <a:srgbClr val="FFFFFF"/>
                </a:solidFill>
              </a:defRPr>
            </a:lvl2pPr>
            <a:lvl3pPr>
              <a:buClr>
                <a:schemeClr val="accent1"/>
              </a:buClr>
              <a:buChar char="▸"/>
              <a:defRPr>
                <a:solidFill>
                  <a:srgbClr val="FFFFFF"/>
                </a:solidFill>
              </a:defRPr>
            </a:lvl3pPr>
            <a:lvl4pPr>
              <a:buClr>
                <a:schemeClr val="accent1"/>
              </a:buClr>
              <a:buChar char="▸"/>
              <a:defRPr>
                <a:solidFill>
                  <a:srgbClr val="FFFFFF"/>
                </a:solidFill>
              </a:defRPr>
            </a:lvl4pPr>
            <a:lvl5pPr>
              <a:buClr>
                <a:schemeClr val="accent1"/>
              </a:buClr>
              <a:buChar cha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5463161" y="-90805"/>
            <a:ext cx="8585201" cy="5043805"/>
          </a:xfrm>
          <a:prstGeom prst="rect">
            <a:avLst/>
          </a:prstGeom>
        </p:spPr>
        <p:txBody>
          <a:bodyPr lIns="91439" tIns="45719" rIns="91439" bIns="45719">
            <a:noAutofit/>
          </a:bodyPr>
          <a:lstStyle/>
          <a:p>
            <a:pPr/>
          </a:p>
        </p:txBody>
      </p:sp>
      <p:sp>
        <p:nvSpPr>
          <p:cNvPr id="112" name="Image"/>
          <p:cNvSpPr/>
          <p:nvPr>
            <p:ph type="pic" sz="half" idx="14"/>
          </p:nvPr>
        </p:nvSpPr>
        <p:spPr>
          <a:xfrm>
            <a:off x="5918717" y="4660900"/>
            <a:ext cx="7669766" cy="5219700"/>
          </a:xfrm>
          <a:prstGeom prst="rect">
            <a:avLst/>
          </a:prstGeom>
        </p:spPr>
        <p:txBody>
          <a:bodyPr lIns="91439" tIns="45719" rIns="91439" bIns="45719">
            <a:noAutofit/>
          </a:bodyPr>
          <a:lstStyle/>
          <a:p>
            <a:pPr/>
          </a:p>
        </p:txBody>
      </p:sp>
      <p:sp>
        <p:nvSpPr>
          <p:cNvPr id="113" name="Image"/>
          <p:cNvSpPr/>
          <p:nvPr>
            <p:ph type="pic" idx="15"/>
          </p:nvPr>
        </p:nvSpPr>
        <p:spPr>
          <a:xfrm>
            <a:off x="-1016000" y="-12700"/>
            <a:ext cx="8860898" cy="97790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1016000" y="-12700"/>
            <a:ext cx="8860898" cy="97790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1016000" y="-12700"/>
            <a:ext cx="8860898" cy="97790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Advanced infrastructure - cloud"/>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Advanced infrastructure - cloud</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defRPr>
                <a:solidFill>
                  <a:srgbClr val="FFFFFF"/>
                </a:solidFill>
              </a:defRP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idx="14"/>
          </p:nvPr>
        </p:nvSpPr>
        <p:spPr>
          <a:xfrm>
            <a:off x="6665377" y="1219200"/>
            <a:ext cx="7445457" cy="82169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3.tif"/></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7.png"/><Relationship Id="rId8" Type="http://schemas.openxmlformats.org/officeDocument/2006/relationships/image" Target="../media/image8.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7.png"/><Relationship Id="rId8" Type="http://schemas.openxmlformats.org/officeDocument/2006/relationships/image" Target="../media/image8.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Advanced infrastructure - Cloud"/>
          <p:cNvSpPr txBox="1"/>
          <p:nvPr>
            <p:ph type="ctrTitle"/>
          </p:nvPr>
        </p:nvSpPr>
        <p:spPr>
          <a:prstGeom prst="rect">
            <a:avLst/>
          </a:prstGeom>
        </p:spPr>
        <p:txBody>
          <a:bodyPr/>
          <a:lstStyle>
            <a:lvl1pPr defTabSz="350520">
              <a:defRPr sz="10200"/>
            </a:lvl1pPr>
          </a:lstStyle>
          <a:p>
            <a:pPr/>
            <a:r>
              <a:t>Advanced infrastructure - Cloud</a:t>
            </a:r>
          </a:p>
        </p:txBody>
      </p:sp>
      <p:sp>
        <p:nvSpPr>
          <p:cNvPr id="167" name="Eamon scullion"/>
          <p:cNvSpPr txBox="1"/>
          <p:nvPr>
            <p:ph type="subTitle" sz="quarter" idx="1"/>
          </p:nvPr>
        </p:nvSpPr>
        <p:spPr>
          <a:prstGeom prst="rect">
            <a:avLst/>
          </a:prstGeom>
        </p:spPr>
        <p:txBody>
          <a:bodyPr/>
          <a:lstStyle/>
          <a:p>
            <a:pPr/>
            <a:r>
              <a:t>Eamon scullion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Advanced infrastructure - cloud"/>
          <p:cNvSpPr txBox="1"/>
          <p:nvPr>
            <p:ph type="body" idx="13"/>
          </p:nvPr>
        </p:nvSpPr>
        <p:spPr>
          <a:prstGeom prst="rect">
            <a:avLst/>
          </a:prstGeom>
        </p:spPr>
        <p:txBody>
          <a:bodyPr/>
          <a:lstStyle/>
          <a:p>
            <a:pPr/>
            <a:r>
              <a:t>Advanced infrastructure - cloud</a:t>
            </a:r>
          </a:p>
        </p:txBody>
      </p:sp>
      <p:sp>
        <p:nvSpPr>
          <p:cNvPr id="208" name="Security"/>
          <p:cNvSpPr txBox="1"/>
          <p:nvPr>
            <p:ph type="title"/>
          </p:nvPr>
        </p:nvSpPr>
        <p:spPr>
          <a:prstGeom prst="rect">
            <a:avLst/>
          </a:prstGeom>
        </p:spPr>
        <p:txBody>
          <a:bodyPr/>
          <a:lstStyle/>
          <a:p>
            <a:pPr lvl="1" defTabSz="467359">
              <a:spcBef>
                <a:spcPts val="2200"/>
              </a:spcBef>
              <a:defRPr sz="4800"/>
            </a:pPr>
            <a:r>
              <a:t>Security</a:t>
            </a:r>
          </a:p>
        </p:txBody>
      </p:sp>
      <p:sp>
        <p:nvSpPr>
          <p:cNvPr id="209" name="Many clouds providers offer a broad set of policies, technologies and controls that strengthen your security posture overall, helping to protect your data, apps and infrastructure from potential."/>
          <p:cNvSpPr txBox="1"/>
          <p:nvPr>
            <p:ph type="body" idx="1"/>
          </p:nvPr>
        </p:nvSpPr>
        <p:spPr>
          <a:prstGeom prst="rect">
            <a:avLst/>
          </a:prstGeom>
        </p:spPr>
        <p:txBody>
          <a:bodyPr/>
          <a:lstStyle/>
          <a:p>
            <a:pPr/>
            <a:r>
              <a:t>Many clouds providers offer a broad set of policies, technologies and controls that strengthen your security posture overall, helping to protect your data, apps and infrastructure from potential.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Advanced infrastructure - cloud"/>
          <p:cNvSpPr txBox="1"/>
          <p:nvPr>
            <p:ph type="body" idx="13"/>
          </p:nvPr>
        </p:nvSpPr>
        <p:spPr>
          <a:prstGeom prst="rect">
            <a:avLst/>
          </a:prstGeom>
        </p:spPr>
        <p:txBody>
          <a:bodyPr/>
          <a:lstStyle/>
          <a:p>
            <a:pPr/>
            <a:r>
              <a:t>Advanced infrastructure - cloud</a:t>
            </a:r>
          </a:p>
        </p:txBody>
      </p:sp>
      <p:sp>
        <p:nvSpPr>
          <p:cNvPr id="212" name="Speed"/>
          <p:cNvSpPr txBox="1"/>
          <p:nvPr>
            <p:ph type="title"/>
          </p:nvPr>
        </p:nvSpPr>
        <p:spPr>
          <a:prstGeom prst="rect">
            <a:avLst/>
          </a:prstGeom>
        </p:spPr>
        <p:txBody>
          <a:bodyPr/>
          <a:lstStyle/>
          <a:p>
            <a:pPr lvl="1" defTabSz="467359">
              <a:spcBef>
                <a:spcPts val="2200"/>
              </a:spcBef>
              <a:defRPr sz="4800"/>
            </a:pPr>
            <a:r>
              <a:t>Speed</a:t>
            </a:r>
          </a:p>
        </p:txBody>
      </p:sp>
      <p:sp>
        <p:nvSpPr>
          <p:cNvPr id="213" name="Most cloud computing services are provided as self service and on demand, so even vast amounts of computing resources can be provisioned in minutes, typically with just a few mouse clicks, giving businesses a lot of flexibility and taking the pressure off capability planning."/>
          <p:cNvSpPr txBox="1"/>
          <p:nvPr>
            <p:ph type="body" idx="1"/>
          </p:nvPr>
        </p:nvSpPr>
        <p:spPr>
          <a:prstGeom prst="rect">
            <a:avLst/>
          </a:prstGeom>
        </p:spPr>
        <p:txBody>
          <a:bodyPr/>
          <a:lstStyle/>
          <a:p>
            <a:pPr/>
            <a:r>
              <a:t>Most cloud computing services are provided as self service and on demand, so even vast amounts of computing resources can be provisioned in minutes, typically with just a few mouse clicks, giving businesses a lot of flexibility and taking the pressure off capability planning.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Advanced infrastructure - cloud"/>
          <p:cNvSpPr txBox="1"/>
          <p:nvPr>
            <p:ph type="body" idx="13"/>
          </p:nvPr>
        </p:nvSpPr>
        <p:spPr>
          <a:prstGeom prst="rect">
            <a:avLst/>
          </a:prstGeom>
        </p:spPr>
        <p:txBody>
          <a:bodyPr/>
          <a:lstStyle/>
          <a:p>
            <a:pPr/>
            <a:r>
              <a:t>Advanced infrastructure - cloud</a:t>
            </a:r>
          </a:p>
        </p:txBody>
      </p:sp>
      <p:sp>
        <p:nvSpPr>
          <p:cNvPr id="216" name="Productivity"/>
          <p:cNvSpPr txBox="1"/>
          <p:nvPr>
            <p:ph type="title"/>
          </p:nvPr>
        </p:nvSpPr>
        <p:spPr>
          <a:prstGeom prst="rect">
            <a:avLst/>
          </a:prstGeom>
        </p:spPr>
        <p:txBody>
          <a:bodyPr/>
          <a:lstStyle>
            <a:lvl1pPr defTabSz="467359">
              <a:spcBef>
                <a:spcPts val="2200"/>
              </a:spcBef>
              <a:defRPr sz="4800"/>
            </a:lvl1pPr>
          </a:lstStyle>
          <a:p>
            <a:pPr/>
            <a:r>
              <a:t>Productivity</a:t>
            </a:r>
          </a:p>
        </p:txBody>
      </p:sp>
      <p:sp>
        <p:nvSpPr>
          <p:cNvPr id="217" name="On-site data centres require a lot of “racking and stacking” - hardware setup, software patching and other time-consuming IT management chores.…"/>
          <p:cNvSpPr txBox="1"/>
          <p:nvPr>
            <p:ph type="body" idx="1"/>
          </p:nvPr>
        </p:nvSpPr>
        <p:spPr>
          <a:prstGeom prst="rect">
            <a:avLst/>
          </a:prstGeom>
        </p:spPr>
        <p:txBody>
          <a:bodyPr/>
          <a:lstStyle/>
          <a:p>
            <a:pPr/>
            <a:r>
              <a:t>On-site data centres require a lot of “racking and stacking” - hardware setup, software patching and other time-consuming IT management chores.</a:t>
            </a:r>
          </a:p>
          <a:p>
            <a:pPr/>
            <a:r>
              <a:t>Cloud computing removes the need for many of these tasks, so IT teams can spend time on achieving more important business goals.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Advanced infrastructure - cloud"/>
          <p:cNvSpPr txBox="1"/>
          <p:nvPr>
            <p:ph type="body" idx="13"/>
          </p:nvPr>
        </p:nvSpPr>
        <p:spPr>
          <a:prstGeom prst="rect">
            <a:avLst/>
          </a:prstGeom>
        </p:spPr>
        <p:txBody>
          <a:bodyPr/>
          <a:lstStyle/>
          <a:p>
            <a:pPr/>
            <a:r>
              <a:t>Advanced infrastructure - cloud</a:t>
            </a:r>
          </a:p>
        </p:txBody>
      </p:sp>
      <p:sp>
        <p:nvSpPr>
          <p:cNvPr id="220" name="Reliability"/>
          <p:cNvSpPr txBox="1"/>
          <p:nvPr>
            <p:ph type="title"/>
          </p:nvPr>
        </p:nvSpPr>
        <p:spPr>
          <a:prstGeom prst="rect">
            <a:avLst/>
          </a:prstGeom>
        </p:spPr>
        <p:txBody>
          <a:bodyPr/>
          <a:lstStyle>
            <a:lvl1pPr defTabSz="467359">
              <a:spcBef>
                <a:spcPts val="2200"/>
              </a:spcBef>
              <a:defRPr sz="4800"/>
            </a:lvl1pPr>
          </a:lstStyle>
          <a:p>
            <a:pPr/>
            <a:r>
              <a:t>Reliability</a:t>
            </a:r>
          </a:p>
        </p:txBody>
      </p:sp>
      <p:sp>
        <p:nvSpPr>
          <p:cNvPr id="221" name="Cloud computing makes data backup, disaster recovery and business continuity easier and less expensive because data can be mirrored at multiple redundant sites on the cloud provider’s network."/>
          <p:cNvSpPr txBox="1"/>
          <p:nvPr>
            <p:ph type="body" idx="1"/>
          </p:nvPr>
        </p:nvSpPr>
        <p:spPr>
          <a:prstGeom prst="rect">
            <a:avLst/>
          </a:prstGeom>
        </p:spPr>
        <p:txBody>
          <a:bodyPr/>
          <a:lstStyle/>
          <a:p>
            <a:pPr/>
            <a:r>
              <a:t>Cloud computing makes data backup, disaster recovery and business continuity easier and less expensive because data can be mirrored at multiple redundant sites on the cloud provider’s network.</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What are the drawbacks?"/>
          <p:cNvSpPr txBox="1"/>
          <p:nvPr>
            <p:ph type="title"/>
          </p:nvPr>
        </p:nvSpPr>
        <p:spPr>
          <a:prstGeom prst="rect">
            <a:avLst/>
          </a:prstGeom>
        </p:spPr>
        <p:txBody>
          <a:bodyPr/>
          <a:lstStyle/>
          <a:p>
            <a:pPr/>
            <a:r>
              <a:t>What are the drawbacks?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Advanced infrastructure - cloud"/>
          <p:cNvSpPr txBox="1"/>
          <p:nvPr>
            <p:ph type="body" idx="13"/>
          </p:nvPr>
        </p:nvSpPr>
        <p:spPr>
          <a:prstGeom prst="rect">
            <a:avLst/>
          </a:prstGeom>
        </p:spPr>
        <p:txBody>
          <a:bodyPr/>
          <a:lstStyle/>
          <a:p>
            <a:pPr/>
            <a:r>
              <a:t>Advanced infrastructure - cloud</a:t>
            </a:r>
          </a:p>
        </p:txBody>
      </p:sp>
      <p:sp>
        <p:nvSpPr>
          <p:cNvPr id="228" name="Possible downtime"/>
          <p:cNvSpPr txBox="1"/>
          <p:nvPr>
            <p:ph type="title"/>
          </p:nvPr>
        </p:nvSpPr>
        <p:spPr>
          <a:prstGeom prst="rect">
            <a:avLst/>
          </a:prstGeom>
        </p:spPr>
        <p:txBody>
          <a:bodyPr/>
          <a:lstStyle>
            <a:lvl1pPr defTabSz="467359">
              <a:spcBef>
                <a:spcPts val="2200"/>
              </a:spcBef>
              <a:defRPr sz="4800"/>
            </a:lvl1pPr>
          </a:lstStyle>
          <a:p>
            <a:pPr/>
            <a:r>
              <a:t>Possible downtime</a:t>
            </a:r>
          </a:p>
        </p:txBody>
      </p:sp>
      <p:sp>
        <p:nvSpPr>
          <p:cNvPr id="229" name="Cloud computing makes your business dependent on the reliability of your internet connection.…"/>
          <p:cNvSpPr txBox="1"/>
          <p:nvPr>
            <p:ph type="body" idx="1"/>
          </p:nvPr>
        </p:nvSpPr>
        <p:spPr>
          <a:prstGeom prst="rect">
            <a:avLst/>
          </a:prstGeom>
        </p:spPr>
        <p:txBody>
          <a:bodyPr/>
          <a:lstStyle/>
          <a:p>
            <a:pPr marL="440055" indent="-440055" defTabSz="578358">
              <a:spcBef>
                <a:spcPts val="2700"/>
              </a:spcBef>
              <a:defRPr sz="3366"/>
            </a:pPr>
            <a:r>
              <a:t>Cloud computing makes your business dependent on the reliability of your internet connection.</a:t>
            </a:r>
          </a:p>
          <a:p>
            <a:pPr marL="440055" indent="-440055" defTabSz="578358">
              <a:spcBef>
                <a:spcPts val="2700"/>
              </a:spcBef>
              <a:defRPr sz="3366"/>
            </a:pPr>
            <a:r>
              <a:t>Outages and slow speeds affect your ability to do business.</a:t>
            </a:r>
          </a:p>
          <a:p>
            <a:pPr marL="440055" indent="-440055" defTabSz="578358">
              <a:spcBef>
                <a:spcPts val="2700"/>
              </a:spcBef>
              <a:defRPr sz="3366"/>
            </a:pPr>
            <a:r>
              <a:t>Even the most reliable cloud computing service providers suffer outages occasionally.</a:t>
            </a:r>
          </a:p>
          <a:p>
            <a:pPr marL="440055" indent="-440055" defTabSz="578358">
              <a:spcBef>
                <a:spcPts val="2700"/>
              </a:spcBef>
              <a:defRPr sz="3366"/>
            </a:pPr>
            <a:r>
              <a:t>“Five Nines” is the target availability metric for cloud providers - this means that a service will be available 99.999% of the time.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Advanced infrastructure - cloud"/>
          <p:cNvSpPr txBox="1"/>
          <p:nvPr>
            <p:ph type="body" idx="13"/>
          </p:nvPr>
        </p:nvSpPr>
        <p:spPr>
          <a:prstGeom prst="rect">
            <a:avLst/>
          </a:prstGeom>
        </p:spPr>
        <p:txBody>
          <a:bodyPr/>
          <a:lstStyle/>
          <a:p>
            <a:pPr/>
            <a:r>
              <a:t>Advanced infrastructure - cloud</a:t>
            </a:r>
          </a:p>
        </p:txBody>
      </p:sp>
      <p:sp>
        <p:nvSpPr>
          <p:cNvPr id="232" name="Security"/>
          <p:cNvSpPr txBox="1"/>
          <p:nvPr>
            <p:ph type="title"/>
          </p:nvPr>
        </p:nvSpPr>
        <p:spPr>
          <a:prstGeom prst="rect">
            <a:avLst/>
          </a:prstGeom>
        </p:spPr>
        <p:txBody>
          <a:bodyPr/>
          <a:lstStyle>
            <a:lvl1pPr defTabSz="467359">
              <a:spcBef>
                <a:spcPts val="2200"/>
              </a:spcBef>
              <a:defRPr sz="4800"/>
            </a:lvl1pPr>
          </a:lstStyle>
          <a:p>
            <a:pPr/>
            <a:r>
              <a:t>Security</a:t>
            </a:r>
          </a:p>
        </p:txBody>
      </p:sp>
      <p:sp>
        <p:nvSpPr>
          <p:cNvPr id="233" name="Although most cloud providers use the most sophisticated data security systems, the security still depends on how the services are used.…"/>
          <p:cNvSpPr txBox="1"/>
          <p:nvPr>
            <p:ph type="body" idx="1"/>
          </p:nvPr>
        </p:nvSpPr>
        <p:spPr>
          <a:prstGeom prst="rect">
            <a:avLst/>
          </a:prstGeom>
        </p:spPr>
        <p:txBody>
          <a:bodyPr/>
          <a:lstStyle/>
          <a:p>
            <a:pPr marL="382270" indent="-382270" defTabSz="502412">
              <a:spcBef>
                <a:spcPts val="2400"/>
              </a:spcBef>
              <a:defRPr sz="2924"/>
            </a:pPr>
            <a:r>
              <a:t>Although most cloud providers use the most sophisticated data security systems, the security still depends on how the services are used. </a:t>
            </a:r>
          </a:p>
          <a:p>
            <a:pPr marL="382270" indent="-382270" defTabSz="502412">
              <a:spcBef>
                <a:spcPts val="2400"/>
              </a:spcBef>
              <a:defRPr sz="2924"/>
            </a:pPr>
            <a:r>
              <a:t>It is up to the users to invest in the right security training so that they can uphold and ensure correct identity and access management.</a:t>
            </a:r>
          </a:p>
          <a:p>
            <a:pPr marL="382270" indent="-382270" defTabSz="502412">
              <a:spcBef>
                <a:spcPts val="2400"/>
              </a:spcBef>
              <a:defRPr sz="2924"/>
            </a:pPr>
            <a:r>
              <a:t>This is especially important as we are essentially handing over data to a third party (cloud provider).</a:t>
            </a:r>
          </a:p>
          <a:p>
            <a:pPr marL="382270" indent="-382270" defTabSz="502412">
              <a:spcBef>
                <a:spcPts val="2400"/>
              </a:spcBef>
              <a:defRPr sz="2924"/>
            </a:pPr>
            <a:r>
              <a:t>For this reason, it is not suitable for all companies - some have restrictions on where they can store their data (so they may opt for private/hybrid cloud approach instead)</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Advanced infrastructure - cloud"/>
          <p:cNvSpPr txBox="1"/>
          <p:nvPr>
            <p:ph type="body" idx="13"/>
          </p:nvPr>
        </p:nvSpPr>
        <p:spPr>
          <a:prstGeom prst="rect">
            <a:avLst/>
          </a:prstGeom>
        </p:spPr>
        <p:txBody>
          <a:bodyPr/>
          <a:lstStyle/>
          <a:p>
            <a:pPr/>
            <a:r>
              <a:t>Advanced infrastructure - cloud</a:t>
            </a:r>
          </a:p>
        </p:txBody>
      </p:sp>
      <p:sp>
        <p:nvSpPr>
          <p:cNvPr id="236" name="Loss of control"/>
          <p:cNvSpPr txBox="1"/>
          <p:nvPr>
            <p:ph type="title"/>
          </p:nvPr>
        </p:nvSpPr>
        <p:spPr>
          <a:prstGeom prst="rect">
            <a:avLst/>
          </a:prstGeom>
        </p:spPr>
        <p:txBody>
          <a:bodyPr/>
          <a:lstStyle>
            <a:lvl1pPr defTabSz="467359">
              <a:spcBef>
                <a:spcPts val="2200"/>
              </a:spcBef>
              <a:defRPr sz="4800"/>
            </a:lvl1pPr>
          </a:lstStyle>
          <a:p>
            <a:pPr/>
            <a:r>
              <a:t>Loss of control</a:t>
            </a:r>
          </a:p>
        </p:txBody>
      </p:sp>
      <p:sp>
        <p:nvSpPr>
          <p:cNvPr id="237" name="Users are dependent on the cloud provider - you are using their service so they can set pricing, what services are available etc.…"/>
          <p:cNvSpPr txBox="1"/>
          <p:nvPr>
            <p:ph type="body" idx="1"/>
          </p:nvPr>
        </p:nvSpPr>
        <p:spPr>
          <a:prstGeom prst="rect">
            <a:avLst/>
          </a:prstGeom>
        </p:spPr>
        <p:txBody>
          <a:bodyPr/>
          <a:lstStyle/>
          <a:p>
            <a:pPr/>
            <a:r>
              <a:t>Users are dependent on the cloud provider - you are using their service so they can set pricing, what services are available etc.</a:t>
            </a:r>
          </a:p>
          <a:p>
            <a:pPr/>
            <a:r>
              <a:t>Once you are “locked in”, it can be difficult to switch provider.</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Types of cloud computing"/>
          <p:cNvSpPr txBox="1"/>
          <p:nvPr>
            <p:ph type="title"/>
          </p:nvPr>
        </p:nvSpPr>
        <p:spPr>
          <a:prstGeom prst="rect">
            <a:avLst/>
          </a:prstGeom>
        </p:spPr>
        <p:txBody>
          <a:bodyPr/>
          <a:lstStyle/>
          <a:p>
            <a:pPr/>
            <a:r>
              <a:t>Types of cloud computing</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Advanced infrastructure - cloud"/>
          <p:cNvSpPr txBox="1"/>
          <p:nvPr>
            <p:ph type="body" idx="13"/>
          </p:nvPr>
        </p:nvSpPr>
        <p:spPr>
          <a:prstGeom prst="rect">
            <a:avLst/>
          </a:prstGeom>
        </p:spPr>
        <p:txBody>
          <a:bodyPr/>
          <a:lstStyle/>
          <a:p>
            <a:pPr/>
            <a:r>
              <a:t>Advanced infrastructure - cloud</a:t>
            </a:r>
          </a:p>
        </p:txBody>
      </p:sp>
      <p:sp>
        <p:nvSpPr>
          <p:cNvPr id="244" name="Types of cloud computing"/>
          <p:cNvSpPr txBox="1"/>
          <p:nvPr>
            <p:ph type="title"/>
          </p:nvPr>
        </p:nvSpPr>
        <p:spPr>
          <a:prstGeom prst="rect">
            <a:avLst/>
          </a:prstGeom>
        </p:spPr>
        <p:txBody>
          <a:bodyPr/>
          <a:lstStyle>
            <a:lvl1pPr defTabSz="467359">
              <a:spcBef>
                <a:spcPts val="2200"/>
              </a:spcBef>
              <a:defRPr sz="4800"/>
            </a:lvl1pPr>
          </a:lstStyle>
          <a:p>
            <a:pPr/>
            <a:r>
              <a:t>Types of cloud computing</a:t>
            </a:r>
          </a:p>
        </p:txBody>
      </p:sp>
      <p:sp>
        <p:nvSpPr>
          <p:cNvPr id="245" name="Not all clouds are the same and not one type of cloud computing is right for everyone.…"/>
          <p:cNvSpPr txBox="1"/>
          <p:nvPr>
            <p:ph type="body" idx="1"/>
          </p:nvPr>
        </p:nvSpPr>
        <p:spPr>
          <a:prstGeom prst="rect">
            <a:avLst/>
          </a:prstGeom>
        </p:spPr>
        <p:txBody>
          <a:bodyPr/>
          <a:lstStyle/>
          <a:p>
            <a:pPr marL="342264" indent="-342264" defTabSz="449833">
              <a:spcBef>
                <a:spcPts val="2100"/>
              </a:spcBef>
              <a:defRPr sz="2618"/>
            </a:pPr>
            <a:r>
              <a:t>Not all clouds are the same and not one type of cloud computing is right for everyone. </a:t>
            </a:r>
          </a:p>
          <a:p>
            <a:pPr marL="342264" indent="-342264" defTabSz="449833">
              <a:spcBef>
                <a:spcPts val="2100"/>
              </a:spcBef>
              <a:defRPr sz="2618"/>
            </a:pPr>
            <a:r>
              <a:t>Several different models, types and services have evolved to help offer the right solution for your needs.</a:t>
            </a:r>
          </a:p>
          <a:p>
            <a:pPr marL="342264" indent="-342264" defTabSz="449833">
              <a:spcBef>
                <a:spcPts val="2100"/>
              </a:spcBef>
              <a:defRPr sz="2618"/>
            </a:pPr>
            <a:r>
              <a:t>First, you need to determine the type of cloud deployment, or architecture, that your cloud services will be implemented on. There are three different ways to deploy cloud services:</a:t>
            </a:r>
          </a:p>
          <a:p>
            <a:pPr lvl="1" marL="684529" indent="-342264" defTabSz="449833">
              <a:spcBef>
                <a:spcPts val="2100"/>
              </a:spcBef>
              <a:defRPr sz="2618">
                <a:solidFill>
                  <a:srgbClr val="FFFFFF"/>
                </a:solidFill>
              </a:defRPr>
            </a:pPr>
            <a:r>
              <a:t>Public cloud</a:t>
            </a:r>
          </a:p>
          <a:p>
            <a:pPr lvl="1" marL="684529" indent="-342264" defTabSz="449833">
              <a:spcBef>
                <a:spcPts val="2100"/>
              </a:spcBef>
              <a:defRPr sz="2618">
                <a:solidFill>
                  <a:srgbClr val="FFFFFF"/>
                </a:solidFill>
              </a:defRPr>
            </a:pPr>
            <a:r>
              <a:t>Private cloud</a:t>
            </a:r>
          </a:p>
          <a:p>
            <a:pPr lvl="1" marL="684529" indent="-342264" defTabSz="449833">
              <a:spcBef>
                <a:spcPts val="2100"/>
              </a:spcBef>
              <a:defRPr sz="2618">
                <a:solidFill>
                  <a:srgbClr val="FFFFFF"/>
                </a:solidFill>
              </a:defRPr>
            </a:pPr>
            <a:r>
              <a:t>Hybrid cloud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What is cloud computing?"/>
          <p:cNvSpPr txBox="1"/>
          <p:nvPr>
            <p:ph type="title"/>
          </p:nvPr>
        </p:nvSpPr>
        <p:spPr>
          <a:prstGeom prst="rect">
            <a:avLst/>
          </a:prstGeom>
        </p:spPr>
        <p:txBody>
          <a:bodyPr/>
          <a:lstStyle/>
          <a:p>
            <a:pPr/>
            <a:r>
              <a:t>What is cloud computing?</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Advanced infrastructure - cloud"/>
          <p:cNvSpPr txBox="1"/>
          <p:nvPr>
            <p:ph type="body" idx="13"/>
          </p:nvPr>
        </p:nvSpPr>
        <p:spPr>
          <a:prstGeom prst="rect">
            <a:avLst/>
          </a:prstGeom>
        </p:spPr>
        <p:txBody>
          <a:bodyPr/>
          <a:lstStyle/>
          <a:p>
            <a:pPr/>
            <a:r>
              <a:t>Advanced infrastructure - cloud</a:t>
            </a:r>
          </a:p>
        </p:txBody>
      </p:sp>
      <p:sp>
        <p:nvSpPr>
          <p:cNvPr id="248" name="Public cloud"/>
          <p:cNvSpPr txBox="1"/>
          <p:nvPr>
            <p:ph type="title"/>
          </p:nvPr>
        </p:nvSpPr>
        <p:spPr>
          <a:prstGeom prst="rect">
            <a:avLst/>
          </a:prstGeom>
        </p:spPr>
        <p:txBody>
          <a:bodyPr/>
          <a:lstStyle>
            <a:lvl1pPr defTabSz="467359">
              <a:spcBef>
                <a:spcPts val="2200"/>
              </a:spcBef>
              <a:defRPr sz="4800"/>
            </a:lvl1pPr>
          </a:lstStyle>
          <a:p>
            <a:pPr/>
            <a:r>
              <a:t>Public cloud</a:t>
            </a:r>
          </a:p>
        </p:txBody>
      </p:sp>
      <p:sp>
        <p:nvSpPr>
          <p:cNvPr id="249" name="Public clouds are owned and operated by third-party cloud service providers, who deliver their computing resources such as servers and storage over the Internet.…"/>
          <p:cNvSpPr txBox="1"/>
          <p:nvPr>
            <p:ph type="body" idx="1"/>
          </p:nvPr>
        </p:nvSpPr>
        <p:spPr>
          <a:prstGeom prst="rect">
            <a:avLst/>
          </a:prstGeom>
        </p:spPr>
        <p:txBody>
          <a:bodyPr/>
          <a:lstStyle/>
          <a:p>
            <a:pPr/>
            <a:r>
              <a:t>Public clouds are owned and operated by third-party cloud service providers, who deliver their computing resources such as servers and storage over the Internet.</a:t>
            </a:r>
          </a:p>
          <a:p>
            <a:pPr/>
            <a:r>
              <a:t>With a public cloud, all hardware, software and other supporting infrastructure are owned and managed by the cloud provider.</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Advanced infrastructure - cloud"/>
          <p:cNvSpPr txBox="1"/>
          <p:nvPr>
            <p:ph type="body" idx="13"/>
          </p:nvPr>
        </p:nvSpPr>
        <p:spPr>
          <a:prstGeom prst="rect">
            <a:avLst/>
          </a:prstGeom>
        </p:spPr>
        <p:txBody>
          <a:bodyPr/>
          <a:lstStyle/>
          <a:p>
            <a:pPr/>
            <a:r>
              <a:t>Advanced infrastructure - cloud</a:t>
            </a:r>
          </a:p>
        </p:txBody>
      </p:sp>
      <p:sp>
        <p:nvSpPr>
          <p:cNvPr id="254" name="Private cloud"/>
          <p:cNvSpPr txBox="1"/>
          <p:nvPr>
            <p:ph type="title"/>
          </p:nvPr>
        </p:nvSpPr>
        <p:spPr>
          <a:prstGeom prst="rect">
            <a:avLst/>
          </a:prstGeom>
        </p:spPr>
        <p:txBody>
          <a:bodyPr/>
          <a:lstStyle/>
          <a:p>
            <a:pPr lvl="1" defTabSz="467359">
              <a:spcBef>
                <a:spcPts val="2200"/>
              </a:spcBef>
              <a:defRPr sz="4800"/>
            </a:pPr>
            <a:r>
              <a:t>Private cloud</a:t>
            </a:r>
          </a:p>
        </p:txBody>
      </p:sp>
      <p:sp>
        <p:nvSpPr>
          <p:cNvPr id="255" name="A private cloud refers to cloud computing resources used exclusively by a single business or organization.…"/>
          <p:cNvSpPr txBox="1"/>
          <p:nvPr>
            <p:ph type="body" idx="1"/>
          </p:nvPr>
        </p:nvSpPr>
        <p:spPr>
          <a:prstGeom prst="rect">
            <a:avLst/>
          </a:prstGeom>
        </p:spPr>
        <p:txBody>
          <a:bodyPr/>
          <a:lstStyle/>
          <a:p>
            <a:pPr/>
            <a:r>
              <a:t>A private cloud refers to cloud computing resources used exclusively by a single business or organization. </a:t>
            </a:r>
          </a:p>
          <a:p>
            <a:pPr/>
            <a:r>
              <a:t>A private cloud can be physically located on the company’s on-site data centre. </a:t>
            </a:r>
          </a:p>
          <a:p>
            <a:pPr/>
            <a:r>
              <a:t>Some companies also pay third-party service providers to host their private cloud. </a:t>
            </a:r>
          </a:p>
          <a:p>
            <a:pPr/>
            <a:r>
              <a:t>A private cloud is one in which the services and infrastructure are maintained on a private network.</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Advanced infrastructure - cloud"/>
          <p:cNvSpPr txBox="1"/>
          <p:nvPr>
            <p:ph type="body" idx="13"/>
          </p:nvPr>
        </p:nvSpPr>
        <p:spPr>
          <a:prstGeom prst="rect">
            <a:avLst/>
          </a:prstGeom>
        </p:spPr>
        <p:txBody>
          <a:bodyPr/>
          <a:lstStyle/>
          <a:p>
            <a:pPr/>
            <a:r>
              <a:t>Advanced infrastructure - cloud</a:t>
            </a:r>
          </a:p>
        </p:txBody>
      </p:sp>
      <p:sp>
        <p:nvSpPr>
          <p:cNvPr id="260" name="Hybrid cloud"/>
          <p:cNvSpPr txBox="1"/>
          <p:nvPr>
            <p:ph type="title"/>
          </p:nvPr>
        </p:nvSpPr>
        <p:spPr>
          <a:prstGeom prst="rect">
            <a:avLst/>
          </a:prstGeom>
        </p:spPr>
        <p:txBody>
          <a:bodyPr/>
          <a:lstStyle>
            <a:lvl1pPr defTabSz="467359">
              <a:spcBef>
                <a:spcPts val="2200"/>
              </a:spcBef>
              <a:defRPr sz="4800"/>
            </a:lvl1pPr>
          </a:lstStyle>
          <a:p>
            <a:pPr/>
            <a:r>
              <a:t>Hybrid cloud</a:t>
            </a:r>
          </a:p>
        </p:txBody>
      </p:sp>
      <p:sp>
        <p:nvSpPr>
          <p:cNvPr id="261" name="Hybrid clouds combine public and private clouds, bound together by technology that allows data and applications to be shared between them.…"/>
          <p:cNvSpPr txBox="1"/>
          <p:nvPr>
            <p:ph type="body" idx="1"/>
          </p:nvPr>
        </p:nvSpPr>
        <p:spPr>
          <a:prstGeom prst="rect">
            <a:avLst/>
          </a:prstGeom>
        </p:spPr>
        <p:txBody>
          <a:bodyPr/>
          <a:lstStyle/>
          <a:p>
            <a:pPr/>
            <a:r>
              <a:t>Hybrid clouds combine public and private clouds, bound together by technology that allows data and applications to be shared between them. </a:t>
            </a:r>
          </a:p>
          <a:p>
            <a:pPr/>
            <a:r>
              <a:t>By allowing data and applications to move between private and public clouds, a hybrid cloud gives your business greater flexibility, more deployment options and helps optimise your existing infrastructure, security and compliance.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Types of cloud computing services"/>
          <p:cNvSpPr txBox="1"/>
          <p:nvPr>
            <p:ph type="title"/>
          </p:nvPr>
        </p:nvSpPr>
        <p:spPr>
          <a:prstGeom prst="rect">
            <a:avLst/>
          </a:prstGeom>
        </p:spPr>
        <p:txBody>
          <a:bodyPr/>
          <a:lstStyle>
            <a:lvl1pPr defTabSz="479044">
              <a:defRPr sz="13939"/>
            </a:lvl1pPr>
          </a:lstStyle>
          <a:p>
            <a:pPr/>
            <a:r>
              <a:t>Types of cloud computing services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Advanced infrastructure - cloud"/>
          <p:cNvSpPr txBox="1"/>
          <p:nvPr>
            <p:ph type="body" idx="13"/>
          </p:nvPr>
        </p:nvSpPr>
        <p:spPr>
          <a:prstGeom prst="rect">
            <a:avLst/>
          </a:prstGeom>
        </p:spPr>
        <p:txBody>
          <a:bodyPr/>
          <a:lstStyle/>
          <a:p>
            <a:pPr/>
            <a:r>
              <a:t>Advanced infrastructure - cloud</a:t>
            </a:r>
          </a:p>
        </p:txBody>
      </p:sp>
      <p:sp>
        <p:nvSpPr>
          <p:cNvPr id="268" name="On premise vs cloud computing services"/>
          <p:cNvSpPr txBox="1"/>
          <p:nvPr>
            <p:ph type="title"/>
          </p:nvPr>
        </p:nvSpPr>
        <p:spPr>
          <a:prstGeom prst="rect">
            <a:avLst/>
          </a:prstGeom>
        </p:spPr>
        <p:txBody>
          <a:bodyPr/>
          <a:lstStyle>
            <a:lvl1pPr defTabSz="467359">
              <a:spcBef>
                <a:spcPts val="2200"/>
              </a:spcBef>
              <a:defRPr sz="4800"/>
            </a:lvl1pPr>
          </a:lstStyle>
          <a:p>
            <a:pPr/>
            <a:r>
              <a:t>On premise vs cloud computing services</a:t>
            </a:r>
          </a:p>
        </p:txBody>
      </p:sp>
      <p:sp>
        <p:nvSpPr>
          <p:cNvPr id="269" name="We will also look at two other types of service (Containers as a service &amp; Functions as a service)"/>
          <p:cNvSpPr txBox="1"/>
          <p:nvPr>
            <p:ph type="body" sz="quarter" idx="1"/>
          </p:nvPr>
        </p:nvSpPr>
        <p:spPr>
          <a:xfrm>
            <a:off x="406400" y="8051477"/>
            <a:ext cx="12192000" cy="1408755"/>
          </a:xfrm>
          <a:prstGeom prst="rect">
            <a:avLst/>
          </a:prstGeom>
        </p:spPr>
        <p:txBody>
          <a:bodyPr/>
          <a:lstStyle/>
          <a:p>
            <a:pPr/>
            <a:r>
              <a:t>We will also look at two other types of service (</a:t>
            </a:r>
            <a:r>
              <a:rPr b="1">
                <a:latin typeface="Avenir Next"/>
                <a:ea typeface="Avenir Next"/>
                <a:cs typeface="Avenir Next"/>
                <a:sym typeface="Avenir Next"/>
              </a:rPr>
              <a:t>Containers</a:t>
            </a:r>
            <a:r>
              <a:t> as a service &amp; </a:t>
            </a:r>
            <a:r>
              <a:rPr b="1">
                <a:latin typeface="Avenir Next"/>
                <a:ea typeface="Avenir Next"/>
                <a:cs typeface="Avenir Next"/>
                <a:sym typeface="Avenir Next"/>
              </a:rPr>
              <a:t>Functions</a:t>
            </a:r>
            <a:r>
              <a:t> as a service) </a:t>
            </a:r>
          </a:p>
        </p:txBody>
      </p:sp>
      <p:pic>
        <p:nvPicPr>
          <p:cNvPr id="270" name="Image" descr="Image"/>
          <p:cNvPicPr>
            <a:picLocks noChangeAspect="1"/>
          </p:cNvPicPr>
          <p:nvPr/>
        </p:nvPicPr>
        <p:blipFill>
          <a:blip r:embed="rId3">
            <a:extLst/>
          </a:blip>
          <a:srcRect l="0" t="1294" r="0" b="9221"/>
          <a:stretch>
            <a:fillRect/>
          </a:stretch>
        </p:blipFill>
        <p:spPr>
          <a:xfrm>
            <a:off x="1003300" y="2257223"/>
            <a:ext cx="10007731" cy="5676802"/>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Infrastructure as a service (Iaas)"/>
          <p:cNvSpPr txBox="1"/>
          <p:nvPr>
            <p:ph type="title"/>
          </p:nvPr>
        </p:nvSpPr>
        <p:spPr>
          <a:prstGeom prst="rect">
            <a:avLst/>
          </a:prstGeom>
        </p:spPr>
        <p:txBody>
          <a:bodyPr/>
          <a:lstStyle>
            <a:lvl1pPr defTabSz="519937">
              <a:defRPr sz="15130"/>
            </a:lvl1pPr>
          </a:lstStyle>
          <a:p>
            <a:pPr/>
            <a:r>
              <a:t>Infrastructure as a service (Iaas)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Advanced infrastructure - cloud"/>
          <p:cNvSpPr txBox="1"/>
          <p:nvPr>
            <p:ph type="body" idx="13"/>
          </p:nvPr>
        </p:nvSpPr>
        <p:spPr>
          <a:prstGeom prst="rect">
            <a:avLst/>
          </a:prstGeom>
        </p:spPr>
        <p:txBody>
          <a:bodyPr/>
          <a:lstStyle/>
          <a:p>
            <a:pPr/>
            <a:r>
              <a:t>Advanced infrastructure - cloud</a:t>
            </a:r>
          </a:p>
        </p:txBody>
      </p:sp>
      <p:sp>
        <p:nvSpPr>
          <p:cNvPr id="277" name="iNFRASTRUCTURE AS A SERVICE (IAAS)"/>
          <p:cNvSpPr txBox="1"/>
          <p:nvPr>
            <p:ph type="title"/>
          </p:nvPr>
        </p:nvSpPr>
        <p:spPr>
          <a:prstGeom prst="rect">
            <a:avLst/>
          </a:prstGeom>
        </p:spPr>
        <p:txBody>
          <a:bodyPr/>
          <a:lstStyle>
            <a:lvl1pPr defTabSz="467359">
              <a:spcBef>
                <a:spcPts val="2200"/>
              </a:spcBef>
              <a:defRPr sz="4800"/>
            </a:lvl1pPr>
          </a:lstStyle>
          <a:p>
            <a:pPr/>
            <a:r>
              <a:t>iNFRASTRUCTURE AS A SERVICE (IAAS)</a:t>
            </a:r>
          </a:p>
        </p:txBody>
      </p:sp>
      <p:sp>
        <p:nvSpPr>
          <p:cNvPr id="278" name="With IaaS, you rent IT infrastructure - servers and virtual machines (VMs), storage, networks, operating systems - from a clouds provider on a pay-as-you-go basis.…"/>
          <p:cNvSpPr txBox="1"/>
          <p:nvPr>
            <p:ph type="body" sz="half" idx="1"/>
          </p:nvPr>
        </p:nvSpPr>
        <p:spPr>
          <a:xfrm>
            <a:off x="406400" y="2743200"/>
            <a:ext cx="12192000" cy="3408055"/>
          </a:xfrm>
          <a:prstGeom prst="rect">
            <a:avLst/>
          </a:prstGeom>
        </p:spPr>
        <p:txBody>
          <a:bodyPr/>
          <a:lstStyle/>
          <a:p>
            <a:pPr/>
            <a:r>
              <a:t>With IaaS, you rent IT infrastructure - servers and virtual machines (VMs), storage, networks, operating systems - from a clouds provider on a pay-as-you-go basis.</a:t>
            </a:r>
          </a:p>
          <a:p>
            <a:pPr/>
            <a:r>
              <a:t>End users have to configure and manage platform, environment, deployment etc.</a:t>
            </a:r>
          </a:p>
        </p:txBody>
      </p:sp>
      <p:pic>
        <p:nvPicPr>
          <p:cNvPr id="279" name="New Project (3).png" descr="New Project (3).png"/>
          <p:cNvPicPr>
            <a:picLocks noChangeAspect="1"/>
          </p:cNvPicPr>
          <p:nvPr/>
        </p:nvPicPr>
        <p:blipFill>
          <a:blip r:embed="rId3">
            <a:extLst/>
          </a:blip>
          <a:stretch>
            <a:fillRect/>
          </a:stretch>
        </p:blipFill>
        <p:spPr>
          <a:xfrm>
            <a:off x="11511018" y="7850231"/>
            <a:ext cx="965201" cy="914401"/>
          </a:xfrm>
          <a:prstGeom prst="rect">
            <a:avLst/>
          </a:prstGeom>
          <a:ln w="12700">
            <a:miter lim="400000"/>
          </a:ln>
        </p:spPr>
      </p:pic>
      <p:pic>
        <p:nvPicPr>
          <p:cNvPr id="280" name="New Project (4).png" descr="New Project (4).png"/>
          <p:cNvPicPr>
            <a:picLocks noChangeAspect="1"/>
          </p:cNvPicPr>
          <p:nvPr/>
        </p:nvPicPr>
        <p:blipFill>
          <a:blip r:embed="rId4">
            <a:extLst/>
          </a:blip>
          <a:stretch>
            <a:fillRect/>
          </a:stretch>
        </p:blipFill>
        <p:spPr>
          <a:xfrm>
            <a:off x="9165576" y="7939131"/>
            <a:ext cx="965201" cy="736601"/>
          </a:xfrm>
          <a:prstGeom prst="rect">
            <a:avLst/>
          </a:prstGeom>
          <a:ln w="12700">
            <a:miter lim="400000"/>
          </a:ln>
        </p:spPr>
      </p:pic>
      <p:pic>
        <p:nvPicPr>
          <p:cNvPr id="281" name="New Project (5).png" descr="New Project (5).png"/>
          <p:cNvPicPr>
            <a:picLocks noChangeAspect="1"/>
          </p:cNvPicPr>
          <p:nvPr/>
        </p:nvPicPr>
        <p:blipFill>
          <a:blip r:embed="rId5">
            <a:extLst/>
          </a:blip>
          <a:stretch>
            <a:fillRect/>
          </a:stretch>
        </p:blipFill>
        <p:spPr>
          <a:xfrm>
            <a:off x="6922939" y="7977231"/>
            <a:ext cx="1092201" cy="660401"/>
          </a:xfrm>
          <a:prstGeom prst="rect">
            <a:avLst/>
          </a:prstGeom>
          <a:ln w="12700">
            <a:miter lim="400000"/>
          </a:ln>
        </p:spPr>
      </p:pic>
      <p:pic>
        <p:nvPicPr>
          <p:cNvPr id="282" name="New Project (8).png" descr="New Project (8).png"/>
          <p:cNvPicPr>
            <a:picLocks noChangeAspect="1"/>
          </p:cNvPicPr>
          <p:nvPr/>
        </p:nvPicPr>
        <p:blipFill>
          <a:blip r:embed="rId6">
            <a:extLst/>
          </a:blip>
          <a:stretch>
            <a:fillRect/>
          </a:stretch>
        </p:blipFill>
        <p:spPr>
          <a:xfrm>
            <a:off x="4578099" y="7926431"/>
            <a:ext cx="1193801" cy="762001"/>
          </a:xfrm>
          <a:prstGeom prst="rect">
            <a:avLst/>
          </a:prstGeom>
          <a:ln w="12700">
            <a:miter lim="400000"/>
          </a:ln>
        </p:spPr>
      </p:pic>
      <p:pic>
        <p:nvPicPr>
          <p:cNvPr id="283" name="New Project (9).png" descr="New Project (9).png"/>
          <p:cNvPicPr>
            <a:picLocks noChangeAspect="1"/>
          </p:cNvPicPr>
          <p:nvPr/>
        </p:nvPicPr>
        <p:blipFill>
          <a:blip r:embed="rId7">
            <a:extLst/>
          </a:blip>
          <a:stretch>
            <a:fillRect/>
          </a:stretch>
        </p:blipFill>
        <p:spPr>
          <a:xfrm>
            <a:off x="2550759" y="7888331"/>
            <a:ext cx="876301" cy="838201"/>
          </a:xfrm>
          <a:prstGeom prst="rect">
            <a:avLst/>
          </a:prstGeom>
          <a:ln w="12700">
            <a:miter lim="400000"/>
          </a:ln>
        </p:spPr>
      </p:pic>
      <p:pic>
        <p:nvPicPr>
          <p:cNvPr id="284" name="New Project (10).png" descr="New Project (10).png"/>
          <p:cNvPicPr>
            <a:picLocks noChangeAspect="1"/>
          </p:cNvPicPr>
          <p:nvPr/>
        </p:nvPicPr>
        <p:blipFill>
          <a:blip r:embed="rId8">
            <a:extLst/>
          </a:blip>
          <a:stretch>
            <a:fillRect/>
          </a:stretch>
        </p:blipFill>
        <p:spPr>
          <a:xfrm>
            <a:off x="470293" y="7881981"/>
            <a:ext cx="914401" cy="850901"/>
          </a:xfrm>
          <a:prstGeom prst="rect">
            <a:avLst/>
          </a:prstGeom>
          <a:ln w="12700">
            <a:miter lim="400000"/>
          </a:ln>
        </p:spPr>
      </p:pic>
      <p:sp>
        <p:nvSpPr>
          <p:cNvPr id="285" name="Line"/>
          <p:cNvSpPr/>
          <p:nvPr/>
        </p:nvSpPr>
        <p:spPr>
          <a:xfrm flipV="1">
            <a:off x="12443749" y="7621935"/>
            <a:ext cx="1" cy="212154"/>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86" name="Line"/>
          <p:cNvSpPr/>
          <p:nvPr/>
        </p:nvSpPr>
        <p:spPr>
          <a:xfrm flipV="1">
            <a:off x="6935639" y="7621935"/>
            <a:ext cx="1" cy="212154"/>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87" name="IaaS"/>
          <p:cNvSpPr txBox="1"/>
          <p:nvPr/>
        </p:nvSpPr>
        <p:spPr>
          <a:xfrm>
            <a:off x="9225304" y="7267204"/>
            <a:ext cx="94508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rgbClr val="FFFFFF"/>
                </a:solidFill>
              </a:defRPr>
            </a:lvl1pPr>
          </a:lstStyle>
          <a:p>
            <a:pPr/>
            <a:r>
              <a:t>IaaS</a:t>
            </a:r>
          </a:p>
        </p:txBody>
      </p:sp>
      <p:sp>
        <p:nvSpPr>
          <p:cNvPr id="288" name="Line"/>
          <p:cNvSpPr/>
          <p:nvPr/>
        </p:nvSpPr>
        <p:spPr>
          <a:xfrm>
            <a:off x="10289844" y="7610104"/>
            <a:ext cx="2161907" cy="1"/>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89" name="Hosted apps"/>
          <p:cNvSpPr txBox="1"/>
          <p:nvPr/>
        </p:nvSpPr>
        <p:spPr>
          <a:xfrm>
            <a:off x="335123" y="8892770"/>
            <a:ext cx="1184740"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Hosted apps</a:t>
            </a:r>
          </a:p>
        </p:txBody>
      </p:sp>
      <p:sp>
        <p:nvSpPr>
          <p:cNvPr id="290" name="Dev tools, database"/>
          <p:cNvSpPr txBox="1"/>
          <p:nvPr/>
        </p:nvSpPr>
        <p:spPr>
          <a:xfrm>
            <a:off x="2057251" y="8934765"/>
            <a:ext cx="1863318"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Dev tools, database</a:t>
            </a:r>
          </a:p>
        </p:txBody>
      </p:sp>
      <p:sp>
        <p:nvSpPr>
          <p:cNvPr id="291" name="Operating system"/>
          <p:cNvSpPr txBox="1"/>
          <p:nvPr/>
        </p:nvSpPr>
        <p:spPr>
          <a:xfrm>
            <a:off x="4403203" y="8892770"/>
            <a:ext cx="1543593"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Operating system</a:t>
            </a:r>
          </a:p>
        </p:txBody>
      </p:sp>
      <p:sp>
        <p:nvSpPr>
          <p:cNvPr id="292" name="Servers and storage"/>
          <p:cNvSpPr txBox="1"/>
          <p:nvPr/>
        </p:nvSpPr>
        <p:spPr>
          <a:xfrm>
            <a:off x="6697243" y="8892770"/>
            <a:ext cx="1543593"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Servers and storage</a:t>
            </a:r>
          </a:p>
        </p:txBody>
      </p:sp>
      <p:sp>
        <p:nvSpPr>
          <p:cNvPr id="293" name="Networking firewalls/security"/>
          <p:cNvSpPr txBox="1"/>
          <p:nvPr/>
        </p:nvSpPr>
        <p:spPr>
          <a:xfrm>
            <a:off x="8521524" y="8892770"/>
            <a:ext cx="2253304"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Networking firewalls/security</a:t>
            </a:r>
          </a:p>
        </p:txBody>
      </p:sp>
      <p:sp>
        <p:nvSpPr>
          <p:cNvPr id="294" name="Data centre physical facility"/>
          <p:cNvSpPr txBox="1"/>
          <p:nvPr/>
        </p:nvSpPr>
        <p:spPr>
          <a:xfrm>
            <a:off x="10997784" y="8892770"/>
            <a:ext cx="1991668"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Data centre physical facility</a:t>
            </a:r>
          </a:p>
        </p:txBody>
      </p:sp>
      <p:sp>
        <p:nvSpPr>
          <p:cNvPr id="295" name="Line"/>
          <p:cNvSpPr/>
          <p:nvPr/>
        </p:nvSpPr>
        <p:spPr>
          <a:xfrm>
            <a:off x="6943941" y="7610104"/>
            <a:ext cx="2161907" cy="1"/>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96" name="Line"/>
          <p:cNvSpPr/>
          <p:nvPr/>
        </p:nvSpPr>
        <p:spPr>
          <a:xfrm flipV="1">
            <a:off x="12416950" y="7151397"/>
            <a:ext cx="1" cy="212155"/>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97" name="Line"/>
          <p:cNvSpPr/>
          <p:nvPr/>
        </p:nvSpPr>
        <p:spPr>
          <a:xfrm flipV="1">
            <a:off x="2391455" y="7151397"/>
            <a:ext cx="1" cy="212156"/>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98" name="PaaS"/>
          <p:cNvSpPr txBox="1"/>
          <p:nvPr/>
        </p:nvSpPr>
        <p:spPr>
          <a:xfrm>
            <a:off x="6873800" y="6796665"/>
            <a:ext cx="106080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chemeClr val="accent1"/>
                </a:solidFill>
              </a:defRPr>
            </a:lvl1pPr>
          </a:lstStyle>
          <a:p>
            <a:pPr/>
            <a:r>
              <a:t>PaaS</a:t>
            </a:r>
          </a:p>
        </p:txBody>
      </p:sp>
      <p:sp>
        <p:nvSpPr>
          <p:cNvPr id="299" name="Line"/>
          <p:cNvSpPr/>
          <p:nvPr/>
        </p:nvSpPr>
        <p:spPr>
          <a:xfrm>
            <a:off x="8145129" y="7139565"/>
            <a:ext cx="4279823"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00" name="Line"/>
          <p:cNvSpPr/>
          <p:nvPr/>
        </p:nvSpPr>
        <p:spPr>
          <a:xfrm>
            <a:off x="2385234" y="7139565"/>
            <a:ext cx="4279823"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01" name="Line"/>
          <p:cNvSpPr/>
          <p:nvPr/>
        </p:nvSpPr>
        <p:spPr>
          <a:xfrm flipV="1">
            <a:off x="12431523" y="6592901"/>
            <a:ext cx="1" cy="212155"/>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02" name="Line"/>
          <p:cNvSpPr/>
          <p:nvPr/>
        </p:nvSpPr>
        <p:spPr>
          <a:xfrm flipV="1">
            <a:off x="365940" y="6592901"/>
            <a:ext cx="1" cy="212155"/>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03" name="SaaS"/>
          <p:cNvSpPr txBox="1"/>
          <p:nvPr/>
        </p:nvSpPr>
        <p:spPr>
          <a:xfrm>
            <a:off x="5868329" y="6238169"/>
            <a:ext cx="107376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chemeClr val="accent1"/>
                </a:solidFill>
              </a:defRPr>
            </a:lvl1pPr>
          </a:lstStyle>
          <a:p>
            <a:pPr/>
            <a:r>
              <a:t>SaaS</a:t>
            </a:r>
          </a:p>
        </p:txBody>
      </p:sp>
      <p:sp>
        <p:nvSpPr>
          <p:cNvPr id="304" name="Line"/>
          <p:cNvSpPr/>
          <p:nvPr/>
        </p:nvSpPr>
        <p:spPr>
          <a:xfrm>
            <a:off x="7181144" y="6581069"/>
            <a:ext cx="5258381"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05" name="Line"/>
          <p:cNvSpPr/>
          <p:nvPr/>
        </p:nvSpPr>
        <p:spPr>
          <a:xfrm>
            <a:off x="374291" y="6581069"/>
            <a:ext cx="5258381"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Advanced infrastructure - cloud"/>
          <p:cNvSpPr txBox="1"/>
          <p:nvPr>
            <p:ph type="body" idx="13"/>
          </p:nvPr>
        </p:nvSpPr>
        <p:spPr>
          <a:prstGeom prst="rect">
            <a:avLst/>
          </a:prstGeom>
        </p:spPr>
        <p:txBody>
          <a:bodyPr/>
          <a:lstStyle/>
          <a:p>
            <a:pPr/>
            <a:r>
              <a:t>Advanced infrastructure - cloud</a:t>
            </a:r>
          </a:p>
        </p:txBody>
      </p:sp>
      <p:sp>
        <p:nvSpPr>
          <p:cNvPr id="310" name="iNFRASTRUCTURE AS A SERVICE (IAAS) examples"/>
          <p:cNvSpPr txBox="1"/>
          <p:nvPr>
            <p:ph type="title"/>
          </p:nvPr>
        </p:nvSpPr>
        <p:spPr>
          <a:prstGeom prst="rect">
            <a:avLst/>
          </a:prstGeom>
        </p:spPr>
        <p:txBody>
          <a:bodyPr/>
          <a:lstStyle>
            <a:lvl1pPr defTabSz="467359">
              <a:spcBef>
                <a:spcPts val="2200"/>
              </a:spcBef>
              <a:defRPr sz="4800"/>
            </a:lvl1pPr>
          </a:lstStyle>
          <a:p>
            <a:pPr/>
            <a:r>
              <a:t>iNFRASTRUCTURE AS A SERVICE (IAAS) examples</a:t>
            </a:r>
          </a:p>
        </p:txBody>
      </p:sp>
      <p:sp>
        <p:nvSpPr>
          <p:cNvPr id="311" name="AWS - Elastic Compute Cloud (EC2)…"/>
          <p:cNvSpPr txBox="1"/>
          <p:nvPr>
            <p:ph type="body" idx="1"/>
          </p:nvPr>
        </p:nvSpPr>
        <p:spPr>
          <a:prstGeom prst="rect">
            <a:avLst/>
          </a:prstGeom>
        </p:spPr>
        <p:txBody>
          <a:bodyPr/>
          <a:lstStyle/>
          <a:p>
            <a:pPr/>
            <a:r>
              <a:t>AWS - Elastic Compute Cloud (EC2)</a:t>
            </a:r>
          </a:p>
          <a:p>
            <a:pPr/>
            <a:r>
              <a:t>GCP - Compute Engine (CE)</a:t>
            </a:r>
          </a:p>
          <a:p>
            <a:pPr/>
            <a:r>
              <a:t>Azure -  VM</a:t>
            </a:r>
          </a:p>
        </p:txBody>
      </p:sp>
      <p:pic>
        <p:nvPicPr>
          <p:cNvPr id="312" name="New Project (3).png" descr="New Project (3).png"/>
          <p:cNvPicPr>
            <a:picLocks noChangeAspect="1"/>
          </p:cNvPicPr>
          <p:nvPr/>
        </p:nvPicPr>
        <p:blipFill>
          <a:blip r:embed="rId2">
            <a:extLst/>
          </a:blip>
          <a:stretch>
            <a:fillRect/>
          </a:stretch>
        </p:blipFill>
        <p:spPr>
          <a:xfrm>
            <a:off x="11511018" y="7850231"/>
            <a:ext cx="965201" cy="914401"/>
          </a:xfrm>
          <a:prstGeom prst="rect">
            <a:avLst/>
          </a:prstGeom>
          <a:ln w="12700">
            <a:miter lim="400000"/>
          </a:ln>
        </p:spPr>
      </p:pic>
      <p:pic>
        <p:nvPicPr>
          <p:cNvPr id="313" name="New Project (4).png" descr="New Project (4).png"/>
          <p:cNvPicPr>
            <a:picLocks noChangeAspect="1"/>
          </p:cNvPicPr>
          <p:nvPr/>
        </p:nvPicPr>
        <p:blipFill>
          <a:blip r:embed="rId3">
            <a:extLst/>
          </a:blip>
          <a:stretch>
            <a:fillRect/>
          </a:stretch>
        </p:blipFill>
        <p:spPr>
          <a:xfrm>
            <a:off x="9165576" y="7939131"/>
            <a:ext cx="965201" cy="736601"/>
          </a:xfrm>
          <a:prstGeom prst="rect">
            <a:avLst/>
          </a:prstGeom>
          <a:ln w="12700">
            <a:miter lim="400000"/>
          </a:ln>
        </p:spPr>
      </p:pic>
      <p:pic>
        <p:nvPicPr>
          <p:cNvPr id="314" name="New Project (5).png" descr="New Project (5).png"/>
          <p:cNvPicPr>
            <a:picLocks noChangeAspect="1"/>
          </p:cNvPicPr>
          <p:nvPr/>
        </p:nvPicPr>
        <p:blipFill>
          <a:blip r:embed="rId4">
            <a:extLst/>
          </a:blip>
          <a:stretch>
            <a:fillRect/>
          </a:stretch>
        </p:blipFill>
        <p:spPr>
          <a:xfrm>
            <a:off x="6922939" y="7977231"/>
            <a:ext cx="1092201" cy="660401"/>
          </a:xfrm>
          <a:prstGeom prst="rect">
            <a:avLst/>
          </a:prstGeom>
          <a:ln w="12700">
            <a:miter lim="400000"/>
          </a:ln>
        </p:spPr>
      </p:pic>
      <p:pic>
        <p:nvPicPr>
          <p:cNvPr id="315" name="New Project (8).png" descr="New Project (8).png"/>
          <p:cNvPicPr>
            <a:picLocks noChangeAspect="1"/>
          </p:cNvPicPr>
          <p:nvPr/>
        </p:nvPicPr>
        <p:blipFill>
          <a:blip r:embed="rId5">
            <a:extLst/>
          </a:blip>
          <a:stretch>
            <a:fillRect/>
          </a:stretch>
        </p:blipFill>
        <p:spPr>
          <a:xfrm>
            <a:off x="4578099" y="7926431"/>
            <a:ext cx="1193801" cy="762001"/>
          </a:xfrm>
          <a:prstGeom prst="rect">
            <a:avLst/>
          </a:prstGeom>
          <a:ln w="12700">
            <a:miter lim="400000"/>
          </a:ln>
        </p:spPr>
      </p:pic>
      <p:pic>
        <p:nvPicPr>
          <p:cNvPr id="316" name="New Project (9).png" descr="New Project (9).png"/>
          <p:cNvPicPr>
            <a:picLocks noChangeAspect="1"/>
          </p:cNvPicPr>
          <p:nvPr/>
        </p:nvPicPr>
        <p:blipFill>
          <a:blip r:embed="rId6">
            <a:extLst/>
          </a:blip>
          <a:stretch>
            <a:fillRect/>
          </a:stretch>
        </p:blipFill>
        <p:spPr>
          <a:xfrm>
            <a:off x="2550759" y="7888331"/>
            <a:ext cx="876301" cy="838201"/>
          </a:xfrm>
          <a:prstGeom prst="rect">
            <a:avLst/>
          </a:prstGeom>
          <a:ln w="12700">
            <a:miter lim="400000"/>
          </a:ln>
        </p:spPr>
      </p:pic>
      <p:pic>
        <p:nvPicPr>
          <p:cNvPr id="317" name="New Project (10).png" descr="New Project (10).png"/>
          <p:cNvPicPr>
            <a:picLocks noChangeAspect="1"/>
          </p:cNvPicPr>
          <p:nvPr/>
        </p:nvPicPr>
        <p:blipFill>
          <a:blip r:embed="rId7">
            <a:extLst/>
          </a:blip>
          <a:stretch>
            <a:fillRect/>
          </a:stretch>
        </p:blipFill>
        <p:spPr>
          <a:xfrm>
            <a:off x="470293" y="7881981"/>
            <a:ext cx="914401" cy="850901"/>
          </a:xfrm>
          <a:prstGeom prst="rect">
            <a:avLst/>
          </a:prstGeom>
          <a:ln w="12700">
            <a:miter lim="400000"/>
          </a:ln>
        </p:spPr>
      </p:pic>
      <p:sp>
        <p:nvSpPr>
          <p:cNvPr id="318" name="Line"/>
          <p:cNvSpPr/>
          <p:nvPr/>
        </p:nvSpPr>
        <p:spPr>
          <a:xfrm flipV="1">
            <a:off x="12443749" y="7621935"/>
            <a:ext cx="1" cy="212154"/>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19" name="Line"/>
          <p:cNvSpPr/>
          <p:nvPr/>
        </p:nvSpPr>
        <p:spPr>
          <a:xfrm flipV="1">
            <a:off x="6935639" y="7621935"/>
            <a:ext cx="1" cy="212154"/>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20" name="IaaS"/>
          <p:cNvSpPr txBox="1"/>
          <p:nvPr/>
        </p:nvSpPr>
        <p:spPr>
          <a:xfrm>
            <a:off x="9225304" y="7267204"/>
            <a:ext cx="94508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rgbClr val="FFFFFF"/>
                </a:solidFill>
              </a:defRPr>
            </a:lvl1pPr>
          </a:lstStyle>
          <a:p>
            <a:pPr/>
            <a:r>
              <a:t>IaaS</a:t>
            </a:r>
          </a:p>
        </p:txBody>
      </p:sp>
      <p:sp>
        <p:nvSpPr>
          <p:cNvPr id="321" name="Line"/>
          <p:cNvSpPr/>
          <p:nvPr/>
        </p:nvSpPr>
        <p:spPr>
          <a:xfrm>
            <a:off x="10289844" y="7610104"/>
            <a:ext cx="2161907" cy="1"/>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22" name="Hosted apps"/>
          <p:cNvSpPr txBox="1"/>
          <p:nvPr/>
        </p:nvSpPr>
        <p:spPr>
          <a:xfrm>
            <a:off x="335123" y="8892770"/>
            <a:ext cx="1184740"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Hosted apps</a:t>
            </a:r>
          </a:p>
        </p:txBody>
      </p:sp>
      <p:sp>
        <p:nvSpPr>
          <p:cNvPr id="323" name="Dev tools, database"/>
          <p:cNvSpPr txBox="1"/>
          <p:nvPr/>
        </p:nvSpPr>
        <p:spPr>
          <a:xfrm>
            <a:off x="2057251" y="8934765"/>
            <a:ext cx="1863318"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Dev tools, database</a:t>
            </a:r>
          </a:p>
        </p:txBody>
      </p:sp>
      <p:sp>
        <p:nvSpPr>
          <p:cNvPr id="324" name="Operating system"/>
          <p:cNvSpPr txBox="1"/>
          <p:nvPr/>
        </p:nvSpPr>
        <p:spPr>
          <a:xfrm>
            <a:off x="4403203" y="8892770"/>
            <a:ext cx="1543593"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Operating system</a:t>
            </a:r>
          </a:p>
        </p:txBody>
      </p:sp>
      <p:sp>
        <p:nvSpPr>
          <p:cNvPr id="325" name="Servers and storage"/>
          <p:cNvSpPr txBox="1"/>
          <p:nvPr/>
        </p:nvSpPr>
        <p:spPr>
          <a:xfrm>
            <a:off x="6697243" y="8892770"/>
            <a:ext cx="1543593"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Servers and storage</a:t>
            </a:r>
          </a:p>
        </p:txBody>
      </p:sp>
      <p:sp>
        <p:nvSpPr>
          <p:cNvPr id="326" name="Networking firewalls/security"/>
          <p:cNvSpPr txBox="1"/>
          <p:nvPr/>
        </p:nvSpPr>
        <p:spPr>
          <a:xfrm>
            <a:off x="8521524" y="8892770"/>
            <a:ext cx="2253304"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Networking firewalls/security</a:t>
            </a:r>
          </a:p>
        </p:txBody>
      </p:sp>
      <p:sp>
        <p:nvSpPr>
          <p:cNvPr id="327" name="Data centre physical facility"/>
          <p:cNvSpPr txBox="1"/>
          <p:nvPr/>
        </p:nvSpPr>
        <p:spPr>
          <a:xfrm>
            <a:off x="10997784" y="8892770"/>
            <a:ext cx="1991668"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Data centre physical facility</a:t>
            </a:r>
          </a:p>
        </p:txBody>
      </p:sp>
      <p:sp>
        <p:nvSpPr>
          <p:cNvPr id="328" name="Line"/>
          <p:cNvSpPr/>
          <p:nvPr/>
        </p:nvSpPr>
        <p:spPr>
          <a:xfrm>
            <a:off x="6943941" y="7610104"/>
            <a:ext cx="2161907" cy="1"/>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29" name="Line"/>
          <p:cNvSpPr/>
          <p:nvPr/>
        </p:nvSpPr>
        <p:spPr>
          <a:xfrm flipV="1">
            <a:off x="12416950" y="7151397"/>
            <a:ext cx="1" cy="212155"/>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30" name="Line"/>
          <p:cNvSpPr/>
          <p:nvPr/>
        </p:nvSpPr>
        <p:spPr>
          <a:xfrm flipV="1">
            <a:off x="2391455" y="7151397"/>
            <a:ext cx="1" cy="212156"/>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31" name="PaaS"/>
          <p:cNvSpPr txBox="1"/>
          <p:nvPr/>
        </p:nvSpPr>
        <p:spPr>
          <a:xfrm>
            <a:off x="6873800" y="6796665"/>
            <a:ext cx="106080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chemeClr val="accent1"/>
                </a:solidFill>
              </a:defRPr>
            </a:lvl1pPr>
          </a:lstStyle>
          <a:p>
            <a:pPr/>
            <a:r>
              <a:t>PaaS</a:t>
            </a:r>
          </a:p>
        </p:txBody>
      </p:sp>
      <p:sp>
        <p:nvSpPr>
          <p:cNvPr id="332" name="Line"/>
          <p:cNvSpPr/>
          <p:nvPr/>
        </p:nvSpPr>
        <p:spPr>
          <a:xfrm>
            <a:off x="8145129" y="7139565"/>
            <a:ext cx="4279823"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33" name="Line"/>
          <p:cNvSpPr/>
          <p:nvPr/>
        </p:nvSpPr>
        <p:spPr>
          <a:xfrm>
            <a:off x="2385234" y="7139565"/>
            <a:ext cx="4279823"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34" name="Line"/>
          <p:cNvSpPr/>
          <p:nvPr/>
        </p:nvSpPr>
        <p:spPr>
          <a:xfrm flipV="1">
            <a:off x="12431523" y="6592901"/>
            <a:ext cx="1" cy="212155"/>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35" name="Line"/>
          <p:cNvSpPr/>
          <p:nvPr/>
        </p:nvSpPr>
        <p:spPr>
          <a:xfrm flipV="1">
            <a:off x="365940" y="6592901"/>
            <a:ext cx="1" cy="212155"/>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36" name="SaaS"/>
          <p:cNvSpPr txBox="1"/>
          <p:nvPr/>
        </p:nvSpPr>
        <p:spPr>
          <a:xfrm>
            <a:off x="5868329" y="6238169"/>
            <a:ext cx="107376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chemeClr val="accent1"/>
                </a:solidFill>
              </a:defRPr>
            </a:lvl1pPr>
          </a:lstStyle>
          <a:p>
            <a:pPr/>
            <a:r>
              <a:t>SaaS</a:t>
            </a:r>
          </a:p>
        </p:txBody>
      </p:sp>
      <p:sp>
        <p:nvSpPr>
          <p:cNvPr id="337" name="Line"/>
          <p:cNvSpPr/>
          <p:nvPr/>
        </p:nvSpPr>
        <p:spPr>
          <a:xfrm>
            <a:off x="7181144" y="6581069"/>
            <a:ext cx="5258381"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38" name="Line"/>
          <p:cNvSpPr/>
          <p:nvPr/>
        </p:nvSpPr>
        <p:spPr>
          <a:xfrm>
            <a:off x="374291" y="6581069"/>
            <a:ext cx="5258381"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Platform as a service (Paas)"/>
          <p:cNvSpPr txBox="1"/>
          <p:nvPr>
            <p:ph type="title"/>
          </p:nvPr>
        </p:nvSpPr>
        <p:spPr>
          <a:prstGeom prst="rect">
            <a:avLst/>
          </a:prstGeom>
        </p:spPr>
        <p:txBody>
          <a:bodyPr/>
          <a:lstStyle/>
          <a:p>
            <a:pPr/>
            <a:r>
              <a:t>Platform as a service (Paas)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Advanced infrastructure - cloud"/>
          <p:cNvSpPr txBox="1"/>
          <p:nvPr>
            <p:ph type="body" idx="13"/>
          </p:nvPr>
        </p:nvSpPr>
        <p:spPr>
          <a:prstGeom prst="rect">
            <a:avLst/>
          </a:prstGeom>
        </p:spPr>
        <p:txBody>
          <a:bodyPr/>
          <a:lstStyle/>
          <a:p>
            <a:pPr/>
            <a:r>
              <a:t>Advanced infrastructure - cloud</a:t>
            </a:r>
          </a:p>
        </p:txBody>
      </p:sp>
      <p:sp>
        <p:nvSpPr>
          <p:cNvPr id="343" name="Platform as a Service (PaaS)"/>
          <p:cNvSpPr txBox="1"/>
          <p:nvPr>
            <p:ph type="title"/>
          </p:nvPr>
        </p:nvSpPr>
        <p:spPr>
          <a:prstGeom prst="rect">
            <a:avLst/>
          </a:prstGeom>
        </p:spPr>
        <p:txBody>
          <a:bodyPr/>
          <a:lstStyle>
            <a:lvl1pPr defTabSz="467359">
              <a:spcBef>
                <a:spcPts val="2200"/>
              </a:spcBef>
              <a:defRPr sz="4800"/>
            </a:lvl1pPr>
          </a:lstStyle>
          <a:p>
            <a:pPr/>
            <a:r>
              <a:t>Platform as a Service (PaaS)</a:t>
            </a:r>
          </a:p>
        </p:txBody>
      </p:sp>
      <p:sp>
        <p:nvSpPr>
          <p:cNvPr id="344" name="PaaS supplies an on-demand environment for developing, testing, delivering and managing software applications.…"/>
          <p:cNvSpPr txBox="1"/>
          <p:nvPr>
            <p:ph type="body" sz="half" idx="1"/>
          </p:nvPr>
        </p:nvSpPr>
        <p:spPr>
          <a:xfrm>
            <a:off x="406400" y="2743200"/>
            <a:ext cx="12192000" cy="3408055"/>
          </a:xfrm>
          <a:prstGeom prst="rect">
            <a:avLst/>
          </a:prstGeom>
        </p:spPr>
        <p:txBody>
          <a:bodyPr/>
          <a:lstStyle/>
          <a:p>
            <a:pPr marL="373379" indent="-373379" defTabSz="490727">
              <a:spcBef>
                <a:spcPts val="2300"/>
              </a:spcBef>
              <a:defRPr sz="2856"/>
            </a:pPr>
            <a:r>
              <a:t>PaaS supplies an on-demand environment for developing, testing, delivering and managing software applications.</a:t>
            </a:r>
          </a:p>
          <a:p>
            <a:pPr marL="373379" indent="-373379" defTabSz="490727">
              <a:spcBef>
                <a:spcPts val="2300"/>
              </a:spcBef>
              <a:defRPr sz="2856"/>
            </a:pPr>
            <a:r>
              <a:t>PaaS is designed to make it easier for developers to create apps, without worrying about setting up or managing the underlying infrastructure, storage, network and databases needed for development.</a:t>
            </a:r>
          </a:p>
        </p:txBody>
      </p:sp>
      <p:pic>
        <p:nvPicPr>
          <p:cNvPr id="345" name="New Project (3).png" descr="New Project (3).png"/>
          <p:cNvPicPr>
            <a:picLocks noChangeAspect="1"/>
          </p:cNvPicPr>
          <p:nvPr/>
        </p:nvPicPr>
        <p:blipFill>
          <a:blip r:embed="rId3">
            <a:extLst/>
          </a:blip>
          <a:stretch>
            <a:fillRect/>
          </a:stretch>
        </p:blipFill>
        <p:spPr>
          <a:xfrm>
            <a:off x="11511018" y="7850231"/>
            <a:ext cx="965201" cy="914401"/>
          </a:xfrm>
          <a:prstGeom prst="rect">
            <a:avLst/>
          </a:prstGeom>
          <a:ln w="12700">
            <a:miter lim="400000"/>
          </a:ln>
        </p:spPr>
      </p:pic>
      <p:pic>
        <p:nvPicPr>
          <p:cNvPr id="346" name="New Project (4).png" descr="New Project (4).png"/>
          <p:cNvPicPr>
            <a:picLocks noChangeAspect="1"/>
          </p:cNvPicPr>
          <p:nvPr/>
        </p:nvPicPr>
        <p:blipFill>
          <a:blip r:embed="rId4">
            <a:extLst/>
          </a:blip>
          <a:stretch>
            <a:fillRect/>
          </a:stretch>
        </p:blipFill>
        <p:spPr>
          <a:xfrm>
            <a:off x="9165576" y="7939131"/>
            <a:ext cx="965201" cy="736601"/>
          </a:xfrm>
          <a:prstGeom prst="rect">
            <a:avLst/>
          </a:prstGeom>
          <a:ln w="12700">
            <a:miter lim="400000"/>
          </a:ln>
        </p:spPr>
      </p:pic>
      <p:pic>
        <p:nvPicPr>
          <p:cNvPr id="347" name="New Project (5).png" descr="New Project (5).png"/>
          <p:cNvPicPr>
            <a:picLocks noChangeAspect="1"/>
          </p:cNvPicPr>
          <p:nvPr/>
        </p:nvPicPr>
        <p:blipFill>
          <a:blip r:embed="rId5">
            <a:extLst/>
          </a:blip>
          <a:stretch>
            <a:fillRect/>
          </a:stretch>
        </p:blipFill>
        <p:spPr>
          <a:xfrm>
            <a:off x="6922939" y="7977231"/>
            <a:ext cx="1092201" cy="660401"/>
          </a:xfrm>
          <a:prstGeom prst="rect">
            <a:avLst/>
          </a:prstGeom>
          <a:ln w="12700">
            <a:miter lim="400000"/>
          </a:ln>
        </p:spPr>
      </p:pic>
      <p:pic>
        <p:nvPicPr>
          <p:cNvPr id="348" name="New Project (10).png" descr="New Project (10).png"/>
          <p:cNvPicPr>
            <a:picLocks noChangeAspect="1"/>
          </p:cNvPicPr>
          <p:nvPr/>
        </p:nvPicPr>
        <p:blipFill>
          <a:blip r:embed="rId6">
            <a:extLst/>
          </a:blip>
          <a:stretch>
            <a:fillRect/>
          </a:stretch>
        </p:blipFill>
        <p:spPr>
          <a:xfrm>
            <a:off x="470293" y="7881981"/>
            <a:ext cx="914401" cy="850901"/>
          </a:xfrm>
          <a:prstGeom prst="rect">
            <a:avLst/>
          </a:prstGeom>
          <a:ln w="12700">
            <a:miter lim="400000"/>
          </a:ln>
        </p:spPr>
      </p:pic>
      <p:sp>
        <p:nvSpPr>
          <p:cNvPr id="349" name="Line"/>
          <p:cNvSpPr/>
          <p:nvPr/>
        </p:nvSpPr>
        <p:spPr>
          <a:xfrm flipV="1">
            <a:off x="12443749" y="7621935"/>
            <a:ext cx="1" cy="212154"/>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50" name="Line"/>
          <p:cNvSpPr/>
          <p:nvPr/>
        </p:nvSpPr>
        <p:spPr>
          <a:xfrm flipV="1">
            <a:off x="6935639" y="7621935"/>
            <a:ext cx="1" cy="212154"/>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51" name="IaaS"/>
          <p:cNvSpPr txBox="1"/>
          <p:nvPr/>
        </p:nvSpPr>
        <p:spPr>
          <a:xfrm>
            <a:off x="9225304" y="7267204"/>
            <a:ext cx="94508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chemeClr val="accent1"/>
                </a:solidFill>
              </a:defRPr>
            </a:lvl1pPr>
          </a:lstStyle>
          <a:p>
            <a:pPr/>
            <a:r>
              <a:t>IaaS</a:t>
            </a:r>
          </a:p>
        </p:txBody>
      </p:sp>
      <p:sp>
        <p:nvSpPr>
          <p:cNvPr id="352" name="Line"/>
          <p:cNvSpPr/>
          <p:nvPr/>
        </p:nvSpPr>
        <p:spPr>
          <a:xfrm>
            <a:off x="10289844" y="7610104"/>
            <a:ext cx="2161907"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53" name="Hosted apps"/>
          <p:cNvSpPr txBox="1"/>
          <p:nvPr/>
        </p:nvSpPr>
        <p:spPr>
          <a:xfrm>
            <a:off x="335123" y="8892770"/>
            <a:ext cx="1184740"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Hosted apps</a:t>
            </a:r>
          </a:p>
        </p:txBody>
      </p:sp>
      <p:sp>
        <p:nvSpPr>
          <p:cNvPr id="354" name="Dev tools, database"/>
          <p:cNvSpPr txBox="1"/>
          <p:nvPr/>
        </p:nvSpPr>
        <p:spPr>
          <a:xfrm>
            <a:off x="2057251" y="8934765"/>
            <a:ext cx="1863318"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Dev tools, database</a:t>
            </a:r>
          </a:p>
        </p:txBody>
      </p:sp>
      <p:sp>
        <p:nvSpPr>
          <p:cNvPr id="355" name="Operating system"/>
          <p:cNvSpPr txBox="1"/>
          <p:nvPr/>
        </p:nvSpPr>
        <p:spPr>
          <a:xfrm>
            <a:off x="4403203" y="8892770"/>
            <a:ext cx="1543593"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Operating system</a:t>
            </a:r>
          </a:p>
        </p:txBody>
      </p:sp>
      <p:sp>
        <p:nvSpPr>
          <p:cNvPr id="356" name="Servers and storage"/>
          <p:cNvSpPr txBox="1"/>
          <p:nvPr/>
        </p:nvSpPr>
        <p:spPr>
          <a:xfrm>
            <a:off x="6697243" y="8892770"/>
            <a:ext cx="1543593"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Servers and storage</a:t>
            </a:r>
          </a:p>
        </p:txBody>
      </p:sp>
      <p:sp>
        <p:nvSpPr>
          <p:cNvPr id="357" name="Networking firewalls/security"/>
          <p:cNvSpPr txBox="1"/>
          <p:nvPr/>
        </p:nvSpPr>
        <p:spPr>
          <a:xfrm>
            <a:off x="8521524" y="8892770"/>
            <a:ext cx="2253304"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Networking firewalls/security</a:t>
            </a:r>
          </a:p>
        </p:txBody>
      </p:sp>
      <p:sp>
        <p:nvSpPr>
          <p:cNvPr id="358" name="Data centre physical facility"/>
          <p:cNvSpPr txBox="1"/>
          <p:nvPr/>
        </p:nvSpPr>
        <p:spPr>
          <a:xfrm>
            <a:off x="10997784" y="8892770"/>
            <a:ext cx="1991668"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Data centre physical facility</a:t>
            </a:r>
          </a:p>
        </p:txBody>
      </p:sp>
      <p:sp>
        <p:nvSpPr>
          <p:cNvPr id="359" name="Line"/>
          <p:cNvSpPr/>
          <p:nvPr/>
        </p:nvSpPr>
        <p:spPr>
          <a:xfrm>
            <a:off x="6943941" y="7610104"/>
            <a:ext cx="2161907"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60" name="Line"/>
          <p:cNvSpPr/>
          <p:nvPr/>
        </p:nvSpPr>
        <p:spPr>
          <a:xfrm flipV="1">
            <a:off x="12416950" y="7151397"/>
            <a:ext cx="1" cy="212155"/>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61" name="Line"/>
          <p:cNvSpPr/>
          <p:nvPr/>
        </p:nvSpPr>
        <p:spPr>
          <a:xfrm flipV="1">
            <a:off x="2391455" y="7151397"/>
            <a:ext cx="1" cy="212156"/>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62" name="PaaS"/>
          <p:cNvSpPr txBox="1"/>
          <p:nvPr/>
        </p:nvSpPr>
        <p:spPr>
          <a:xfrm>
            <a:off x="6873800" y="6796665"/>
            <a:ext cx="106080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rgbClr val="FFFFFF"/>
                </a:solidFill>
              </a:defRPr>
            </a:lvl1pPr>
          </a:lstStyle>
          <a:p>
            <a:pPr/>
            <a:r>
              <a:t>PaaS</a:t>
            </a:r>
          </a:p>
        </p:txBody>
      </p:sp>
      <p:sp>
        <p:nvSpPr>
          <p:cNvPr id="363" name="Line"/>
          <p:cNvSpPr/>
          <p:nvPr/>
        </p:nvSpPr>
        <p:spPr>
          <a:xfrm>
            <a:off x="8145129" y="7139565"/>
            <a:ext cx="4279823" cy="1"/>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64" name="Line"/>
          <p:cNvSpPr/>
          <p:nvPr/>
        </p:nvSpPr>
        <p:spPr>
          <a:xfrm>
            <a:off x="2385234" y="7139565"/>
            <a:ext cx="4279823" cy="1"/>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65" name="Line"/>
          <p:cNvSpPr/>
          <p:nvPr/>
        </p:nvSpPr>
        <p:spPr>
          <a:xfrm flipV="1">
            <a:off x="12431523" y="6592901"/>
            <a:ext cx="1" cy="212155"/>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66" name="Line"/>
          <p:cNvSpPr/>
          <p:nvPr/>
        </p:nvSpPr>
        <p:spPr>
          <a:xfrm flipV="1">
            <a:off x="365940" y="6592901"/>
            <a:ext cx="1" cy="212155"/>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67" name="SaaS"/>
          <p:cNvSpPr txBox="1"/>
          <p:nvPr/>
        </p:nvSpPr>
        <p:spPr>
          <a:xfrm>
            <a:off x="5868329" y="6238169"/>
            <a:ext cx="107376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chemeClr val="accent1"/>
                </a:solidFill>
              </a:defRPr>
            </a:lvl1pPr>
          </a:lstStyle>
          <a:p>
            <a:pPr/>
            <a:r>
              <a:t>SaaS</a:t>
            </a:r>
          </a:p>
        </p:txBody>
      </p:sp>
      <p:sp>
        <p:nvSpPr>
          <p:cNvPr id="368" name="Line"/>
          <p:cNvSpPr/>
          <p:nvPr/>
        </p:nvSpPr>
        <p:spPr>
          <a:xfrm>
            <a:off x="7181144" y="6581069"/>
            <a:ext cx="5258381"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69" name="Line"/>
          <p:cNvSpPr/>
          <p:nvPr/>
        </p:nvSpPr>
        <p:spPr>
          <a:xfrm>
            <a:off x="374291" y="6581069"/>
            <a:ext cx="5258381"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pic>
        <p:nvPicPr>
          <p:cNvPr id="370" name="New Project (12).png" descr="New Project (12).png"/>
          <p:cNvPicPr>
            <a:picLocks noChangeAspect="1"/>
          </p:cNvPicPr>
          <p:nvPr/>
        </p:nvPicPr>
        <p:blipFill>
          <a:blip r:embed="rId7">
            <a:extLst/>
          </a:blip>
          <a:stretch>
            <a:fillRect/>
          </a:stretch>
        </p:blipFill>
        <p:spPr>
          <a:xfrm>
            <a:off x="4504226" y="7768205"/>
            <a:ext cx="1341547" cy="951453"/>
          </a:xfrm>
          <a:prstGeom prst="rect">
            <a:avLst/>
          </a:prstGeom>
          <a:ln w="12700">
            <a:miter lim="400000"/>
          </a:ln>
        </p:spPr>
      </p:pic>
      <p:pic>
        <p:nvPicPr>
          <p:cNvPr id="371" name="New Project (13).png" descr="New Project (13).png"/>
          <p:cNvPicPr>
            <a:picLocks noChangeAspect="1"/>
          </p:cNvPicPr>
          <p:nvPr/>
        </p:nvPicPr>
        <p:blipFill>
          <a:blip r:embed="rId8">
            <a:extLst/>
          </a:blip>
          <a:stretch>
            <a:fillRect/>
          </a:stretch>
        </p:blipFill>
        <p:spPr>
          <a:xfrm>
            <a:off x="2427102" y="7774900"/>
            <a:ext cx="1063458" cy="10922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dvanced infrastructure - cloud"/>
          <p:cNvSpPr txBox="1"/>
          <p:nvPr>
            <p:ph type="body" idx="13"/>
          </p:nvPr>
        </p:nvSpPr>
        <p:spPr>
          <a:prstGeom prst="rect">
            <a:avLst/>
          </a:prstGeom>
        </p:spPr>
        <p:txBody>
          <a:bodyPr/>
          <a:lstStyle/>
          <a:p>
            <a:pPr/>
            <a:r>
              <a:t>Advanced infrastructure - cloud</a:t>
            </a:r>
          </a:p>
        </p:txBody>
      </p:sp>
      <p:sp>
        <p:nvSpPr>
          <p:cNvPr id="172" name="What is cloud computing?"/>
          <p:cNvSpPr txBox="1"/>
          <p:nvPr>
            <p:ph type="title"/>
          </p:nvPr>
        </p:nvSpPr>
        <p:spPr>
          <a:prstGeom prst="rect">
            <a:avLst/>
          </a:prstGeom>
        </p:spPr>
        <p:txBody>
          <a:bodyPr/>
          <a:lstStyle>
            <a:lvl1pPr defTabSz="467359">
              <a:spcBef>
                <a:spcPts val="2200"/>
              </a:spcBef>
              <a:defRPr sz="4800"/>
            </a:lvl1pPr>
          </a:lstStyle>
          <a:p>
            <a:pPr/>
            <a:r>
              <a:t>What is cloud computing?</a:t>
            </a:r>
          </a:p>
        </p:txBody>
      </p:sp>
      <p:sp>
        <p:nvSpPr>
          <p:cNvPr id="173" name="Cloud computing is the on-demand delivery of compute power, database, storage, applications, and other IT resources via the internet with pay-as-you-go pricing, helping you lower your operating costs, run your infrastructure more efficiently and scale as your business needs change."/>
          <p:cNvSpPr txBox="1"/>
          <p:nvPr>
            <p:ph type="body" sz="half" idx="1"/>
          </p:nvPr>
        </p:nvSpPr>
        <p:spPr>
          <a:xfrm>
            <a:off x="406400" y="2743200"/>
            <a:ext cx="12192000" cy="3843603"/>
          </a:xfrm>
          <a:prstGeom prst="rect">
            <a:avLst/>
          </a:prstGeom>
        </p:spPr>
        <p:txBody>
          <a:bodyPr/>
          <a:lstStyle/>
          <a:p>
            <a:pPr/>
            <a:r>
              <a:t>Cloud computing is the on-demand delivery of compute power, database, storage, applications, and other IT resources via the internet with pay-as-you-go pricing, helping you lower your operating costs, run your infrastructure more efficiently and scale as your business needs change.</a:t>
            </a:r>
          </a:p>
        </p:txBody>
      </p:sp>
      <p:pic>
        <p:nvPicPr>
          <p:cNvPr id="174" name="Image" descr="Image"/>
          <p:cNvPicPr>
            <a:picLocks noChangeAspect="1"/>
          </p:cNvPicPr>
          <p:nvPr/>
        </p:nvPicPr>
        <p:blipFill>
          <a:blip r:embed="rId3">
            <a:extLst/>
          </a:blip>
          <a:srcRect l="2277" t="12566" r="2277" b="12566"/>
          <a:stretch>
            <a:fillRect/>
          </a:stretch>
        </p:blipFill>
        <p:spPr>
          <a:xfrm>
            <a:off x="4686791" y="7069401"/>
            <a:ext cx="4036484" cy="1778001"/>
          </a:xfrm>
          <a:prstGeom prst="rect">
            <a:avLst/>
          </a:prstGeom>
          <a:ln w="12700">
            <a:miter lim="400000"/>
          </a:ln>
        </p:spPr>
      </p:pic>
      <p:pic>
        <p:nvPicPr>
          <p:cNvPr id="175" name="Image" descr="Image"/>
          <p:cNvPicPr>
            <a:picLocks noChangeAspect="1"/>
          </p:cNvPicPr>
          <p:nvPr/>
        </p:nvPicPr>
        <p:blipFill>
          <a:blip r:embed="rId4">
            <a:extLst/>
          </a:blip>
          <a:srcRect l="12708" t="19660" r="12708" b="22787"/>
          <a:stretch>
            <a:fillRect/>
          </a:stretch>
        </p:blipFill>
        <p:spPr>
          <a:xfrm>
            <a:off x="373251" y="7086070"/>
            <a:ext cx="4019618" cy="1744724"/>
          </a:xfrm>
          <a:prstGeom prst="rect">
            <a:avLst/>
          </a:prstGeom>
          <a:ln w="12700">
            <a:miter lim="400000"/>
          </a:ln>
        </p:spPr>
      </p:pic>
      <p:pic>
        <p:nvPicPr>
          <p:cNvPr id="176" name="Image" descr="Image"/>
          <p:cNvPicPr>
            <a:picLocks noChangeAspect="1"/>
          </p:cNvPicPr>
          <p:nvPr/>
        </p:nvPicPr>
        <p:blipFill>
          <a:blip r:embed="rId5">
            <a:extLst/>
          </a:blip>
          <a:srcRect l="9368" t="13783" r="9368" b="13783"/>
          <a:stretch>
            <a:fillRect/>
          </a:stretch>
        </p:blipFill>
        <p:spPr>
          <a:xfrm>
            <a:off x="9017396" y="7098374"/>
            <a:ext cx="3436674" cy="1720189"/>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Advanced infrastructure - cloud"/>
          <p:cNvSpPr txBox="1"/>
          <p:nvPr>
            <p:ph type="body" idx="13"/>
          </p:nvPr>
        </p:nvSpPr>
        <p:spPr>
          <a:prstGeom prst="rect">
            <a:avLst/>
          </a:prstGeom>
        </p:spPr>
        <p:txBody>
          <a:bodyPr/>
          <a:lstStyle/>
          <a:p>
            <a:pPr/>
            <a:r>
              <a:t>Advanced infrastructure - cloud</a:t>
            </a:r>
          </a:p>
        </p:txBody>
      </p:sp>
      <p:sp>
        <p:nvSpPr>
          <p:cNvPr id="376" name="Platform as a Service (PaaS) examples"/>
          <p:cNvSpPr txBox="1"/>
          <p:nvPr>
            <p:ph type="title"/>
          </p:nvPr>
        </p:nvSpPr>
        <p:spPr>
          <a:prstGeom prst="rect">
            <a:avLst/>
          </a:prstGeom>
        </p:spPr>
        <p:txBody>
          <a:bodyPr/>
          <a:lstStyle>
            <a:lvl1pPr defTabSz="467359">
              <a:spcBef>
                <a:spcPts val="2200"/>
              </a:spcBef>
              <a:defRPr sz="4800"/>
            </a:lvl1pPr>
          </a:lstStyle>
          <a:p>
            <a:pPr/>
            <a:r>
              <a:t>Platform as a Service (PaaS) examples</a:t>
            </a:r>
          </a:p>
        </p:txBody>
      </p:sp>
      <p:sp>
        <p:nvSpPr>
          <p:cNvPr id="377" name="AWS - Beanstalk…"/>
          <p:cNvSpPr txBox="1"/>
          <p:nvPr>
            <p:ph type="body" sz="half" idx="1"/>
          </p:nvPr>
        </p:nvSpPr>
        <p:spPr>
          <a:xfrm>
            <a:off x="406400" y="2743200"/>
            <a:ext cx="12192000" cy="3278232"/>
          </a:xfrm>
          <a:prstGeom prst="rect">
            <a:avLst/>
          </a:prstGeom>
        </p:spPr>
        <p:txBody>
          <a:bodyPr/>
          <a:lstStyle/>
          <a:p>
            <a:pPr/>
            <a:r>
              <a:t>AWS - Beanstalk</a:t>
            </a:r>
          </a:p>
          <a:p>
            <a:pPr/>
            <a:r>
              <a:t>GCP - App Engine</a:t>
            </a:r>
          </a:p>
          <a:p>
            <a:pPr/>
            <a:r>
              <a:t>Heroku</a:t>
            </a:r>
          </a:p>
        </p:txBody>
      </p:sp>
      <p:pic>
        <p:nvPicPr>
          <p:cNvPr id="378" name="New Project (3).png" descr="New Project (3).png"/>
          <p:cNvPicPr>
            <a:picLocks noChangeAspect="1"/>
          </p:cNvPicPr>
          <p:nvPr/>
        </p:nvPicPr>
        <p:blipFill>
          <a:blip r:embed="rId2">
            <a:extLst/>
          </a:blip>
          <a:stretch>
            <a:fillRect/>
          </a:stretch>
        </p:blipFill>
        <p:spPr>
          <a:xfrm>
            <a:off x="11511018" y="7850231"/>
            <a:ext cx="965201" cy="914401"/>
          </a:xfrm>
          <a:prstGeom prst="rect">
            <a:avLst/>
          </a:prstGeom>
          <a:ln w="12700">
            <a:miter lim="400000"/>
          </a:ln>
        </p:spPr>
      </p:pic>
      <p:pic>
        <p:nvPicPr>
          <p:cNvPr id="379" name="New Project (4).png" descr="New Project (4).png"/>
          <p:cNvPicPr>
            <a:picLocks noChangeAspect="1"/>
          </p:cNvPicPr>
          <p:nvPr/>
        </p:nvPicPr>
        <p:blipFill>
          <a:blip r:embed="rId3">
            <a:extLst/>
          </a:blip>
          <a:stretch>
            <a:fillRect/>
          </a:stretch>
        </p:blipFill>
        <p:spPr>
          <a:xfrm>
            <a:off x="9165576" y="7939131"/>
            <a:ext cx="965201" cy="736601"/>
          </a:xfrm>
          <a:prstGeom prst="rect">
            <a:avLst/>
          </a:prstGeom>
          <a:ln w="12700">
            <a:miter lim="400000"/>
          </a:ln>
        </p:spPr>
      </p:pic>
      <p:pic>
        <p:nvPicPr>
          <p:cNvPr id="380" name="New Project (5).png" descr="New Project (5).png"/>
          <p:cNvPicPr>
            <a:picLocks noChangeAspect="1"/>
          </p:cNvPicPr>
          <p:nvPr/>
        </p:nvPicPr>
        <p:blipFill>
          <a:blip r:embed="rId4">
            <a:extLst/>
          </a:blip>
          <a:stretch>
            <a:fillRect/>
          </a:stretch>
        </p:blipFill>
        <p:spPr>
          <a:xfrm>
            <a:off x="6922939" y="7977231"/>
            <a:ext cx="1092201" cy="660401"/>
          </a:xfrm>
          <a:prstGeom prst="rect">
            <a:avLst/>
          </a:prstGeom>
          <a:ln w="12700">
            <a:miter lim="400000"/>
          </a:ln>
        </p:spPr>
      </p:pic>
      <p:pic>
        <p:nvPicPr>
          <p:cNvPr id="381" name="New Project (10).png" descr="New Project (10).png"/>
          <p:cNvPicPr>
            <a:picLocks noChangeAspect="1"/>
          </p:cNvPicPr>
          <p:nvPr/>
        </p:nvPicPr>
        <p:blipFill>
          <a:blip r:embed="rId5">
            <a:extLst/>
          </a:blip>
          <a:stretch>
            <a:fillRect/>
          </a:stretch>
        </p:blipFill>
        <p:spPr>
          <a:xfrm>
            <a:off x="470293" y="7881981"/>
            <a:ext cx="914401" cy="850901"/>
          </a:xfrm>
          <a:prstGeom prst="rect">
            <a:avLst/>
          </a:prstGeom>
          <a:ln w="12700">
            <a:miter lim="400000"/>
          </a:ln>
        </p:spPr>
      </p:pic>
      <p:sp>
        <p:nvSpPr>
          <p:cNvPr id="382" name="Line"/>
          <p:cNvSpPr/>
          <p:nvPr/>
        </p:nvSpPr>
        <p:spPr>
          <a:xfrm flipV="1">
            <a:off x="12443749" y="7621935"/>
            <a:ext cx="1" cy="212154"/>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83" name="Line"/>
          <p:cNvSpPr/>
          <p:nvPr/>
        </p:nvSpPr>
        <p:spPr>
          <a:xfrm flipV="1">
            <a:off x="6935639" y="7621935"/>
            <a:ext cx="1" cy="212154"/>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84" name="IaaS"/>
          <p:cNvSpPr txBox="1"/>
          <p:nvPr/>
        </p:nvSpPr>
        <p:spPr>
          <a:xfrm>
            <a:off x="9225304" y="7267204"/>
            <a:ext cx="94508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chemeClr val="accent1"/>
                </a:solidFill>
              </a:defRPr>
            </a:lvl1pPr>
          </a:lstStyle>
          <a:p>
            <a:pPr/>
            <a:r>
              <a:t>IaaS</a:t>
            </a:r>
          </a:p>
        </p:txBody>
      </p:sp>
      <p:sp>
        <p:nvSpPr>
          <p:cNvPr id="385" name="Line"/>
          <p:cNvSpPr/>
          <p:nvPr/>
        </p:nvSpPr>
        <p:spPr>
          <a:xfrm>
            <a:off x="10289844" y="7610104"/>
            <a:ext cx="2161907"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86" name="Hosted apps"/>
          <p:cNvSpPr txBox="1"/>
          <p:nvPr/>
        </p:nvSpPr>
        <p:spPr>
          <a:xfrm>
            <a:off x="335123" y="8892770"/>
            <a:ext cx="1184740"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Hosted apps</a:t>
            </a:r>
          </a:p>
        </p:txBody>
      </p:sp>
      <p:sp>
        <p:nvSpPr>
          <p:cNvPr id="387" name="Dev tools, database"/>
          <p:cNvSpPr txBox="1"/>
          <p:nvPr/>
        </p:nvSpPr>
        <p:spPr>
          <a:xfrm>
            <a:off x="2057251" y="8934765"/>
            <a:ext cx="1863318"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Dev tools, database</a:t>
            </a:r>
          </a:p>
        </p:txBody>
      </p:sp>
      <p:sp>
        <p:nvSpPr>
          <p:cNvPr id="388" name="Operating system"/>
          <p:cNvSpPr txBox="1"/>
          <p:nvPr/>
        </p:nvSpPr>
        <p:spPr>
          <a:xfrm>
            <a:off x="4403203" y="8892770"/>
            <a:ext cx="1543593"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Operating system</a:t>
            </a:r>
          </a:p>
        </p:txBody>
      </p:sp>
      <p:sp>
        <p:nvSpPr>
          <p:cNvPr id="389" name="Servers and storage"/>
          <p:cNvSpPr txBox="1"/>
          <p:nvPr/>
        </p:nvSpPr>
        <p:spPr>
          <a:xfrm>
            <a:off x="6697243" y="8892770"/>
            <a:ext cx="1543593"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Servers and storage</a:t>
            </a:r>
          </a:p>
        </p:txBody>
      </p:sp>
      <p:sp>
        <p:nvSpPr>
          <p:cNvPr id="390" name="Networking firewalls/security"/>
          <p:cNvSpPr txBox="1"/>
          <p:nvPr/>
        </p:nvSpPr>
        <p:spPr>
          <a:xfrm>
            <a:off x="8521524" y="8892770"/>
            <a:ext cx="2253304"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Networking firewalls/security</a:t>
            </a:r>
          </a:p>
        </p:txBody>
      </p:sp>
      <p:sp>
        <p:nvSpPr>
          <p:cNvPr id="391" name="Data centre physical facility"/>
          <p:cNvSpPr txBox="1"/>
          <p:nvPr/>
        </p:nvSpPr>
        <p:spPr>
          <a:xfrm>
            <a:off x="10997784" y="8892770"/>
            <a:ext cx="1991668"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Data centre physical facility</a:t>
            </a:r>
          </a:p>
        </p:txBody>
      </p:sp>
      <p:sp>
        <p:nvSpPr>
          <p:cNvPr id="392" name="Line"/>
          <p:cNvSpPr/>
          <p:nvPr/>
        </p:nvSpPr>
        <p:spPr>
          <a:xfrm>
            <a:off x="6943941" y="7610104"/>
            <a:ext cx="2161907"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93" name="Line"/>
          <p:cNvSpPr/>
          <p:nvPr/>
        </p:nvSpPr>
        <p:spPr>
          <a:xfrm flipV="1">
            <a:off x="12416950" y="7151397"/>
            <a:ext cx="1" cy="212155"/>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94" name="Line"/>
          <p:cNvSpPr/>
          <p:nvPr/>
        </p:nvSpPr>
        <p:spPr>
          <a:xfrm flipV="1">
            <a:off x="2391455" y="7151397"/>
            <a:ext cx="1" cy="212156"/>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95" name="PaaS"/>
          <p:cNvSpPr txBox="1"/>
          <p:nvPr/>
        </p:nvSpPr>
        <p:spPr>
          <a:xfrm>
            <a:off x="6873800" y="6796665"/>
            <a:ext cx="106080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rgbClr val="FFFFFF"/>
                </a:solidFill>
              </a:defRPr>
            </a:lvl1pPr>
          </a:lstStyle>
          <a:p>
            <a:pPr/>
            <a:r>
              <a:t>PaaS</a:t>
            </a:r>
          </a:p>
        </p:txBody>
      </p:sp>
      <p:sp>
        <p:nvSpPr>
          <p:cNvPr id="396" name="Line"/>
          <p:cNvSpPr/>
          <p:nvPr/>
        </p:nvSpPr>
        <p:spPr>
          <a:xfrm>
            <a:off x="8145129" y="7139565"/>
            <a:ext cx="4279823" cy="1"/>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97" name="Line"/>
          <p:cNvSpPr/>
          <p:nvPr/>
        </p:nvSpPr>
        <p:spPr>
          <a:xfrm>
            <a:off x="2385234" y="7139565"/>
            <a:ext cx="4279823" cy="1"/>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98" name="Line"/>
          <p:cNvSpPr/>
          <p:nvPr/>
        </p:nvSpPr>
        <p:spPr>
          <a:xfrm flipV="1">
            <a:off x="12431523" y="6592901"/>
            <a:ext cx="1" cy="212155"/>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99" name="Line"/>
          <p:cNvSpPr/>
          <p:nvPr/>
        </p:nvSpPr>
        <p:spPr>
          <a:xfrm flipV="1">
            <a:off x="365940" y="6592901"/>
            <a:ext cx="1" cy="212155"/>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00" name="SaaS"/>
          <p:cNvSpPr txBox="1"/>
          <p:nvPr/>
        </p:nvSpPr>
        <p:spPr>
          <a:xfrm>
            <a:off x="5868329" y="6238169"/>
            <a:ext cx="107376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chemeClr val="accent1"/>
                </a:solidFill>
              </a:defRPr>
            </a:lvl1pPr>
          </a:lstStyle>
          <a:p>
            <a:pPr/>
            <a:r>
              <a:t>SaaS</a:t>
            </a:r>
          </a:p>
        </p:txBody>
      </p:sp>
      <p:sp>
        <p:nvSpPr>
          <p:cNvPr id="401" name="Line"/>
          <p:cNvSpPr/>
          <p:nvPr/>
        </p:nvSpPr>
        <p:spPr>
          <a:xfrm>
            <a:off x="7181144" y="6581069"/>
            <a:ext cx="5258381"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02" name="Line"/>
          <p:cNvSpPr/>
          <p:nvPr/>
        </p:nvSpPr>
        <p:spPr>
          <a:xfrm>
            <a:off x="374291" y="6581069"/>
            <a:ext cx="5258381"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pic>
        <p:nvPicPr>
          <p:cNvPr id="403" name="New Project (12).png" descr="New Project (12).png"/>
          <p:cNvPicPr>
            <a:picLocks noChangeAspect="1"/>
          </p:cNvPicPr>
          <p:nvPr/>
        </p:nvPicPr>
        <p:blipFill>
          <a:blip r:embed="rId6">
            <a:extLst/>
          </a:blip>
          <a:stretch>
            <a:fillRect/>
          </a:stretch>
        </p:blipFill>
        <p:spPr>
          <a:xfrm>
            <a:off x="4504226" y="7768205"/>
            <a:ext cx="1341547" cy="951453"/>
          </a:xfrm>
          <a:prstGeom prst="rect">
            <a:avLst/>
          </a:prstGeom>
          <a:ln w="12700">
            <a:miter lim="400000"/>
          </a:ln>
        </p:spPr>
      </p:pic>
      <p:pic>
        <p:nvPicPr>
          <p:cNvPr id="404" name="New Project (13).png" descr="New Project (13).png"/>
          <p:cNvPicPr>
            <a:picLocks noChangeAspect="1"/>
          </p:cNvPicPr>
          <p:nvPr/>
        </p:nvPicPr>
        <p:blipFill>
          <a:blip r:embed="rId7">
            <a:extLst/>
          </a:blip>
          <a:stretch>
            <a:fillRect/>
          </a:stretch>
        </p:blipFill>
        <p:spPr>
          <a:xfrm>
            <a:off x="2427102" y="7774900"/>
            <a:ext cx="1063458" cy="10922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Software as a service (saas)"/>
          <p:cNvSpPr txBox="1"/>
          <p:nvPr>
            <p:ph type="title"/>
          </p:nvPr>
        </p:nvSpPr>
        <p:spPr>
          <a:prstGeom prst="rect">
            <a:avLst/>
          </a:prstGeom>
        </p:spPr>
        <p:txBody>
          <a:bodyPr/>
          <a:lstStyle/>
          <a:p>
            <a:pPr/>
            <a:r>
              <a:t>Software as a service (saas)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Advanced infrastructure - cloud"/>
          <p:cNvSpPr txBox="1"/>
          <p:nvPr>
            <p:ph type="body" idx="13"/>
          </p:nvPr>
        </p:nvSpPr>
        <p:spPr>
          <a:prstGeom prst="rect">
            <a:avLst/>
          </a:prstGeom>
        </p:spPr>
        <p:txBody>
          <a:bodyPr/>
          <a:lstStyle/>
          <a:p>
            <a:pPr/>
            <a:r>
              <a:t>Advanced infrastructure - cloud</a:t>
            </a:r>
          </a:p>
        </p:txBody>
      </p:sp>
      <p:sp>
        <p:nvSpPr>
          <p:cNvPr id="409" name="Software as a Service (SaaS)"/>
          <p:cNvSpPr txBox="1"/>
          <p:nvPr>
            <p:ph type="title"/>
          </p:nvPr>
        </p:nvSpPr>
        <p:spPr>
          <a:prstGeom prst="rect">
            <a:avLst/>
          </a:prstGeom>
        </p:spPr>
        <p:txBody>
          <a:bodyPr/>
          <a:lstStyle>
            <a:lvl1pPr defTabSz="467359">
              <a:spcBef>
                <a:spcPts val="2200"/>
              </a:spcBef>
              <a:defRPr sz="4800"/>
            </a:lvl1pPr>
          </a:lstStyle>
          <a:p>
            <a:pPr/>
            <a:r>
              <a:t>Software as a Service (SaaS)</a:t>
            </a:r>
          </a:p>
        </p:txBody>
      </p:sp>
      <p:sp>
        <p:nvSpPr>
          <p:cNvPr id="410" name="Software as a service is a method for delivering software applications over the Internet, on demand and typically on a subscription basis.…"/>
          <p:cNvSpPr txBox="1"/>
          <p:nvPr>
            <p:ph type="body" sz="half" idx="1"/>
          </p:nvPr>
        </p:nvSpPr>
        <p:spPr>
          <a:xfrm>
            <a:off x="406400" y="2743200"/>
            <a:ext cx="12192000" cy="3404368"/>
          </a:xfrm>
          <a:prstGeom prst="rect">
            <a:avLst/>
          </a:prstGeom>
        </p:spPr>
        <p:txBody>
          <a:bodyPr/>
          <a:lstStyle/>
          <a:p>
            <a:pPr marL="355600" indent="-355600" defTabSz="467359">
              <a:spcBef>
                <a:spcPts val="2200"/>
              </a:spcBef>
              <a:defRPr sz="2720"/>
            </a:pPr>
            <a:r>
              <a:t>Software as a service is a method for delivering software applications over the Internet, on demand and typically on a subscription basis. </a:t>
            </a:r>
          </a:p>
          <a:p>
            <a:pPr marL="355600" indent="-355600" defTabSz="467359">
              <a:spcBef>
                <a:spcPts val="2200"/>
              </a:spcBef>
              <a:defRPr sz="2720"/>
            </a:pPr>
            <a:r>
              <a:t>With SaaS, cloud providers host and manage the software application and underlying infrastructure, and handle any maintenance, such as software upgrades and security patching. Users connect to the application over the Internet, usually with a web browser on their phone, tablet or PC.</a:t>
            </a:r>
          </a:p>
        </p:txBody>
      </p:sp>
      <p:pic>
        <p:nvPicPr>
          <p:cNvPr id="411" name="New Project (3).png" descr="New Project (3).png"/>
          <p:cNvPicPr>
            <a:picLocks noChangeAspect="1"/>
          </p:cNvPicPr>
          <p:nvPr/>
        </p:nvPicPr>
        <p:blipFill>
          <a:blip r:embed="rId3">
            <a:extLst/>
          </a:blip>
          <a:stretch>
            <a:fillRect/>
          </a:stretch>
        </p:blipFill>
        <p:spPr>
          <a:xfrm>
            <a:off x="11511018" y="7850231"/>
            <a:ext cx="965201" cy="914401"/>
          </a:xfrm>
          <a:prstGeom prst="rect">
            <a:avLst/>
          </a:prstGeom>
          <a:ln w="12700">
            <a:miter lim="400000"/>
          </a:ln>
        </p:spPr>
      </p:pic>
      <p:pic>
        <p:nvPicPr>
          <p:cNvPr id="412" name="New Project (4).png" descr="New Project (4).png"/>
          <p:cNvPicPr>
            <a:picLocks noChangeAspect="1"/>
          </p:cNvPicPr>
          <p:nvPr/>
        </p:nvPicPr>
        <p:blipFill>
          <a:blip r:embed="rId4">
            <a:extLst/>
          </a:blip>
          <a:stretch>
            <a:fillRect/>
          </a:stretch>
        </p:blipFill>
        <p:spPr>
          <a:xfrm>
            <a:off x="9165576" y="7939131"/>
            <a:ext cx="965201" cy="736601"/>
          </a:xfrm>
          <a:prstGeom prst="rect">
            <a:avLst/>
          </a:prstGeom>
          <a:ln w="12700">
            <a:miter lim="400000"/>
          </a:ln>
        </p:spPr>
      </p:pic>
      <p:pic>
        <p:nvPicPr>
          <p:cNvPr id="413" name="New Project (5).png" descr="New Project (5).png"/>
          <p:cNvPicPr>
            <a:picLocks noChangeAspect="1"/>
          </p:cNvPicPr>
          <p:nvPr/>
        </p:nvPicPr>
        <p:blipFill>
          <a:blip r:embed="rId5">
            <a:extLst/>
          </a:blip>
          <a:stretch>
            <a:fillRect/>
          </a:stretch>
        </p:blipFill>
        <p:spPr>
          <a:xfrm>
            <a:off x="6922939" y="7977231"/>
            <a:ext cx="1092201" cy="660401"/>
          </a:xfrm>
          <a:prstGeom prst="rect">
            <a:avLst/>
          </a:prstGeom>
          <a:ln w="12700">
            <a:miter lim="400000"/>
          </a:ln>
        </p:spPr>
      </p:pic>
      <p:sp>
        <p:nvSpPr>
          <p:cNvPr id="414" name="Line"/>
          <p:cNvSpPr/>
          <p:nvPr/>
        </p:nvSpPr>
        <p:spPr>
          <a:xfrm flipV="1">
            <a:off x="12443749" y="7621935"/>
            <a:ext cx="1" cy="212154"/>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15" name="Line"/>
          <p:cNvSpPr/>
          <p:nvPr/>
        </p:nvSpPr>
        <p:spPr>
          <a:xfrm flipV="1">
            <a:off x="6935639" y="7621935"/>
            <a:ext cx="1" cy="212154"/>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16" name="IaaS"/>
          <p:cNvSpPr txBox="1"/>
          <p:nvPr/>
        </p:nvSpPr>
        <p:spPr>
          <a:xfrm>
            <a:off x="9225304" y="7267204"/>
            <a:ext cx="94508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chemeClr val="accent1"/>
                </a:solidFill>
              </a:defRPr>
            </a:lvl1pPr>
          </a:lstStyle>
          <a:p>
            <a:pPr/>
            <a:r>
              <a:t>IaaS</a:t>
            </a:r>
          </a:p>
        </p:txBody>
      </p:sp>
      <p:sp>
        <p:nvSpPr>
          <p:cNvPr id="417" name="Line"/>
          <p:cNvSpPr/>
          <p:nvPr/>
        </p:nvSpPr>
        <p:spPr>
          <a:xfrm>
            <a:off x="10289844" y="7610104"/>
            <a:ext cx="2161907"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18" name="Hosted apps"/>
          <p:cNvSpPr txBox="1"/>
          <p:nvPr/>
        </p:nvSpPr>
        <p:spPr>
          <a:xfrm>
            <a:off x="335123" y="8892770"/>
            <a:ext cx="1184740"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Hosted apps</a:t>
            </a:r>
          </a:p>
        </p:txBody>
      </p:sp>
      <p:sp>
        <p:nvSpPr>
          <p:cNvPr id="419" name="Dev tools, database"/>
          <p:cNvSpPr txBox="1"/>
          <p:nvPr/>
        </p:nvSpPr>
        <p:spPr>
          <a:xfrm>
            <a:off x="2057251" y="8934765"/>
            <a:ext cx="1863318"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Dev tools, database</a:t>
            </a:r>
          </a:p>
        </p:txBody>
      </p:sp>
      <p:sp>
        <p:nvSpPr>
          <p:cNvPr id="420" name="Operating system"/>
          <p:cNvSpPr txBox="1"/>
          <p:nvPr/>
        </p:nvSpPr>
        <p:spPr>
          <a:xfrm>
            <a:off x="4403203" y="8892770"/>
            <a:ext cx="1543593"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Operating system</a:t>
            </a:r>
          </a:p>
        </p:txBody>
      </p:sp>
      <p:sp>
        <p:nvSpPr>
          <p:cNvPr id="421" name="Servers and storage"/>
          <p:cNvSpPr txBox="1"/>
          <p:nvPr/>
        </p:nvSpPr>
        <p:spPr>
          <a:xfrm>
            <a:off x="6697243" y="8892770"/>
            <a:ext cx="1543593"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Servers and storage</a:t>
            </a:r>
          </a:p>
        </p:txBody>
      </p:sp>
      <p:sp>
        <p:nvSpPr>
          <p:cNvPr id="422" name="Networking firewalls/security"/>
          <p:cNvSpPr txBox="1"/>
          <p:nvPr/>
        </p:nvSpPr>
        <p:spPr>
          <a:xfrm>
            <a:off x="8521524" y="8892770"/>
            <a:ext cx="2253304"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Networking firewalls/security</a:t>
            </a:r>
          </a:p>
        </p:txBody>
      </p:sp>
      <p:sp>
        <p:nvSpPr>
          <p:cNvPr id="423" name="Data centre physical facility"/>
          <p:cNvSpPr txBox="1"/>
          <p:nvPr/>
        </p:nvSpPr>
        <p:spPr>
          <a:xfrm>
            <a:off x="10997784" y="8892770"/>
            <a:ext cx="1991668"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Data centre physical facility</a:t>
            </a:r>
          </a:p>
        </p:txBody>
      </p:sp>
      <p:sp>
        <p:nvSpPr>
          <p:cNvPr id="424" name="Line"/>
          <p:cNvSpPr/>
          <p:nvPr/>
        </p:nvSpPr>
        <p:spPr>
          <a:xfrm>
            <a:off x="6943941" y="7610104"/>
            <a:ext cx="2161907"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25" name="Line"/>
          <p:cNvSpPr/>
          <p:nvPr/>
        </p:nvSpPr>
        <p:spPr>
          <a:xfrm flipV="1">
            <a:off x="12416950" y="7151397"/>
            <a:ext cx="1" cy="212155"/>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26" name="Line"/>
          <p:cNvSpPr/>
          <p:nvPr/>
        </p:nvSpPr>
        <p:spPr>
          <a:xfrm flipV="1">
            <a:off x="2391455" y="7151397"/>
            <a:ext cx="1" cy="212156"/>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27" name="PaaS"/>
          <p:cNvSpPr txBox="1"/>
          <p:nvPr/>
        </p:nvSpPr>
        <p:spPr>
          <a:xfrm>
            <a:off x="6873800" y="6796665"/>
            <a:ext cx="106080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chemeClr val="accent1"/>
                </a:solidFill>
              </a:defRPr>
            </a:lvl1pPr>
          </a:lstStyle>
          <a:p>
            <a:pPr/>
            <a:r>
              <a:t>PaaS</a:t>
            </a:r>
          </a:p>
        </p:txBody>
      </p:sp>
      <p:sp>
        <p:nvSpPr>
          <p:cNvPr id="428" name="Line"/>
          <p:cNvSpPr/>
          <p:nvPr/>
        </p:nvSpPr>
        <p:spPr>
          <a:xfrm>
            <a:off x="8145129" y="7139565"/>
            <a:ext cx="4279823"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29" name="Line"/>
          <p:cNvSpPr/>
          <p:nvPr/>
        </p:nvSpPr>
        <p:spPr>
          <a:xfrm>
            <a:off x="2385234" y="7139565"/>
            <a:ext cx="4279823"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30" name="Line"/>
          <p:cNvSpPr/>
          <p:nvPr/>
        </p:nvSpPr>
        <p:spPr>
          <a:xfrm flipV="1">
            <a:off x="12431523" y="6592901"/>
            <a:ext cx="1" cy="212155"/>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31" name="Line"/>
          <p:cNvSpPr/>
          <p:nvPr/>
        </p:nvSpPr>
        <p:spPr>
          <a:xfrm flipV="1">
            <a:off x="365940" y="6592901"/>
            <a:ext cx="1" cy="212155"/>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32" name="SaaS"/>
          <p:cNvSpPr txBox="1"/>
          <p:nvPr/>
        </p:nvSpPr>
        <p:spPr>
          <a:xfrm>
            <a:off x="5868329" y="6238169"/>
            <a:ext cx="107376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rgbClr val="FFFFFF"/>
                </a:solidFill>
              </a:defRPr>
            </a:lvl1pPr>
          </a:lstStyle>
          <a:p>
            <a:pPr/>
            <a:r>
              <a:t>SaaS</a:t>
            </a:r>
          </a:p>
        </p:txBody>
      </p:sp>
      <p:sp>
        <p:nvSpPr>
          <p:cNvPr id="433" name="Line"/>
          <p:cNvSpPr/>
          <p:nvPr/>
        </p:nvSpPr>
        <p:spPr>
          <a:xfrm>
            <a:off x="7181144" y="6581069"/>
            <a:ext cx="5258381" cy="1"/>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34" name="Line"/>
          <p:cNvSpPr/>
          <p:nvPr/>
        </p:nvSpPr>
        <p:spPr>
          <a:xfrm>
            <a:off x="374291" y="6581069"/>
            <a:ext cx="5258381" cy="1"/>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pic>
        <p:nvPicPr>
          <p:cNvPr id="435" name="New Project (11).png" descr="New Project (11).png"/>
          <p:cNvPicPr>
            <a:picLocks noChangeAspect="1"/>
          </p:cNvPicPr>
          <p:nvPr/>
        </p:nvPicPr>
        <p:blipFill>
          <a:blip r:embed="rId6">
            <a:extLst/>
          </a:blip>
          <a:stretch>
            <a:fillRect/>
          </a:stretch>
        </p:blipFill>
        <p:spPr>
          <a:xfrm>
            <a:off x="394093" y="7710531"/>
            <a:ext cx="1092201" cy="1092201"/>
          </a:xfrm>
          <a:prstGeom prst="rect">
            <a:avLst/>
          </a:prstGeom>
          <a:ln w="12700">
            <a:miter lim="400000"/>
          </a:ln>
        </p:spPr>
      </p:pic>
      <p:pic>
        <p:nvPicPr>
          <p:cNvPr id="436" name="New Project (12).png" descr="New Project (12).png"/>
          <p:cNvPicPr>
            <a:picLocks noChangeAspect="1"/>
          </p:cNvPicPr>
          <p:nvPr/>
        </p:nvPicPr>
        <p:blipFill>
          <a:blip r:embed="rId7">
            <a:extLst/>
          </a:blip>
          <a:stretch>
            <a:fillRect/>
          </a:stretch>
        </p:blipFill>
        <p:spPr>
          <a:xfrm>
            <a:off x="4516926" y="7780905"/>
            <a:ext cx="1341547" cy="951453"/>
          </a:xfrm>
          <a:prstGeom prst="rect">
            <a:avLst/>
          </a:prstGeom>
          <a:ln w="12700">
            <a:miter lim="400000"/>
          </a:ln>
        </p:spPr>
      </p:pic>
      <p:pic>
        <p:nvPicPr>
          <p:cNvPr id="437" name="New Project (13).png" descr="New Project (13).png"/>
          <p:cNvPicPr>
            <a:picLocks noChangeAspect="1"/>
          </p:cNvPicPr>
          <p:nvPr/>
        </p:nvPicPr>
        <p:blipFill>
          <a:blip r:embed="rId8">
            <a:extLst/>
          </a:blip>
          <a:stretch>
            <a:fillRect/>
          </a:stretch>
        </p:blipFill>
        <p:spPr>
          <a:xfrm>
            <a:off x="2427102" y="7774900"/>
            <a:ext cx="1063458" cy="109220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1" name="Advanced infrastructure - cloud"/>
          <p:cNvSpPr txBox="1"/>
          <p:nvPr>
            <p:ph type="body" idx="13"/>
          </p:nvPr>
        </p:nvSpPr>
        <p:spPr>
          <a:prstGeom prst="rect">
            <a:avLst/>
          </a:prstGeom>
        </p:spPr>
        <p:txBody>
          <a:bodyPr/>
          <a:lstStyle/>
          <a:p>
            <a:pPr/>
            <a:r>
              <a:t>Advanced infrastructure - cloud</a:t>
            </a:r>
          </a:p>
        </p:txBody>
      </p:sp>
      <p:sp>
        <p:nvSpPr>
          <p:cNvPr id="442" name="Software as a Service (SaaS) Examples"/>
          <p:cNvSpPr txBox="1"/>
          <p:nvPr>
            <p:ph type="title"/>
          </p:nvPr>
        </p:nvSpPr>
        <p:spPr>
          <a:prstGeom prst="rect">
            <a:avLst/>
          </a:prstGeom>
        </p:spPr>
        <p:txBody>
          <a:bodyPr/>
          <a:lstStyle>
            <a:lvl1pPr defTabSz="467359">
              <a:spcBef>
                <a:spcPts val="2200"/>
              </a:spcBef>
              <a:defRPr sz="4800"/>
            </a:lvl1pPr>
          </a:lstStyle>
          <a:p>
            <a:pPr/>
            <a:r>
              <a:t>Software as a Service (SaaS) Examples</a:t>
            </a:r>
          </a:p>
        </p:txBody>
      </p:sp>
      <p:sp>
        <p:nvSpPr>
          <p:cNvPr id="443" name="Google Apps - Docs, Gmail, Sheets etc…"/>
          <p:cNvSpPr txBox="1"/>
          <p:nvPr>
            <p:ph type="body" sz="half" idx="1"/>
          </p:nvPr>
        </p:nvSpPr>
        <p:spPr>
          <a:xfrm>
            <a:off x="406400" y="2743200"/>
            <a:ext cx="12192000" cy="3404368"/>
          </a:xfrm>
          <a:prstGeom prst="rect">
            <a:avLst/>
          </a:prstGeom>
        </p:spPr>
        <p:txBody>
          <a:bodyPr/>
          <a:lstStyle/>
          <a:p>
            <a:pPr marL="422275" indent="-422275" defTabSz="554990">
              <a:spcBef>
                <a:spcPts val="2600"/>
              </a:spcBef>
              <a:defRPr sz="3230"/>
            </a:pPr>
            <a:r>
              <a:t>Google Apps - Docs, Gmail, Sheets etc</a:t>
            </a:r>
          </a:p>
          <a:p>
            <a:pPr marL="422275" indent="-422275" defTabSz="554990">
              <a:spcBef>
                <a:spcPts val="2600"/>
              </a:spcBef>
              <a:defRPr sz="3230"/>
            </a:pPr>
            <a:r>
              <a:t>Office 365</a:t>
            </a:r>
          </a:p>
          <a:p>
            <a:pPr marL="422275" indent="-422275" defTabSz="554990">
              <a:spcBef>
                <a:spcPts val="2600"/>
              </a:spcBef>
              <a:defRPr sz="3230"/>
            </a:pPr>
            <a:r>
              <a:t>Dropbox</a:t>
            </a:r>
          </a:p>
          <a:p>
            <a:pPr marL="422275" indent="-422275" defTabSz="554990">
              <a:spcBef>
                <a:spcPts val="2600"/>
              </a:spcBef>
              <a:defRPr sz="3230"/>
            </a:pPr>
            <a:r>
              <a:t>Salesforce</a:t>
            </a:r>
          </a:p>
        </p:txBody>
      </p:sp>
      <p:pic>
        <p:nvPicPr>
          <p:cNvPr id="444" name="New Project (3).png" descr="New Project (3).png"/>
          <p:cNvPicPr>
            <a:picLocks noChangeAspect="1"/>
          </p:cNvPicPr>
          <p:nvPr/>
        </p:nvPicPr>
        <p:blipFill>
          <a:blip r:embed="rId3">
            <a:extLst/>
          </a:blip>
          <a:stretch>
            <a:fillRect/>
          </a:stretch>
        </p:blipFill>
        <p:spPr>
          <a:xfrm>
            <a:off x="11511018" y="7850231"/>
            <a:ext cx="965201" cy="914401"/>
          </a:xfrm>
          <a:prstGeom prst="rect">
            <a:avLst/>
          </a:prstGeom>
          <a:ln w="12700">
            <a:miter lim="400000"/>
          </a:ln>
        </p:spPr>
      </p:pic>
      <p:pic>
        <p:nvPicPr>
          <p:cNvPr id="445" name="New Project (4).png" descr="New Project (4).png"/>
          <p:cNvPicPr>
            <a:picLocks noChangeAspect="1"/>
          </p:cNvPicPr>
          <p:nvPr/>
        </p:nvPicPr>
        <p:blipFill>
          <a:blip r:embed="rId4">
            <a:extLst/>
          </a:blip>
          <a:stretch>
            <a:fillRect/>
          </a:stretch>
        </p:blipFill>
        <p:spPr>
          <a:xfrm>
            <a:off x="9165576" y="7939131"/>
            <a:ext cx="965201" cy="736601"/>
          </a:xfrm>
          <a:prstGeom prst="rect">
            <a:avLst/>
          </a:prstGeom>
          <a:ln w="12700">
            <a:miter lim="400000"/>
          </a:ln>
        </p:spPr>
      </p:pic>
      <p:pic>
        <p:nvPicPr>
          <p:cNvPr id="446" name="New Project (5).png" descr="New Project (5).png"/>
          <p:cNvPicPr>
            <a:picLocks noChangeAspect="1"/>
          </p:cNvPicPr>
          <p:nvPr/>
        </p:nvPicPr>
        <p:blipFill>
          <a:blip r:embed="rId5">
            <a:extLst/>
          </a:blip>
          <a:stretch>
            <a:fillRect/>
          </a:stretch>
        </p:blipFill>
        <p:spPr>
          <a:xfrm>
            <a:off x="6922939" y="7977231"/>
            <a:ext cx="1092201" cy="660401"/>
          </a:xfrm>
          <a:prstGeom prst="rect">
            <a:avLst/>
          </a:prstGeom>
          <a:ln w="12700">
            <a:miter lim="400000"/>
          </a:ln>
        </p:spPr>
      </p:pic>
      <p:sp>
        <p:nvSpPr>
          <p:cNvPr id="447" name="Line"/>
          <p:cNvSpPr/>
          <p:nvPr/>
        </p:nvSpPr>
        <p:spPr>
          <a:xfrm flipV="1">
            <a:off x="12443749" y="7621935"/>
            <a:ext cx="1" cy="212154"/>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48" name="Line"/>
          <p:cNvSpPr/>
          <p:nvPr/>
        </p:nvSpPr>
        <p:spPr>
          <a:xfrm flipV="1">
            <a:off x="6935639" y="7621935"/>
            <a:ext cx="1" cy="212154"/>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49" name="IaaS"/>
          <p:cNvSpPr txBox="1"/>
          <p:nvPr/>
        </p:nvSpPr>
        <p:spPr>
          <a:xfrm>
            <a:off x="9225304" y="7267204"/>
            <a:ext cx="94508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chemeClr val="accent1"/>
                </a:solidFill>
              </a:defRPr>
            </a:lvl1pPr>
          </a:lstStyle>
          <a:p>
            <a:pPr/>
            <a:r>
              <a:t>IaaS</a:t>
            </a:r>
          </a:p>
        </p:txBody>
      </p:sp>
      <p:sp>
        <p:nvSpPr>
          <p:cNvPr id="450" name="Line"/>
          <p:cNvSpPr/>
          <p:nvPr/>
        </p:nvSpPr>
        <p:spPr>
          <a:xfrm>
            <a:off x="10289844" y="7610104"/>
            <a:ext cx="2161907"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51" name="Hosted apps"/>
          <p:cNvSpPr txBox="1"/>
          <p:nvPr/>
        </p:nvSpPr>
        <p:spPr>
          <a:xfrm>
            <a:off x="335123" y="8892770"/>
            <a:ext cx="1184740"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Hosted apps</a:t>
            </a:r>
          </a:p>
        </p:txBody>
      </p:sp>
      <p:sp>
        <p:nvSpPr>
          <p:cNvPr id="452" name="Dev tools, database"/>
          <p:cNvSpPr txBox="1"/>
          <p:nvPr/>
        </p:nvSpPr>
        <p:spPr>
          <a:xfrm>
            <a:off x="2057251" y="8934765"/>
            <a:ext cx="1863318"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Dev tools, database</a:t>
            </a:r>
          </a:p>
        </p:txBody>
      </p:sp>
      <p:sp>
        <p:nvSpPr>
          <p:cNvPr id="453" name="Operating system"/>
          <p:cNvSpPr txBox="1"/>
          <p:nvPr/>
        </p:nvSpPr>
        <p:spPr>
          <a:xfrm>
            <a:off x="4403203" y="8892770"/>
            <a:ext cx="1543593"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Operating system</a:t>
            </a:r>
          </a:p>
        </p:txBody>
      </p:sp>
      <p:sp>
        <p:nvSpPr>
          <p:cNvPr id="454" name="Servers and storage"/>
          <p:cNvSpPr txBox="1"/>
          <p:nvPr/>
        </p:nvSpPr>
        <p:spPr>
          <a:xfrm>
            <a:off x="6697243" y="8892770"/>
            <a:ext cx="1543593"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Servers and storage</a:t>
            </a:r>
          </a:p>
        </p:txBody>
      </p:sp>
      <p:sp>
        <p:nvSpPr>
          <p:cNvPr id="455" name="Networking firewalls/security"/>
          <p:cNvSpPr txBox="1"/>
          <p:nvPr/>
        </p:nvSpPr>
        <p:spPr>
          <a:xfrm>
            <a:off x="8521524" y="8892770"/>
            <a:ext cx="2253304"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Networking firewalls/security</a:t>
            </a:r>
          </a:p>
        </p:txBody>
      </p:sp>
      <p:sp>
        <p:nvSpPr>
          <p:cNvPr id="456" name="Data centre physical facility"/>
          <p:cNvSpPr txBox="1"/>
          <p:nvPr/>
        </p:nvSpPr>
        <p:spPr>
          <a:xfrm>
            <a:off x="10997784" y="8892770"/>
            <a:ext cx="1991668"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defRPr>
            </a:lvl1pPr>
          </a:lstStyle>
          <a:p>
            <a:pPr/>
            <a:r>
              <a:t>Data centre physical facility</a:t>
            </a:r>
          </a:p>
        </p:txBody>
      </p:sp>
      <p:sp>
        <p:nvSpPr>
          <p:cNvPr id="457" name="Line"/>
          <p:cNvSpPr/>
          <p:nvPr/>
        </p:nvSpPr>
        <p:spPr>
          <a:xfrm>
            <a:off x="6943941" y="7610104"/>
            <a:ext cx="2161907"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58" name="Line"/>
          <p:cNvSpPr/>
          <p:nvPr/>
        </p:nvSpPr>
        <p:spPr>
          <a:xfrm flipV="1">
            <a:off x="12416950" y="7151397"/>
            <a:ext cx="1" cy="212155"/>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59" name="Line"/>
          <p:cNvSpPr/>
          <p:nvPr/>
        </p:nvSpPr>
        <p:spPr>
          <a:xfrm flipV="1">
            <a:off x="2391455" y="7151397"/>
            <a:ext cx="1" cy="212156"/>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60" name="PaaS"/>
          <p:cNvSpPr txBox="1"/>
          <p:nvPr/>
        </p:nvSpPr>
        <p:spPr>
          <a:xfrm>
            <a:off x="6873800" y="6796665"/>
            <a:ext cx="106080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chemeClr val="accent1"/>
                </a:solidFill>
              </a:defRPr>
            </a:lvl1pPr>
          </a:lstStyle>
          <a:p>
            <a:pPr/>
            <a:r>
              <a:t>PaaS</a:t>
            </a:r>
          </a:p>
        </p:txBody>
      </p:sp>
      <p:sp>
        <p:nvSpPr>
          <p:cNvPr id="461" name="Line"/>
          <p:cNvSpPr/>
          <p:nvPr/>
        </p:nvSpPr>
        <p:spPr>
          <a:xfrm>
            <a:off x="8145129" y="7139565"/>
            <a:ext cx="4279823"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62" name="Line"/>
          <p:cNvSpPr/>
          <p:nvPr/>
        </p:nvSpPr>
        <p:spPr>
          <a:xfrm>
            <a:off x="2385234" y="7139565"/>
            <a:ext cx="4279823"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63" name="Line"/>
          <p:cNvSpPr/>
          <p:nvPr/>
        </p:nvSpPr>
        <p:spPr>
          <a:xfrm flipV="1">
            <a:off x="12431523" y="6592901"/>
            <a:ext cx="1" cy="212155"/>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64" name="Line"/>
          <p:cNvSpPr/>
          <p:nvPr/>
        </p:nvSpPr>
        <p:spPr>
          <a:xfrm flipV="1">
            <a:off x="365940" y="6592901"/>
            <a:ext cx="1" cy="212155"/>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65" name="SaaS"/>
          <p:cNvSpPr txBox="1"/>
          <p:nvPr/>
        </p:nvSpPr>
        <p:spPr>
          <a:xfrm>
            <a:off x="5868329" y="6238169"/>
            <a:ext cx="107376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rgbClr val="FFFFFF"/>
                </a:solidFill>
              </a:defRPr>
            </a:lvl1pPr>
          </a:lstStyle>
          <a:p>
            <a:pPr/>
            <a:r>
              <a:t>SaaS</a:t>
            </a:r>
          </a:p>
        </p:txBody>
      </p:sp>
      <p:sp>
        <p:nvSpPr>
          <p:cNvPr id="466" name="Line"/>
          <p:cNvSpPr/>
          <p:nvPr/>
        </p:nvSpPr>
        <p:spPr>
          <a:xfrm>
            <a:off x="7181144" y="6581069"/>
            <a:ext cx="5258381" cy="1"/>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467" name="Line"/>
          <p:cNvSpPr/>
          <p:nvPr/>
        </p:nvSpPr>
        <p:spPr>
          <a:xfrm>
            <a:off x="374291" y="6581069"/>
            <a:ext cx="5258381" cy="1"/>
          </a:xfrm>
          <a:prstGeom prst="line">
            <a:avLst/>
          </a:prstGeom>
          <a:ln w="25400">
            <a:solidFill>
              <a:srgbClr val="FFFFFF"/>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pic>
        <p:nvPicPr>
          <p:cNvPr id="468" name="New Project (11).png" descr="New Project (11).png"/>
          <p:cNvPicPr>
            <a:picLocks noChangeAspect="1"/>
          </p:cNvPicPr>
          <p:nvPr/>
        </p:nvPicPr>
        <p:blipFill>
          <a:blip r:embed="rId6">
            <a:extLst/>
          </a:blip>
          <a:stretch>
            <a:fillRect/>
          </a:stretch>
        </p:blipFill>
        <p:spPr>
          <a:xfrm>
            <a:off x="394093" y="7710531"/>
            <a:ext cx="1092201" cy="1092201"/>
          </a:xfrm>
          <a:prstGeom prst="rect">
            <a:avLst/>
          </a:prstGeom>
          <a:ln w="12700">
            <a:miter lim="400000"/>
          </a:ln>
        </p:spPr>
      </p:pic>
      <p:pic>
        <p:nvPicPr>
          <p:cNvPr id="469" name="New Project (12).png" descr="New Project (12).png"/>
          <p:cNvPicPr>
            <a:picLocks noChangeAspect="1"/>
          </p:cNvPicPr>
          <p:nvPr/>
        </p:nvPicPr>
        <p:blipFill>
          <a:blip r:embed="rId7">
            <a:extLst/>
          </a:blip>
          <a:stretch>
            <a:fillRect/>
          </a:stretch>
        </p:blipFill>
        <p:spPr>
          <a:xfrm>
            <a:off x="4516926" y="7780905"/>
            <a:ext cx="1341547" cy="951453"/>
          </a:xfrm>
          <a:prstGeom prst="rect">
            <a:avLst/>
          </a:prstGeom>
          <a:ln w="12700">
            <a:miter lim="400000"/>
          </a:ln>
        </p:spPr>
      </p:pic>
      <p:pic>
        <p:nvPicPr>
          <p:cNvPr id="470" name="New Project (13).png" descr="New Project (13).png"/>
          <p:cNvPicPr>
            <a:picLocks noChangeAspect="1"/>
          </p:cNvPicPr>
          <p:nvPr/>
        </p:nvPicPr>
        <p:blipFill>
          <a:blip r:embed="rId8">
            <a:extLst/>
          </a:blip>
          <a:stretch>
            <a:fillRect/>
          </a:stretch>
        </p:blipFill>
        <p:spPr>
          <a:xfrm>
            <a:off x="2427102" y="7774900"/>
            <a:ext cx="1063458" cy="1092201"/>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4" name="Containers as a service (caas)"/>
          <p:cNvSpPr txBox="1"/>
          <p:nvPr>
            <p:ph type="title"/>
          </p:nvPr>
        </p:nvSpPr>
        <p:spPr>
          <a:prstGeom prst="rect">
            <a:avLst/>
          </a:prstGeom>
        </p:spPr>
        <p:txBody>
          <a:bodyPr/>
          <a:lstStyle/>
          <a:p>
            <a:pPr/>
            <a:r>
              <a:t>Containers as a service (caas)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Advanced infrastructure - cloud"/>
          <p:cNvSpPr txBox="1"/>
          <p:nvPr>
            <p:ph type="body" idx="13"/>
          </p:nvPr>
        </p:nvSpPr>
        <p:spPr>
          <a:prstGeom prst="rect">
            <a:avLst/>
          </a:prstGeom>
        </p:spPr>
        <p:txBody>
          <a:bodyPr/>
          <a:lstStyle/>
          <a:p>
            <a:pPr/>
            <a:r>
              <a:t>Advanced infrastructure - cloud</a:t>
            </a:r>
          </a:p>
        </p:txBody>
      </p:sp>
      <p:sp>
        <p:nvSpPr>
          <p:cNvPr id="477" name="CONTAINERs AS A SERVICE (CAAS)"/>
          <p:cNvSpPr txBox="1"/>
          <p:nvPr>
            <p:ph type="title"/>
          </p:nvPr>
        </p:nvSpPr>
        <p:spPr>
          <a:prstGeom prst="rect">
            <a:avLst/>
          </a:prstGeom>
        </p:spPr>
        <p:txBody>
          <a:bodyPr/>
          <a:lstStyle>
            <a:lvl1pPr defTabSz="467359">
              <a:spcBef>
                <a:spcPts val="2200"/>
              </a:spcBef>
              <a:defRPr sz="4800"/>
            </a:lvl1pPr>
          </a:lstStyle>
          <a:p>
            <a:pPr/>
            <a:r>
              <a:t>CONTAINERs AS A SERVICE (CAAS)</a:t>
            </a:r>
          </a:p>
        </p:txBody>
      </p:sp>
      <p:sp>
        <p:nvSpPr>
          <p:cNvPr id="478" name="Containers provide a standard way to package your application's code, configurations, and dependencies into a single object.…"/>
          <p:cNvSpPr txBox="1"/>
          <p:nvPr>
            <p:ph type="body" idx="1"/>
          </p:nvPr>
        </p:nvSpPr>
        <p:spPr>
          <a:prstGeom prst="rect">
            <a:avLst/>
          </a:prstGeom>
        </p:spPr>
        <p:txBody>
          <a:bodyPr/>
          <a:lstStyle/>
          <a:p>
            <a:pPr/>
            <a:r>
              <a:t>Containers provide a standard way to package your application's code, configurations, and dependencies into a single object. </a:t>
            </a:r>
          </a:p>
          <a:p>
            <a:pPr/>
            <a:r>
              <a:t>CaaS offers infrastructure resources optimized for running containers, as well as a set of orchestration services that make it easy for you to build and run containerized applications in production.</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Advanced infrastructure - cloud"/>
          <p:cNvSpPr txBox="1"/>
          <p:nvPr>
            <p:ph type="body" idx="13"/>
          </p:nvPr>
        </p:nvSpPr>
        <p:spPr>
          <a:prstGeom prst="rect">
            <a:avLst/>
          </a:prstGeom>
        </p:spPr>
        <p:txBody>
          <a:bodyPr/>
          <a:lstStyle/>
          <a:p>
            <a:pPr/>
            <a:r>
              <a:t>Advanced infrastructure - cloud</a:t>
            </a:r>
          </a:p>
        </p:txBody>
      </p:sp>
      <p:sp>
        <p:nvSpPr>
          <p:cNvPr id="483" name="CONTAINERs AS A SERVICE (CAAS) examples"/>
          <p:cNvSpPr txBox="1"/>
          <p:nvPr>
            <p:ph type="title"/>
          </p:nvPr>
        </p:nvSpPr>
        <p:spPr>
          <a:prstGeom prst="rect">
            <a:avLst/>
          </a:prstGeom>
        </p:spPr>
        <p:txBody>
          <a:bodyPr/>
          <a:lstStyle>
            <a:lvl1pPr defTabSz="467359">
              <a:spcBef>
                <a:spcPts val="2200"/>
              </a:spcBef>
              <a:defRPr sz="4800"/>
            </a:lvl1pPr>
          </a:lstStyle>
          <a:p>
            <a:pPr/>
            <a:r>
              <a:t>CONTAINERs AS A SERVICE (CAAS) examples</a:t>
            </a:r>
          </a:p>
        </p:txBody>
      </p:sp>
      <p:sp>
        <p:nvSpPr>
          <p:cNvPr id="484" name="AWS - Elastic Container Service (ECS)…"/>
          <p:cNvSpPr txBox="1"/>
          <p:nvPr>
            <p:ph type="body" idx="1"/>
          </p:nvPr>
        </p:nvSpPr>
        <p:spPr>
          <a:prstGeom prst="rect">
            <a:avLst/>
          </a:prstGeom>
        </p:spPr>
        <p:txBody>
          <a:bodyPr/>
          <a:lstStyle/>
          <a:p>
            <a:pPr/>
            <a:r>
              <a:t>AWS - Elastic Container Service (ECS)</a:t>
            </a:r>
          </a:p>
          <a:p>
            <a:pPr/>
            <a:r>
              <a:t>GCP - Google Kubernetes Engine (GKE)</a:t>
            </a:r>
          </a:p>
          <a:p>
            <a:pPr/>
            <a:r>
              <a:t>Azure - Azure Container Service (ACS)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Functions as a service (Faas)"/>
          <p:cNvSpPr txBox="1"/>
          <p:nvPr>
            <p:ph type="title"/>
          </p:nvPr>
        </p:nvSpPr>
        <p:spPr>
          <a:prstGeom prst="rect">
            <a:avLst/>
          </a:prstGeom>
        </p:spPr>
        <p:txBody>
          <a:bodyPr/>
          <a:lstStyle/>
          <a:p>
            <a:pPr/>
            <a:r>
              <a:t>Functions as a service (Faas)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8" name="Advanced infrastructure - cloud"/>
          <p:cNvSpPr txBox="1"/>
          <p:nvPr>
            <p:ph type="body" idx="13"/>
          </p:nvPr>
        </p:nvSpPr>
        <p:spPr>
          <a:prstGeom prst="rect">
            <a:avLst/>
          </a:prstGeom>
        </p:spPr>
        <p:txBody>
          <a:bodyPr/>
          <a:lstStyle/>
          <a:p>
            <a:pPr/>
            <a:r>
              <a:t>Advanced infrastructure - cloud</a:t>
            </a:r>
          </a:p>
        </p:txBody>
      </p:sp>
      <p:sp>
        <p:nvSpPr>
          <p:cNvPr id="489" name="FUNCTIONs AS A SERVICE (FAAS)"/>
          <p:cNvSpPr txBox="1"/>
          <p:nvPr>
            <p:ph type="title"/>
          </p:nvPr>
        </p:nvSpPr>
        <p:spPr>
          <a:prstGeom prst="rect">
            <a:avLst/>
          </a:prstGeom>
        </p:spPr>
        <p:txBody>
          <a:bodyPr/>
          <a:lstStyle>
            <a:lvl1pPr defTabSz="467359">
              <a:spcBef>
                <a:spcPts val="2200"/>
              </a:spcBef>
              <a:defRPr sz="4800"/>
            </a:lvl1pPr>
          </a:lstStyle>
          <a:p>
            <a:pPr/>
            <a:r>
              <a:t>FUNCTIONs AS A SERVICE (FAAS)</a:t>
            </a:r>
          </a:p>
        </p:txBody>
      </p:sp>
      <p:sp>
        <p:nvSpPr>
          <p:cNvPr id="490" name="Overlapping with PaaS, FaaS focuses on building app functionality without spending time continually managing the underlying servers and infrastructure.…"/>
          <p:cNvSpPr txBox="1"/>
          <p:nvPr>
            <p:ph type="body" idx="1"/>
          </p:nvPr>
        </p:nvSpPr>
        <p:spPr>
          <a:prstGeom prst="rect">
            <a:avLst/>
          </a:prstGeom>
        </p:spPr>
        <p:txBody>
          <a:bodyPr/>
          <a:lstStyle/>
          <a:p>
            <a:pPr/>
            <a:r>
              <a:t>Overlapping with PaaS, FaaS focuses on building app functionality without spending time continually managing the underlying servers and infrastructure.</a:t>
            </a:r>
          </a:p>
          <a:p>
            <a:pPr/>
            <a:r>
              <a:t>FaaS is highly scalable because it is event driven, only using resources when a specific function or trigger occurs.</a:t>
            </a:r>
          </a:p>
          <a:p>
            <a:pPr/>
            <a:r>
              <a:t>A common use case for FaaS is in a Serverless architecture.</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4" name="Advanced infrastructure - cloud"/>
          <p:cNvSpPr txBox="1"/>
          <p:nvPr>
            <p:ph type="body" idx="13"/>
          </p:nvPr>
        </p:nvSpPr>
        <p:spPr>
          <a:prstGeom prst="rect">
            <a:avLst/>
          </a:prstGeom>
        </p:spPr>
        <p:txBody>
          <a:bodyPr/>
          <a:lstStyle/>
          <a:p>
            <a:pPr/>
            <a:r>
              <a:t>Advanced infrastructure - cloud</a:t>
            </a:r>
          </a:p>
        </p:txBody>
      </p:sp>
      <p:sp>
        <p:nvSpPr>
          <p:cNvPr id="495" name="FUNCTIONs AS A SERVICE (FAAS) examples"/>
          <p:cNvSpPr txBox="1"/>
          <p:nvPr>
            <p:ph type="title"/>
          </p:nvPr>
        </p:nvSpPr>
        <p:spPr>
          <a:prstGeom prst="rect">
            <a:avLst/>
          </a:prstGeom>
        </p:spPr>
        <p:txBody>
          <a:bodyPr/>
          <a:lstStyle>
            <a:lvl1pPr defTabSz="467359">
              <a:spcBef>
                <a:spcPts val="2200"/>
              </a:spcBef>
              <a:defRPr sz="4800"/>
            </a:lvl1pPr>
          </a:lstStyle>
          <a:p>
            <a:pPr/>
            <a:r>
              <a:t>FUNCTIONs AS A SERVICE (FAAS) examples</a:t>
            </a:r>
          </a:p>
        </p:txBody>
      </p:sp>
      <p:sp>
        <p:nvSpPr>
          <p:cNvPr id="496" name="AWS - Lambda…"/>
          <p:cNvSpPr txBox="1"/>
          <p:nvPr>
            <p:ph type="body" idx="1"/>
          </p:nvPr>
        </p:nvSpPr>
        <p:spPr>
          <a:prstGeom prst="rect">
            <a:avLst/>
          </a:prstGeom>
        </p:spPr>
        <p:txBody>
          <a:bodyPr/>
          <a:lstStyle/>
          <a:p>
            <a:pPr/>
            <a:r>
              <a:t>AWS - Lambda</a:t>
            </a:r>
          </a:p>
          <a:p>
            <a:pPr/>
            <a:r>
              <a:t>GCP - Google Cloud Function</a:t>
            </a:r>
          </a:p>
          <a:p>
            <a:pPr/>
            <a:r>
              <a:t>Azure - Azure Functions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How does cloud computing work?"/>
          <p:cNvSpPr txBox="1"/>
          <p:nvPr>
            <p:ph type="title"/>
          </p:nvPr>
        </p:nvSpPr>
        <p:spPr>
          <a:prstGeom prst="rect">
            <a:avLst/>
          </a:prstGeom>
        </p:spPr>
        <p:txBody>
          <a:bodyPr/>
          <a:lstStyle>
            <a:lvl1pPr defTabSz="537463">
              <a:defRPr sz="15640"/>
            </a:lvl1pPr>
          </a:lstStyle>
          <a:p>
            <a:pPr/>
            <a:r>
              <a:t>How does cloud computing work?</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Summary"/>
          <p:cNvSpPr txBox="1"/>
          <p:nvPr>
            <p:ph type="title"/>
          </p:nvPr>
        </p:nvSpPr>
        <p:spPr>
          <a:prstGeom prst="rect">
            <a:avLst/>
          </a:prstGeom>
        </p:spPr>
        <p:txBody>
          <a:bodyPr/>
          <a:lstStyle/>
          <a:p>
            <a:pPr/>
            <a:r>
              <a:t>Summary</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0" name="Advanced infrastructure - cloud"/>
          <p:cNvSpPr txBox="1"/>
          <p:nvPr>
            <p:ph type="body" idx="13"/>
          </p:nvPr>
        </p:nvSpPr>
        <p:spPr>
          <a:prstGeom prst="rect">
            <a:avLst/>
          </a:prstGeom>
        </p:spPr>
        <p:txBody>
          <a:bodyPr/>
          <a:lstStyle/>
          <a:p>
            <a:pPr/>
            <a:r>
              <a:t>Advanced infrastructure - cloud</a:t>
            </a:r>
          </a:p>
        </p:txBody>
      </p:sp>
      <p:sp>
        <p:nvSpPr>
          <p:cNvPr id="501" name="Summary"/>
          <p:cNvSpPr txBox="1"/>
          <p:nvPr>
            <p:ph type="title"/>
          </p:nvPr>
        </p:nvSpPr>
        <p:spPr>
          <a:prstGeom prst="rect">
            <a:avLst/>
          </a:prstGeom>
        </p:spPr>
        <p:txBody>
          <a:bodyPr/>
          <a:lstStyle>
            <a:lvl1pPr defTabSz="467359">
              <a:spcBef>
                <a:spcPts val="2200"/>
              </a:spcBef>
              <a:defRPr sz="4800"/>
            </a:lvl1pPr>
          </a:lstStyle>
          <a:p>
            <a:pPr/>
            <a:r>
              <a:t>Summary</a:t>
            </a:r>
          </a:p>
        </p:txBody>
      </p:sp>
      <p:sp>
        <p:nvSpPr>
          <p:cNvPr id="502" name="Cloud computing allows businesses to improve flexibility, reduced costs and focus on core competencies.…"/>
          <p:cNvSpPr txBox="1"/>
          <p:nvPr>
            <p:ph type="body" idx="1"/>
          </p:nvPr>
        </p:nvSpPr>
        <p:spPr>
          <a:prstGeom prst="rect">
            <a:avLst/>
          </a:prstGeom>
        </p:spPr>
        <p:txBody>
          <a:bodyPr/>
          <a:lstStyle/>
          <a:p>
            <a:pPr/>
            <a:r>
              <a:t>Cloud computing allows businesses to improve flexibility, reduced costs and focus on core competencies.</a:t>
            </a:r>
          </a:p>
          <a:p>
            <a:pPr/>
            <a:r>
              <a:t>Benefits and drawbacks of cloud computing.</a:t>
            </a:r>
          </a:p>
          <a:p>
            <a:pPr/>
            <a:r>
              <a:t>Types of cloud: Public, Private and Hybrid.</a:t>
            </a:r>
          </a:p>
          <a:p>
            <a:pPr/>
            <a:r>
              <a:t>Types of cloud services: IaaS, PaaS, SaaS, CaaS, FaaS.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4" name="Questions?"/>
          <p:cNvSpPr txBox="1"/>
          <p:nvPr>
            <p:ph type="title"/>
          </p:nvPr>
        </p:nvSpPr>
        <p:spPr>
          <a:prstGeom prst="rect">
            <a:avLst/>
          </a:prstGeom>
        </p:spPr>
        <p:txBody>
          <a:bodyPr/>
          <a:lstStyle/>
          <a:p>
            <a:pPr/>
            <a:r>
              <a:t>Questions?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Advanced infrastructure - cloud"/>
          <p:cNvSpPr txBox="1"/>
          <p:nvPr>
            <p:ph type="body" idx="13"/>
          </p:nvPr>
        </p:nvSpPr>
        <p:spPr>
          <a:prstGeom prst="rect">
            <a:avLst/>
          </a:prstGeom>
        </p:spPr>
        <p:txBody>
          <a:bodyPr/>
          <a:lstStyle/>
          <a:p>
            <a:pPr/>
            <a:r>
              <a:t>Advanced infrastructure - cloud</a:t>
            </a:r>
          </a:p>
        </p:txBody>
      </p:sp>
      <p:sp>
        <p:nvSpPr>
          <p:cNvPr id="183" name="How does cloud computing work?"/>
          <p:cNvSpPr txBox="1"/>
          <p:nvPr>
            <p:ph type="title"/>
          </p:nvPr>
        </p:nvSpPr>
        <p:spPr>
          <a:prstGeom prst="rect">
            <a:avLst/>
          </a:prstGeom>
        </p:spPr>
        <p:txBody>
          <a:bodyPr/>
          <a:lstStyle>
            <a:lvl1pPr defTabSz="467359">
              <a:spcBef>
                <a:spcPts val="2200"/>
              </a:spcBef>
              <a:defRPr sz="4800"/>
            </a:lvl1pPr>
          </a:lstStyle>
          <a:p>
            <a:pPr/>
            <a:r>
              <a:t>How does cloud computing work?</a:t>
            </a:r>
          </a:p>
        </p:txBody>
      </p:sp>
      <p:sp>
        <p:nvSpPr>
          <p:cNvPr id="184" name="Cloud computing gives you access to servers, storage, databases, and a broad set of application services over the Internet.…"/>
          <p:cNvSpPr txBox="1"/>
          <p:nvPr>
            <p:ph type="body" sz="half" idx="1"/>
          </p:nvPr>
        </p:nvSpPr>
        <p:spPr>
          <a:xfrm>
            <a:off x="406400" y="2743200"/>
            <a:ext cx="7482178" cy="6108700"/>
          </a:xfrm>
          <a:prstGeom prst="rect">
            <a:avLst/>
          </a:prstGeom>
        </p:spPr>
        <p:txBody>
          <a:bodyPr/>
          <a:lstStyle/>
          <a:p>
            <a:pPr marL="422275" indent="-422275" defTabSz="554990">
              <a:spcBef>
                <a:spcPts val="2600"/>
              </a:spcBef>
              <a:defRPr sz="3230"/>
            </a:pPr>
            <a:r>
              <a:t>Cloud computing gives you access to servers, storage, databases, and a broad set of application services over the Internet. </a:t>
            </a:r>
          </a:p>
          <a:p>
            <a:pPr marL="422275" indent="-422275" defTabSz="554990">
              <a:spcBef>
                <a:spcPts val="2600"/>
              </a:spcBef>
              <a:defRPr sz="3230"/>
            </a:pPr>
            <a:r>
              <a:t>A cloud services provider owns and maintains the network-connected hardware required for these application services, while you provision and use what you need via a web application.</a:t>
            </a:r>
          </a:p>
        </p:txBody>
      </p:sp>
      <p:pic>
        <p:nvPicPr>
          <p:cNvPr id="185" name="Image" descr="Image"/>
          <p:cNvPicPr>
            <a:picLocks noChangeAspect="1"/>
          </p:cNvPicPr>
          <p:nvPr/>
        </p:nvPicPr>
        <p:blipFill>
          <a:blip r:embed="rId3">
            <a:extLst/>
          </a:blip>
          <a:stretch>
            <a:fillRect/>
          </a:stretch>
        </p:blipFill>
        <p:spPr>
          <a:xfrm>
            <a:off x="8110443" y="3282950"/>
            <a:ext cx="4762501" cy="50292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What are the benefits?"/>
          <p:cNvSpPr txBox="1"/>
          <p:nvPr>
            <p:ph type="title"/>
          </p:nvPr>
        </p:nvSpPr>
        <p:spPr>
          <a:prstGeom prst="rect">
            <a:avLst/>
          </a:prstGeom>
        </p:spPr>
        <p:txBody>
          <a:bodyPr/>
          <a:lstStyle/>
          <a:p>
            <a:pPr/>
            <a:r>
              <a:t>What are the benefits?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Advanced infrastructure - cloud"/>
          <p:cNvSpPr txBox="1"/>
          <p:nvPr>
            <p:ph type="body" idx="13"/>
          </p:nvPr>
        </p:nvSpPr>
        <p:spPr>
          <a:prstGeom prst="rect">
            <a:avLst/>
          </a:prstGeom>
        </p:spPr>
        <p:txBody>
          <a:bodyPr/>
          <a:lstStyle/>
          <a:p>
            <a:pPr/>
            <a:r>
              <a:t>Advanced infrastructure - cloud</a:t>
            </a:r>
          </a:p>
        </p:txBody>
      </p:sp>
      <p:sp>
        <p:nvSpPr>
          <p:cNvPr id="192" name="Cost savings"/>
          <p:cNvSpPr txBox="1"/>
          <p:nvPr>
            <p:ph type="title"/>
          </p:nvPr>
        </p:nvSpPr>
        <p:spPr>
          <a:prstGeom prst="rect">
            <a:avLst/>
          </a:prstGeom>
        </p:spPr>
        <p:txBody>
          <a:bodyPr/>
          <a:lstStyle>
            <a:lvl1pPr defTabSz="467359">
              <a:spcBef>
                <a:spcPts val="2200"/>
              </a:spcBef>
              <a:defRPr sz="4800"/>
            </a:lvl1pPr>
          </a:lstStyle>
          <a:p>
            <a:pPr/>
            <a:r>
              <a:t>Cost savings</a:t>
            </a:r>
          </a:p>
        </p:txBody>
      </p:sp>
      <p:sp>
        <p:nvSpPr>
          <p:cNvPr id="193" name="The cloud allows you to trade capital expense (data centres, physical servers, etc.) for variable expense and only pay for IT as you consume it.…"/>
          <p:cNvSpPr txBox="1"/>
          <p:nvPr>
            <p:ph type="body" idx="1"/>
          </p:nvPr>
        </p:nvSpPr>
        <p:spPr>
          <a:prstGeom prst="rect">
            <a:avLst/>
          </a:prstGeom>
        </p:spPr>
        <p:txBody>
          <a:bodyPr/>
          <a:lstStyle/>
          <a:p>
            <a:pPr/>
            <a:r>
              <a:t>The cloud allows you to trade capital expense (data centres, physical servers, etc.) for variable expense and only pay for IT as you consume it. </a:t>
            </a:r>
          </a:p>
          <a:p>
            <a:pPr/>
            <a:r>
              <a:t>Plus, the variable expense is much lower than what you can do for yourself because of the larger economies of scale.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Advanced infrastructure - cloud"/>
          <p:cNvSpPr txBox="1"/>
          <p:nvPr>
            <p:ph type="body" idx="13"/>
          </p:nvPr>
        </p:nvSpPr>
        <p:spPr>
          <a:prstGeom prst="rect">
            <a:avLst/>
          </a:prstGeom>
        </p:spPr>
        <p:txBody>
          <a:bodyPr/>
          <a:lstStyle/>
          <a:p>
            <a:pPr/>
            <a:r>
              <a:t>Advanced infrastructure - cloud</a:t>
            </a:r>
          </a:p>
        </p:txBody>
      </p:sp>
      <p:sp>
        <p:nvSpPr>
          <p:cNvPr id="198" name="Global scale"/>
          <p:cNvSpPr txBox="1"/>
          <p:nvPr>
            <p:ph type="title"/>
          </p:nvPr>
        </p:nvSpPr>
        <p:spPr>
          <a:prstGeom prst="rect">
            <a:avLst/>
          </a:prstGeom>
        </p:spPr>
        <p:txBody>
          <a:bodyPr/>
          <a:lstStyle>
            <a:lvl1pPr defTabSz="467359">
              <a:spcBef>
                <a:spcPts val="2200"/>
              </a:spcBef>
              <a:defRPr sz="4800"/>
            </a:lvl1pPr>
          </a:lstStyle>
          <a:p>
            <a:pPr/>
            <a:r>
              <a:t>Global scale</a:t>
            </a:r>
          </a:p>
        </p:txBody>
      </p:sp>
      <p:sp>
        <p:nvSpPr>
          <p:cNvPr id="199" name="The benefits of cloud computing include the ability to scale elastically.…"/>
          <p:cNvSpPr txBox="1"/>
          <p:nvPr>
            <p:ph type="body" idx="1"/>
          </p:nvPr>
        </p:nvSpPr>
        <p:spPr>
          <a:prstGeom prst="rect">
            <a:avLst/>
          </a:prstGeom>
        </p:spPr>
        <p:txBody>
          <a:bodyPr/>
          <a:lstStyle/>
          <a:p>
            <a:pPr/>
            <a:r>
              <a:t>The benefits of cloud computing include the ability to scale </a:t>
            </a:r>
            <a:r>
              <a:rPr b="1">
                <a:latin typeface="Avenir Next"/>
                <a:ea typeface="Avenir Next"/>
                <a:cs typeface="Avenir Next"/>
                <a:sym typeface="Avenir Next"/>
              </a:rPr>
              <a:t>elastically</a:t>
            </a:r>
            <a:r>
              <a:t>. </a:t>
            </a:r>
          </a:p>
          <a:p>
            <a:pPr/>
            <a:r>
              <a:t>That means delivering the right amount of IT resources - for example, more or less computing power, storage, bandwidth - right when they’re needed, and from the right geographic location.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Advanced infrastructure - cloud"/>
          <p:cNvSpPr txBox="1"/>
          <p:nvPr>
            <p:ph type="body" idx="13"/>
          </p:nvPr>
        </p:nvSpPr>
        <p:spPr>
          <a:prstGeom prst="rect">
            <a:avLst/>
          </a:prstGeom>
        </p:spPr>
        <p:txBody>
          <a:bodyPr/>
          <a:lstStyle/>
          <a:p>
            <a:pPr/>
            <a:r>
              <a:t>Advanced infrastructure - cloud</a:t>
            </a:r>
          </a:p>
        </p:txBody>
      </p:sp>
      <p:sp>
        <p:nvSpPr>
          <p:cNvPr id="204" name="Performance"/>
          <p:cNvSpPr txBox="1"/>
          <p:nvPr>
            <p:ph type="title"/>
          </p:nvPr>
        </p:nvSpPr>
        <p:spPr>
          <a:prstGeom prst="rect">
            <a:avLst/>
          </a:prstGeom>
        </p:spPr>
        <p:txBody>
          <a:bodyPr/>
          <a:lstStyle>
            <a:lvl1pPr defTabSz="467359">
              <a:spcBef>
                <a:spcPts val="2200"/>
              </a:spcBef>
              <a:defRPr sz="4800"/>
            </a:lvl1pPr>
          </a:lstStyle>
          <a:p>
            <a:pPr/>
            <a:r>
              <a:t>Performance</a:t>
            </a:r>
          </a:p>
        </p:txBody>
      </p:sp>
      <p:sp>
        <p:nvSpPr>
          <p:cNvPr id="205" name="The biggest cloud computing services run on a worldwide network of secure data centres, which are regularly upgraded to the latest generation of fast and efficient computing hardware.…"/>
          <p:cNvSpPr txBox="1"/>
          <p:nvPr>
            <p:ph type="body" idx="1"/>
          </p:nvPr>
        </p:nvSpPr>
        <p:spPr>
          <a:prstGeom prst="rect">
            <a:avLst/>
          </a:prstGeom>
        </p:spPr>
        <p:txBody>
          <a:bodyPr/>
          <a:lstStyle/>
          <a:p>
            <a:pPr/>
            <a:r>
              <a:t>The biggest cloud computing services run on a worldwide network of secure data centres, which are regularly upgraded to the latest generation of fast and efficient computing hardware. </a:t>
            </a:r>
          </a:p>
          <a:p>
            <a:pPr/>
            <a:r>
              <a:t>This offers several benefits over a single corporate data centre, including reduced network latency for applications an greater economies of scale.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