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uildpacks - the future of containers?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Buildpacks - the future of containers?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nyk.io/blog/10-docker-image-security-best-practices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hyperlink" Target="https://snyk.io/open-source-security/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nyk.io/open-source-security/" TargetMode="External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nyk.io/open-source-security/" TargetMode="External"/><Relationship Id="rId3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buildpacks.io/features/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buildpacks.io" TargetMode="External"/><Relationship Id="rId3" Type="http://schemas.openxmlformats.org/officeDocument/2006/relationships/hyperlink" Target="https://buildpacks.io/docs/operator-guide/create-a-builder/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nyk.io/blog/10-docker-image-security-best-practices/" TargetMode="External"/><Relationship Id="rId3" Type="http://schemas.openxmlformats.org/officeDocument/2006/relationships/hyperlink" Target="https://snyk.io/open-source-security/" TargetMode="External"/><Relationship Id="rId4" Type="http://schemas.openxmlformats.org/officeDocument/2006/relationships/hyperlink" Target="https://buildpacks.io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mailto:escull638@gmail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tif"/><Relationship Id="rId3" Type="http://schemas.openxmlformats.org/officeDocument/2006/relationships/hyperlink" Target="https://www.docker.com/resources/what-container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uildpacks - the future of container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6239">
              <a:defRPr sz="14544"/>
            </a:lvl1pPr>
          </a:lstStyle>
          <a:p>
            <a:pPr/>
            <a:r>
              <a:t>Buildpacks - the future of containers?</a:t>
            </a:r>
          </a:p>
        </p:txBody>
      </p:sp>
      <p:sp>
        <p:nvSpPr>
          <p:cNvPr id="167" name="Eamon Scull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Eamon Scullion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195" y="1663101"/>
            <a:ext cx="9323559" cy="248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59357" y="2117991"/>
            <a:ext cx="8238689" cy="15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188" y="5937234"/>
            <a:ext cx="3633749" cy="1159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41" name="Dockerfile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Dockerfile summary </a:t>
            </a:r>
          </a:p>
        </p:txBody>
      </p:sp>
      <p:sp>
        <p:nvSpPr>
          <p:cNvPr id="242" name="Dockerfiles offer great flexibility and are generally easy to set u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Dockerfiles offer great flexibility and are generally easy to set up.</a:t>
            </a:r>
          </a:p>
          <a:p>
            <a:pPr/>
            <a:r>
              <a:t>Unfortunately, container security is usually an afterthought.</a:t>
            </a:r>
          </a:p>
          <a:p>
            <a:pPr/>
            <a:r>
              <a:t>Not every developer is going to know the complete ins and outs of docker best practices.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45" name="Top 10 Docker security pract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Top 10 Docker security practices</a:t>
            </a:r>
          </a:p>
        </p:txBody>
      </p:sp>
      <p:sp>
        <p:nvSpPr>
          <p:cNvPr id="246" name="Prefer minimal base images…"/>
          <p:cNvSpPr txBox="1"/>
          <p:nvPr>
            <p:ph type="body" idx="1"/>
          </p:nvPr>
        </p:nvSpPr>
        <p:spPr>
          <a:xfrm>
            <a:off x="762000" y="3694968"/>
            <a:ext cx="22860000" cy="8585201"/>
          </a:xfrm>
          <a:prstGeom prst="rect">
            <a:avLst/>
          </a:prstGeom>
        </p:spPr>
        <p:txBody>
          <a:bodyPr/>
          <a:lstStyle/>
          <a:p>
            <a:pPr marL="594359" indent="-594359" defTabSz="536575">
              <a:spcBef>
                <a:spcPts val="2500"/>
              </a:spcBef>
              <a:buClrTx/>
              <a:buSzPct val="100000"/>
              <a:buFontTx/>
              <a:buAutoNum type="arabicPeriod" startAt="1"/>
              <a:defRPr sz="3120"/>
            </a:pPr>
            <a:r>
              <a:t>Prefer minimal base images</a:t>
            </a:r>
          </a:p>
          <a:p>
            <a:pPr marL="594359" indent="-594359" defTabSz="536575">
              <a:spcBef>
                <a:spcPts val="2500"/>
              </a:spcBef>
              <a:buClrTx/>
              <a:buSzPct val="100000"/>
              <a:buFontTx/>
              <a:buAutoNum type="arabicPeriod" startAt="1"/>
              <a:defRPr sz="3120"/>
            </a:pPr>
            <a:r>
              <a:t>Least privileged user</a:t>
            </a:r>
          </a:p>
          <a:p>
            <a:pPr marL="594359" indent="-594359" defTabSz="536575">
              <a:spcBef>
                <a:spcPts val="2500"/>
              </a:spcBef>
              <a:buClrTx/>
              <a:buSzPct val="100000"/>
              <a:buFontTx/>
              <a:buAutoNum type="arabicPeriod" startAt="1"/>
              <a:defRPr sz="3120"/>
            </a:pPr>
            <a:r>
              <a:t>Sign and verify docker images to mitigate MITM (Man-in-the-middle) attacks</a:t>
            </a:r>
          </a:p>
          <a:p>
            <a:pPr marL="594359" indent="-594359" defTabSz="536575">
              <a:spcBef>
                <a:spcPts val="2500"/>
              </a:spcBef>
              <a:buClrTx/>
              <a:buSzPct val="100000"/>
              <a:buFontTx/>
              <a:buAutoNum type="arabicPeriod" startAt="1"/>
              <a:defRPr sz="3120"/>
            </a:pPr>
            <a:r>
              <a:t>Find, fix and monitor for open source vulnerabilities</a:t>
            </a:r>
          </a:p>
          <a:p>
            <a:pPr marL="594359" indent="-594359" defTabSz="536575">
              <a:spcBef>
                <a:spcPts val="2500"/>
              </a:spcBef>
              <a:buClrTx/>
              <a:buSzPct val="100000"/>
              <a:buFontTx/>
              <a:buAutoNum type="arabicPeriod" startAt="1"/>
              <a:defRPr sz="3120"/>
            </a:pPr>
            <a:r>
              <a:t>Don’t leak sensitive information to Docker images</a:t>
            </a:r>
          </a:p>
          <a:p>
            <a:pPr marL="594359" indent="-594359" defTabSz="536575">
              <a:spcBef>
                <a:spcPts val="2500"/>
              </a:spcBef>
              <a:buClrTx/>
              <a:buSzPct val="100000"/>
              <a:buFontTx/>
              <a:buAutoNum type="arabicPeriod" startAt="1"/>
              <a:defRPr sz="3120"/>
            </a:pPr>
            <a:r>
              <a:t>Use fixed tags for immutability</a:t>
            </a:r>
          </a:p>
          <a:p>
            <a:pPr marL="594359" indent="-594359" defTabSz="536575">
              <a:spcBef>
                <a:spcPts val="2500"/>
              </a:spcBef>
              <a:buClrTx/>
              <a:buSzPct val="100000"/>
              <a:buFontTx/>
              <a:buAutoNum type="arabicPeriod" startAt="1"/>
              <a:defRPr sz="3120"/>
            </a:pPr>
            <a:r>
              <a:t>Use COPY instead of ADD commands</a:t>
            </a:r>
          </a:p>
          <a:p>
            <a:pPr marL="594359" indent="-594359" defTabSz="536575">
              <a:spcBef>
                <a:spcPts val="2500"/>
              </a:spcBef>
              <a:buClrTx/>
              <a:buSzPct val="100000"/>
              <a:buFontTx/>
              <a:buAutoNum type="arabicPeriod" startAt="1"/>
              <a:defRPr sz="3120"/>
            </a:pPr>
            <a:r>
              <a:t>Use metadata labels</a:t>
            </a:r>
          </a:p>
          <a:p>
            <a:pPr marL="594359" indent="-594359" defTabSz="536575">
              <a:spcBef>
                <a:spcPts val="2500"/>
              </a:spcBef>
              <a:buClrTx/>
              <a:buSzPct val="100000"/>
              <a:buFontTx/>
              <a:buAutoNum type="arabicPeriod" startAt="1"/>
              <a:defRPr sz="3120"/>
            </a:pPr>
            <a:r>
              <a:t>Use multi-stage build for small and secure images</a:t>
            </a:r>
          </a:p>
          <a:p>
            <a:pPr marL="594359" indent="-594359" defTabSz="536575">
              <a:spcBef>
                <a:spcPts val="2500"/>
              </a:spcBef>
              <a:buClrTx/>
              <a:buSzPct val="100000"/>
              <a:buFontTx/>
              <a:buAutoNum type="arabicPeriod" startAt="1"/>
              <a:defRPr sz="3120"/>
            </a:pPr>
            <a:r>
              <a:t> Use a linter</a:t>
            </a:r>
          </a:p>
        </p:txBody>
      </p:sp>
      <p:sp>
        <p:nvSpPr>
          <p:cNvPr id="247" name="Source: https://snyk.io/blog/10-docker-image-security-best-practices/"/>
          <p:cNvSpPr txBox="1"/>
          <p:nvPr/>
        </p:nvSpPr>
        <p:spPr>
          <a:xfrm>
            <a:off x="1006839" y="12459747"/>
            <a:ext cx="123230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https://snyk.io/blog/10-docker-image-security-best-practices/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50" name="Some haunting statistics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Some haunting statistics..</a:t>
            </a:r>
          </a:p>
        </p:txBody>
      </p:sp>
      <p:pic>
        <p:nvPicPr>
          <p:cNvPr id="251" name="94F84C5C-047D-4569-BFAE-004050FAEEB9.png" descr="94F84C5C-047D-4569-BFAE-004050FAEEB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552" y="2970249"/>
            <a:ext cx="21950896" cy="1015081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ource: Snyk - The State of Open Source Security: https://snyk.io/open-source-security/"/>
          <p:cNvSpPr txBox="1"/>
          <p:nvPr/>
        </p:nvSpPr>
        <p:spPr>
          <a:xfrm>
            <a:off x="987818" y="12745051"/>
            <a:ext cx="153177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Snyk - The State of Open Source Security: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https://snyk.io/open-source-security/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55" name="Where are all these vulnerabilities coming fro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Where are all these vulnerabilities coming from?</a:t>
            </a:r>
          </a:p>
        </p:txBody>
      </p:sp>
      <p:sp>
        <p:nvSpPr>
          <p:cNvPr id="256" name="Source: Snyk - The State of Open Source Security: https://snyk.io/open-source-security/"/>
          <p:cNvSpPr txBox="1"/>
          <p:nvPr/>
        </p:nvSpPr>
        <p:spPr>
          <a:xfrm>
            <a:off x="987818" y="12745051"/>
            <a:ext cx="153177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Snyk - The State of Open Source Security: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https://snyk.io/open-source-security/</a:t>
            </a:r>
          </a:p>
        </p:txBody>
      </p:sp>
      <p:pic>
        <p:nvPicPr>
          <p:cNvPr id="257" name="A4AB3153-8C9A-4B79-8060-50BCDAA6378E.png" descr="A4AB3153-8C9A-4B79-8060-50BCDAA6378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6573" y="3164971"/>
            <a:ext cx="10935160" cy="964343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Most vulnerabilities come from the underlying OS used by the image.…"/>
          <p:cNvSpPr txBox="1"/>
          <p:nvPr>
            <p:ph type="body" sz="half" idx="1"/>
          </p:nvPr>
        </p:nvSpPr>
        <p:spPr>
          <a:xfrm>
            <a:off x="11910475" y="3694086"/>
            <a:ext cx="11996830" cy="8585201"/>
          </a:xfrm>
          <a:prstGeom prst="rect">
            <a:avLst/>
          </a:prstGeom>
        </p:spPr>
        <p:txBody>
          <a:bodyPr/>
          <a:lstStyle/>
          <a:p>
            <a:pPr/>
            <a:r>
              <a:t>Most vulnerabilities come from the underlying OS used by the image.</a:t>
            </a:r>
          </a:p>
          <a:p>
            <a:pPr/>
            <a:r>
              <a:t>Results indicate that slimming down image (reducing number of libraries) can reduce the attack surface.</a:t>
            </a:r>
          </a:p>
          <a:p>
            <a:pPr/>
            <a:r>
              <a:t>Another solution is ensuring your base images are using a securely patched 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61" name="Keeping track of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Keeping track of dependencies</a:t>
            </a:r>
          </a:p>
        </p:txBody>
      </p:sp>
      <p:sp>
        <p:nvSpPr>
          <p:cNvPr id="262" name="Source: Snyk - The State of Open Source Security: https://snyk.io/open-source-security/"/>
          <p:cNvSpPr txBox="1"/>
          <p:nvPr/>
        </p:nvSpPr>
        <p:spPr>
          <a:xfrm>
            <a:off x="987818" y="12745051"/>
            <a:ext cx="153177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Snyk - The State of Open Source Security: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https://snyk.io/open-source-security/</a:t>
            </a:r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38664" y="2262571"/>
            <a:ext cx="10754348" cy="962961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A key risk factor for organisations using open source software is maintaining a “Bill-of-Materials” - what open source libraries and packages are included in the software they produce.…"/>
          <p:cNvSpPr txBox="1"/>
          <p:nvPr>
            <p:ph type="body" sz="half" idx="1"/>
          </p:nvPr>
        </p:nvSpPr>
        <p:spPr>
          <a:xfrm>
            <a:off x="1013826" y="3667425"/>
            <a:ext cx="11996830" cy="8585201"/>
          </a:xfrm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3800"/>
              </a:spcBef>
              <a:defRPr sz="4704"/>
            </a:pPr>
            <a:r>
              <a:t>A key risk factor for organisations using open source software is maintaining a “Bill-of-Materials” - what open source libraries and packages are included in the software they produce.</a:t>
            </a:r>
          </a:p>
          <a:p>
            <a:pPr marL="622300" indent="-622300" defTabSz="808990">
              <a:spcBef>
                <a:spcPts val="3800"/>
              </a:spcBef>
              <a:defRPr sz="4704"/>
            </a:pPr>
            <a:r>
              <a:t>It is difficult to get a good view of your direct open source dependencies in your code, and your indirect dependencies that are introduced as a result.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67" name="What happens if a Security vulnerability is discover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happens if a Security vulnerability is discovered?</a:t>
            </a:r>
          </a:p>
        </p:txBody>
      </p:sp>
      <p:sp>
        <p:nvSpPr>
          <p:cNvPr id="268" name="Reach out to all teams, get permission and coordinate to make the chan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Reach out to all teams, get permission and coordinate to make the change.</a:t>
            </a:r>
          </a:p>
          <a:p>
            <a:pPr/>
            <a:r>
              <a:t>Upgrade each app individually, each Dockerfile could look completely different.</a:t>
            </a:r>
          </a:p>
          <a:p>
            <a:pPr/>
            <a:r>
              <a:t>Because of how Dockerfile caching works, every app will need to be completely rebuilt as layers below OS are invalidated.</a:t>
            </a:r>
          </a:p>
          <a:p>
            <a:pPr/>
            <a:r>
              <a:t>Costly and time expensive chore, taking you away from solving more important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71" name="Is there another way?"/>
          <p:cNvSpPr txBox="1"/>
          <p:nvPr>
            <p:ph type="title"/>
          </p:nvPr>
        </p:nvSpPr>
        <p:spPr>
          <a:xfrm>
            <a:off x="762000" y="4687003"/>
            <a:ext cx="22860000" cy="6350001"/>
          </a:xfrm>
          <a:prstGeom prst="rect">
            <a:avLst/>
          </a:prstGeom>
        </p:spPr>
        <p:txBody>
          <a:bodyPr/>
          <a:lstStyle>
            <a:lvl1pPr defTabSz="676909">
              <a:spcBef>
                <a:spcPts val="3100"/>
              </a:spcBef>
              <a:defRPr sz="24600"/>
            </a:lvl1pPr>
          </a:lstStyle>
          <a:p>
            <a:pPr/>
            <a:r>
              <a:t>Is there another way?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74" name="INTRODUCING BUILDPACKS"/>
          <p:cNvSpPr txBox="1"/>
          <p:nvPr>
            <p:ph type="title"/>
          </p:nvPr>
        </p:nvSpPr>
        <p:spPr>
          <a:xfrm>
            <a:off x="762000" y="4687003"/>
            <a:ext cx="22860000" cy="6350001"/>
          </a:xfrm>
          <a:prstGeom prst="rect">
            <a:avLst/>
          </a:prstGeom>
        </p:spPr>
        <p:txBody>
          <a:bodyPr/>
          <a:lstStyle>
            <a:lvl1pPr defTabSz="668655">
              <a:spcBef>
                <a:spcPts val="0"/>
              </a:spcBef>
              <a:defRPr sz="24543"/>
            </a:lvl1pPr>
          </a:lstStyle>
          <a:p>
            <a:pPr/>
            <a:r>
              <a:t>INTRODUCING BUILDPACKS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6633" y="4101170"/>
            <a:ext cx="6890864" cy="6890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78" name="What are buildpack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are buildpacks?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8625" y="6417175"/>
            <a:ext cx="16371126" cy="7292789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CNCF sandbox project initiated by Pivotal and Heroku in 2018. Has been used in their platforms for many yea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CNCF sandbox project initiated by Pivotal and Heroku in 2018. Has been used in their platforms for many years.</a:t>
            </a:r>
          </a:p>
          <a:p>
            <a:pPr/>
            <a:r>
              <a:t>Take in source code, detect how to build it, </a:t>
            </a:r>
            <a:br/>
            <a:r>
              <a:t>run a buildpack and output a docker image.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83" name="Buildpacks main 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Buildpacks main advantages</a:t>
            </a:r>
          </a:p>
        </p:txBody>
      </p:sp>
      <p:sp>
        <p:nvSpPr>
          <p:cNvPr id="284" name="Reusable - use the same buildpack on many apps (e.g one Java buildpack for all your micro-servi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Reusable</a:t>
            </a:r>
            <a:r>
              <a:t> - use the same buildpack on many apps (e.g one Java buildpack for all your micro-services)</a:t>
            </a:r>
          </a:p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Fast</a:t>
            </a:r>
            <a:r>
              <a:t> - only re-builds and uploads layers when necessary (thanks to rebasing)</a:t>
            </a:r>
          </a:p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Modular</a:t>
            </a:r>
            <a:r>
              <a:t> - combine buildpacks to create composite images, for example, one buildpack for building a React and Java app (difficult to achieve with Dockerfile)</a:t>
            </a:r>
          </a:p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Safe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 - apps meet security requirements without any effort from developer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173" name="Lets talk about the prehistoric days.. (Before 201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Lets talk about the prehistoric days.. (Before 2013)</a:t>
            </a:r>
          </a:p>
        </p:txBody>
      </p:sp>
      <p:sp>
        <p:nvSpPr>
          <p:cNvPr id="174" name="Developers focus on building their apps, Ops worry about the infrastructure side of thing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Developers focus on building their apps, Ops worry about the infrastructure side of things.</a:t>
            </a:r>
          </a:p>
          <a:p>
            <a:pPr/>
            <a:r>
              <a:t>Once a release is ready, developers package up their app (JAR, binary etc) and hand over to Operations to deploy on their infrastructure: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231" y="7977493"/>
            <a:ext cx="4123284" cy="4123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63235" y="8513505"/>
            <a:ext cx="3640884" cy="3640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93371" y="9355659"/>
            <a:ext cx="2877863" cy="2877864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Arrow"/>
          <p:cNvSpPr/>
          <p:nvPr/>
        </p:nvSpPr>
        <p:spPr>
          <a:xfrm>
            <a:off x="7245373" y="1033394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9" name="Arrow"/>
          <p:cNvSpPr/>
          <p:nvPr/>
        </p:nvSpPr>
        <p:spPr>
          <a:xfrm>
            <a:off x="16030181" y="1034384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0" name="Developers"/>
          <p:cNvSpPr txBox="1"/>
          <p:nvPr/>
        </p:nvSpPr>
        <p:spPr>
          <a:xfrm>
            <a:off x="2472465" y="12295685"/>
            <a:ext cx="21313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Developers</a:t>
            </a:r>
          </a:p>
        </p:txBody>
      </p:sp>
      <p:sp>
        <p:nvSpPr>
          <p:cNvPr id="181" name="Operations"/>
          <p:cNvSpPr txBox="1"/>
          <p:nvPr/>
        </p:nvSpPr>
        <p:spPr>
          <a:xfrm>
            <a:off x="19753843" y="12129853"/>
            <a:ext cx="20806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Operations</a:t>
            </a:r>
          </a:p>
        </p:txBody>
      </p:sp>
      <p:sp>
        <p:nvSpPr>
          <p:cNvPr id="182" name="Code Artifact e.g JAR"/>
          <p:cNvSpPr txBox="1"/>
          <p:nvPr/>
        </p:nvSpPr>
        <p:spPr>
          <a:xfrm>
            <a:off x="10048009" y="12240407"/>
            <a:ext cx="38599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Code Artifact e.g JAR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87" name="How do buildpacks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How do buildpacks work?</a:t>
            </a:r>
          </a:p>
        </p:txBody>
      </p:sp>
      <p:sp>
        <p:nvSpPr>
          <p:cNvPr id="288" name="Detect app type and select buildpacks…"/>
          <p:cNvSpPr txBox="1"/>
          <p:nvPr>
            <p:ph type="body" sz="half" idx="1"/>
          </p:nvPr>
        </p:nvSpPr>
        <p:spPr>
          <a:xfrm>
            <a:off x="7680234" y="3886200"/>
            <a:ext cx="14960038" cy="8585200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Detect</a:t>
            </a:r>
            <a:r>
              <a:t> app type and select buildpacks</a:t>
            </a:r>
          </a:p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Analyze</a:t>
            </a:r>
            <a:r>
              <a:t> optimisation opportunities to re-use layers from previous build</a:t>
            </a:r>
          </a:p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Build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 the image by applying each selected buildpack</a:t>
            </a: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Export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 the image to Docker or a remote registry</a:t>
            </a: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Cache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 image layers for the next build</a:t>
            </a:r>
          </a:p>
        </p:txBody>
      </p:sp>
      <p:sp>
        <p:nvSpPr>
          <p:cNvPr id="289" name="DETECT"/>
          <p:cNvSpPr/>
          <p:nvPr/>
        </p:nvSpPr>
        <p:spPr>
          <a:xfrm>
            <a:off x="1733312" y="3924299"/>
            <a:ext cx="4618407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DETECT</a:t>
            </a:r>
          </a:p>
        </p:txBody>
      </p:sp>
      <p:sp>
        <p:nvSpPr>
          <p:cNvPr id="290" name="Analysis"/>
          <p:cNvSpPr/>
          <p:nvPr/>
        </p:nvSpPr>
        <p:spPr>
          <a:xfrm>
            <a:off x="1733312" y="5389472"/>
            <a:ext cx="461840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Analysis</a:t>
            </a:r>
          </a:p>
        </p:txBody>
      </p:sp>
      <p:sp>
        <p:nvSpPr>
          <p:cNvPr id="291" name="BUILD"/>
          <p:cNvSpPr/>
          <p:nvPr/>
        </p:nvSpPr>
        <p:spPr>
          <a:xfrm>
            <a:off x="1733312" y="6858000"/>
            <a:ext cx="4618407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BUILD</a:t>
            </a:r>
          </a:p>
        </p:txBody>
      </p:sp>
      <p:sp>
        <p:nvSpPr>
          <p:cNvPr id="292" name="Export"/>
          <p:cNvSpPr/>
          <p:nvPr/>
        </p:nvSpPr>
        <p:spPr>
          <a:xfrm>
            <a:off x="1733312" y="8326528"/>
            <a:ext cx="461840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Export</a:t>
            </a:r>
          </a:p>
        </p:txBody>
      </p:sp>
      <p:sp>
        <p:nvSpPr>
          <p:cNvPr id="293" name="Cache"/>
          <p:cNvSpPr/>
          <p:nvPr/>
        </p:nvSpPr>
        <p:spPr>
          <a:xfrm>
            <a:off x="1733312" y="9795055"/>
            <a:ext cx="461840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96" name="How does this look for developer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How does this look for developers?</a:t>
            </a:r>
          </a:p>
        </p:txBody>
      </p:sp>
      <p:sp>
        <p:nvSpPr>
          <p:cNvPr id="297" name="Now developers only need to worry about their application cod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developers only need to worry about their application code.</a:t>
            </a:r>
          </a:p>
          <a:p>
            <a:pPr/>
            <a:r>
              <a:t>Buildpacks detect what the type of app, and provides the mechanism for packaging into a runnable docker image.</a:t>
            </a:r>
          </a:p>
        </p:txBody>
      </p:sp>
      <p:sp>
        <p:nvSpPr>
          <p:cNvPr id="298" name="Rounded Rectangle"/>
          <p:cNvSpPr/>
          <p:nvPr/>
        </p:nvSpPr>
        <p:spPr>
          <a:xfrm>
            <a:off x="9990811" y="7678634"/>
            <a:ext cx="3967215" cy="472482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9" name="App code"/>
          <p:cNvSpPr/>
          <p:nvPr/>
        </p:nvSpPr>
        <p:spPr>
          <a:xfrm>
            <a:off x="10309897" y="7969826"/>
            <a:ext cx="332904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App code</a:t>
            </a:r>
          </a:p>
        </p:txBody>
      </p:sp>
      <p:sp>
        <p:nvSpPr>
          <p:cNvPr id="300" name="Runtime"/>
          <p:cNvSpPr/>
          <p:nvPr/>
        </p:nvSpPr>
        <p:spPr>
          <a:xfrm>
            <a:off x="10309897" y="9406046"/>
            <a:ext cx="3329040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301" name="OS Image"/>
          <p:cNvSpPr/>
          <p:nvPr/>
        </p:nvSpPr>
        <p:spPr>
          <a:xfrm>
            <a:off x="10309897" y="10842264"/>
            <a:ext cx="332904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OS Image</a:t>
            </a:r>
          </a:p>
        </p:txBody>
      </p:sp>
      <p:sp>
        <p:nvSpPr>
          <p:cNvPr id="302" name="Container"/>
          <p:cNvSpPr txBox="1"/>
          <p:nvPr/>
        </p:nvSpPr>
        <p:spPr>
          <a:xfrm>
            <a:off x="11053350" y="12550026"/>
            <a:ext cx="1842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pic>
        <p:nvPicPr>
          <p:cNvPr id="3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88" y="7979404"/>
            <a:ext cx="4123284" cy="4123284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Arrow"/>
          <p:cNvSpPr/>
          <p:nvPr/>
        </p:nvSpPr>
        <p:spPr>
          <a:xfrm>
            <a:off x="7482216" y="796982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39443" y="8220605"/>
            <a:ext cx="3640883" cy="3640883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Developers"/>
          <p:cNvSpPr txBox="1"/>
          <p:nvPr/>
        </p:nvSpPr>
        <p:spPr>
          <a:xfrm>
            <a:off x="2472465" y="12295685"/>
            <a:ext cx="21313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Developers</a:t>
            </a:r>
          </a:p>
        </p:txBody>
      </p:sp>
      <p:sp>
        <p:nvSpPr>
          <p:cNvPr id="307" name="Buildpack Operator"/>
          <p:cNvSpPr txBox="1"/>
          <p:nvPr/>
        </p:nvSpPr>
        <p:spPr>
          <a:xfrm>
            <a:off x="18546202" y="12017515"/>
            <a:ext cx="35673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Buildpack Operator</a:t>
            </a:r>
          </a:p>
        </p:txBody>
      </p:sp>
      <p:sp>
        <p:nvSpPr>
          <p:cNvPr id="308" name="Arrow"/>
          <p:cNvSpPr/>
          <p:nvPr/>
        </p:nvSpPr>
        <p:spPr>
          <a:xfrm rot="10800000">
            <a:off x="15379610" y="940604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9" name="Arrow"/>
          <p:cNvSpPr/>
          <p:nvPr/>
        </p:nvSpPr>
        <p:spPr>
          <a:xfrm rot="10800000">
            <a:off x="15379610" y="108422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312" name="What if we need to patch a security vulnerabilit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if we need to patch a security vulnerability?</a:t>
            </a:r>
          </a:p>
        </p:txBody>
      </p:sp>
      <p:sp>
        <p:nvSpPr>
          <p:cNvPr id="313" name="Previously we mentioned that in Dockerfile caching, changing OS layer would require rebuilding the entire image.…"/>
          <p:cNvSpPr txBox="1"/>
          <p:nvPr>
            <p:ph type="body" sz="half" idx="1"/>
          </p:nvPr>
        </p:nvSpPr>
        <p:spPr>
          <a:xfrm>
            <a:off x="762000" y="3860800"/>
            <a:ext cx="12890773" cy="8585200"/>
          </a:xfrm>
          <a:prstGeom prst="rect">
            <a:avLst/>
          </a:prstGeom>
        </p:spPr>
        <p:txBody>
          <a:bodyPr/>
          <a:lstStyle/>
          <a:p>
            <a:pPr marL="628650" indent="-628650" defTabSz="817244">
              <a:spcBef>
                <a:spcPts val="3800"/>
              </a:spcBef>
              <a:defRPr sz="4752"/>
            </a:pPr>
            <a:r>
              <a:t>Previously we mentioned that in Dockerfile caching, changing OS layer would require rebuilding the entire image.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t>Buildpacks use rebasing, allowing you to update one specific layer without needing to rebuild other layers.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t>This means that if you want to patch a security vulnerability, you can do it in minutes.</a:t>
            </a:r>
          </a:p>
        </p:txBody>
      </p:sp>
      <p:sp>
        <p:nvSpPr>
          <p:cNvPr id="314" name="Rounded Rectangle"/>
          <p:cNvSpPr/>
          <p:nvPr/>
        </p:nvSpPr>
        <p:spPr>
          <a:xfrm>
            <a:off x="17335571" y="3685633"/>
            <a:ext cx="3967214" cy="786429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5" name="Source code"/>
          <p:cNvSpPr/>
          <p:nvPr/>
        </p:nvSpPr>
        <p:spPr>
          <a:xfrm>
            <a:off x="17654658" y="3976826"/>
            <a:ext cx="332904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316" name="Node modules"/>
          <p:cNvSpPr/>
          <p:nvPr/>
        </p:nvSpPr>
        <p:spPr>
          <a:xfrm>
            <a:off x="17654658" y="5474927"/>
            <a:ext cx="3329040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Node modules</a:t>
            </a:r>
          </a:p>
        </p:txBody>
      </p:sp>
      <p:sp>
        <p:nvSpPr>
          <p:cNvPr id="317" name="Heroku-16"/>
          <p:cNvSpPr/>
          <p:nvPr/>
        </p:nvSpPr>
        <p:spPr>
          <a:xfrm>
            <a:off x="17654658" y="9983857"/>
            <a:ext cx="332904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Heroku-16</a:t>
            </a:r>
          </a:p>
        </p:txBody>
      </p:sp>
      <p:sp>
        <p:nvSpPr>
          <p:cNvPr id="318" name="Container"/>
          <p:cNvSpPr txBox="1"/>
          <p:nvPr/>
        </p:nvSpPr>
        <p:spPr>
          <a:xfrm>
            <a:off x="18398111" y="11696496"/>
            <a:ext cx="1842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sp>
        <p:nvSpPr>
          <p:cNvPr id="319" name="Node 10"/>
          <p:cNvSpPr/>
          <p:nvPr/>
        </p:nvSpPr>
        <p:spPr>
          <a:xfrm>
            <a:off x="17654658" y="8485757"/>
            <a:ext cx="332904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Node 10</a:t>
            </a:r>
          </a:p>
        </p:txBody>
      </p:sp>
      <p:sp>
        <p:nvSpPr>
          <p:cNvPr id="320" name="Yarn 1.2"/>
          <p:cNvSpPr/>
          <p:nvPr/>
        </p:nvSpPr>
        <p:spPr>
          <a:xfrm>
            <a:off x="17654658" y="6982779"/>
            <a:ext cx="3329040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Yarn 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323" name="What if we need to patch a security vulnerabilit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if we need to patch a security vulnerability?</a:t>
            </a:r>
          </a:p>
        </p:txBody>
      </p:sp>
      <p:sp>
        <p:nvSpPr>
          <p:cNvPr id="324" name="If we want to upgrade our OS layer (Heroku-16 to 18), we are able to replace that single layer, without rebuilding the whole image"/>
          <p:cNvSpPr txBox="1"/>
          <p:nvPr>
            <p:ph type="body" sz="half" idx="1"/>
          </p:nvPr>
        </p:nvSpPr>
        <p:spPr>
          <a:xfrm>
            <a:off x="762000" y="3860800"/>
            <a:ext cx="12890773" cy="8585200"/>
          </a:xfrm>
          <a:prstGeom prst="rect">
            <a:avLst/>
          </a:prstGeom>
        </p:spPr>
        <p:txBody>
          <a:bodyPr/>
          <a:lstStyle/>
          <a:p>
            <a:pPr/>
            <a:r>
              <a:t>If we want to upgrade our OS layer (Heroku-16 to 18), we are able to replace that single layer, without rebuilding the whole image</a:t>
            </a:r>
          </a:p>
        </p:txBody>
      </p:sp>
      <p:sp>
        <p:nvSpPr>
          <p:cNvPr id="325" name="Rounded Rectangle"/>
          <p:cNvSpPr/>
          <p:nvPr/>
        </p:nvSpPr>
        <p:spPr>
          <a:xfrm>
            <a:off x="17335571" y="3685633"/>
            <a:ext cx="3967214" cy="786429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6" name="Source code"/>
          <p:cNvSpPr/>
          <p:nvPr/>
        </p:nvSpPr>
        <p:spPr>
          <a:xfrm>
            <a:off x="17654658" y="3976826"/>
            <a:ext cx="332904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327" name="Node modules"/>
          <p:cNvSpPr/>
          <p:nvPr/>
        </p:nvSpPr>
        <p:spPr>
          <a:xfrm>
            <a:off x="17654658" y="5474927"/>
            <a:ext cx="3329040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Node modules</a:t>
            </a:r>
          </a:p>
        </p:txBody>
      </p:sp>
      <p:sp>
        <p:nvSpPr>
          <p:cNvPr id="328" name="Heroku-16"/>
          <p:cNvSpPr/>
          <p:nvPr/>
        </p:nvSpPr>
        <p:spPr>
          <a:xfrm>
            <a:off x="17654658" y="9983857"/>
            <a:ext cx="332904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Heroku-16</a:t>
            </a:r>
          </a:p>
        </p:txBody>
      </p:sp>
      <p:sp>
        <p:nvSpPr>
          <p:cNvPr id="329" name="Container"/>
          <p:cNvSpPr txBox="1"/>
          <p:nvPr/>
        </p:nvSpPr>
        <p:spPr>
          <a:xfrm>
            <a:off x="18398111" y="11696496"/>
            <a:ext cx="1842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sp>
        <p:nvSpPr>
          <p:cNvPr id="330" name="Node 10"/>
          <p:cNvSpPr/>
          <p:nvPr/>
        </p:nvSpPr>
        <p:spPr>
          <a:xfrm>
            <a:off x="17654658" y="8485757"/>
            <a:ext cx="332904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Node 10</a:t>
            </a:r>
          </a:p>
        </p:txBody>
      </p:sp>
      <p:sp>
        <p:nvSpPr>
          <p:cNvPr id="331" name="Yarn 1.2"/>
          <p:cNvSpPr/>
          <p:nvPr/>
        </p:nvSpPr>
        <p:spPr>
          <a:xfrm>
            <a:off x="17654658" y="6982779"/>
            <a:ext cx="3329040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Yarn 1.2</a:t>
            </a:r>
          </a:p>
        </p:txBody>
      </p:sp>
      <p:sp>
        <p:nvSpPr>
          <p:cNvPr id="332" name="Arrow"/>
          <p:cNvSpPr/>
          <p:nvPr/>
        </p:nvSpPr>
        <p:spPr>
          <a:xfrm>
            <a:off x="15775060" y="998385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335" name="What if we need to patch a security vulnerabilit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if we need to patch a security vulnerability?</a:t>
            </a:r>
          </a:p>
        </p:txBody>
      </p:sp>
      <p:sp>
        <p:nvSpPr>
          <p:cNvPr id="336" name="If we want to upgrade our OS layer (Heroku-16 to 18), we are able to replace that single layer, without rebuilding the whole image.…"/>
          <p:cNvSpPr txBox="1"/>
          <p:nvPr>
            <p:ph type="body" sz="half" idx="1"/>
          </p:nvPr>
        </p:nvSpPr>
        <p:spPr>
          <a:xfrm>
            <a:off x="762000" y="3860800"/>
            <a:ext cx="12890773" cy="8585200"/>
          </a:xfrm>
          <a:prstGeom prst="rect">
            <a:avLst/>
          </a:prstGeom>
        </p:spPr>
        <p:txBody>
          <a:bodyPr/>
          <a:lstStyle/>
          <a:p>
            <a:pPr/>
            <a:r>
              <a:t>If we want to upgrade our OS layer (Heroku-16 to 18), we are able to replace that single layer, without rebuilding the whole image.</a:t>
            </a:r>
          </a:p>
          <a:p>
            <a:pPr/>
            <a:r>
              <a:t>Using Dockerfile, we would have had to make this change to every individual Dockerfile.</a:t>
            </a:r>
          </a:p>
        </p:txBody>
      </p:sp>
      <p:sp>
        <p:nvSpPr>
          <p:cNvPr id="337" name="Rounded Rectangle"/>
          <p:cNvSpPr/>
          <p:nvPr/>
        </p:nvSpPr>
        <p:spPr>
          <a:xfrm>
            <a:off x="17335571" y="3685633"/>
            <a:ext cx="3967214" cy="786429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8" name="Source code"/>
          <p:cNvSpPr/>
          <p:nvPr/>
        </p:nvSpPr>
        <p:spPr>
          <a:xfrm>
            <a:off x="17654658" y="3976826"/>
            <a:ext cx="332904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Source code</a:t>
            </a:r>
          </a:p>
        </p:txBody>
      </p:sp>
      <p:sp>
        <p:nvSpPr>
          <p:cNvPr id="339" name="Node modules"/>
          <p:cNvSpPr/>
          <p:nvPr/>
        </p:nvSpPr>
        <p:spPr>
          <a:xfrm>
            <a:off x="17654658" y="5474927"/>
            <a:ext cx="3329040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Node modules</a:t>
            </a:r>
          </a:p>
        </p:txBody>
      </p:sp>
      <p:sp>
        <p:nvSpPr>
          <p:cNvPr id="340" name="Heroku-18"/>
          <p:cNvSpPr/>
          <p:nvPr/>
        </p:nvSpPr>
        <p:spPr>
          <a:xfrm>
            <a:off x="17654658" y="9983857"/>
            <a:ext cx="3329040" cy="1270001"/>
          </a:xfrm>
          <a:prstGeom prst="rect">
            <a:avLst/>
          </a:prstGeom>
          <a:solidFill>
            <a:schemeClr val="accent3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Heroku-18</a:t>
            </a:r>
          </a:p>
        </p:txBody>
      </p:sp>
      <p:sp>
        <p:nvSpPr>
          <p:cNvPr id="341" name="Container"/>
          <p:cNvSpPr txBox="1"/>
          <p:nvPr/>
        </p:nvSpPr>
        <p:spPr>
          <a:xfrm>
            <a:off x="18398111" y="11696496"/>
            <a:ext cx="1842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sp>
        <p:nvSpPr>
          <p:cNvPr id="342" name="Node 10"/>
          <p:cNvSpPr/>
          <p:nvPr/>
        </p:nvSpPr>
        <p:spPr>
          <a:xfrm>
            <a:off x="17654658" y="8485757"/>
            <a:ext cx="332904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Node 10</a:t>
            </a:r>
          </a:p>
        </p:txBody>
      </p:sp>
      <p:sp>
        <p:nvSpPr>
          <p:cNvPr id="343" name="Yarn 1.2"/>
          <p:cNvSpPr/>
          <p:nvPr/>
        </p:nvSpPr>
        <p:spPr>
          <a:xfrm>
            <a:off x="17654658" y="6982779"/>
            <a:ext cx="3329040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Yarn 1.2</a:t>
            </a:r>
          </a:p>
        </p:txBody>
      </p:sp>
      <p:sp>
        <p:nvSpPr>
          <p:cNvPr id="344" name="Arrow"/>
          <p:cNvSpPr/>
          <p:nvPr/>
        </p:nvSpPr>
        <p:spPr>
          <a:xfrm>
            <a:off x="15775060" y="998385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347" name="List of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List of Features</a:t>
            </a:r>
          </a:p>
        </p:txBody>
      </p:sp>
      <p:sp>
        <p:nvSpPr>
          <p:cNvPr id="348" name="Advanced Caching - Robust caching is used to improve performan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Advanced Caching</a:t>
            </a:r>
            <a:r>
              <a:t> - Robust caching is used to improve performance.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Bill-of-Materials</a:t>
            </a:r>
            <a:r>
              <a:t> - Insights into the contents of the app image.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Modular</a:t>
            </a:r>
            <a:r>
              <a:t> - Multiple build packs can be used to create an app image.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Multi-language</a:t>
            </a:r>
            <a:r>
              <a:t> - Supports more than one programming language family.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Multi-process</a:t>
            </a:r>
            <a:r>
              <a:t> - Image can have multiple entrypoints for each operational mode.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Minimal app image</a:t>
            </a:r>
            <a:r>
              <a:t> - Image contains only what is necessary.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Rebasing</a:t>
            </a:r>
            <a:r>
              <a:t> - Instant updates of base images without re-building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Reproducibility</a:t>
            </a:r>
            <a:r>
              <a:t> - Reproduces the same image direct by re-running the build.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Reusability</a:t>
            </a:r>
            <a:r>
              <a:t> - Leverage production-ready build packs maintained by the community.</a:t>
            </a:r>
          </a:p>
        </p:txBody>
      </p:sp>
      <p:sp>
        <p:nvSpPr>
          <p:cNvPr id="349" name="Source: https://buildpacks.io/features/"/>
          <p:cNvSpPr txBox="1"/>
          <p:nvPr/>
        </p:nvSpPr>
        <p:spPr>
          <a:xfrm>
            <a:off x="987818" y="12745051"/>
            <a:ext cx="684428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https://buildpacks.io/features/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352" name="How to get start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How to get started?</a:t>
            </a:r>
          </a:p>
        </p:txBody>
      </p:sp>
      <p:sp>
        <p:nvSpPr>
          <p:cNvPr id="353" name="The main way that you interact with buildpacks is using the Pack CL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main way that you interact with buildpacks is using the Pack CLI.</a:t>
            </a:r>
          </a:p>
          <a:p>
            <a:pPr/>
            <a:r>
              <a:t>Running “pack suggest-builders” will give you a list of recommended builders that you can get started with, usually those that are battle-hardened by years of production by Heroku and Pivotal.</a:t>
            </a:r>
          </a:p>
          <a:p>
            <a:pPr/>
            <a:r>
              <a:t>If your organization has the requirement, you can also create your own builders for your own specific needs. 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buildpacks.io</a:t>
            </a:r>
            <a:r>
              <a:t> has extensive documentation on this: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https://buildpacks.io/docs/operator-guide/create-a-builder/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356" name="Pack CLI Quick st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Pack CLI Quick start</a:t>
            </a:r>
          </a:p>
        </p:txBody>
      </p:sp>
      <p:sp>
        <p:nvSpPr>
          <p:cNvPr id="357" name="Use Cloud Foundry buildpack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Cloud Foundry buildpack: </a:t>
            </a:r>
          </a:p>
          <a:p>
            <a:pPr/>
          </a:p>
          <a:p>
            <a:pPr/>
            <a:r>
              <a:t>Run buildpack:</a:t>
            </a:r>
          </a:p>
          <a:p>
            <a:pPr/>
          </a:p>
          <a:p>
            <a:pPr/>
            <a:r>
              <a:t>Works for Java, Node, .NET core, Go etc</a:t>
            </a:r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7168" y="5203027"/>
            <a:ext cx="13632138" cy="813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8013" y="7704189"/>
            <a:ext cx="7009636" cy="949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362" name="My experience with Buildp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My experience with Buildpacks</a:t>
            </a:r>
          </a:p>
        </p:txBody>
      </p:sp>
      <p:sp>
        <p:nvSpPr>
          <p:cNvPr id="363" name="Spring Boot 2.3 brought in support for buildpacks which was what got me interested in them. With a single command (gradle bootBuildImage or mvn spring-boot:build-image), you can make use of Paketo buildpacks to build your docker images out of the bo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3100"/>
              </a:spcBef>
              <a:defRPr sz="3936"/>
            </a:pPr>
            <a:r>
              <a:t>Spring Boot 2.3 brought in support for buildpacks which was what got me interested in them. With a single command (gradle bootBuildImage or mvn spring-boot:build-image), you can make use of Paketo buildpacks to build your docker images out of the box.</a:t>
            </a:r>
          </a:p>
          <a:p>
            <a:pPr marL="520700" indent="-520700" defTabSz="676909">
              <a:spcBef>
                <a:spcPts val="3100"/>
              </a:spcBef>
              <a:defRPr sz="3936"/>
            </a:pPr>
            <a:r>
              <a:t>The main thing that interested me was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performance</a:t>
            </a:r>
            <a:r>
              <a:t> - I have gotten used to building and pushing docker images that would require 100MB upload each time; but with buildpacks, it was lowered to KBs! Docker push times dropped from minutes to seconds with very little configuration.</a:t>
            </a:r>
          </a:p>
          <a:p>
            <a:pPr marL="520700" indent="-520700" defTabSz="676909">
              <a:spcBef>
                <a:spcPts val="3100"/>
              </a:spcBef>
              <a:defRPr sz="3936"/>
            </a:pPr>
            <a:r>
              <a:t>For other frameworks, I highly recommend Pack CLI as your main way to interact with buildpacks.</a:t>
            </a:r>
          </a:p>
          <a:p>
            <a:pPr marL="520700" indent="-520700" defTabSz="676909">
              <a:spcBef>
                <a:spcPts val="3100"/>
              </a:spcBef>
              <a:defRPr sz="3936"/>
            </a:pPr>
            <a:r>
              <a:t>If you use platforms such as Heroku, Pivotal Cloud Foundry, Google Cloud Platform, they have built-in support and specific tools to optimise buildpacks for their platforms.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366" name="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Links</a:t>
            </a:r>
          </a:p>
        </p:txBody>
      </p:sp>
      <p:sp>
        <p:nvSpPr>
          <p:cNvPr id="367" name="Docker security best practices - https://snyk.io/blog/10-docker-image-security-best-practices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security best practices -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https://snyk.io/blog/10-docker-image-security-best-practices/</a:t>
            </a:r>
          </a:p>
          <a:p>
            <a:pPr/>
            <a:r>
              <a:t>Snyk State of Open Source Security -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https://snyk.io/open-source-security/</a:t>
            </a: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https://buildpacks.io/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185" name="Lets talk about the prehistoric days.. (Before 201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Lets talk about the prehistoric days.. (Before 2013)</a:t>
            </a:r>
          </a:p>
        </p:txBody>
      </p:sp>
      <p:sp>
        <p:nvSpPr>
          <p:cNvPr id="186" name="If something went wrong with the release, it was usually due to differences in environments e.g “It works on my machine”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something went wrong with the release, it was usually due to differences in environments e.g “It works on my machine” 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231" y="7977493"/>
            <a:ext cx="4123284" cy="4123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63235" y="8513505"/>
            <a:ext cx="3640884" cy="3640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93371" y="9355659"/>
            <a:ext cx="2877863" cy="287786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Arrow"/>
          <p:cNvSpPr/>
          <p:nvPr/>
        </p:nvSpPr>
        <p:spPr>
          <a:xfrm>
            <a:off x="7245373" y="1033394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1" name="Arrow"/>
          <p:cNvSpPr/>
          <p:nvPr/>
        </p:nvSpPr>
        <p:spPr>
          <a:xfrm>
            <a:off x="16030181" y="1034384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2" name="Developers"/>
          <p:cNvSpPr txBox="1"/>
          <p:nvPr/>
        </p:nvSpPr>
        <p:spPr>
          <a:xfrm>
            <a:off x="2472465" y="12295685"/>
            <a:ext cx="21313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Developers</a:t>
            </a:r>
          </a:p>
        </p:txBody>
      </p:sp>
      <p:sp>
        <p:nvSpPr>
          <p:cNvPr id="193" name="Operations"/>
          <p:cNvSpPr txBox="1"/>
          <p:nvPr/>
        </p:nvSpPr>
        <p:spPr>
          <a:xfrm>
            <a:off x="19753843" y="12129853"/>
            <a:ext cx="20806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Operations</a:t>
            </a:r>
          </a:p>
        </p:txBody>
      </p:sp>
      <p:sp>
        <p:nvSpPr>
          <p:cNvPr id="194" name="Code Artifact e.g JAR"/>
          <p:cNvSpPr txBox="1"/>
          <p:nvPr/>
        </p:nvSpPr>
        <p:spPr>
          <a:xfrm>
            <a:off x="10048009" y="12240407"/>
            <a:ext cx="38599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Code Artifact e.g JAR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370" name="Questions?"/>
          <p:cNvSpPr txBox="1"/>
          <p:nvPr>
            <p:ph type="title"/>
          </p:nvPr>
        </p:nvSpPr>
        <p:spPr>
          <a:xfrm>
            <a:off x="762000" y="4687003"/>
            <a:ext cx="22860000" cy="6350001"/>
          </a:xfrm>
          <a:prstGeom prst="rect">
            <a:avLst/>
          </a:prstGeom>
        </p:spPr>
        <p:txBody>
          <a:bodyPr/>
          <a:lstStyle>
            <a:lvl1pPr>
              <a:defRPr sz="30000"/>
            </a:lvl1pPr>
          </a:lstStyle>
          <a:p>
            <a:pPr/>
            <a:r>
              <a:t>Questions?</a:t>
            </a:r>
          </a:p>
        </p:txBody>
      </p:sp>
      <p:sp>
        <p:nvSpPr>
          <p:cNvPr id="371" name="Contact: escull638@gmail.com"/>
          <p:cNvSpPr txBox="1"/>
          <p:nvPr>
            <p:ph type="body" sz="quarter" idx="1"/>
          </p:nvPr>
        </p:nvSpPr>
        <p:spPr>
          <a:xfrm>
            <a:off x="871908" y="8379317"/>
            <a:ext cx="10375934" cy="1089891"/>
          </a:xfrm>
          <a:prstGeom prst="rect">
            <a:avLst/>
          </a:prstGeom>
        </p:spPr>
        <p:txBody>
          <a:bodyPr/>
          <a:lstStyle/>
          <a:p>
            <a:pPr/>
            <a:r>
              <a:t>Contact: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escull638@gmail.com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10683" y="0"/>
            <a:ext cx="2620536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Changed everything…"/>
          <p:cNvSpPr txBox="1"/>
          <p:nvPr>
            <p:ph type="title"/>
          </p:nvPr>
        </p:nvSpPr>
        <p:spPr>
          <a:xfrm>
            <a:off x="10922448" y="7334347"/>
            <a:ext cx="12676532" cy="20051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38787"/>
                </a:solidFill>
              </a:defRPr>
            </a:lvl1pPr>
          </a:lstStyle>
          <a:p>
            <a:pPr/>
            <a:r>
              <a:t>Changed everything…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01" name="What is a docker contain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What is a docker container?</a:t>
            </a:r>
          </a:p>
        </p:txBody>
      </p:sp>
      <p:sp>
        <p:nvSpPr>
          <p:cNvPr id="202" name="Standardized way to package up software and dependencies…"/>
          <p:cNvSpPr txBox="1"/>
          <p:nvPr>
            <p:ph type="body" sz="half" idx="1"/>
          </p:nvPr>
        </p:nvSpPr>
        <p:spPr>
          <a:xfrm>
            <a:off x="11625171" y="3860800"/>
            <a:ext cx="11996829" cy="8585200"/>
          </a:xfrm>
          <a:prstGeom prst="rect">
            <a:avLst/>
          </a:prstGeom>
        </p:spPr>
        <p:txBody>
          <a:bodyPr/>
          <a:lstStyle/>
          <a:p>
            <a:pPr/>
            <a:r>
              <a:t>Standardized way to package up software and dependencies</a:t>
            </a:r>
          </a:p>
          <a:p>
            <a:pPr/>
            <a:r>
              <a:t>Each container runs in isolation</a:t>
            </a:r>
          </a:p>
          <a:p>
            <a:pPr/>
            <a:r>
              <a:t>Share the same OS kernel</a:t>
            </a:r>
          </a:p>
          <a:p>
            <a:pPr/>
            <a:r>
              <a:t>Docker Image - the basis of a Docker container</a:t>
            </a:r>
          </a:p>
          <a:p>
            <a:pPr/>
            <a:r>
              <a:t>Defined by “DockerFiles”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17657" r="0" b="0"/>
          <a:stretch>
            <a:fillRect/>
          </a:stretch>
        </p:blipFill>
        <p:spPr>
          <a:xfrm>
            <a:off x="-447125" y="3711400"/>
            <a:ext cx="12185246" cy="868749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ource: https://www.docker.com/resources/what-container"/>
          <p:cNvSpPr txBox="1"/>
          <p:nvPr/>
        </p:nvSpPr>
        <p:spPr>
          <a:xfrm>
            <a:off x="1006839" y="12459747"/>
            <a:ext cx="104222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https://www.docker.com/resources/what-container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07" name="Benefits of Docker contain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Benefits of Docker containers</a:t>
            </a:r>
          </a:p>
        </p:txBody>
      </p:sp>
      <p:sp>
        <p:nvSpPr>
          <p:cNvPr id="208" name="Consistent environment between developer’s machine and p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Consistent environment between developer’s machine and production</a:t>
            </a:r>
          </a:p>
          <a:p>
            <a:pPr/>
            <a:r>
              <a:t>No longer have the “it works on my machine” problem</a:t>
            </a:r>
          </a:p>
          <a:p>
            <a:pPr/>
            <a:r>
              <a:t>Portable - works on all platforms</a:t>
            </a:r>
          </a:p>
          <a:p>
            <a:pPr/>
            <a:r>
              <a:t>Isolate apps from each other - perfect for </a:t>
            </a:r>
            <a:br/>
            <a:r>
              <a:t>micro-services architecture</a:t>
            </a:r>
          </a:p>
        </p:txBody>
      </p:sp>
      <p:sp>
        <p:nvSpPr>
          <p:cNvPr id="209" name="Rounded Rectangle"/>
          <p:cNvSpPr/>
          <p:nvPr/>
        </p:nvSpPr>
        <p:spPr>
          <a:xfrm>
            <a:off x="15205299" y="7015307"/>
            <a:ext cx="3967215" cy="472482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0" name="App code"/>
          <p:cNvSpPr/>
          <p:nvPr/>
        </p:nvSpPr>
        <p:spPr>
          <a:xfrm>
            <a:off x="15524387" y="7306499"/>
            <a:ext cx="332904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App code</a:t>
            </a:r>
          </a:p>
        </p:txBody>
      </p:sp>
      <p:sp>
        <p:nvSpPr>
          <p:cNvPr id="211" name="Runtime"/>
          <p:cNvSpPr/>
          <p:nvPr/>
        </p:nvSpPr>
        <p:spPr>
          <a:xfrm>
            <a:off x="15524387" y="8742718"/>
            <a:ext cx="3329040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212" name="OS Image"/>
          <p:cNvSpPr/>
          <p:nvPr/>
        </p:nvSpPr>
        <p:spPr>
          <a:xfrm>
            <a:off x="15524387" y="10178936"/>
            <a:ext cx="332904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OS Image</a:t>
            </a:r>
          </a:p>
        </p:txBody>
      </p:sp>
      <p:sp>
        <p:nvSpPr>
          <p:cNvPr id="213" name="Container"/>
          <p:cNvSpPr txBox="1"/>
          <p:nvPr/>
        </p:nvSpPr>
        <p:spPr>
          <a:xfrm>
            <a:off x="16267839" y="11886699"/>
            <a:ext cx="1842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16" name="Docker Introduces some problems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Docker Introduces some problems..</a:t>
            </a:r>
          </a:p>
        </p:txBody>
      </p:sp>
      <p:sp>
        <p:nvSpPr>
          <p:cNvPr id="217" name="Developers can now have control over the entire stack - their app code, runtime used, underlying OS ran on the container,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Developers can now have control over the entire stack - their app code, runtime used, underlying OS ran on the container, etc.</a:t>
            </a:r>
          </a:p>
          <a:p>
            <a:pPr/>
            <a:r>
              <a:t>So who has responsibility of maintaining and patching the infrastructure?</a:t>
            </a:r>
          </a:p>
        </p:txBody>
      </p:sp>
      <p:sp>
        <p:nvSpPr>
          <p:cNvPr id="218" name="Rounded Rectangle"/>
          <p:cNvSpPr/>
          <p:nvPr/>
        </p:nvSpPr>
        <p:spPr>
          <a:xfrm>
            <a:off x="14486695" y="7586505"/>
            <a:ext cx="3967215" cy="472482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9" name="App code"/>
          <p:cNvSpPr/>
          <p:nvPr/>
        </p:nvSpPr>
        <p:spPr>
          <a:xfrm>
            <a:off x="14805781" y="7877698"/>
            <a:ext cx="332904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App code</a:t>
            </a:r>
          </a:p>
        </p:txBody>
      </p:sp>
      <p:sp>
        <p:nvSpPr>
          <p:cNvPr id="220" name="Runtime"/>
          <p:cNvSpPr/>
          <p:nvPr/>
        </p:nvSpPr>
        <p:spPr>
          <a:xfrm>
            <a:off x="14805781" y="9313917"/>
            <a:ext cx="3329040" cy="1270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221" name="OS Image"/>
          <p:cNvSpPr/>
          <p:nvPr/>
        </p:nvSpPr>
        <p:spPr>
          <a:xfrm>
            <a:off x="14805781" y="10750136"/>
            <a:ext cx="332904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OS Image</a:t>
            </a:r>
          </a:p>
        </p:txBody>
      </p:sp>
      <p:sp>
        <p:nvSpPr>
          <p:cNvPr id="222" name="Container"/>
          <p:cNvSpPr txBox="1"/>
          <p:nvPr/>
        </p:nvSpPr>
        <p:spPr>
          <a:xfrm>
            <a:off x="15549233" y="12457897"/>
            <a:ext cx="1842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7972" y="7887275"/>
            <a:ext cx="4123284" cy="4123285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Arrow"/>
          <p:cNvSpPr/>
          <p:nvPr/>
        </p:nvSpPr>
        <p:spPr>
          <a:xfrm>
            <a:off x="11978100" y="787769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5" name="Arrow"/>
          <p:cNvSpPr/>
          <p:nvPr/>
        </p:nvSpPr>
        <p:spPr>
          <a:xfrm>
            <a:off x="11978100" y="931391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6" name="Arrow"/>
          <p:cNvSpPr/>
          <p:nvPr/>
        </p:nvSpPr>
        <p:spPr>
          <a:xfrm>
            <a:off x="11978100" y="1087911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29" name="Docker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Dockerfiles</a:t>
            </a:r>
          </a:p>
        </p:txBody>
      </p:sp>
      <p:sp>
        <p:nvSpPr>
          <p:cNvPr id="230" name="Dockerfiles are used to define how your docker image is constructed.…"/>
          <p:cNvSpPr txBox="1"/>
          <p:nvPr>
            <p:ph type="body" sz="half" idx="1"/>
          </p:nvPr>
        </p:nvSpPr>
        <p:spPr>
          <a:xfrm>
            <a:off x="762000" y="3860800"/>
            <a:ext cx="9353130" cy="8585200"/>
          </a:xfrm>
          <a:prstGeom prst="rect">
            <a:avLst/>
          </a:prstGeom>
        </p:spPr>
        <p:txBody>
          <a:bodyPr/>
          <a:lstStyle/>
          <a:p>
            <a:pPr/>
            <a:r>
              <a:t>Dockerfiles are used to define how your docker image is constructed.</a:t>
            </a:r>
          </a:p>
          <a:p>
            <a:pPr/>
            <a:r>
              <a:t>This is an example Dockerfile for a NodeJS app.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7091" y="3470011"/>
            <a:ext cx="13587609" cy="936677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Rectangle"/>
          <p:cNvSpPr/>
          <p:nvPr/>
        </p:nvSpPr>
        <p:spPr>
          <a:xfrm>
            <a:off x="12281454" y="3731903"/>
            <a:ext cx="1270001" cy="635001"/>
          </a:xfrm>
          <a:prstGeom prst="rect">
            <a:avLst/>
          </a:prstGeom>
          <a:solidFill>
            <a:srgbClr val="2D2D2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Buildpacks - the future of container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Buildpacks - the future of containers?</a:t>
            </a:r>
          </a:p>
        </p:txBody>
      </p:sp>
      <p:sp>
        <p:nvSpPr>
          <p:cNvPr id="235" name="Docker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Dockerfiles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7091" y="3470011"/>
            <a:ext cx="13587609" cy="936677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What OS does it use? Have you checked how many OS vulnerabilities there are?…"/>
          <p:cNvSpPr txBox="1"/>
          <p:nvPr/>
        </p:nvSpPr>
        <p:spPr>
          <a:xfrm>
            <a:off x="725228" y="3270249"/>
            <a:ext cx="9190630" cy="98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9791" indent="-449791">
              <a:buClr>
                <a:schemeClr val="accent1"/>
              </a:buClr>
              <a:buSzPct val="104999"/>
              <a:buFont typeface="Avenir Next Regular"/>
              <a:buChar char="‣"/>
              <a:defRPr sz="3700"/>
            </a:pPr>
            <a:r>
              <a:t>What OS does it use? Have you checked how many OS vulnerabilities there are?</a:t>
            </a:r>
          </a:p>
          <a:p>
            <a:pPr marL="449791" indent="-449791">
              <a:buClr>
                <a:schemeClr val="accent1"/>
              </a:buClr>
              <a:buSzPct val="104999"/>
              <a:buFont typeface="Avenir Next Regular"/>
              <a:buChar char="‣"/>
              <a:defRPr sz="3700"/>
            </a:pPr>
            <a:r>
              <a:t>No image tag used, latest version available will be pulled each time. Favour fixed tags e.g node:12.</a:t>
            </a:r>
          </a:p>
          <a:p>
            <a:pPr marL="449791" indent="-449791">
              <a:buClr>
                <a:schemeClr val="accent1"/>
              </a:buClr>
              <a:buSzPct val="104999"/>
              <a:buFont typeface="Avenir Next Regular"/>
              <a:buChar char="‣"/>
              <a:defRPr sz="3700"/>
            </a:pPr>
            <a:r>
              <a:t>This is a large base docker image, increasing the attack surface. Favour minimal secure images.</a:t>
            </a:r>
          </a:p>
          <a:p>
            <a:pPr marL="449791" indent="-449791">
              <a:buClr>
                <a:schemeClr val="accent1"/>
              </a:buClr>
              <a:buSzPct val="104999"/>
              <a:buFont typeface="Avenir Next Regular"/>
              <a:buChar char="‣"/>
              <a:defRPr sz="3700"/>
            </a:pPr>
            <a:r>
              <a:t>No USER is specified, so the image will run as root by default. Could have root access to docker host, allowing attack to install and run malicious software.</a:t>
            </a:r>
          </a:p>
        </p:txBody>
      </p:sp>
      <p:sp>
        <p:nvSpPr>
          <p:cNvPr id="238" name="Rectangle"/>
          <p:cNvSpPr/>
          <p:nvPr/>
        </p:nvSpPr>
        <p:spPr>
          <a:xfrm>
            <a:off x="12281454" y="3731903"/>
            <a:ext cx="1270001" cy="635001"/>
          </a:xfrm>
          <a:prstGeom prst="rect">
            <a:avLst/>
          </a:prstGeom>
          <a:solidFill>
            <a:srgbClr val="2D2D2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