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78" r:id="rId3"/>
    <p:sldId id="377" r:id="rId4"/>
    <p:sldId id="345" r:id="rId5"/>
    <p:sldId id="298" r:id="rId6"/>
    <p:sldId id="300" r:id="rId7"/>
    <p:sldId id="325" r:id="rId8"/>
    <p:sldId id="326" r:id="rId9"/>
    <p:sldId id="371" r:id="rId10"/>
    <p:sldId id="327" r:id="rId11"/>
    <p:sldId id="302" r:id="rId12"/>
    <p:sldId id="328" r:id="rId13"/>
    <p:sldId id="335" r:id="rId14"/>
    <p:sldId id="336" r:id="rId15"/>
    <p:sldId id="334" r:id="rId16"/>
    <p:sldId id="337" r:id="rId17"/>
    <p:sldId id="363" r:id="rId18"/>
    <p:sldId id="374" r:id="rId19"/>
    <p:sldId id="375" r:id="rId20"/>
    <p:sldId id="376" r:id="rId21"/>
    <p:sldId id="355" r:id="rId22"/>
    <p:sldId id="356" r:id="rId23"/>
    <p:sldId id="358" r:id="rId24"/>
    <p:sldId id="357" r:id="rId25"/>
    <p:sldId id="359" r:id="rId26"/>
    <p:sldId id="348" r:id="rId27"/>
    <p:sldId id="349" r:id="rId28"/>
    <p:sldId id="360" r:id="rId29"/>
    <p:sldId id="3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8C08F-CF6F-4F6F-A498-744430D0EB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133D-6AA4-4DAD-B292-5208663A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Fakir </a:t>
            </a:r>
            <a:r>
              <a:rPr lang="en-US" dirty="0" err="1"/>
              <a:t>Majnu</a:t>
            </a:r>
            <a:r>
              <a:rPr lang="en-US" dirty="0"/>
              <a:t> Shah</a:t>
            </a:r>
          </a:p>
          <a:p>
            <a:r>
              <a:rPr lang="en-US" dirty="0" err="1"/>
              <a:t>Bhabani</a:t>
            </a:r>
            <a:r>
              <a:rPr lang="en-US" dirty="0"/>
              <a:t> </a:t>
            </a:r>
            <a:r>
              <a:rPr lang="en-US" dirty="0" err="1"/>
              <a:t>Pathak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663-836D-4FDD-B462-3DFD64F6935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Titu</a:t>
            </a:r>
            <a:r>
              <a:rPr lang="en-US" baseline="0" dirty="0"/>
              <a:t> Mir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663-836D-4FDD-B462-3DFD64F6935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663-836D-4FDD-B462-3DFD64F6935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663-836D-4FDD-B462-3DFD64F6935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7AE-4557-753B-A33D-C3BD523E2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0D33C-7D57-A6CD-BE23-6CDD304C5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2F15-E075-B383-7080-53B7E02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554D-40D4-2CC1-B623-FFC7A86B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C7A2-DA20-DAFC-F039-729F503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B49-DEDC-A59A-59D0-AA0FA568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47E9B-FD20-1FDD-2328-C95A0B52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FC9A-C00A-F9E9-FE05-BD88F80B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44D2-779A-FF6F-6652-C38B105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9E3B4-E111-78DE-14D4-1F742199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95770-DC08-CEFB-1E78-9A218935B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71F5-2357-0B78-F2D4-CD11F456D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DEB3-DBA1-C47A-90D3-5185643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D638-DEF2-E139-F729-912E48DA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84B9-D319-6E73-CA84-43CF5524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1E36-2583-E6FB-1206-BBC5B407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64A-E5A6-CE3A-C317-DA2E217A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7452-22C7-091E-625C-9EAB7021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9626-CEF7-8900-B18C-3EB15938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2DB9-9EB2-94E0-F00B-6C6AB1FE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A9F4-66DB-E03A-2652-8814918E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1FC0-70AB-F3E7-9026-C6F42A33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292C-1992-9F8A-07F7-C6EB02CD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9FA9-CA2C-EB20-05D1-0E9AF1D2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5F8C-5598-C265-771F-F8E0BB3F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A2-2684-8146-D79D-424E6170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48D3-FD97-4DC3-1E1C-3303DD293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1381C-A357-3BB2-0E13-FF369C9CA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1A7C5-8F62-14CF-668C-83DF4ACB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0D048-76CE-1C4E-F1D6-8D68FBF4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7BC9-3F12-69FB-A086-4C81EA40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4239-5311-9868-E97B-11D76B71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CA37-266B-E5E7-1F4D-DEFF6D95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FBEB5-30EB-570F-5829-1DA23F2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A7E4B-D032-8F1E-D5FA-9BFC0367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CF475-7533-500C-3A85-555501097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E3AC8-FFCD-AF29-EADA-932B7015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B4725-A6C2-77DF-B9FD-6153D079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21910-EFE5-C506-0CAC-FAD64A2A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1F3B-5521-CDFB-7DAC-C12B4709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E222D-4DFA-A8A7-4024-E7459053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9EBD4-96F3-D83F-65D5-4955D2D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5B948-C24D-728A-6C70-8943E6BE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6497D-F942-F292-E624-915B2770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80270-6999-C63B-DFED-8B59DC4D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7EFEF-0649-C98F-61B8-0F8ACA09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3FDA-9525-1482-0F52-1DCE12ED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9307-9974-397E-BC19-A6C9B637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1CC82-FFDE-0F09-29C3-99339AC6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7954-6555-9B67-3158-CAA577EE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60290-EAD6-3D3F-858C-4F2D58F2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1DD6-6CC1-D169-862A-85C0529E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AA89-FC6E-543F-6250-108BC159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C5FD2-052E-B693-419D-8DB936112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287EF-151D-8A83-CEFF-1F665CBE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96B11-85CF-943A-B420-44216AF4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EABED-3BF5-0E82-E3DB-BF16F8B8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C7F2-26A7-AD95-F305-248B1012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3AA24-83C3-F665-E332-2E236945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6D77-BFF7-E132-1169-4F55AC5BC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290E-B775-DCB1-3830-C5B2F155E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77AC-5F17-4F60-8168-67B9325D18D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02EC-9118-FDAD-A7B6-376205700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8911-BC92-DDB9-8B68-4CCE5958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7EA6-51B7-454E-BBE2-CB7A7C2B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2CBB-31E1-4913-93C5-B93E2F21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29542"/>
            <a:ext cx="10515600" cy="1023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Emergence of Bangladesh (EMB101): </a:t>
            </a:r>
            <a:r>
              <a:rPr lang="en-US" b="1"/>
              <a:t>Lesson 4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BBDA-CB9D-AA34-C1C5-58105995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5943"/>
            <a:ext cx="10515600" cy="10232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British India 1747-1857</a:t>
            </a:r>
          </a:p>
        </p:txBody>
      </p:sp>
    </p:spTree>
    <p:extLst>
      <p:ext uri="{BB962C8B-B14F-4D97-AF65-F5344CB8AC3E}">
        <p14:creationId xmlns:p14="http://schemas.microsoft.com/office/powerpoint/2010/main" val="141953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AD362-06EC-46B2-BCE7-F9D805D4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Brac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42805-7F1D-4B80-83B3-522D8AC6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Emergence of Bangladesh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6ED5-D665-4A1E-9617-776E2E4A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6DD19-9DB0-4E4E-A93F-154C9E8DCA06}"/>
              </a:ext>
            </a:extLst>
          </p:cNvPr>
          <p:cNvSpPr/>
          <p:nvPr/>
        </p:nvSpPr>
        <p:spPr>
          <a:xfrm>
            <a:off x="670932" y="1567399"/>
            <a:ext cx="10424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Cash cropping for global markets (indigo, opium, tobacco, etc.: To sell for profit)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Linkages to the global economy</a:t>
            </a:r>
          </a:p>
          <a:p>
            <a:pPr marL="457200" lvl="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Bengal exposed to the instability of the global markets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Regional specialization</a:t>
            </a:r>
          </a:p>
          <a:p>
            <a:pPr marL="457200" lvl="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The rise of Calcutta and the decay of Dhaka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E58095-61F2-4E53-AEDE-521804FC52F6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18872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Impact of the Permanent Settlement Act </a:t>
            </a:r>
          </a:p>
        </p:txBody>
      </p:sp>
    </p:spTree>
    <p:extLst>
      <p:ext uri="{BB962C8B-B14F-4D97-AF65-F5344CB8AC3E}">
        <p14:creationId xmlns:p14="http://schemas.microsoft.com/office/powerpoint/2010/main" val="668331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1200" y="6553203"/>
            <a:ext cx="2133600" cy="304799"/>
          </a:xfrm>
        </p:spPr>
        <p:txBody>
          <a:bodyPr/>
          <a:lstStyle/>
          <a:p>
            <a:r>
              <a:rPr lang="en-US"/>
              <a:t>Brac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8200" y="6553200"/>
            <a:ext cx="2895600" cy="304800"/>
          </a:xfrm>
        </p:spPr>
        <p:txBody>
          <a:bodyPr/>
          <a:lstStyle/>
          <a:p>
            <a:r>
              <a:rPr lang="en-US" dirty="0"/>
              <a:t>Emergence of Bangladesh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2133600" cy="304800"/>
          </a:xfrm>
        </p:spPr>
        <p:txBody>
          <a:bodyPr/>
          <a:lstStyle/>
          <a:p>
            <a:fld id="{09AA245B-ABB5-4701-8CEA-204185DFCF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8370" name="Picture 2" descr="E:\Academic\Brac university\Summer 2020\Lesson Plan\Class 2\Class 2 Early Days of British India-Company to Conqueror\Photos\Indigo-factory-1850s-From-Rural-Life-in-Bengal-Illustrative-of-Anglo-Indian-Suburban_W64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750" y="1219199"/>
            <a:ext cx="9411629" cy="48006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457700" y="6096000"/>
            <a:ext cx="3276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 indigo factory in 1850s</a:t>
            </a: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539164-FE9C-4355-AA0E-5C6F413D4304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18872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Impact of the Permanent Settlement Act </a:t>
            </a:r>
          </a:p>
        </p:txBody>
      </p:sp>
    </p:spTree>
    <p:extLst>
      <p:ext uri="{BB962C8B-B14F-4D97-AF65-F5344CB8AC3E}">
        <p14:creationId xmlns:p14="http://schemas.microsoft.com/office/powerpoint/2010/main" val="38690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249BE-F941-4809-92FA-FFBCFA83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Brac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FFB95-68C6-4441-BC6C-ABF38CDB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Emergence of Bangladesh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C1088-01E8-4862-BBFF-90986EAD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D0D54-971F-48D1-A366-1F173EBE35A5}"/>
              </a:ext>
            </a:extLst>
          </p:cNvPr>
          <p:cNvSpPr/>
          <p:nvPr/>
        </p:nvSpPr>
        <p:spPr>
          <a:xfrm>
            <a:off x="2921252" y="136522"/>
            <a:ext cx="63802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Impact of British 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CB6CF-04A9-4194-B6C5-AB56FA548576}"/>
              </a:ext>
            </a:extLst>
          </p:cNvPr>
          <p:cNvSpPr/>
          <p:nvPr/>
        </p:nvSpPr>
        <p:spPr>
          <a:xfrm>
            <a:off x="800100" y="1075092"/>
            <a:ext cx="10591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2800" b="1" dirty="0"/>
              <a:t>Permanent Settlement Act changed the socio-economic structure of Bengal</a:t>
            </a:r>
          </a:p>
          <a:p>
            <a:pPr lvl="0" algn="just"/>
            <a:endParaRPr lang="en-US" sz="2800" b="1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/>
              <a:t>British rule influenced the education and culture</a:t>
            </a:r>
          </a:p>
          <a:p>
            <a:pPr algn="just"/>
            <a:endParaRPr lang="en-US" sz="2800" b="1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/>
              <a:t>Led social changes and reforms</a:t>
            </a:r>
          </a:p>
          <a:p>
            <a:pPr algn="just"/>
            <a:endParaRPr lang="en-US" sz="2800" b="1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/>
              <a:t>Developed modern transport and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233097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73F5B-63B4-47E9-A2D7-793AE679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Brac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B74B6-3537-40F4-B3C0-F1F1562F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Emergence of Bangladesh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761F-36CB-413B-8C63-5FA6134F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4083A-2A1C-46AA-B599-DEC7626895FF}"/>
              </a:ext>
            </a:extLst>
          </p:cNvPr>
          <p:cNvSpPr/>
          <p:nvPr/>
        </p:nvSpPr>
        <p:spPr>
          <a:xfrm>
            <a:off x="1092200" y="3360003"/>
            <a:ext cx="100076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This was truly reflected in the following statement of Thomas B. Macaulay (the law member of the Bentinck’s council): </a:t>
            </a:r>
          </a:p>
          <a:p>
            <a:pPr algn="just"/>
            <a:endParaRPr lang="en-US" sz="1600" b="1" dirty="0"/>
          </a:p>
          <a:p>
            <a:pPr algn="just"/>
            <a:r>
              <a:rPr lang="en-US" b="1" i="1" dirty="0"/>
              <a:t>The aim of western education was to ‘form a class who may be interpreters between us and the millions who we govern; a class of persons Indian in blood and </a:t>
            </a:r>
            <a:r>
              <a:rPr lang="en-US" b="1" i="1" dirty="0" err="1"/>
              <a:t>colour</a:t>
            </a:r>
            <a:r>
              <a:rPr lang="en-US" b="1" i="1" dirty="0"/>
              <a:t> but English in taste, in opinions, in morals and in intellect’.</a:t>
            </a:r>
            <a:r>
              <a:rPr lang="en-US" sz="2400" b="1" dirty="0"/>
              <a:t> 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Source: Bose, Sugata, and Jalal, Ayesha,</a:t>
            </a:r>
            <a:r>
              <a:rPr lang="en-US" i="1" dirty="0"/>
              <a:t> Modern South Asia: History, Culture and Political Economy </a:t>
            </a:r>
            <a:r>
              <a:rPr lang="en-US" dirty="0"/>
              <a:t>(New York and London: Routledge, 2004), pp. 67.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AA93E-C58E-4E82-BB95-0803DA91EF64}"/>
              </a:ext>
            </a:extLst>
          </p:cNvPr>
          <p:cNvSpPr txBox="1"/>
          <p:nvPr/>
        </p:nvSpPr>
        <p:spPr>
          <a:xfrm>
            <a:off x="1524000" y="15176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Nature of Colonial Policy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51D2C-E126-4B7C-A015-1C0F044EA7D4}"/>
              </a:ext>
            </a:extLst>
          </p:cNvPr>
          <p:cNvSpPr/>
          <p:nvPr/>
        </p:nvSpPr>
        <p:spPr>
          <a:xfrm>
            <a:off x="419100" y="1051173"/>
            <a:ext cx="11353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/>
              <a:t>Some reforms helped Indian Society to grow positively and some had negative impacts 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/>
              <a:t> Core objectives of most reforms were to serve British administration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/>
              <a:t>British claimed reforms were to civilize the Indians</a:t>
            </a:r>
          </a:p>
        </p:txBody>
      </p:sp>
    </p:spTree>
    <p:extLst>
      <p:ext uri="{BB962C8B-B14F-4D97-AF65-F5344CB8AC3E}">
        <p14:creationId xmlns:p14="http://schemas.microsoft.com/office/powerpoint/2010/main" val="95339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73F5B-63B4-47E9-A2D7-793AE679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Brac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B74B6-3537-40F4-B3C0-F1F1562F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Emergence of Bangladesh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761F-36CB-413B-8C63-5FA6134F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4083A-2A1C-46AA-B599-DEC7626895FF}"/>
              </a:ext>
            </a:extLst>
          </p:cNvPr>
          <p:cNvSpPr/>
          <p:nvPr/>
        </p:nvSpPr>
        <p:spPr>
          <a:xfrm>
            <a:off x="1092200" y="1930042"/>
            <a:ext cx="1000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The detrimental effects of unwise and unplanned rail lines increased the number of famines and deaths</a:t>
            </a:r>
            <a:r>
              <a:rPr lang="en-US" sz="2000" b="1" dirty="0"/>
              <a:t>:</a:t>
            </a:r>
          </a:p>
          <a:p>
            <a:pPr algn="just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AA93E-C58E-4E82-BB95-0803DA91EF64}"/>
              </a:ext>
            </a:extLst>
          </p:cNvPr>
          <p:cNvSpPr txBox="1"/>
          <p:nvPr/>
        </p:nvSpPr>
        <p:spPr>
          <a:xfrm>
            <a:off x="1524000" y="15176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Nature of Colonial Policy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FAE61C-51D1-4A67-924E-16E2D3B91EC3}"/>
              </a:ext>
            </a:extLst>
          </p:cNvPr>
          <p:cNvSpPr/>
          <p:nvPr/>
        </p:nvSpPr>
        <p:spPr>
          <a:xfrm>
            <a:off x="3171825" y="1164846"/>
            <a:ext cx="584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/>
              <a:t>Transport policy as another 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EA489B3-6C5F-4C0C-903D-D53F8922506A}"/>
              </a:ext>
            </a:extLst>
          </p:cNvPr>
          <p:cNvGraphicFramePr>
            <a:graphicFrameLocks noGrp="1"/>
          </p:cNvGraphicFramePr>
          <p:nvPr/>
        </p:nvGraphicFramePr>
        <p:xfrm>
          <a:off x="1092200" y="2817878"/>
          <a:ext cx="10007600" cy="26151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1068028888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618827953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1103608775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43272157"/>
                    </a:ext>
                  </a:extLst>
                </a:gridCol>
              </a:tblGrid>
              <a:tr h="6868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Increase in the number of famines due to unplanned rail lines in 1860s onwards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98835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famines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35408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1802-1854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 millions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76471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1860-1879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 millions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5631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71E4025-FB32-4025-B75E-307718CA7891}"/>
              </a:ext>
            </a:extLst>
          </p:cNvPr>
          <p:cNvSpPr/>
          <p:nvPr/>
        </p:nvSpPr>
        <p:spPr>
          <a:xfrm>
            <a:off x="1092200" y="5591843"/>
            <a:ext cx="1000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Source: (Cited in reference to </a:t>
            </a:r>
            <a:r>
              <a:rPr lang="en-US" dirty="0" err="1"/>
              <a:t>Suprakash</a:t>
            </a:r>
            <a:r>
              <a:rPr lang="en-US" dirty="0"/>
              <a:t> Roy) Umar, Badruddin, </a:t>
            </a:r>
            <a:r>
              <a:rPr lang="en-US" i="1" dirty="0" err="1"/>
              <a:t>Chirasthayi</a:t>
            </a:r>
            <a:r>
              <a:rPr lang="en-US" i="1" dirty="0"/>
              <a:t> </a:t>
            </a:r>
            <a:r>
              <a:rPr lang="en-US" i="1" dirty="0" err="1"/>
              <a:t>Bandabaste</a:t>
            </a:r>
            <a:r>
              <a:rPr lang="en-US" i="1" dirty="0"/>
              <a:t> </a:t>
            </a:r>
            <a:r>
              <a:rPr lang="en-US" i="1" dirty="0" err="1"/>
              <a:t>Bangladesher</a:t>
            </a:r>
            <a:r>
              <a:rPr lang="en-US" i="1" dirty="0"/>
              <a:t> </a:t>
            </a:r>
            <a:r>
              <a:rPr lang="en-US" i="1" dirty="0" err="1"/>
              <a:t>Krishak</a:t>
            </a:r>
            <a:r>
              <a:rPr lang="en-US" i="1" dirty="0"/>
              <a:t> (Peasants of Bengal in Permanent Settlement)</a:t>
            </a:r>
            <a:r>
              <a:rPr lang="en-US" dirty="0"/>
              <a:t> . Dhaka: </a:t>
            </a:r>
            <a:r>
              <a:rPr lang="en-US" dirty="0" err="1"/>
              <a:t>Mowla</a:t>
            </a:r>
            <a:r>
              <a:rPr lang="en-US" dirty="0"/>
              <a:t> Brothers, 2008. pp-42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4C46-49F6-4D1D-A8E2-4BB8D796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Brac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9FF2B-28D7-40DE-95C7-F82072B4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Emergence of Bangladesh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BC7A2-CFD1-4176-A6E5-7F22EFF2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48501-E495-4E28-9F66-00832B27D9DA}"/>
              </a:ext>
            </a:extLst>
          </p:cNvPr>
          <p:cNvSpPr txBox="1"/>
          <p:nvPr/>
        </p:nvSpPr>
        <p:spPr>
          <a:xfrm>
            <a:off x="1752600" y="181287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Nature of Colonial Policy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E3BA0-25AF-40EB-9821-DD32D4E381B7}"/>
              </a:ext>
            </a:extLst>
          </p:cNvPr>
          <p:cNvSpPr txBox="1"/>
          <p:nvPr/>
        </p:nvSpPr>
        <p:spPr>
          <a:xfrm>
            <a:off x="609600" y="2179678"/>
            <a:ext cx="109728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Robert Clive wrote to the board of directors:</a:t>
            </a:r>
          </a:p>
          <a:p>
            <a:endParaRPr lang="en-US" sz="1600" dirty="0"/>
          </a:p>
          <a:p>
            <a:pPr algn="just"/>
            <a:r>
              <a:rPr lang="en-US" sz="2000" b="1" i="1" dirty="0"/>
              <a:t>“After maintaining all the expenditure (such as pension for Nawab and Emperor), the net profit of the company (1765-1766) was worthy as 12 crore and 50 lakh rupees.”</a:t>
            </a:r>
          </a:p>
          <a:p>
            <a:endParaRPr lang="en-US" sz="1600" dirty="0"/>
          </a:p>
          <a:p>
            <a:r>
              <a:rPr lang="en-US" dirty="0"/>
              <a:t>Source: Rahim, Muhammad, </a:t>
            </a:r>
            <a:r>
              <a:rPr lang="en-US" dirty="0" err="1"/>
              <a:t>Abdur</a:t>
            </a:r>
            <a:r>
              <a:rPr lang="en-US" dirty="0"/>
              <a:t>, </a:t>
            </a:r>
            <a:r>
              <a:rPr lang="en-US" i="1" dirty="0" err="1"/>
              <a:t>Bangladesher</a:t>
            </a:r>
            <a:r>
              <a:rPr lang="en-US" i="1" dirty="0"/>
              <a:t> </a:t>
            </a:r>
            <a:r>
              <a:rPr lang="en-US" i="1" dirty="0" err="1"/>
              <a:t>Etihash</a:t>
            </a:r>
            <a:r>
              <a:rPr lang="en-US" i="1" dirty="0"/>
              <a:t> (History of Bangladesh). </a:t>
            </a:r>
            <a:r>
              <a:rPr lang="en-US" dirty="0"/>
              <a:t>(Dhaka: </a:t>
            </a:r>
            <a:r>
              <a:rPr lang="en-US" dirty="0" err="1"/>
              <a:t>Nowroze</a:t>
            </a:r>
            <a:r>
              <a:rPr lang="en-US" dirty="0"/>
              <a:t> </a:t>
            </a:r>
            <a:r>
              <a:rPr lang="en-US" dirty="0" err="1"/>
              <a:t>Kitabistan</a:t>
            </a:r>
            <a:r>
              <a:rPr lang="en-US" dirty="0"/>
              <a:t>, 2005), pp. 345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544F0-BBD1-47ED-AA5F-32EFEC00170E}"/>
              </a:ext>
            </a:extLst>
          </p:cNvPr>
          <p:cNvSpPr txBox="1"/>
          <p:nvPr/>
        </p:nvSpPr>
        <p:spPr>
          <a:xfrm>
            <a:off x="2209800" y="1109971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main idea was profit-maximizing and resource drain</a:t>
            </a:r>
          </a:p>
        </p:txBody>
      </p:sp>
    </p:spTree>
    <p:extLst>
      <p:ext uri="{BB962C8B-B14F-4D97-AF65-F5344CB8AC3E}">
        <p14:creationId xmlns:p14="http://schemas.microsoft.com/office/powerpoint/2010/main" val="13361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4C46-49F6-4D1D-A8E2-4BB8D796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Brac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9FF2B-28D7-40DE-95C7-F82072B4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Emergence of Bangladesh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BC7A2-CFD1-4176-A6E5-7F22EFF2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48501-E495-4E28-9F66-00832B27D9DA}"/>
              </a:ext>
            </a:extLst>
          </p:cNvPr>
          <p:cNvSpPr txBox="1"/>
          <p:nvPr/>
        </p:nvSpPr>
        <p:spPr>
          <a:xfrm>
            <a:off x="1752600" y="256084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Nature of Colonial Policy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E3BA0-25AF-40EB-9821-DD32D4E381B7}"/>
              </a:ext>
            </a:extLst>
          </p:cNvPr>
          <p:cNvSpPr txBox="1"/>
          <p:nvPr/>
        </p:nvSpPr>
        <p:spPr>
          <a:xfrm>
            <a:off x="609600" y="4140886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Source: (Cited in reference to </a:t>
            </a:r>
            <a:r>
              <a:rPr lang="en-US" dirty="0" err="1"/>
              <a:t>Suprakash</a:t>
            </a:r>
            <a:r>
              <a:rPr lang="en-US" dirty="0"/>
              <a:t> Roy) Umar, Badruddin, </a:t>
            </a:r>
            <a:r>
              <a:rPr lang="en-US" i="1" dirty="0" err="1"/>
              <a:t>Chirasthayi</a:t>
            </a:r>
            <a:r>
              <a:rPr lang="en-US" i="1" dirty="0"/>
              <a:t> </a:t>
            </a:r>
            <a:r>
              <a:rPr lang="en-US" i="1" dirty="0" err="1"/>
              <a:t>Bandabaste</a:t>
            </a:r>
            <a:r>
              <a:rPr lang="en-US" i="1" dirty="0"/>
              <a:t> </a:t>
            </a:r>
            <a:r>
              <a:rPr lang="en-US" i="1" dirty="0" err="1"/>
              <a:t>Bangladesher</a:t>
            </a:r>
            <a:r>
              <a:rPr lang="en-US" i="1" dirty="0"/>
              <a:t> </a:t>
            </a:r>
            <a:r>
              <a:rPr lang="en-US" i="1" dirty="0" err="1"/>
              <a:t>Krishak</a:t>
            </a:r>
            <a:r>
              <a:rPr lang="en-US" i="1" dirty="0"/>
              <a:t> (Peasants of Bengal in Permanent Settlement)</a:t>
            </a:r>
            <a:r>
              <a:rPr lang="en-US" dirty="0"/>
              <a:t> . Dhaka: </a:t>
            </a:r>
            <a:r>
              <a:rPr lang="en-US" dirty="0" err="1"/>
              <a:t>Mowla</a:t>
            </a:r>
            <a:r>
              <a:rPr lang="en-US" dirty="0"/>
              <a:t> Brothers, 2008. pp-13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544F0-BBD1-47ED-AA5F-32EFEC00170E}"/>
              </a:ext>
            </a:extLst>
          </p:cNvPr>
          <p:cNvSpPr txBox="1"/>
          <p:nvPr/>
        </p:nvSpPr>
        <p:spPr>
          <a:xfrm>
            <a:off x="2209800" y="1194097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main idea was profit-maximizing and resource drain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A30E32D-52FF-4664-9C2F-54FDBCB9E372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846586"/>
          <a:ext cx="10287000" cy="32588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4292437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82589018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1517797233"/>
                    </a:ext>
                  </a:extLst>
                </a:gridCol>
              </a:tblGrid>
              <a:tr h="56530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Revenue Policy was not peasant-friendly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5529"/>
                  </a:ext>
                </a:extLst>
              </a:tr>
              <a:tr h="9975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 of collected revenue 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Revenue was increased amid the Great Bengal famine in 1770, which perished one-third of the total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32433"/>
                  </a:ext>
                </a:extLst>
              </a:tr>
              <a:tr h="9975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1, 52, 04, 856 rupees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9832"/>
                  </a:ext>
                </a:extLst>
              </a:tr>
              <a:tr h="6983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1, 57, 26, 576 rupees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5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F370-3683-3E0C-51D7-02F23142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Reforms and Repercussions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DDDF-A7FD-3B03-BD47-B98110A6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5"/>
            <a:ext cx="11007436" cy="5043054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 Act of 1830-35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English should be used as the primary language of instruction in institutions of higher education.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shut down the Calcutta Madrasa and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Benaras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Sanskrit College, which are both oriental institutions.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integrate English books into the school curriculum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Young Bengal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Movement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(The Young Bengal was a group of Bengali free thinkers emerging from Hindu College, Calcutta)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Doctrine of Lapse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the heir is not there all the asset goes to the govt.)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Beginning of Bengal renaissance 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new method of studying Indian history was introduced.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reinterpretation of Indian religious texts and rituals revealed irregularities and malpractices in our religion at the time.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89073" cy="1325563"/>
          </a:xfrm>
        </p:spPr>
        <p:txBody>
          <a:bodyPr/>
          <a:lstStyle/>
          <a:p>
            <a:r>
              <a:rPr lang="en-US" dirty="0"/>
              <a:t>Reformers at Renaissance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6018" cy="4351338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Raja Ram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Enacting laws to criminalize different local customs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 e.g., Sati dah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Brahma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365126"/>
            <a:ext cx="4124325" cy="5811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3634" y="6359236"/>
            <a:ext cx="367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Raja Ram Mohan</a:t>
            </a:r>
          </a:p>
        </p:txBody>
      </p:sp>
    </p:spTree>
    <p:extLst>
      <p:ext uri="{BB962C8B-B14F-4D97-AF65-F5344CB8AC3E}">
        <p14:creationId xmlns:p14="http://schemas.microsoft.com/office/powerpoint/2010/main" val="288955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0" y="373805"/>
            <a:ext cx="4578927" cy="1325563"/>
          </a:xfrm>
        </p:spPr>
        <p:txBody>
          <a:bodyPr/>
          <a:lstStyle/>
          <a:p>
            <a:r>
              <a:rPr lang="en-US" dirty="0"/>
              <a:t>Reformers at Renaissance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89" y="5219989"/>
            <a:ext cx="3304309" cy="82059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Widow remarriage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Bengali Grammar and Alphabetical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07470" y="1814945"/>
            <a:ext cx="3110345" cy="29201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0490" y="4735080"/>
            <a:ext cx="33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Ishwar</a:t>
            </a:r>
            <a:r>
              <a:rPr lang="en-US" b="1" dirty="0"/>
              <a:t> Chandra </a:t>
            </a:r>
            <a:r>
              <a:rPr lang="en-US" b="1" dirty="0" err="1"/>
              <a:t>Vidyasaagar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662052" y="1814945"/>
            <a:ext cx="3110345" cy="292013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62052" y="4753487"/>
            <a:ext cx="33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Devendranath</a:t>
            </a:r>
            <a:r>
              <a:rPr lang="en-US" b="1" dirty="0"/>
              <a:t> Tagore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62052" y="5302933"/>
            <a:ext cx="3304309" cy="43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Theosophical society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schools and collages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319650" y="1814945"/>
            <a:ext cx="3110345" cy="292013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19650" y="4767342"/>
            <a:ext cx="33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ANNIE. BESANT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19650" y="5302933"/>
            <a:ext cx="3304309" cy="820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Status for women</a:t>
            </a:r>
            <a:endParaRPr lang="en-US" sz="1600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Theosophical Society,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national Movements</a:t>
            </a:r>
          </a:p>
        </p:txBody>
      </p:sp>
    </p:spTree>
    <p:extLst>
      <p:ext uri="{BB962C8B-B14F-4D97-AF65-F5344CB8AC3E}">
        <p14:creationId xmlns:p14="http://schemas.microsoft.com/office/powerpoint/2010/main" val="427637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9401-960A-4E94-B912-DFA9B619C93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G:\BRAC University\Spring 2013\Lecture 2\India-1760-m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6" y="739776"/>
            <a:ext cx="4219575" cy="5432425"/>
          </a:xfrm>
          <a:prstGeom prst="rect">
            <a:avLst/>
          </a:prstGeom>
          <a:noFill/>
        </p:spPr>
      </p:pic>
      <p:pic>
        <p:nvPicPr>
          <p:cNvPr id="6" name="Picture 3" descr="G:\BRAC University\Spring 2013\Lecture 2\British Indian, 1765-18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762000"/>
            <a:ext cx="4495800" cy="5410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724401" y="304800"/>
            <a:ext cx="309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Growing British Empire in India</a:t>
            </a:r>
          </a:p>
        </p:txBody>
      </p:sp>
    </p:spTree>
    <p:extLst>
      <p:ext uri="{BB962C8B-B14F-4D97-AF65-F5344CB8AC3E}">
        <p14:creationId xmlns:p14="http://schemas.microsoft.com/office/powerpoint/2010/main" val="173091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278382"/>
            <a:ext cx="45789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Reformers at Renaissance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0489" y="4998309"/>
            <a:ext cx="3304309" cy="136092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the conflicting ideas of religion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God-realization via various traditions</a:t>
            </a:r>
          </a:p>
          <a:p>
            <a:r>
              <a:rPr lang="as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'যত মত তত পথ'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07470" y="1593265"/>
            <a:ext cx="3110345" cy="29201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0490" y="4513400"/>
            <a:ext cx="33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Sri Ramakrishna </a:t>
            </a:r>
            <a:r>
              <a:rPr lang="en-US" b="1" dirty="0" err="1"/>
              <a:t>Paramahamsa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34344" y="4998309"/>
            <a:ext cx="3304309" cy="1638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Philosophy of Neo-Vedanta</a:t>
            </a:r>
          </a:p>
          <a:p>
            <a:r>
              <a:rPr lang="en-US" sz="1600" dirty="0"/>
              <a:t>Introduced Indian Spirituality and philosophy in the west</a:t>
            </a:r>
          </a:p>
          <a:p>
            <a:r>
              <a:rPr lang="en-US" sz="1600" dirty="0" err="1"/>
              <a:t>Jiva</a:t>
            </a:r>
            <a:r>
              <a:rPr lang="en-US" sz="1600" dirty="0"/>
              <a:t> is Shiva (each individual is divinity itself)/ Social Services</a:t>
            </a:r>
          </a:p>
          <a:p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731325" y="1593265"/>
            <a:ext cx="3110345" cy="292013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345" y="4513400"/>
            <a:ext cx="33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Swami Vivekananda</a:t>
            </a:r>
          </a:p>
        </p:txBody>
      </p:sp>
    </p:spTree>
    <p:extLst>
      <p:ext uri="{BB962C8B-B14F-4D97-AF65-F5344CB8AC3E}">
        <p14:creationId xmlns:p14="http://schemas.microsoft.com/office/powerpoint/2010/main" val="126099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228601"/>
            <a:ext cx="4502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Fakir-</a:t>
            </a:r>
            <a:r>
              <a:rPr lang="en-US" sz="3200" b="1" dirty="0" err="1"/>
              <a:t>Sannyasi</a:t>
            </a:r>
            <a:r>
              <a:rPr lang="en-US" sz="3200" b="1" dirty="0"/>
              <a:t> Resistance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838201"/>
            <a:ext cx="278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  <a:r>
              <a:rPr lang="en-US" sz="3600" b="1" dirty="0"/>
              <a:t>1760s-1790s)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1148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Fakir </a:t>
            </a:r>
            <a:r>
              <a:rPr lang="en-US" sz="3600" dirty="0" err="1"/>
              <a:t>Majnu</a:t>
            </a:r>
            <a:r>
              <a:rPr lang="en-US" sz="3600" dirty="0"/>
              <a:t> Shah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err="1"/>
              <a:t>Bhabani</a:t>
            </a:r>
            <a:r>
              <a:rPr lang="en-US" sz="3600" dirty="0"/>
              <a:t> </a:t>
            </a:r>
            <a:r>
              <a:rPr lang="en-US" sz="3600" dirty="0" err="1"/>
              <a:t>Pathak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1" y="228601"/>
            <a:ext cx="201369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/>
              <a:t>Titu</a:t>
            </a:r>
            <a:r>
              <a:rPr lang="en-US" sz="4400" dirty="0"/>
              <a:t> Mir</a:t>
            </a:r>
          </a:p>
          <a:p>
            <a:pPr algn="ctr"/>
            <a:r>
              <a:rPr lang="en-US" sz="2400" dirty="0"/>
              <a:t>( 1782-1831)</a:t>
            </a:r>
          </a:p>
        </p:txBody>
      </p:sp>
      <p:pic>
        <p:nvPicPr>
          <p:cNvPr id="7" name="Picture 6" descr="Titumir portrai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905000"/>
            <a:ext cx="3886200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1" y="228601"/>
            <a:ext cx="3924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Indigo  Resistance Movement </a:t>
            </a:r>
          </a:p>
          <a:p>
            <a:pPr algn="ctr"/>
            <a:r>
              <a:rPr lang="en-US" sz="2400" dirty="0"/>
              <a:t>(1859-1862)</a:t>
            </a:r>
          </a:p>
        </p:txBody>
      </p:sp>
      <p:pic>
        <p:nvPicPr>
          <p:cNvPr id="11266" name="Picture 2" descr="G:\BRAC University\Spring 2013\Lecture 2\Indigo Facto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066800"/>
            <a:ext cx="8382000" cy="5196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800" y="228601"/>
            <a:ext cx="3262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Faraizi</a:t>
            </a:r>
            <a:r>
              <a:rPr lang="en-US" sz="3200" dirty="0"/>
              <a:t> Movement </a:t>
            </a:r>
          </a:p>
        </p:txBody>
      </p:sp>
      <p:pic>
        <p:nvPicPr>
          <p:cNvPr id="9218" name="Picture 2" descr="G:\BRAC University\Spring 2013\Lecture 2\ShariatUllah_181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990600"/>
            <a:ext cx="2581656" cy="3200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00600" y="4191000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Haji</a:t>
            </a:r>
            <a:r>
              <a:rPr lang="en-US" sz="2800" dirty="0"/>
              <a:t> </a:t>
            </a:r>
            <a:r>
              <a:rPr lang="en-US" sz="2800" dirty="0" err="1"/>
              <a:t>Shariatullah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105401" y="5486400"/>
            <a:ext cx="1961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Dudu</a:t>
            </a:r>
            <a:r>
              <a:rPr lang="en-US" sz="2800" dirty="0"/>
              <a:t> </a:t>
            </a:r>
            <a:r>
              <a:rPr lang="en-US" sz="2800" dirty="0" err="1"/>
              <a:t>Miyan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A809-D491-D714-AC6F-9D9781CE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Santhal Rebellion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6873D8-AE61-B2A1-D1BF-F45EDBD3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43" y="1505630"/>
            <a:ext cx="8153399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509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1" y="152401"/>
            <a:ext cx="4260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First War of Independence, 1857</a:t>
            </a:r>
          </a:p>
        </p:txBody>
      </p:sp>
      <p:pic>
        <p:nvPicPr>
          <p:cNvPr id="6" name="Picture 4" descr="G:\BRAC University\Spring 2013\Lecture 2\mangal_pande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759078"/>
            <a:ext cx="2362200" cy="3584322"/>
          </a:xfrm>
          <a:prstGeom prst="rect">
            <a:avLst/>
          </a:prstGeom>
          <a:noFill/>
        </p:spPr>
      </p:pic>
      <p:pic>
        <p:nvPicPr>
          <p:cNvPr id="7" name="Picture 3" descr="G:\BRAC University\Spring 2013\Lecture 2\MangalPandyeParkBarakpu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776112"/>
            <a:ext cx="6248400" cy="3567289"/>
          </a:xfrm>
          <a:prstGeom prst="rect">
            <a:avLst/>
          </a:prstGeom>
          <a:noFill/>
        </p:spPr>
      </p:pic>
      <p:pic>
        <p:nvPicPr>
          <p:cNvPr id="8" name="Picture 2" descr="G:\BRAC University\Spring 2013\Lecture 2\Enfield Rif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1" y="4764464"/>
            <a:ext cx="6219825" cy="102673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410200" y="5715000"/>
            <a:ext cx="135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Enfield Rifle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1" y="76200"/>
            <a:ext cx="494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First War of Independence, 1857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533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Capture of </a:t>
            </a:r>
            <a:r>
              <a:rPr lang="en-US" dirty="0" err="1"/>
              <a:t>Bahadur</a:t>
            </a:r>
            <a:r>
              <a:rPr lang="en-US" dirty="0"/>
              <a:t> Shah </a:t>
            </a:r>
            <a:r>
              <a:rPr lang="en-US" dirty="0" err="1"/>
              <a:t>Zafar</a:t>
            </a:r>
            <a:r>
              <a:rPr lang="en-US" dirty="0"/>
              <a:t> and his sons by William </a:t>
            </a:r>
            <a:r>
              <a:rPr lang="en-US" dirty="0" err="1"/>
              <a:t>Hodson</a:t>
            </a:r>
            <a:r>
              <a:rPr lang="en-US" dirty="0"/>
              <a:t> at </a:t>
            </a:r>
            <a:r>
              <a:rPr lang="en-US" dirty="0" err="1"/>
              <a:t>Humayun's</a:t>
            </a:r>
            <a:r>
              <a:rPr lang="en-US" dirty="0"/>
              <a:t> tomb on 20 September 1857</a:t>
            </a:r>
          </a:p>
        </p:txBody>
      </p:sp>
      <p:pic>
        <p:nvPicPr>
          <p:cNvPr id="7" name="Picture 2" descr="G:\BRAC University\Spring 2013\Lecture 2\sepoy revo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618122"/>
            <a:ext cx="3200399" cy="2409325"/>
          </a:xfrm>
          <a:prstGeom prst="rect">
            <a:avLst/>
          </a:prstGeom>
          <a:noFill/>
        </p:spPr>
      </p:pic>
      <p:pic>
        <p:nvPicPr>
          <p:cNvPr id="8" name="Picture 4" descr="G:\BRAC University\Spring 2013\Lecture 2\The_capture_of_the_king_of_delhi_by_Captain_Hods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550" y="1524000"/>
            <a:ext cx="3981450" cy="2895600"/>
          </a:xfrm>
          <a:prstGeom prst="rect">
            <a:avLst/>
          </a:prstGeom>
          <a:noFill/>
        </p:spPr>
      </p:pic>
      <p:pic>
        <p:nvPicPr>
          <p:cNvPr id="9" name="Picture 3" descr="G:\BRAC University\Spring 2013\Lecture 2\Bahadur_Shah_Zafa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124200"/>
            <a:ext cx="4076700" cy="314488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905000" y="4800600"/>
            <a:ext cx="434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/>
              <a:t>Bahadur</a:t>
            </a:r>
            <a:r>
              <a:rPr lang="en-US" dirty="0"/>
              <a:t> Shah </a:t>
            </a:r>
            <a:r>
              <a:rPr lang="en-US" dirty="0" err="1"/>
              <a:t>Zafar</a:t>
            </a:r>
            <a:r>
              <a:rPr lang="en-US" dirty="0"/>
              <a:t> in 1858, just after his trial in Delhi and before his departure for exile in Rangoon. This is possibly the only photograph ever taken of a </a:t>
            </a:r>
            <a:r>
              <a:rPr lang="en-US" dirty="0" err="1"/>
              <a:t>Mughal</a:t>
            </a:r>
            <a:r>
              <a:rPr lang="en-US" dirty="0"/>
              <a:t> emperor.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736A-95CA-1B6A-AF88-0C548829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Suggested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E20D-4726-AAF0-1C5E-A41BB3FD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Bose, Sugata, and Ayesha Jalal,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 South Asia: History, Culture and Political Economy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York and London: Routledge, 2004)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Schendel, Willem Van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History of Bangladesh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York: Cambridge University Press, 2009)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Sarkar,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Modern India: 1885-1947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Delhi: Pearson, 2014)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Ahmed, A. F. Salahuddin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“Religious and Social Reform Movements in the Nineteenth Century”,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Ahmed, A. F. Salahuddin and Chowdhury,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BazlulMobin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(Ed.), Bangladesh, National Culture, and Heritage: An Introductory Reader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(Dhaka: Independent University Bangladesh, 2004),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Banerjee, Ishita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History of Modern India ((New York: Cambridge University Press, 2014)</a:t>
            </a:r>
          </a:p>
          <a:p>
            <a:pPr marL="0" algn="just"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Chopra, P. N.et al.,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Comprehensive History of Modern India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Delhi: Sterling Publishers Private Limited, 2003),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Nitish Sengupta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Land of Two Rivers,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India:Penguin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Books, 2011)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00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1ACF-298C-BA3A-2AE3-878E369F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Topic for the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5759-B2EA-78D7-18CE-05F778E2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4400" dirty="0"/>
              <a:t>Class 4</a:t>
            </a:r>
          </a:p>
          <a:p>
            <a:pPr marL="0" indent="0" algn="ctr">
              <a:buNone/>
            </a:pPr>
            <a:r>
              <a:rPr lang="en-US" sz="4400" dirty="0"/>
              <a:t>British India 1858- 1911</a:t>
            </a:r>
          </a:p>
        </p:txBody>
      </p:sp>
    </p:spTree>
    <p:extLst>
      <p:ext uri="{BB962C8B-B14F-4D97-AF65-F5344CB8AC3E}">
        <p14:creationId xmlns:p14="http://schemas.microsoft.com/office/powerpoint/2010/main" val="237490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9401-960A-4E94-B912-DFA9B619C9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122872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British East India Company continues to experiment with ruling system till 1772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Land tax was increased fivefold</a:t>
            </a:r>
          </a:p>
          <a:p>
            <a:pPr algn="just"/>
            <a:endParaRPr lang="en-US" sz="600" dirty="0"/>
          </a:p>
          <a:p>
            <a:pPr algn="just">
              <a:defRPr/>
            </a:pPr>
            <a:r>
              <a:rPr lang="en-US" dirty="0"/>
              <a:t>Shortfall in crops in 1769</a:t>
            </a:r>
          </a:p>
          <a:p>
            <a:pPr algn="just">
              <a:defRPr/>
            </a:pPr>
            <a:endParaRPr lang="en-US" sz="700" dirty="0"/>
          </a:p>
          <a:p>
            <a:pPr algn="just">
              <a:defRPr/>
            </a:pPr>
            <a:r>
              <a:rPr lang="en-US" dirty="0"/>
              <a:t>These resulted a severe </a:t>
            </a:r>
            <a:r>
              <a:rPr lang="en-US" b="1" dirty="0"/>
              <a:t>famine in 1770</a:t>
            </a:r>
          </a:p>
        </p:txBody>
      </p:sp>
      <p:pic>
        <p:nvPicPr>
          <p:cNvPr id="6" name="Picture 2" descr="G:\BRAC University\Spring 2013\Lecture 2\Femine 17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88120"/>
            <a:ext cx="4114800" cy="3621880"/>
          </a:xfrm>
          <a:prstGeom prst="rect">
            <a:avLst/>
          </a:prstGeom>
          <a:noFill/>
        </p:spPr>
      </p:pic>
      <p:pic>
        <p:nvPicPr>
          <p:cNvPr id="7" name="Picture 3" descr="G:\BRAC University\Spring 2013\Lecture 2\india-warren-hasting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057400"/>
            <a:ext cx="4191000" cy="439615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477000" y="4114800"/>
            <a:ext cx="4191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To overhaul the management of the East India Company's rule in India the Parliament of Great Britain passes The </a:t>
            </a:r>
            <a:r>
              <a:rPr lang="en-US" b="1" dirty="0"/>
              <a:t>Regulating Act of 1773</a:t>
            </a:r>
          </a:p>
          <a:p>
            <a:pPr>
              <a:defRPr/>
            </a:pPr>
            <a:endParaRPr lang="en-US" sz="1050" b="1" dirty="0"/>
          </a:p>
          <a:p>
            <a:pPr>
              <a:defRPr/>
            </a:pPr>
            <a:r>
              <a:rPr lang="en-US" dirty="0"/>
              <a:t>This law created a new post Governor General</a:t>
            </a:r>
          </a:p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b="1" dirty="0"/>
              <a:t>Warren Hastings </a:t>
            </a:r>
            <a:r>
              <a:rPr lang="en-US" dirty="0"/>
              <a:t>was the first Governor General</a:t>
            </a:r>
          </a:p>
        </p:txBody>
      </p:sp>
    </p:spTree>
    <p:extLst>
      <p:ext uri="{BB962C8B-B14F-4D97-AF65-F5344CB8AC3E}">
        <p14:creationId xmlns:p14="http://schemas.microsoft.com/office/powerpoint/2010/main" val="322132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BRAC University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Emergence of Bangladesh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9401-960A-4E94-B912-DFA9B619C9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G:\BRAC University\Spring 2013\Lecture 2\Lord_Cornwallis_bu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930" y="228600"/>
            <a:ext cx="3831670" cy="5045820"/>
          </a:xfrm>
          <a:prstGeom prst="rect">
            <a:avLst/>
          </a:prstGeom>
          <a:noFill/>
        </p:spPr>
      </p:pic>
      <p:pic>
        <p:nvPicPr>
          <p:cNvPr id="6" name="Picture 3" descr="G:\BRAC University\Spring 2013\Lecture 2\Zamindars in Bengal 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1" y="1752601"/>
            <a:ext cx="3438525" cy="435112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714394" y="392668"/>
            <a:ext cx="3582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Permanent Settlement of 1793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1" y="838200"/>
            <a:ext cx="1239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Sunset Law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2150" y="1295400"/>
            <a:ext cx="1645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Zamindar</a:t>
            </a:r>
            <a:r>
              <a:rPr lang="en-US" dirty="0"/>
              <a:t> Class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1200" y="6553203"/>
            <a:ext cx="2133600" cy="304799"/>
          </a:xfrm>
        </p:spPr>
        <p:txBody>
          <a:bodyPr/>
          <a:lstStyle/>
          <a:p>
            <a:r>
              <a:rPr lang="en-US"/>
              <a:t>Brac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8200" y="6553200"/>
            <a:ext cx="2895600" cy="304800"/>
          </a:xfrm>
        </p:spPr>
        <p:txBody>
          <a:bodyPr/>
          <a:lstStyle/>
          <a:p>
            <a:r>
              <a:rPr lang="en-US" dirty="0"/>
              <a:t>Emergence of Bangladesh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2133600" cy="304800"/>
          </a:xfrm>
        </p:spPr>
        <p:txBody>
          <a:bodyPr/>
          <a:lstStyle/>
          <a:p>
            <a:fld id="{09AA245B-ABB5-4701-8CEA-204185DFCF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52400"/>
            <a:ext cx="11887200" cy="91440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800" b="1" dirty="0">
                <a:solidFill>
                  <a:schemeClr val="tx1"/>
                </a:solidFill>
              </a:rPr>
              <a:t>Permanent Settlement Act, 1793</a:t>
            </a:r>
            <a:endParaRPr lang="en-US" sz="4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7346" name="Picture 2" descr="E:\Academic\Brac university\Summer 2020\Lesson Plan\Class 2\Class 2 Early Days of British India-Company to Conqueror\Photos\First_Marquis_of_Cornwall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8536" y="1498601"/>
            <a:ext cx="2694875" cy="316261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556593" y="4727725"/>
            <a:ext cx="24384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Lord Cornwallis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F0A9D-9F07-4618-B4D2-130A7E41AC6E}"/>
              </a:ext>
            </a:extLst>
          </p:cNvPr>
          <p:cNvSpPr/>
          <p:nvPr/>
        </p:nvSpPr>
        <p:spPr>
          <a:xfrm>
            <a:off x="453477" y="1347937"/>
            <a:ext cx="86347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British (having property rights to all land in Bengal) changed the role of the zamindars, who were hereditary revenue farmers before. Zamindars now became </a:t>
            </a:r>
            <a:r>
              <a:rPr lang="en-US" sz="2800" b="1" dirty="0"/>
              <a:t>de facto landowners </a:t>
            </a:r>
            <a:r>
              <a:rPr lang="en-US" sz="2800" dirty="0"/>
              <a:t>(acting as a landlord/manager, not an actual owner) and the </a:t>
            </a:r>
            <a:r>
              <a:rPr lang="en-US" sz="2800" b="1" dirty="0"/>
              <a:t>peasants</a:t>
            </a:r>
            <a:r>
              <a:rPr lang="en-US" sz="2800" dirty="0"/>
              <a:t> </a:t>
            </a:r>
            <a:r>
              <a:rPr lang="en-US" sz="2800" b="1" dirty="0"/>
              <a:t>became their tenants</a:t>
            </a:r>
            <a:r>
              <a:rPr lang="en-US" sz="2800" dirty="0"/>
              <a:t>. </a:t>
            </a:r>
          </a:p>
          <a:p>
            <a:r>
              <a:rPr lang="en-US" sz="2800" dirty="0"/>
              <a:t>The British fixed the tax demand in perpetuity rather than for a temporary period of 1, 5, or 10 years. </a:t>
            </a:r>
            <a:r>
              <a:rPr lang="en-US" sz="2800" b="1" dirty="0"/>
              <a:t>In return, they had to pay a fixed amount of tax </a:t>
            </a:r>
            <a:r>
              <a:rPr lang="en-US" sz="2800" dirty="0"/>
              <a:t>(a part of it as revenue collected from their tenants)</a:t>
            </a:r>
            <a:r>
              <a:rPr lang="en-US" sz="2800" b="1" dirty="0"/>
              <a:t> </a:t>
            </a:r>
            <a:r>
              <a:rPr lang="en-US" sz="2800" dirty="0"/>
              <a:t>before the end of the Bengali year. Failure to pay the tax would result in their land being auctioned off and property rights sold to others. </a:t>
            </a:r>
          </a:p>
        </p:txBody>
      </p:sp>
    </p:spTree>
    <p:extLst>
      <p:ext uri="{BB962C8B-B14F-4D97-AF65-F5344CB8AC3E}">
        <p14:creationId xmlns:p14="http://schemas.microsoft.com/office/powerpoint/2010/main" val="719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1200" y="6553201"/>
            <a:ext cx="2133600" cy="304799"/>
          </a:xfrm>
        </p:spPr>
        <p:txBody>
          <a:bodyPr/>
          <a:lstStyle/>
          <a:p>
            <a:r>
              <a:rPr lang="en-US" dirty="0" err="1"/>
              <a:t>Brac</a:t>
            </a:r>
            <a:r>
              <a:rPr lang="en-US" dirty="0"/>
              <a:t> University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8200" y="6553200"/>
            <a:ext cx="2895600" cy="304800"/>
          </a:xfrm>
        </p:spPr>
        <p:txBody>
          <a:bodyPr/>
          <a:lstStyle/>
          <a:p>
            <a:r>
              <a:rPr lang="en-US" dirty="0"/>
              <a:t>Emergence of Bangladesh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2133600" cy="304800"/>
          </a:xfrm>
        </p:spPr>
        <p:txBody>
          <a:bodyPr/>
          <a:lstStyle/>
          <a:p>
            <a:fld id="{09AA245B-ABB5-4701-8CEA-204185DFCF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52400"/>
            <a:ext cx="117348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/>
              <a:t>Objectives of Permanent Settlement Act</a:t>
            </a:r>
            <a:endParaRPr lang="en-US" sz="4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C26CA-89F9-4C58-8597-0593F9FE9518}"/>
              </a:ext>
            </a:extLst>
          </p:cNvPr>
          <p:cNvSpPr/>
          <p:nvPr/>
        </p:nvSpPr>
        <p:spPr>
          <a:xfrm>
            <a:off x="486939" y="1450306"/>
            <a:ext cx="111326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Providing opportunity for collecting higher taxes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Agricultural development </a:t>
            </a:r>
            <a:r>
              <a:rPr lang="en-US" sz="3200" dirty="0"/>
              <a:t>(surplus revenue to be used in land development, buying better seeds and instruments, irrigation, and transform marchland/swamps into cultivable lands, etc.)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Creating a loyal elite class (Social hierarchy)</a:t>
            </a:r>
          </a:p>
        </p:txBody>
      </p:sp>
    </p:spTree>
    <p:extLst>
      <p:ext uri="{BB962C8B-B14F-4D97-AF65-F5344CB8AC3E}">
        <p14:creationId xmlns:p14="http://schemas.microsoft.com/office/powerpoint/2010/main" val="9494735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AD362-06EC-46B2-BCE7-F9D805D4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Brac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42805-7F1D-4B80-83B3-522D8AC6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Emergence of Bangladesh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6ED5-D665-4A1E-9617-776E2E4A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6DD19-9DB0-4E4E-A93F-154C9E8DCA06}"/>
              </a:ext>
            </a:extLst>
          </p:cNvPr>
          <p:cNvSpPr/>
          <p:nvPr/>
        </p:nvSpPr>
        <p:spPr>
          <a:xfrm>
            <a:off x="381000" y="1392742"/>
            <a:ext cx="1143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Many zamindars lost their land, unable to pay huge taxes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Farmers suffered due to over taxation and other forms of oppression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New landlords started growing from intermediaries and business elites (i.e., Rise of </a:t>
            </a:r>
            <a:r>
              <a:rPr lang="en-US" sz="3200" b="1" i="1" dirty="0"/>
              <a:t>sub-infeudation</a:t>
            </a:r>
            <a:r>
              <a:rPr lang="en-US" sz="3200" b="1" dirty="0"/>
              <a:t>)</a:t>
            </a:r>
            <a:endParaRPr lang="en-US" sz="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b="1" dirty="0"/>
              <a:t>Impoverishment of the peasantry</a:t>
            </a:r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E58095-61F2-4E53-AEDE-521804FC52F6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18872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Impact of the Permanent Settlement Act </a:t>
            </a:r>
          </a:p>
        </p:txBody>
      </p:sp>
    </p:spTree>
    <p:extLst>
      <p:ext uri="{BB962C8B-B14F-4D97-AF65-F5344CB8AC3E}">
        <p14:creationId xmlns:p14="http://schemas.microsoft.com/office/powerpoint/2010/main" val="349757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81200" y="6553203"/>
            <a:ext cx="2133600" cy="304799"/>
          </a:xfrm>
        </p:spPr>
        <p:txBody>
          <a:bodyPr/>
          <a:lstStyle/>
          <a:p>
            <a:r>
              <a:rPr lang="en-US"/>
              <a:t>Brac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8200" y="6553200"/>
            <a:ext cx="2895600" cy="304800"/>
          </a:xfrm>
        </p:spPr>
        <p:txBody>
          <a:bodyPr/>
          <a:lstStyle/>
          <a:p>
            <a:r>
              <a:rPr lang="en-US" dirty="0"/>
              <a:t>Emergence of Bangladesh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2133600" cy="304800"/>
          </a:xfrm>
        </p:spPr>
        <p:txBody>
          <a:bodyPr/>
          <a:lstStyle/>
          <a:p>
            <a:fld id="{09AA245B-ABB5-4701-8CEA-204185DFCF0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7700" y="2641926"/>
          <a:ext cx="10896600" cy="28193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7735">
                <a:tc gridSpan="2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  <a:p>
                      <a:pPr algn="ctr"/>
                      <a:r>
                        <a:rPr lang="en-US" sz="2800" b="1" dirty="0"/>
                        <a:t>Increase in the number of the Zamindars in Bengal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832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1772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1872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832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Slightly more than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1,54,200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46AE2A-FE46-4B2B-B8CB-82FABDA8140D}"/>
              </a:ext>
            </a:extLst>
          </p:cNvPr>
          <p:cNvSpPr txBox="1"/>
          <p:nvPr/>
        </p:nvSpPr>
        <p:spPr>
          <a:xfrm>
            <a:off x="685800" y="1242275"/>
            <a:ext cx="1089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Taxes were doubled. Zamindars often failed to pay high taxes and lost their land.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1A81B-543F-4ECD-A6C8-2EB6CC06E91B}"/>
              </a:ext>
            </a:extLst>
          </p:cNvPr>
          <p:cNvSpPr/>
          <p:nvPr/>
        </p:nvSpPr>
        <p:spPr>
          <a:xfrm>
            <a:off x="1339540" y="5583703"/>
            <a:ext cx="9521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Umar, Badruddin (2008). </a:t>
            </a:r>
            <a:r>
              <a:rPr lang="en-US" i="1" dirty="0" err="1"/>
              <a:t>Chirasthayi</a:t>
            </a:r>
            <a:r>
              <a:rPr lang="en-US" i="1" dirty="0"/>
              <a:t> </a:t>
            </a:r>
            <a:r>
              <a:rPr lang="en-US" i="1" dirty="0" err="1"/>
              <a:t>Bandabaste</a:t>
            </a:r>
            <a:r>
              <a:rPr lang="en-US" i="1" dirty="0"/>
              <a:t> </a:t>
            </a:r>
            <a:r>
              <a:rPr lang="en-US" i="1" dirty="0" err="1"/>
              <a:t>Bangladesher</a:t>
            </a:r>
            <a:r>
              <a:rPr lang="en-US" i="1" dirty="0"/>
              <a:t> </a:t>
            </a:r>
            <a:r>
              <a:rPr lang="en-US" i="1" dirty="0" err="1"/>
              <a:t>Krishak</a:t>
            </a:r>
            <a:r>
              <a:rPr lang="en-US" i="1" dirty="0"/>
              <a:t> (Peasants of Bengal in Permanent Settlement)</a:t>
            </a:r>
            <a:r>
              <a:rPr lang="en-US" dirty="0"/>
              <a:t>. Dhaka: </a:t>
            </a:r>
            <a:r>
              <a:rPr lang="en-US" dirty="0" err="1"/>
              <a:t>Mowla</a:t>
            </a:r>
            <a:r>
              <a:rPr lang="en-US" dirty="0"/>
              <a:t> Brothers. p.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840DB0-A4E6-43C0-B6A0-E93BE119D8AD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118872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Impact of the Permanent Settlement Act </a:t>
            </a:r>
          </a:p>
        </p:txBody>
      </p:sp>
    </p:spTree>
    <p:extLst>
      <p:ext uri="{BB962C8B-B14F-4D97-AF65-F5344CB8AC3E}">
        <p14:creationId xmlns:p14="http://schemas.microsoft.com/office/powerpoint/2010/main" val="10195821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B590-2733-41DB-BD20-CF1A26BC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5"/>
            <a:ext cx="10515600" cy="496515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Gold &amp; silver bullion used to be sent to independent Bengal to buy products/goods; now bullion is leaving the country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Tax revenue is extracted from farmers. Products are bought from farmers &amp; weavers using the same revenue!</a:t>
            </a:r>
          </a:p>
          <a:p>
            <a:endParaRPr lang="en-US" dirty="0"/>
          </a:p>
          <a:p>
            <a:r>
              <a:rPr lang="en-US" b="1" dirty="0"/>
              <a:t>The extraction of resources and revenue from the Indian subcontinent allows Britain to finance </a:t>
            </a:r>
            <a:r>
              <a:rPr lang="en-US" b="1" i="1" dirty="0"/>
              <a:t>the Industrial Revolution</a:t>
            </a:r>
            <a:endParaRPr lang="en-US" i="1" dirty="0"/>
          </a:p>
          <a:p>
            <a:endParaRPr lang="en-US" dirty="0"/>
          </a:p>
          <a:p>
            <a:r>
              <a:rPr lang="en-US" b="1" dirty="0"/>
              <a:t>Creates a displaced peasantry who are then forced to join British mercenary army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1554</Words>
  <Application>Microsoft Office PowerPoint</Application>
  <PresentationFormat>Widescreen</PresentationFormat>
  <Paragraphs>236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Emergence of Bangladesh (EMB101): Lesson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Reforms and Repercussions </vt:lpstr>
      <vt:lpstr>Reformers at Renaissance</vt:lpstr>
      <vt:lpstr>Reformers at Renaissance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Santhal Rebellion </vt:lpstr>
      <vt:lpstr>PowerPoint Presentation</vt:lpstr>
      <vt:lpstr>PowerPoint Presentation</vt:lpstr>
      <vt:lpstr>Suggested Readings</vt:lpstr>
      <vt:lpstr>Topic for the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Bangladesh (EMB101): Lesson 3</dc:title>
  <dc:creator>asus</dc:creator>
  <cp:lastModifiedBy>faculty</cp:lastModifiedBy>
  <cp:revision>6</cp:revision>
  <dcterms:created xsi:type="dcterms:W3CDTF">2022-05-29T16:32:15Z</dcterms:created>
  <dcterms:modified xsi:type="dcterms:W3CDTF">2025-02-27T04:39:41Z</dcterms:modified>
</cp:coreProperties>
</file>