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84" r:id="rId3"/>
    <p:sldId id="257" r:id="rId4"/>
    <p:sldId id="273" r:id="rId5"/>
    <p:sldId id="276" r:id="rId6"/>
    <p:sldId id="274" r:id="rId7"/>
    <p:sldId id="275" r:id="rId8"/>
    <p:sldId id="277" r:id="rId9"/>
    <p:sldId id="258" r:id="rId10"/>
    <p:sldId id="259" r:id="rId11"/>
    <p:sldId id="278" r:id="rId12"/>
    <p:sldId id="268" r:id="rId13"/>
    <p:sldId id="267" r:id="rId14"/>
    <p:sldId id="260" r:id="rId15"/>
    <p:sldId id="279" r:id="rId16"/>
    <p:sldId id="261" r:id="rId17"/>
    <p:sldId id="280" r:id="rId18"/>
    <p:sldId id="262" r:id="rId19"/>
    <p:sldId id="263" r:id="rId20"/>
    <p:sldId id="281" r:id="rId21"/>
    <p:sldId id="264" r:id="rId22"/>
    <p:sldId id="282" r:id="rId23"/>
    <p:sldId id="283" r:id="rId24"/>
    <p:sldId id="265" r:id="rId25"/>
    <p:sldId id="266" r:id="rId26"/>
    <p:sldId id="269" r:id="rId27"/>
    <p:sldId id="270" r:id="rId28"/>
    <p:sldId id="271" r:id="rId29"/>
    <p:sldId id="272" r:id="rId30"/>
  </p:sldIdLst>
  <p:sldSz cx="12192000" cy="6858000"/>
  <p:notesSz cx="6858000" cy="9144000"/>
  <p:embeddedFontLst>
    <p:embeddedFont>
      <p:font typeface="Gill Sans"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Wji/juuyi6Zt3KM97s5UZ79Ya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26DDE2-A0D6-421A-BC5A-CFB9798B499D}">
  <a:tblStyle styleId="{1126DDE2-A0D6-421A-BC5A-CFB9798B499D}"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AE9"/>
          </a:solidFill>
        </a:fill>
      </a:tcStyle>
    </a:wholeTbl>
    <a:band1H>
      <a:tcTxStyle/>
      <a:tcStyle>
        <a:tcBdr/>
        <a:fill>
          <a:solidFill>
            <a:srgbClr val="CCD2D0"/>
          </a:solidFill>
        </a:fill>
      </a:tcStyle>
    </a:band1H>
    <a:band2H>
      <a:tcTxStyle/>
      <a:tcStyle>
        <a:tcBdr/>
      </a:tcStyle>
    </a:band2H>
    <a:band1V>
      <a:tcTxStyle/>
      <a:tcStyle>
        <a:tcBdr/>
        <a:fill>
          <a:solidFill>
            <a:srgbClr val="CCD2D0"/>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9"/>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9"/>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19"/>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539F8A"/>
                </a:solidFill>
                <a:latin typeface="Gill Sans"/>
                <a:ea typeface="Gill Sans"/>
                <a:cs typeface="Gill Sans"/>
                <a:sym typeface="Gill Sans"/>
              </a:defRPr>
            </a:lvl1pPr>
            <a:lvl2pPr marL="0" lvl="1" indent="0" algn="r">
              <a:spcBef>
                <a:spcPts val="0"/>
              </a:spcBef>
              <a:buNone/>
              <a:defRPr sz="900" b="0" i="0" u="none" strike="noStrike" cap="none">
                <a:solidFill>
                  <a:srgbClr val="539F8A"/>
                </a:solidFill>
                <a:latin typeface="Gill Sans"/>
                <a:ea typeface="Gill Sans"/>
                <a:cs typeface="Gill Sans"/>
                <a:sym typeface="Gill Sans"/>
              </a:defRPr>
            </a:lvl2pPr>
            <a:lvl3pPr marL="0" lvl="2" indent="0" algn="r">
              <a:spcBef>
                <a:spcPts val="0"/>
              </a:spcBef>
              <a:buNone/>
              <a:defRPr sz="900" b="0" i="0" u="none" strike="noStrike" cap="none">
                <a:solidFill>
                  <a:srgbClr val="539F8A"/>
                </a:solidFill>
                <a:latin typeface="Gill Sans"/>
                <a:ea typeface="Gill Sans"/>
                <a:cs typeface="Gill Sans"/>
                <a:sym typeface="Gill Sans"/>
              </a:defRPr>
            </a:lvl3pPr>
            <a:lvl4pPr marL="0" lvl="3" indent="0" algn="r">
              <a:spcBef>
                <a:spcPts val="0"/>
              </a:spcBef>
              <a:buNone/>
              <a:defRPr sz="900" b="0" i="0" u="none" strike="noStrike" cap="none">
                <a:solidFill>
                  <a:srgbClr val="539F8A"/>
                </a:solidFill>
                <a:latin typeface="Gill Sans"/>
                <a:ea typeface="Gill Sans"/>
                <a:cs typeface="Gill Sans"/>
                <a:sym typeface="Gill Sans"/>
              </a:defRPr>
            </a:lvl4pPr>
            <a:lvl5pPr marL="0" lvl="4" indent="0" algn="r">
              <a:spcBef>
                <a:spcPts val="0"/>
              </a:spcBef>
              <a:buNone/>
              <a:defRPr sz="900" b="0" i="0" u="none" strike="noStrike" cap="none">
                <a:solidFill>
                  <a:srgbClr val="539F8A"/>
                </a:solidFill>
                <a:latin typeface="Gill Sans"/>
                <a:ea typeface="Gill Sans"/>
                <a:cs typeface="Gill Sans"/>
                <a:sym typeface="Gill Sans"/>
              </a:defRPr>
            </a:lvl5pPr>
            <a:lvl6pPr marL="0" lvl="5" indent="0" algn="r">
              <a:spcBef>
                <a:spcPts val="0"/>
              </a:spcBef>
              <a:buNone/>
              <a:defRPr sz="900" b="0" i="0" u="none" strike="noStrike" cap="none">
                <a:solidFill>
                  <a:srgbClr val="539F8A"/>
                </a:solidFill>
                <a:latin typeface="Gill Sans"/>
                <a:ea typeface="Gill Sans"/>
                <a:cs typeface="Gill Sans"/>
                <a:sym typeface="Gill Sans"/>
              </a:defRPr>
            </a:lvl6pPr>
            <a:lvl7pPr marL="0" lvl="6" indent="0" algn="r">
              <a:spcBef>
                <a:spcPts val="0"/>
              </a:spcBef>
              <a:buNone/>
              <a:defRPr sz="900" b="0" i="0" u="none" strike="noStrike" cap="none">
                <a:solidFill>
                  <a:srgbClr val="539F8A"/>
                </a:solidFill>
                <a:latin typeface="Gill Sans"/>
                <a:ea typeface="Gill Sans"/>
                <a:cs typeface="Gill Sans"/>
                <a:sym typeface="Gill Sans"/>
              </a:defRPr>
            </a:lvl7pPr>
            <a:lvl8pPr marL="0" lvl="7" indent="0" algn="r">
              <a:spcBef>
                <a:spcPts val="0"/>
              </a:spcBef>
              <a:buNone/>
              <a:defRPr sz="900" b="0" i="0" u="none" strike="noStrike" cap="none">
                <a:solidFill>
                  <a:srgbClr val="539F8A"/>
                </a:solidFill>
                <a:latin typeface="Gill Sans"/>
                <a:ea typeface="Gill Sans"/>
                <a:cs typeface="Gill Sans"/>
                <a:sym typeface="Gill Sans"/>
              </a:defRPr>
            </a:lvl8pPr>
            <a:lvl9pPr marL="0" lvl="8" indent="0" algn="r">
              <a:spcBef>
                <a:spcPts val="0"/>
              </a:spcBef>
              <a:buNone/>
              <a:defRPr sz="900" b="0" i="0" u="none" strike="noStrike" cap="none">
                <a:solidFill>
                  <a:srgbClr val="539F8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8"/>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9"/>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9"/>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9"/>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29"/>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9"/>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539F8A"/>
                </a:solidFill>
                <a:latin typeface="Gill Sans"/>
                <a:ea typeface="Gill Sans"/>
                <a:cs typeface="Gill Sans"/>
                <a:sym typeface="Gill Sans"/>
              </a:defRPr>
            </a:lvl1pPr>
            <a:lvl2pPr marL="0" lvl="1" indent="0" algn="r">
              <a:spcBef>
                <a:spcPts val="0"/>
              </a:spcBef>
              <a:buNone/>
              <a:defRPr sz="900" b="0" i="0" u="none" strike="noStrike" cap="none">
                <a:solidFill>
                  <a:srgbClr val="539F8A"/>
                </a:solidFill>
                <a:latin typeface="Gill Sans"/>
                <a:ea typeface="Gill Sans"/>
                <a:cs typeface="Gill Sans"/>
                <a:sym typeface="Gill Sans"/>
              </a:defRPr>
            </a:lvl2pPr>
            <a:lvl3pPr marL="0" lvl="2" indent="0" algn="r">
              <a:spcBef>
                <a:spcPts val="0"/>
              </a:spcBef>
              <a:buNone/>
              <a:defRPr sz="900" b="0" i="0" u="none" strike="noStrike" cap="none">
                <a:solidFill>
                  <a:srgbClr val="539F8A"/>
                </a:solidFill>
                <a:latin typeface="Gill Sans"/>
                <a:ea typeface="Gill Sans"/>
                <a:cs typeface="Gill Sans"/>
                <a:sym typeface="Gill Sans"/>
              </a:defRPr>
            </a:lvl3pPr>
            <a:lvl4pPr marL="0" lvl="3" indent="0" algn="r">
              <a:spcBef>
                <a:spcPts val="0"/>
              </a:spcBef>
              <a:buNone/>
              <a:defRPr sz="900" b="0" i="0" u="none" strike="noStrike" cap="none">
                <a:solidFill>
                  <a:srgbClr val="539F8A"/>
                </a:solidFill>
                <a:latin typeface="Gill Sans"/>
                <a:ea typeface="Gill Sans"/>
                <a:cs typeface="Gill Sans"/>
                <a:sym typeface="Gill Sans"/>
              </a:defRPr>
            </a:lvl4pPr>
            <a:lvl5pPr marL="0" lvl="4" indent="0" algn="r">
              <a:spcBef>
                <a:spcPts val="0"/>
              </a:spcBef>
              <a:buNone/>
              <a:defRPr sz="900" b="0" i="0" u="none" strike="noStrike" cap="none">
                <a:solidFill>
                  <a:srgbClr val="539F8A"/>
                </a:solidFill>
                <a:latin typeface="Gill Sans"/>
                <a:ea typeface="Gill Sans"/>
                <a:cs typeface="Gill Sans"/>
                <a:sym typeface="Gill Sans"/>
              </a:defRPr>
            </a:lvl5pPr>
            <a:lvl6pPr marL="0" lvl="5" indent="0" algn="r">
              <a:spcBef>
                <a:spcPts val="0"/>
              </a:spcBef>
              <a:buNone/>
              <a:defRPr sz="900" b="0" i="0" u="none" strike="noStrike" cap="none">
                <a:solidFill>
                  <a:srgbClr val="539F8A"/>
                </a:solidFill>
                <a:latin typeface="Gill Sans"/>
                <a:ea typeface="Gill Sans"/>
                <a:cs typeface="Gill Sans"/>
                <a:sym typeface="Gill Sans"/>
              </a:defRPr>
            </a:lvl6pPr>
            <a:lvl7pPr marL="0" lvl="6" indent="0" algn="r">
              <a:spcBef>
                <a:spcPts val="0"/>
              </a:spcBef>
              <a:buNone/>
              <a:defRPr sz="900" b="0" i="0" u="none" strike="noStrike" cap="none">
                <a:solidFill>
                  <a:srgbClr val="539F8A"/>
                </a:solidFill>
                <a:latin typeface="Gill Sans"/>
                <a:ea typeface="Gill Sans"/>
                <a:cs typeface="Gill Sans"/>
                <a:sym typeface="Gill Sans"/>
              </a:defRPr>
            </a:lvl7pPr>
            <a:lvl8pPr marL="0" lvl="7" indent="0" algn="r">
              <a:spcBef>
                <a:spcPts val="0"/>
              </a:spcBef>
              <a:buNone/>
              <a:defRPr sz="900" b="0" i="0" u="none" strike="noStrike" cap="none">
                <a:solidFill>
                  <a:srgbClr val="539F8A"/>
                </a:solidFill>
                <a:latin typeface="Gill Sans"/>
                <a:ea typeface="Gill Sans"/>
                <a:cs typeface="Gill Sans"/>
                <a:sym typeface="Gill Sans"/>
              </a:defRPr>
            </a:lvl8pPr>
            <a:lvl9pPr marL="0" lvl="8" indent="0" algn="r">
              <a:spcBef>
                <a:spcPts val="0"/>
              </a:spcBef>
              <a:buNone/>
              <a:defRPr sz="900" b="0" i="0" u="none" strike="noStrike" cap="none">
                <a:solidFill>
                  <a:srgbClr val="539F8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2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1"/>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2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539F8A"/>
                </a:solidFill>
                <a:latin typeface="Gill Sans"/>
                <a:ea typeface="Gill Sans"/>
                <a:cs typeface="Gill Sans"/>
                <a:sym typeface="Gill Sans"/>
              </a:defRPr>
            </a:lvl1pPr>
            <a:lvl2pPr marL="0" lvl="1" indent="0" algn="r">
              <a:spcBef>
                <a:spcPts val="0"/>
              </a:spcBef>
              <a:buNone/>
              <a:defRPr sz="900" b="0" i="0" u="none" strike="noStrike" cap="none">
                <a:solidFill>
                  <a:srgbClr val="539F8A"/>
                </a:solidFill>
                <a:latin typeface="Gill Sans"/>
                <a:ea typeface="Gill Sans"/>
                <a:cs typeface="Gill Sans"/>
                <a:sym typeface="Gill Sans"/>
              </a:defRPr>
            </a:lvl2pPr>
            <a:lvl3pPr marL="0" lvl="2" indent="0" algn="r">
              <a:spcBef>
                <a:spcPts val="0"/>
              </a:spcBef>
              <a:buNone/>
              <a:defRPr sz="900" b="0" i="0" u="none" strike="noStrike" cap="none">
                <a:solidFill>
                  <a:srgbClr val="539F8A"/>
                </a:solidFill>
                <a:latin typeface="Gill Sans"/>
                <a:ea typeface="Gill Sans"/>
                <a:cs typeface="Gill Sans"/>
                <a:sym typeface="Gill Sans"/>
              </a:defRPr>
            </a:lvl3pPr>
            <a:lvl4pPr marL="0" lvl="3" indent="0" algn="r">
              <a:spcBef>
                <a:spcPts val="0"/>
              </a:spcBef>
              <a:buNone/>
              <a:defRPr sz="900" b="0" i="0" u="none" strike="noStrike" cap="none">
                <a:solidFill>
                  <a:srgbClr val="539F8A"/>
                </a:solidFill>
                <a:latin typeface="Gill Sans"/>
                <a:ea typeface="Gill Sans"/>
                <a:cs typeface="Gill Sans"/>
                <a:sym typeface="Gill Sans"/>
              </a:defRPr>
            </a:lvl4pPr>
            <a:lvl5pPr marL="0" lvl="4" indent="0" algn="r">
              <a:spcBef>
                <a:spcPts val="0"/>
              </a:spcBef>
              <a:buNone/>
              <a:defRPr sz="900" b="0" i="0" u="none" strike="noStrike" cap="none">
                <a:solidFill>
                  <a:srgbClr val="539F8A"/>
                </a:solidFill>
                <a:latin typeface="Gill Sans"/>
                <a:ea typeface="Gill Sans"/>
                <a:cs typeface="Gill Sans"/>
                <a:sym typeface="Gill Sans"/>
              </a:defRPr>
            </a:lvl5pPr>
            <a:lvl6pPr marL="0" lvl="5" indent="0" algn="r">
              <a:spcBef>
                <a:spcPts val="0"/>
              </a:spcBef>
              <a:buNone/>
              <a:defRPr sz="900" b="0" i="0" u="none" strike="noStrike" cap="none">
                <a:solidFill>
                  <a:srgbClr val="539F8A"/>
                </a:solidFill>
                <a:latin typeface="Gill Sans"/>
                <a:ea typeface="Gill Sans"/>
                <a:cs typeface="Gill Sans"/>
                <a:sym typeface="Gill Sans"/>
              </a:defRPr>
            </a:lvl6pPr>
            <a:lvl7pPr marL="0" lvl="6" indent="0" algn="r">
              <a:spcBef>
                <a:spcPts val="0"/>
              </a:spcBef>
              <a:buNone/>
              <a:defRPr sz="900" b="0" i="0" u="none" strike="noStrike" cap="none">
                <a:solidFill>
                  <a:srgbClr val="539F8A"/>
                </a:solidFill>
                <a:latin typeface="Gill Sans"/>
                <a:ea typeface="Gill Sans"/>
                <a:cs typeface="Gill Sans"/>
                <a:sym typeface="Gill Sans"/>
              </a:defRPr>
            </a:lvl7pPr>
            <a:lvl8pPr marL="0" lvl="7" indent="0" algn="r">
              <a:spcBef>
                <a:spcPts val="0"/>
              </a:spcBef>
              <a:buNone/>
              <a:defRPr sz="900" b="0" i="0" u="none" strike="noStrike" cap="none">
                <a:solidFill>
                  <a:srgbClr val="539F8A"/>
                </a:solidFill>
                <a:latin typeface="Gill Sans"/>
                <a:ea typeface="Gill Sans"/>
                <a:cs typeface="Gill Sans"/>
                <a:sym typeface="Gill Sans"/>
              </a:defRPr>
            </a:lvl8pPr>
            <a:lvl9pPr marL="0" lvl="8" indent="0" algn="r">
              <a:spcBef>
                <a:spcPts val="0"/>
              </a:spcBef>
              <a:buNone/>
              <a:defRPr sz="900" b="0" i="0" u="none" strike="noStrike" cap="none">
                <a:solidFill>
                  <a:srgbClr val="539F8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22"/>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0" name="Google Shape;40;p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3"/>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23"/>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23"/>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9" name="Google Shape;49;p23"/>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0" name="Google Shape;50;p2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4"/>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6"/>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6"/>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39F8A"/>
              </a:buClr>
              <a:buSzPts val="2000"/>
              <a:buFont typeface="Gill Sans"/>
              <a:buNone/>
              <a:defRPr sz="2000" b="0">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26"/>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2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539F8A"/>
                </a:solidFill>
                <a:latin typeface="Gill Sans"/>
                <a:ea typeface="Gill Sans"/>
                <a:cs typeface="Gill Sans"/>
                <a:sym typeface="Gill Sans"/>
              </a:defRPr>
            </a:lvl1pPr>
            <a:lvl2pPr marL="0" lvl="1" indent="0" algn="r">
              <a:spcBef>
                <a:spcPts val="0"/>
              </a:spcBef>
              <a:buNone/>
              <a:defRPr sz="900" b="0" i="0" u="none" strike="noStrike" cap="none">
                <a:solidFill>
                  <a:srgbClr val="539F8A"/>
                </a:solidFill>
                <a:latin typeface="Gill Sans"/>
                <a:ea typeface="Gill Sans"/>
                <a:cs typeface="Gill Sans"/>
                <a:sym typeface="Gill Sans"/>
              </a:defRPr>
            </a:lvl2pPr>
            <a:lvl3pPr marL="0" lvl="2" indent="0" algn="r">
              <a:spcBef>
                <a:spcPts val="0"/>
              </a:spcBef>
              <a:buNone/>
              <a:defRPr sz="900" b="0" i="0" u="none" strike="noStrike" cap="none">
                <a:solidFill>
                  <a:srgbClr val="539F8A"/>
                </a:solidFill>
                <a:latin typeface="Gill Sans"/>
                <a:ea typeface="Gill Sans"/>
                <a:cs typeface="Gill Sans"/>
                <a:sym typeface="Gill Sans"/>
              </a:defRPr>
            </a:lvl3pPr>
            <a:lvl4pPr marL="0" lvl="3" indent="0" algn="r">
              <a:spcBef>
                <a:spcPts val="0"/>
              </a:spcBef>
              <a:buNone/>
              <a:defRPr sz="900" b="0" i="0" u="none" strike="noStrike" cap="none">
                <a:solidFill>
                  <a:srgbClr val="539F8A"/>
                </a:solidFill>
                <a:latin typeface="Gill Sans"/>
                <a:ea typeface="Gill Sans"/>
                <a:cs typeface="Gill Sans"/>
                <a:sym typeface="Gill Sans"/>
              </a:defRPr>
            </a:lvl4pPr>
            <a:lvl5pPr marL="0" lvl="4" indent="0" algn="r">
              <a:spcBef>
                <a:spcPts val="0"/>
              </a:spcBef>
              <a:buNone/>
              <a:defRPr sz="900" b="0" i="0" u="none" strike="noStrike" cap="none">
                <a:solidFill>
                  <a:srgbClr val="539F8A"/>
                </a:solidFill>
                <a:latin typeface="Gill Sans"/>
                <a:ea typeface="Gill Sans"/>
                <a:cs typeface="Gill Sans"/>
                <a:sym typeface="Gill Sans"/>
              </a:defRPr>
            </a:lvl5pPr>
            <a:lvl6pPr marL="0" lvl="5" indent="0" algn="r">
              <a:spcBef>
                <a:spcPts val="0"/>
              </a:spcBef>
              <a:buNone/>
              <a:defRPr sz="900" b="0" i="0" u="none" strike="noStrike" cap="none">
                <a:solidFill>
                  <a:srgbClr val="539F8A"/>
                </a:solidFill>
                <a:latin typeface="Gill Sans"/>
                <a:ea typeface="Gill Sans"/>
                <a:cs typeface="Gill Sans"/>
                <a:sym typeface="Gill Sans"/>
              </a:defRPr>
            </a:lvl6pPr>
            <a:lvl7pPr marL="0" lvl="6" indent="0" algn="r">
              <a:spcBef>
                <a:spcPts val="0"/>
              </a:spcBef>
              <a:buNone/>
              <a:defRPr sz="900" b="0" i="0" u="none" strike="noStrike" cap="none">
                <a:solidFill>
                  <a:srgbClr val="539F8A"/>
                </a:solidFill>
                <a:latin typeface="Gill Sans"/>
                <a:ea typeface="Gill Sans"/>
                <a:cs typeface="Gill Sans"/>
                <a:sym typeface="Gill Sans"/>
              </a:defRPr>
            </a:lvl7pPr>
            <a:lvl8pPr marL="0" lvl="7" indent="0" algn="r">
              <a:spcBef>
                <a:spcPts val="0"/>
              </a:spcBef>
              <a:buNone/>
              <a:defRPr sz="900" b="0" i="0" u="none" strike="noStrike" cap="none">
                <a:solidFill>
                  <a:srgbClr val="539F8A"/>
                </a:solidFill>
                <a:latin typeface="Gill Sans"/>
                <a:ea typeface="Gill Sans"/>
                <a:cs typeface="Gill Sans"/>
                <a:sym typeface="Gill Sans"/>
              </a:defRPr>
            </a:lvl8pPr>
            <a:lvl9pPr marL="0" lvl="8" indent="0" algn="r">
              <a:spcBef>
                <a:spcPts val="0"/>
              </a:spcBef>
              <a:buNone/>
              <a:defRPr sz="900" b="0" i="0" u="none" strike="noStrike" cap="none">
                <a:solidFill>
                  <a:srgbClr val="539F8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a:spLocks noGrp="1"/>
          </p:cNvSpPr>
          <p:nvPr>
            <p:ph type="pic" idx="2"/>
          </p:nvPr>
        </p:nvSpPr>
        <p:spPr>
          <a:xfrm>
            <a:off x="447817" y="599725"/>
            <a:ext cx="11290859" cy="3557252"/>
          </a:xfrm>
          <a:prstGeom prst="rect">
            <a:avLst/>
          </a:prstGeom>
          <a:noFill/>
          <a:ln>
            <a:noFill/>
          </a:ln>
        </p:spPr>
      </p:sp>
      <p:sp>
        <p:nvSpPr>
          <p:cNvPr id="74" name="Google Shape;74;p27"/>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2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8"/>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1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8"/>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8"/>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599241" y="651638"/>
            <a:ext cx="10993500" cy="10803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accent2"/>
              </a:buClr>
              <a:buSzPts val="4800"/>
              <a:buFont typeface="Gill Sans"/>
              <a:buNone/>
            </a:pPr>
            <a:r>
              <a:rPr lang="en-US" sz="4800" b="1"/>
              <a:t>EMERGENCE OF BANGLADESH</a:t>
            </a:r>
            <a:endParaRPr/>
          </a:p>
        </p:txBody>
      </p:sp>
      <p:sp>
        <p:nvSpPr>
          <p:cNvPr id="97" name="Google Shape;97;p1"/>
          <p:cNvSpPr txBox="1">
            <a:spLocks noGrp="1"/>
          </p:cNvSpPr>
          <p:nvPr>
            <p:ph type="subTitle" idx="1"/>
          </p:nvPr>
        </p:nvSpPr>
        <p:spPr>
          <a:xfrm>
            <a:off x="599244" y="1621501"/>
            <a:ext cx="10993500" cy="1567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3956"/>
              <a:buNone/>
            </a:pPr>
            <a:r>
              <a:rPr lang="en-US" sz="2376" b="1"/>
              <a:t>CAPITALIST DEVELOPMENT </a:t>
            </a:r>
            <a:endParaRPr sz="2376" b="1"/>
          </a:p>
          <a:p>
            <a:pPr marL="0" lvl="0" indent="0" algn="ctr" rtl="0">
              <a:spcBef>
                <a:spcPts val="0"/>
              </a:spcBef>
              <a:spcAft>
                <a:spcPts val="0"/>
              </a:spcAft>
              <a:buSzPts val="3956"/>
              <a:buNone/>
            </a:pPr>
            <a:r>
              <a:rPr lang="en-US" sz="2376" b="1"/>
              <a:t>AND REGIONAL DISPARITY IN PAKISTAN</a:t>
            </a:r>
            <a:endParaRPr sz="2376" b="1"/>
          </a:p>
          <a:p>
            <a:pPr marL="0" lvl="0" indent="0" algn="ctr" rtl="0">
              <a:spcBef>
                <a:spcPts val="0"/>
              </a:spcBef>
              <a:spcAft>
                <a:spcPts val="0"/>
              </a:spcAft>
              <a:buSzPts val="3956"/>
              <a:buNone/>
            </a:pPr>
            <a:r>
              <a:rPr lang="en-US" sz="2376" b="1"/>
              <a:t>1947-1970</a:t>
            </a:r>
            <a:endParaRPr sz="1900"/>
          </a:p>
        </p:txBody>
      </p:sp>
      <p:sp>
        <p:nvSpPr>
          <p:cNvPr id="98" name="Google Shape;98;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99" name="Google Shape;99;p1"/>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581242" y="489345"/>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2800"/>
              <a:buFont typeface="Gill Sans"/>
              <a:buNone/>
            </a:pPr>
            <a:r>
              <a:rPr lang="en-US" b="1">
                <a:solidFill>
                  <a:srgbClr val="FFFFFF"/>
                </a:solidFill>
              </a:rPr>
              <a:t>ECONOMIC CONDITIONS OF EAST PAKISTAN IN 1947</a:t>
            </a:r>
            <a:endParaRPr b="1"/>
          </a:p>
        </p:txBody>
      </p:sp>
      <p:sp>
        <p:nvSpPr>
          <p:cNvPr id="122" name="Google Shape;122;p4"/>
          <p:cNvSpPr txBox="1">
            <a:spLocks noGrp="1"/>
          </p:cNvSpPr>
          <p:nvPr>
            <p:ph type="ftr" idx="11"/>
          </p:nvPr>
        </p:nvSpPr>
        <p:spPr>
          <a:xfrm>
            <a:off x="581192" y="6400800"/>
            <a:ext cx="6917210"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cap="none">
                <a:solidFill>
                  <a:schemeClr val="accent2"/>
                </a:solidFill>
                <a:latin typeface="Gill Sans"/>
                <a:ea typeface="Gill Sans"/>
                <a:cs typeface="Gill Sans"/>
                <a:sym typeface="Gill Sans"/>
              </a:rPr>
              <a:t>EMB</a:t>
            </a:r>
            <a:endParaRPr/>
          </a:p>
        </p:txBody>
      </p:sp>
      <p:sp>
        <p:nvSpPr>
          <p:cNvPr id="123" name="Google Shape;123;p4"/>
          <p:cNvSpPr txBox="1">
            <a:spLocks noGrp="1"/>
          </p:cNvSpPr>
          <p:nvPr>
            <p:ph type="sldNum" idx="12"/>
          </p:nvPr>
        </p:nvSpPr>
        <p:spPr>
          <a:xfrm>
            <a:off x="10558300" y="6400800"/>
            <a:ext cx="105250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10</a:t>
            </a:fld>
            <a:endParaRPr/>
          </a:p>
        </p:txBody>
      </p:sp>
      <p:sp>
        <p:nvSpPr>
          <p:cNvPr id="124" name="Google Shape;124;p4"/>
          <p:cNvSpPr txBox="1"/>
          <p:nvPr/>
        </p:nvSpPr>
        <p:spPr>
          <a:xfrm>
            <a:off x="808116" y="1999896"/>
            <a:ext cx="11176800" cy="4045800"/>
          </a:xfrm>
          <a:prstGeom prst="rect">
            <a:avLst/>
          </a:prstGeom>
          <a:noFill/>
          <a:ln>
            <a:noFill/>
          </a:ln>
        </p:spPr>
        <p:txBody>
          <a:bodyPr spcFirstLastPara="1" wrap="square" lIns="91425" tIns="45700" rIns="91425" bIns="45700" anchor="ctr" anchorCtr="0">
            <a:normAutofit/>
          </a:bodyPr>
          <a:lstStyle/>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Metropolitan Kolkata and East Bengal hinterland</a:t>
            </a:r>
            <a:endParaRPr sz="2100" b="1" i="0" u="none" strike="noStrike" cap="none">
              <a:solidFill>
                <a:schemeClr val="dk2"/>
              </a:solidFill>
              <a:latin typeface="Gill Sans"/>
              <a:ea typeface="Gill Sans"/>
              <a:cs typeface="Gill Sans"/>
              <a:sym typeface="Gill Sans"/>
            </a:endParaRPr>
          </a:p>
          <a:p>
            <a:pPr marL="0" marR="0" lvl="0" indent="0" algn="l" rtl="0">
              <a:spcBef>
                <a:spcPts val="0"/>
              </a:spcBef>
              <a:spcAft>
                <a:spcPts val="0"/>
              </a:spcAft>
              <a:buClr>
                <a:schemeClr val="accent2"/>
              </a:buClr>
              <a:buSzPts val="1656"/>
              <a:buFont typeface="Arial"/>
              <a:buNone/>
            </a:pPr>
            <a:endParaRPr sz="1900" b="1" i="0" u="none" strike="noStrike" cap="none">
              <a:solidFill>
                <a:schemeClr val="dk1"/>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Hindu zamindars and Muslim tenant and small holder farmers</a:t>
            </a:r>
            <a:endParaRPr sz="1900" b="1" i="0" u="none" strike="noStrike" cap="none">
              <a:solidFill>
                <a:schemeClr val="dk2"/>
              </a:solidFill>
              <a:latin typeface="Gill Sans"/>
              <a:ea typeface="Gill Sans"/>
              <a:cs typeface="Gill Sans"/>
              <a:sym typeface="Gill Sans"/>
            </a:endParaRPr>
          </a:p>
          <a:p>
            <a:pPr marL="0" marR="0" lvl="0" indent="0" algn="l" rtl="0">
              <a:spcBef>
                <a:spcPts val="0"/>
              </a:spcBef>
              <a:spcAft>
                <a:spcPts val="0"/>
              </a:spcAft>
              <a:buClr>
                <a:schemeClr val="accent2"/>
              </a:buClr>
              <a:buSzPts val="1656"/>
              <a:buFont typeface="Arial"/>
              <a:buNone/>
            </a:pPr>
            <a:endParaRPr sz="1900" b="1" i="0" u="none" strike="noStrike" cap="none">
              <a:solidFill>
                <a:schemeClr val="dk1"/>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Trade, commerce, financial intermediation and</a:t>
            </a:r>
            <a:endParaRPr sz="1900" b="1" i="0" u="none" strike="noStrike" cap="none">
              <a:solidFill>
                <a:schemeClr val="dk2"/>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rural industries dominated by Hindus</a:t>
            </a:r>
            <a:endParaRPr sz="1900" b="1" i="0" u="none" strike="noStrike" cap="none">
              <a:solidFill>
                <a:schemeClr val="dk2"/>
              </a:solidFill>
              <a:latin typeface="Gill Sans"/>
              <a:ea typeface="Gill Sans"/>
              <a:cs typeface="Gill Sans"/>
              <a:sym typeface="Gill Sans"/>
            </a:endParaRPr>
          </a:p>
          <a:p>
            <a:pPr marL="0" marR="0" lvl="0" indent="0" algn="l" rtl="0">
              <a:spcBef>
                <a:spcPts val="0"/>
              </a:spcBef>
              <a:spcAft>
                <a:spcPts val="0"/>
              </a:spcAft>
              <a:buClr>
                <a:schemeClr val="accent2"/>
              </a:buClr>
              <a:buSzPts val="1656"/>
              <a:buFont typeface="Arial"/>
              <a:buNone/>
            </a:pPr>
            <a:endParaRPr sz="1900" b="1" i="0" u="none" strike="noStrike" cap="none">
              <a:solidFill>
                <a:schemeClr val="dk1"/>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Tea industry and mechanized river transport owned by British</a:t>
            </a:r>
            <a:endParaRPr sz="1900" b="1" i="0" u="none" strike="noStrike" cap="none">
              <a:solidFill>
                <a:schemeClr val="dk2"/>
              </a:solidFill>
              <a:latin typeface="Gill Sans"/>
              <a:ea typeface="Gill Sans"/>
              <a:cs typeface="Gill Sans"/>
              <a:sym typeface="Gill Sans"/>
            </a:endParaRPr>
          </a:p>
          <a:p>
            <a:pPr marL="0" marR="0" lvl="0" indent="0" algn="l" rtl="0">
              <a:spcBef>
                <a:spcPts val="0"/>
              </a:spcBef>
              <a:spcAft>
                <a:spcPts val="0"/>
              </a:spcAft>
              <a:buClr>
                <a:schemeClr val="accent2"/>
              </a:buClr>
              <a:buSzPts val="1656"/>
              <a:buFont typeface="Arial"/>
              <a:buNone/>
            </a:pPr>
            <a:endParaRPr sz="1900" b="1" i="0" u="none" strike="noStrike" cap="none">
              <a:solidFill>
                <a:schemeClr val="dk1"/>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Bureaucracy, teaching and legal professions in EB dominated by Hindus</a:t>
            </a:r>
            <a:endParaRPr sz="1900" b="1" i="0" u="none" strike="noStrike" cap="none">
              <a:solidFill>
                <a:schemeClr val="dk2"/>
              </a:solidFill>
              <a:latin typeface="Gill Sans"/>
              <a:ea typeface="Gill Sans"/>
              <a:cs typeface="Gill Sans"/>
              <a:sym typeface="Gill Sans"/>
            </a:endParaRPr>
          </a:p>
          <a:p>
            <a:pPr marL="0" marR="0" lvl="0" indent="0" algn="l" rtl="0">
              <a:spcBef>
                <a:spcPts val="0"/>
              </a:spcBef>
              <a:spcAft>
                <a:spcPts val="0"/>
              </a:spcAft>
              <a:buClr>
                <a:schemeClr val="accent2"/>
              </a:buClr>
              <a:buSzPts val="1656"/>
              <a:buFont typeface="Arial"/>
              <a:buNone/>
            </a:pPr>
            <a:endParaRPr sz="1900" b="1" i="0" u="none" strike="noStrike" cap="none">
              <a:solidFill>
                <a:schemeClr val="dk1"/>
              </a:solidFill>
              <a:latin typeface="Gill Sans"/>
              <a:ea typeface="Gill Sans"/>
              <a:cs typeface="Gill Sans"/>
              <a:sym typeface="Gill Sans"/>
            </a:endParaRPr>
          </a:p>
          <a:p>
            <a:pPr marL="0" marR="0" lvl="0" indent="-123190" algn="l" rtl="0">
              <a:spcBef>
                <a:spcPts val="0"/>
              </a:spcBef>
              <a:spcAft>
                <a:spcPts val="0"/>
              </a:spcAft>
              <a:buClr>
                <a:schemeClr val="accent2"/>
              </a:buClr>
              <a:buSzPts val="1940"/>
              <a:buChar char="•"/>
            </a:pPr>
            <a:r>
              <a:rPr lang="en-US" sz="2100" b="1" i="0" u="none" strike="noStrike" cap="none">
                <a:solidFill>
                  <a:schemeClr val="dk2"/>
                </a:solidFill>
                <a:latin typeface="Gill Sans"/>
                <a:ea typeface="Gill Sans"/>
                <a:cs typeface="Gill Sans"/>
                <a:sym typeface="Gill Sans"/>
              </a:rPr>
              <a:t>Bengali Muslim expectation of advancement through Pakistan</a:t>
            </a:r>
            <a:endParaRPr sz="1900" b="1" i="0" u="none" strike="noStrike" cap="none">
              <a:solidFill>
                <a:schemeClr val="dk2"/>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BF02-B805-7522-B4FD-2B554EC2B95D}"/>
              </a:ext>
            </a:extLst>
          </p:cNvPr>
          <p:cNvSpPr>
            <a:spLocks noGrp="1"/>
          </p:cNvSpPr>
          <p:nvPr>
            <p:ph type="title"/>
          </p:nvPr>
        </p:nvSpPr>
        <p:spPr/>
        <p:txBody>
          <a:bodyPr>
            <a:normAutofit/>
          </a:bodyPr>
          <a:lstStyle/>
          <a:p>
            <a:r>
              <a:rPr lang="en-CA" sz="3600" b="1" dirty="0"/>
              <a:t>Capitalist Development in Pakistan</a:t>
            </a:r>
          </a:p>
        </p:txBody>
      </p:sp>
      <p:sp>
        <p:nvSpPr>
          <p:cNvPr id="3" name="Text Placeholder 2">
            <a:extLst>
              <a:ext uri="{FF2B5EF4-FFF2-40B4-BE49-F238E27FC236}">
                <a16:creationId xmlns:a16="http://schemas.microsoft.com/office/drawing/2014/main" id="{754253E8-2298-0AB7-6700-18776D0A475B}"/>
              </a:ext>
            </a:extLst>
          </p:cNvPr>
          <p:cNvSpPr>
            <a:spLocks noGrp="1"/>
          </p:cNvSpPr>
          <p:nvPr>
            <p:ph type="body" idx="1"/>
          </p:nvPr>
        </p:nvSpPr>
        <p:spPr>
          <a:xfrm>
            <a:off x="581192" y="2180496"/>
            <a:ext cx="11029615" cy="4426781"/>
          </a:xfrm>
        </p:spPr>
        <p:txBody>
          <a:bodyPr>
            <a:normAutofit/>
          </a:bodyPr>
          <a:lstStyle/>
          <a:p>
            <a:pPr>
              <a:lnSpc>
                <a:spcPct val="150000"/>
              </a:lnSpc>
            </a:pPr>
            <a:r>
              <a:rPr lang="en-CA" sz="3300" dirty="0"/>
              <a:t>Created industrialist class-22 families (only 1 from EP- AK Khan family)</a:t>
            </a:r>
          </a:p>
          <a:p>
            <a:pPr>
              <a:lnSpc>
                <a:spcPct val="150000"/>
              </a:lnSpc>
            </a:pPr>
            <a:r>
              <a:rPr lang="en-CA" sz="3300" dirty="0"/>
              <a:t>Economic growth</a:t>
            </a:r>
          </a:p>
          <a:p>
            <a:pPr>
              <a:lnSpc>
                <a:spcPct val="150000"/>
              </a:lnSpc>
            </a:pPr>
            <a:r>
              <a:rPr lang="en-CA" sz="3300" dirty="0"/>
              <a:t>Inequalities increased-rich get richer and poor get poorer</a:t>
            </a:r>
          </a:p>
          <a:p>
            <a:pPr>
              <a:lnSpc>
                <a:spcPct val="150000"/>
              </a:lnSpc>
            </a:pPr>
            <a:r>
              <a:rPr lang="en-CA" sz="3300" dirty="0"/>
              <a:t>Exploitation of EP</a:t>
            </a:r>
          </a:p>
          <a:p>
            <a:endParaRPr lang="en-CA" dirty="0"/>
          </a:p>
          <a:p>
            <a:endParaRPr lang="en-CA" dirty="0"/>
          </a:p>
        </p:txBody>
      </p:sp>
    </p:spTree>
    <p:extLst>
      <p:ext uri="{BB962C8B-B14F-4D97-AF65-F5344CB8AC3E}">
        <p14:creationId xmlns:p14="http://schemas.microsoft.com/office/powerpoint/2010/main" val="22836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sz="3000" b="1"/>
              <a:t>CAPITALIST ECONOMIC PLANNING IN PAKISTAN</a:t>
            </a:r>
            <a:endParaRPr/>
          </a:p>
        </p:txBody>
      </p:sp>
      <p:sp>
        <p:nvSpPr>
          <p:cNvPr id="206" name="Google Shape;206;p13"/>
          <p:cNvSpPr txBox="1">
            <a:spLocks noGrp="1"/>
          </p:cNvSpPr>
          <p:nvPr>
            <p:ph type="body" idx="1"/>
          </p:nvPr>
        </p:nvSpPr>
        <p:spPr>
          <a:xfrm>
            <a:off x="887219" y="2250892"/>
            <a:ext cx="5087100" cy="536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ct val="91999"/>
              <a:buNone/>
            </a:pPr>
            <a:endParaRPr sz="2000"/>
          </a:p>
          <a:p>
            <a:pPr marL="305435" lvl="0" indent="-200279" algn="l" rtl="0">
              <a:spcBef>
                <a:spcPts val="960"/>
              </a:spcBef>
              <a:spcAft>
                <a:spcPts val="0"/>
              </a:spcAft>
              <a:buSzPct val="75272"/>
              <a:buNone/>
            </a:pPr>
            <a:endParaRPr/>
          </a:p>
        </p:txBody>
      </p:sp>
      <p:sp>
        <p:nvSpPr>
          <p:cNvPr id="207" name="Google Shape;207;p1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08" name="Google Shape;208;p13"/>
          <p:cNvSpPr txBox="1">
            <a:spLocks noGrp="1"/>
          </p:cNvSpPr>
          <p:nvPr>
            <p:ph type="body" idx="2"/>
          </p:nvPr>
        </p:nvSpPr>
        <p:spPr>
          <a:xfrm>
            <a:off x="581200" y="2246250"/>
            <a:ext cx="5393100" cy="2375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2100" b="1" dirty="0"/>
              <a:t>Overvaluation of currency: </a:t>
            </a:r>
            <a:endParaRPr sz="1900" b="1" dirty="0"/>
          </a:p>
          <a:p>
            <a:pPr marL="305435" lvl="0" indent="-320547" algn="l" rtl="0">
              <a:spcBef>
                <a:spcPts val="970"/>
              </a:spcBef>
              <a:spcAft>
                <a:spcPts val="0"/>
              </a:spcAft>
              <a:buClr>
                <a:schemeClr val="accent2"/>
              </a:buClr>
              <a:buSzPts val="1940"/>
              <a:buFont typeface="Noto Sans Symbols"/>
              <a:buChar char="◼"/>
            </a:pPr>
            <a:r>
              <a:rPr lang="en-US" sz="2100" b="1" dirty="0"/>
              <a:t>Jute growers in EP received 50% less for their export</a:t>
            </a:r>
            <a:endParaRPr sz="1900" b="1" dirty="0"/>
          </a:p>
          <a:p>
            <a:pPr marL="305435" lvl="0" indent="-320547" algn="l" rtl="0">
              <a:spcBef>
                <a:spcPts val="970"/>
              </a:spcBef>
              <a:spcAft>
                <a:spcPts val="0"/>
              </a:spcAft>
              <a:buClr>
                <a:schemeClr val="accent2"/>
              </a:buClr>
              <a:buSzPts val="1940"/>
              <a:buFont typeface="Noto Sans Symbols"/>
              <a:buChar char="◼"/>
            </a:pPr>
            <a:r>
              <a:rPr lang="en-US" sz="2100" b="1" dirty="0"/>
              <a:t>Foreign exchange control and import licensing system: Industry owners in WP paid less for machine imports</a:t>
            </a:r>
            <a:endParaRPr dirty="0"/>
          </a:p>
        </p:txBody>
      </p:sp>
      <p:sp>
        <p:nvSpPr>
          <p:cNvPr id="209" name="Google Shape;209;p13"/>
          <p:cNvSpPr txBox="1">
            <a:spLocks noGrp="1"/>
          </p:cNvSpPr>
          <p:nvPr>
            <p:ph type="body" idx="3"/>
          </p:nvPr>
        </p:nvSpPr>
        <p:spPr>
          <a:xfrm>
            <a:off x="6523700" y="2314285"/>
            <a:ext cx="5087100" cy="3831900"/>
          </a:xfrm>
          <a:prstGeom prst="rect">
            <a:avLst/>
          </a:prstGeom>
        </p:spPr>
        <p:txBody>
          <a:bodyPr spcFirstLastPara="1" wrap="square" lIns="91425" tIns="45700" rIns="91425" bIns="45700" anchor="b" anchorCtr="0">
            <a:noAutofit/>
          </a:bodyPr>
          <a:lstStyle/>
          <a:p>
            <a:pPr marL="0" lvl="0" indent="0" algn="l" rtl="0">
              <a:spcBef>
                <a:spcPts val="970"/>
              </a:spcBef>
              <a:spcAft>
                <a:spcPts val="0"/>
              </a:spcAft>
              <a:buClr>
                <a:schemeClr val="dk1"/>
              </a:buClr>
              <a:buSzPts val="1100"/>
              <a:buFont typeface="Arial"/>
              <a:buNone/>
            </a:pPr>
            <a:r>
              <a:rPr lang="en-US" sz="2100" b="1" dirty="0">
                <a:solidFill>
                  <a:schemeClr val="dk2"/>
                </a:solidFill>
              </a:rPr>
              <a:t>State promotion of WP industry:  </a:t>
            </a:r>
            <a:endParaRPr sz="1900" b="1" dirty="0">
              <a:solidFill>
                <a:schemeClr val="dk2"/>
              </a:solidFill>
            </a:endParaRPr>
          </a:p>
          <a:p>
            <a:pPr marL="305435" lvl="0" indent="-320547" algn="l" rtl="0">
              <a:spcBef>
                <a:spcPts val="970"/>
              </a:spcBef>
              <a:spcAft>
                <a:spcPts val="0"/>
              </a:spcAft>
              <a:buClr>
                <a:schemeClr val="accent2"/>
              </a:buClr>
              <a:buSzPts val="1940"/>
              <a:buFont typeface="Noto Sans Symbols"/>
              <a:buChar char="◼"/>
            </a:pPr>
            <a:r>
              <a:rPr lang="en-US" sz="2100" b="1" dirty="0">
                <a:solidFill>
                  <a:schemeClr val="dk2"/>
                </a:solidFill>
              </a:rPr>
              <a:t>Low interest loans, over invoicing for initial capital</a:t>
            </a:r>
            <a:endParaRPr sz="1900" b="1" dirty="0">
              <a:solidFill>
                <a:schemeClr val="dk2"/>
              </a:solidFill>
            </a:endParaRPr>
          </a:p>
          <a:p>
            <a:pPr marL="305435" lvl="0" indent="-320547" algn="l" rtl="0">
              <a:spcBef>
                <a:spcPts val="970"/>
              </a:spcBef>
              <a:spcAft>
                <a:spcPts val="0"/>
              </a:spcAft>
              <a:buClr>
                <a:schemeClr val="accent2"/>
              </a:buClr>
              <a:buSzPts val="1940"/>
              <a:buFont typeface="Noto Sans Symbols"/>
              <a:buChar char="◼"/>
            </a:pPr>
            <a:r>
              <a:rPr lang="en-US" sz="2100" b="1" dirty="0">
                <a:solidFill>
                  <a:schemeClr val="dk2"/>
                </a:solidFill>
              </a:rPr>
              <a:t>Monopoly protection of domestic products at high prices</a:t>
            </a:r>
            <a:endParaRPr sz="1900" b="1" dirty="0">
              <a:solidFill>
                <a:schemeClr val="dk2"/>
              </a:solidFill>
            </a:endParaRPr>
          </a:p>
          <a:p>
            <a:pPr marL="305435" lvl="0" indent="-320547" algn="l" rtl="0">
              <a:spcBef>
                <a:spcPts val="970"/>
              </a:spcBef>
              <a:spcAft>
                <a:spcPts val="0"/>
              </a:spcAft>
              <a:buClr>
                <a:schemeClr val="accent2"/>
              </a:buClr>
              <a:buSzPts val="1940"/>
              <a:buFont typeface="Noto Sans Symbols"/>
              <a:buChar char="◼"/>
            </a:pPr>
            <a:r>
              <a:rPr lang="en-US" sz="2100" b="1" dirty="0">
                <a:solidFill>
                  <a:schemeClr val="dk2"/>
                </a:solidFill>
              </a:rPr>
              <a:t>State established enterprises transferred to private hands            </a:t>
            </a:r>
            <a:endParaRPr sz="1900" b="1" dirty="0">
              <a:solidFill>
                <a:schemeClr val="dk2"/>
              </a:solidFill>
            </a:endParaRPr>
          </a:p>
          <a:p>
            <a:pPr marL="0" lvl="0" indent="0" algn="l" rtl="0">
              <a:spcBef>
                <a:spcPts val="970"/>
              </a:spcBef>
              <a:spcAft>
                <a:spcPts val="0"/>
              </a:spcAft>
              <a:buClr>
                <a:schemeClr val="dk1"/>
              </a:buClr>
              <a:buSzPts val="1100"/>
              <a:buFont typeface="Arial"/>
              <a:buNone/>
            </a:pPr>
            <a:r>
              <a:rPr lang="en-US" sz="2100" b="1" dirty="0">
                <a:solidFill>
                  <a:schemeClr val="dk2"/>
                </a:solidFill>
              </a:rPr>
              <a:t>(sugar, fertilizer, cement, machine tools, electrical, </a:t>
            </a:r>
            <a:r>
              <a:rPr lang="en-US" sz="2100" b="1" dirty="0" err="1">
                <a:solidFill>
                  <a:schemeClr val="dk2"/>
                </a:solidFill>
              </a:rPr>
              <a:t>petro</a:t>
            </a:r>
            <a:r>
              <a:rPr lang="en-US" sz="2100" b="1" dirty="0">
                <a:solidFill>
                  <a:schemeClr val="dk2"/>
                </a:solidFill>
              </a:rPr>
              <a:t>-chemicals) </a:t>
            </a:r>
            <a:endParaRPr sz="1900" b="1" dirty="0">
              <a:solidFill>
                <a:schemeClr val="dk2"/>
              </a:solidFill>
            </a:endParaRPr>
          </a:p>
          <a:p>
            <a:pPr marL="305435" lvl="0" indent="-320547" algn="l" rtl="0">
              <a:spcBef>
                <a:spcPts val="970"/>
              </a:spcBef>
              <a:spcAft>
                <a:spcPts val="0"/>
              </a:spcAft>
              <a:buClr>
                <a:schemeClr val="accent2"/>
              </a:buClr>
              <a:buSzPts val="1940"/>
              <a:buFont typeface="Noto Sans Symbols"/>
              <a:buChar char="◼"/>
            </a:pPr>
            <a:r>
              <a:rPr lang="en-US" sz="2100" b="1" dirty="0">
                <a:solidFill>
                  <a:schemeClr val="dk2"/>
                </a:solidFill>
              </a:rPr>
              <a:t>Massive US foreign aid to Pakistan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581192" y="1126039"/>
            <a:ext cx="11029616" cy="138623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b="1"/>
              <a:t>DOMINANCE OF NON-BENGALIS IN EP PRIVATE SECTOR</a:t>
            </a:r>
            <a:endParaRPr/>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p:txBody>
      </p:sp>
      <p:sp>
        <p:nvSpPr>
          <p:cNvPr id="196" name="Google Shape;196;p12"/>
          <p:cNvSpPr txBox="1">
            <a:spLocks noGrp="1"/>
          </p:cNvSpPr>
          <p:nvPr>
            <p:ph type="body" idx="1"/>
          </p:nvPr>
        </p:nvSpPr>
        <p:spPr>
          <a:xfrm>
            <a:off x="581201" y="1713771"/>
            <a:ext cx="11294700" cy="472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97" name="Google Shape;197;p1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198" name="Google Shape;198;p12"/>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99" name="Google Shape;199;p12"/>
          <p:cNvSpPr txBox="1"/>
          <p:nvPr/>
        </p:nvSpPr>
        <p:spPr>
          <a:xfrm>
            <a:off x="581200" y="2402375"/>
            <a:ext cx="6634200" cy="3653400"/>
          </a:xfrm>
          <a:prstGeom prst="rect">
            <a:avLst/>
          </a:prstGeom>
          <a:noFill/>
          <a:ln>
            <a:noFill/>
          </a:ln>
        </p:spPr>
        <p:txBody>
          <a:bodyPr spcFirstLastPara="1" wrap="square" lIns="91425" tIns="45700" rIns="91425" bIns="45700" anchor="ctr" anchorCtr="0">
            <a:noAutofit/>
          </a:bodyPr>
          <a:lstStyle/>
          <a:p>
            <a:pPr marL="305435" marR="0" lvl="0" indent="-305435" algn="l" rtl="0">
              <a:spcBef>
                <a:spcPts val="0"/>
              </a:spcBef>
              <a:spcAft>
                <a:spcPts val="0"/>
              </a:spcAft>
              <a:buClr>
                <a:schemeClr val="accent2"/>
              </a:buClr>
              <a:buSzPts val="1840"/>
              <a:buFont typeface="Noto Sans Symbols"/>
              <a:buNone/>
            </a:pPr>
            <a:r>
              <a:rPr lang="en-US" sz="2000" b="1" i="0" u="none" strike="noStrike" cap="none">
                <a:solidFill>
                  <a:schemeClr val="dk2"/>
                </a:solidFill>
                <a:latin typeface="Gill Sans"/>
                <a:ea typeface="Gill Sans"/>
                <a:cs typeface="Gill Sans"/>
                <a:sym typeface="Gill Sans"/>
              </a:rPr>
              <a:t>Non-Bengalis:</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received 62% of all state industrial lending in EP</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received PIDC set up factories (jute mills and Karnaphuli paper mill)</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controlled 47% of industrial assets compared to 23% by Bengalis (the rest by EPIDC)</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controlled 93% of all large imports, most wholesale trade, exports</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70% of all deposits in Non-Bengali banks  </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owned 2 of the largest 3 shipping companies</a:t>
            </a:r>
            <a:endParaRPr sz="1800" b="1" i="0" u="none" strike="noStrike" cap="none">
              <a:solidFill>
                <a:schemeClr val="dk2"/>
              </a:solidFill>
              <a:latin typeface="Gill Sans"/>
              <a:ea typeface="Gill Sans"/>
              <a:cs typeface="Gill Sans"/>
              <a:sym typeface="Gill Sans"/>
            </a:endParaRPr>
          </a:p>
          <a:p>
            <a:pPr marL="305435" marR="0" lvl="0" indent="-305435" algn="l" rtl="0">
              <a:spcBef>
                <a:spcPts val="1000"/>
              </a:spcBef>
              <a:spcAft>
                <a:spcPts val="0"/>
              </a:spcAft>
              <a:buClr>
                <a:schemeClr val="accent2"/>
              </a:buClr>
              <a:buSzPts val="1840"/>
              <a:buFont typeface="Noto Sans Symbols"/>
              <a:buChar char="◼"/>
            </a:pPr>
            <a:r>
              <a:rPr lang="en-US" sz="2000" b="1" i="0" u="none" strike="noStrike" cap="none">
                <a:solidFill>
                  <a:schemeClr val="dk2"/>
                </a:solidFill>
                <a:latin typeface="Gill Sans"/>
                <a:ea typeface="Gill Sans"/>
                <a:cs typeface="Gill Sans"/>
                <a:sym typeface="Gill Sans"/>
              </a:rPr>
              <a:t>owned 28 tea gardens with 19% of tea output</a:t>
            </a:r>
            <a:endParaRPr sz="2000" b="1" i="0" u="none" strike="noStrike" cap="none">
              <a:solidFill>
                <a:schemeClr val="dk2"/>
              </a:solidFill>
              <a:latin typeface="Gill Sans"/>
              <a:ea typeface="Gill Sans"/>
              <a:cs typeface="Gill Sans"/>
              <a:sym typeface="Gill Sans"/>
            </a:endParaRPr>
          </a:p>
        </p:txBody>
      </p:sp>
      <p:pic>
        <p:nvPicPr>
          <p:cNvPr id="200" name="Google Shape;200;p12"/>
          <p:cNvPicPr preferRelativeResize="0"/>
          <p:nvPr/>
        </p:nvPicPr>
        <p:blipFill>
          <a:blip r:embed="rId3">
            <a:alphaModFix/>
          </a:blip>
          <a:stretch>
            <a:fillRect/>
          </a:stretch>
        </p:blipFill>
        <p:spPr>
          <a:xfrm>
            <a:off x="7816150" y="1713775"/>
            <a:ext cx="3794639" cy="472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81192" y="900485"/>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2800"/>
              <a:buFont typeface="Gill Sans"/>
              <a:buNone/>
            </a:pPr>
            <a:r>
              <a:rPr lang="en-US" b="1" dirty="0">
                <a:solidFill>
                  <a:srgbClr val="FFFFFF"/>
                </a:solidFill>
              </a:rPr>
              <a:t>GROWTH OF DISPARITY: PER CAPITA INCOMES</a:t>
            </a:r>
            <a:endParaRPr b="1" dirty="0"/>
          </a:p>
          <a:p>
            <a:pPr marL="0" lvl="0" indent="0" algn="l" rtl="0">
              <a:spcBef>
                <a:spcPts val="0"/>
              </a:spcBef>
              <a:spcAft>
                <a:spcPts val="0"/>
              </a:spcAft>
              <a:buClr>
                <a:schemeClr val="lt1"/>
              </a:buClr>
              <a:buSzPts val="2800"/>
              <a:buFont typeface="Gill Sans"/>
              <a:buNone/>
            </a:pPr>
            <a:endParaRPr dirty="0">
              <a:solidFill>
                <a:srgbClr val="FFFFFF"/>
              </a:solidFill>
            </a:endParaRPr>
          </a:p>
        </p:txBody>
      </p:sp>
      <p:graphicFrame>
        <p:nvGraphicFramePr>
          <p:cNvPr id="130" name="Google Shape;130;p5"/>
          <p:cNvGraphicFramePr/>
          <p:nvPr/>
        </p:nvGraphicFramePr>
        <p:xfrm>
          <a:off x="582705" y="1912470"/>
          <a:ext cx="11024200" cy="3597825"/>
        </p:xfrm>
        <a:graphic>
          <a:graphicData uri="http://schemas.openxmlformats.org/drawingml/2006/table">
            <a:tbl>
              <a:tblPr bandRow="1">
                <a:noFill/>
                <a:tableStyleId>{1126DDE2-A0D6-421A-BC5A-CFB9798B499D}</a:tableStyleId>
              </a:tblPr>
              <a:tblGrid>
                <a:gridCol w="1969750">
                  <a:extLst>
                    <a:ext uri="{9D8B030D-6E8A-4147-A177-3AD203B41FA5}">
                      <a16:colId xmlns:a16="http://schemas.microsoft.com/office/drawing/2014/main" val="20000"/>
                    </a:ext>
                  </a:extLst>
                </a:gridCol>
                <a:gridCol w="2573375">
                  <a:extLst>
                    <a:ext uri="{9D8B030D-6E8A-4147-A177-3AD203B41FA5}">
                      <a16:colId xmlns:a16="http://schemas.microsoft.com/office/drawing/2014/main" val="20001"/>
                    </a:ext>
                  </a:extLst>
                </a:gridCol>
                <a:gridCol w="1906200">
                  <a:extLst>
                    <a:ext uri="{9D8B030D-6E8A-4147-A177-3AD203B41FA5}">
                      <a16:colId xmlns:a16="http://schemas.microsoft.com/office/drawing/2014/main" val="20002"/>
                    </a:ext>
                  </a:extLst>
                </a:gridCol>
                <a:gridCol w="2350975">
                  <a:extLst>
                    <a:ext uri="{9D8B030D-6E8A-4147-A177-3AD203B41FA5}">
                      <a16:colId xmlns:a16="http://schemas.microsoft.com/office/drawing/2014/main" val="20003"/>
                    </a:ext>
                  </a:extLst>
                </a:gridCol>
                <a:gridCol w="2223900">
                  <a:extLst>
                    <a:ext uri="{9D8B030D-6E8A-4147-A177-3AD203B41FA5}">
                      <a16:colId xmlns:a16="http://schemas.microsoft.com/office/drawing/2014/main" val="20004"/>
                    </a:ext>
                  </a:extLst>
                </a:gridCol>
              </a:tblGrid>
              <a:tr h="1355700">
                <a:tc>
                  <a:txBody>
                    <a:bodyPr/>
                    <a:lstStyle/>
                    <a:p>
                      <a:pPr marL="0" marR="0" lvl="0" indent="0" algn="l" rtl="0">
                        <a:spcBef>
                          <a:spcPts val="0"/>
                        </a:spcBef>
                        <a:spcAft>
                          <a:spcPts val="0"/>
                        </a:spcAft>
                        <a:buNone/>
                      </a:pPr>
                      <a:r>
                        <a:rPr lang="en-US" sz="1800" b="1" u="none" strike="noStrike" cap="none">
                          <a:solidFill>
                            <a:srgbClr val="000000"/>
                          </a:solidFill>
                          <a:latin typeface="Arial"/>
                          <a:ea typeface="Arial"/>
                          <a:cs typeface="Arial"/>
                          <a:sym typeface="Arial"/>
                        </a:rPr>
                        <a:t>Year</a:t>
                      </a:r>
                      <a:endParaRPr sz="18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East Pakistan</a:t>
                      </a:r>
                      <a:endParaRPr sz="1800">
                        <a:latin typeface="Arial"/>
                        <a:ea typeface="Arial"/>
                        <a:cs typeface="Arial"/>
                        <a:sym typeface="Arial"/>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Rupees</a:t>
                      </a:r>
                      <a:endParaRPr sz="18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West Pakistan</a:t>
                      </a:r>
                      <a:endParaRPr sz="1800">
                        <a:latin typeface="Arial"/>
                        <a:ea typeface="Arial"/>
                        <a:cs typeface="Arial"/>
                        <a:sym typeface="Arial"/>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Rupees</a:t>
                      </a:r>
                      <a:endParaRPr sz="18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Disparity </a:t>
                      </a:r>
                      <a:endParaRPr sz="1800">
                        <a:latin typeface="Arial"/>
                        <a:ea typeface="Arial"/>
                        <a:cs typeface="Arial"/>
                        <a:sym typeface="Arial"/>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(2-1)</a:t>
                      </a:r>
                      <a:endParaRPr sz="18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highlight>
                            <a:srgbClr val="FFFF00"/>
                          </a:highlight>
                          <a:latin typeface="Arial"/>
                          <a:ea typeface="Arial"/>
                          <a:cs typeface="Arial"/>
                          <a:sym typeface="Arial"/>
                        </a:rPr>
                        <a:t>Disparity ratio </a:t>
                      </a:r>
                      <a:endParaRPr sz="1800" b="1">
                        <a:solidFill>
                          <a:srgbClr val="000000"/>
                        </a:solidFill>
                        <a:highlight>
                          <a:srgbClr val="FFFF00"/>
                        </a:highlight>
                        <a:latin typeface="Arial"/>
                        <a:ea typeface="Arial"/>
                        <a:cs typeface="Arial"/>
                        <a:sym typeface="Arial"/>
                      </a:endParaRPr>
                    </a:p>
                    <a:p>
                      <a:pPr marL="0" marR="0" lvl="0" indent="0" algn="l" rtl="0">
                        <a:spcBef>
                          <a:spcPts val="0"/>
                        </a:spcBef>
                        <a:spcAft>
                          <a:spcPts val="0"/>
                        </a:spcAft>
                        <a:buNone/>
                      </a:pPr>
                      <a:r>
                        <a:rPr lang="en-US" sz="1800" b="1">
                          <a:solidFill>
                            <a:srgbClr val="000000"/>
                          </a:solidFill>
                          <a:highlight>
                            <a:srgbClr val="FFFF00"/>
                          </a:highlight>
                          <a:latin typeface="Arial"/>
                          <a:ea typeface="Arial"/>
                          <a:cs typeface="Arial"/>
                          <a:sym typeface="Arial"/>
                        </a:rPr>
                        <a:t>2-1x100</a:t>
                      </a:r>
                      <a:endParaRPr sz="18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48425">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1949/50</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288</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351</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63</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highlight>
                            <a:srgbClr val="FFFF00"/>
                          </a:highlight>
                          <a:latin typeface="Arial"/>
                          <a:ea typeface="Arial"/>
                          <a:cs typeface="Arial"/>
                          <a:sym typeface="Arial"/>
                        </a:rPr>
                        <a:t>21.9</a:t>
                      </a:r>
                      <a:endParaRPr sz="20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48425">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1954/55</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294</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365</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71</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highlight>
                            <a:srgbClr val="FFFF00"/>
                          </a:highlight>
                          <a:latin typeface="Arial"/>
                          <a:ea typeface="Arial"/>
                          <a:cs typeface="Arial"/>
                          <a:sym typeface="Arial"/>
                        </a:rPr>
                        <a:t>24.1</a:t>
                      </a:r>
                      <a:endParaRPr sz="20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48425">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1959/60</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277</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367</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90</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highlight>
                            <a:srgbClr val="FFFF00"/>
                          </a:highlight>
                          <a:latin typeface="Arial"/>
                          <a:ea typeface="Arial"/>
                          <a:cs typeface="Arial"/>
                          <a:sym typeface="Arial"/>
                        </a:rPr>
                        <a:t>32.5</a:t>
                      </a:r>
                      <a:endParaRPr sz="20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48425">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1964/65</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303</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440</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137</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highlight>
                            <a:srgbClr val="FFFF00"/>
                          </a:highlight>
                          <a:latin typeface="Arial"/>
                          <a:ea typeface="Arial"/>
                          <a:cs typeface="Arial"/>
                          <a:sym typeface="Arial"/>
                        </a:rPr>
                        <a:t>45.2</a:t>
                      </a:r>
                      <a:endParaRPr sz="20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48425">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1969/70</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331</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533</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202</a:t>
                      </a:r>
                      <a:endParaRPr sz="2000">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highlight>
                            <a:srgbClr val="FFFF00"/>
                          </a:highlight>
                          <a:latin typeface="Arial"/>
                          <a:ea typeface="Arial"/>
                          <a:cs typeface="Arial"/>
                          <a:sym typeface="Arial"/>
                        </a:rPr>
                        <a:t>61.0</a:t>
                      </a:r>
                      <a:endParaRPr sz="2000">
                        <a:highlight>
                          <a:srgbClr val="FFFF00"/>
                        </a:highlight>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1" name="Google Shape;131;p5"/>
          <p:cNvSpPr txBox="1">
            <a:spLocks noGrp="1"/>
          </p:cNvSpPr>
          <p:nvPr>
            <p:ph type="ftr" idx="11"/>
          </p:nvPr>
        </p:nvSpPr>
        <p:spPr>
          <a:xfrm>
            <a:off x="581192" y="6400800"/>
            <a:ext cx="6917210"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EMB</a:t>
            </a:r>
            <a:endParaRPr/>
          </a:p>
        </p:txBody>
      </p:sp>
      <p:sp>
        <p:nvSpPr>
          <p:cNvPr id="132" name="Google Shape;132;p5"/>
          <p:cNvSpPr txBox="1">
            <a:spLocks noGrp="1"/>
          </p:cNvSpPr>
          <p:nvPr>
            <p:ph type="sldNum" idx="12"/>
          </p:nvPr>
        </p:nvSpPr>
        <p:spPr>
          <a:xfrm>
            <a:off x="10558300" y="6400800"/>
            <a:ext cx="105250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14</a:t>
            </a:fld>
            <a:endParaRPr/>
          </a:p>
        </p:txBody>
      </p:sp>
      <p:pic>
        <p:nvPicPr>
          <p:cNvPr id="133" name="Google Shape;133;p5"/>
          <p:cNvPicPr preferRelativeResize="0"/>
          <p:nvPr/>
        </p:nvPicPr>
        <p:blipFill rotWithShape="1">
          <a:blip r:embed="rId3">
            <a:alphaModFix/>
          </a:blip>
          <a:srcRect/>
          <a:stretch/>
        </p:blipFill>
        <p:spPr>
          <a:xfrm>
            <a:off x="1717035" y="6051671"/>
            <a:ext cx="8755528" cy="3491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278A-8CEB-6E72-0E7B-5E9A11AAC632}"/>
              </a:ext>
            </a:extLst>
          </p:cNvPr>
          <p:cNvSpPr>
            <a:spLocks noGrp="1"/>
          </p:cNvSpPr>
          <p:nvPr>
            <p:ph type="title"/>
          </p:nvPr>
        </p:nvSpPr>
        <p:spPr/>
        <p:txBody>
          <a:bodyPr/>
          <a:lstStyle/>
          <a:p>
            <a:r>
              <a:rPr lang="en-US" b="1" dirty="0">
                <a:solidFill>
                  <a:srgbClr val="FFFFFF"/>
                </a:solidFill>
              </a:rPr>
              <a:t>GROWTH OF DISPARITY: PER CAPITA INCOMES</a:t>
            </a:r>
            <a:endParaRPr lang="en-CA" dirty="0"/>
          </a:p>
        </p:txBody>
      </p:sp>
      <p:sp>
        <p:nvSpPr>
          <p:cNvPr id="3" name="Text Placeholder 2">
            <a:extLst>
              <a:ext uri="{FF2B5EF4-FFF2-40B4-BE49-F238E27FC236}">
                <a16:creationId xmlns:a16="http://schemas.microsoft.com/office/drawing/2014/main" id="{2FD8C990-5D43-7B8B-1CA1-11E6CA103EAE}"/>
              </a:ext>
            </a:extLst>
          </p:cNvPr>
          <p:cNvSpPr>
            <a:spLocks noGrp="1"/>
          </p:cNvSpPr>
          <p:nvPr>
            <p:ph type="body" idx="1"/>
          </p:nvPr>
        </p:nvSpPr>
        <p:spPr/>
        <p:txBody>
          <a:bodyPr/>
          <a:lstStyle/>
          <a:p>
            <a:pPr>
              <a:lnSpc>
                <a:spcPct val="150000"/>
              </a:lnSpc>
            </a:pPr>
            <a:r>
              <a:rPr lang="en-CA" sz="2400" dirty="0"/>
              <a:t>West Pakistanis earned about 22% more than East Pakistanis</a:t>
            </a:r>
          </a:p>
          <a:p>
            <a:pPr>
              <a:lnSpc>
                <a:spcPct val="150000"/>
              </a:lnSpc>
            </a:pPr>
            <a:r>
              <a:rPr lang="en-CA" sz="2400" dirty="0"/>
              <a:t>Instead of going down, this inequality increased </a:t>
            </a:r>
          </a:p>
          <a:p>
            <a:pPr>
              <a:lnSpc>
                <a:spcPct val="150000"/>
              </a:lnSpc>
            </a:pPr>
            <a:r>
              <a:rPr lang="en-CA" sz="2400" dirty="0"/>
              <a:t>In 1969/70- West Pakistanis earned about 61% more than East Pakistanis</a:t>
            </a:r>
          </a:p>
          <a:p>
            <a:endParaRPr lang="en-CA" dirty="0"/>
          </a:p>
        </p:txBody>
      </p:sp>
    </p:spTree>
    <p:extLst>
      <p:ext uri="{BB962C8B-B14F-4D97-AF65-F5344CB8AC3E}">
        <p14:creationId xmlns:p14="http://schemas.microsoft.com/office/powerpoint/2010/main" val="18425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006242" y="870464"/>
            <a:ext cx="11029500" cy="589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Gill Sans"/>
              <a:buNone/>
            </a:pPr>
            <a:r>
              <a:rPr lang="en-US" b="1" dirty="0"/>
              <a:t>DISPARITY: BASIC CONSUMPTION EXPENDITURES</a:t>
            </a:r>
            <a:endParaRPr dirty="0"/>
          </a:p>
        </p:txBody>
      </p:sp>
      <p:sp>
        <p:nvSpPr>
          <p:cNvPr id="139" name="Google Shape;139;p6"/>
          <p:cNvSpPr txBox="1">
            <a:spLocks noGrp="1"/>
          </p:cNvSpPr>
          <p:nvPr>
            <p:ph type="body" idx="1"/>
          </p:nvPr>
        </p:nvSpPr>
        <p:spPr>
          <a:xfrm>
            <a:off x="439251" y="1713771"/>
            <a:ext cx="11294700" cy="472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40" name="Google Shape;140;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141" name="Google Shape;141;p6"/>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aphicFrame>
        <p:nvGraphicFramePr>
          <p:cNvPr id="142" name="Google Shape;142;p6"/>
          <p:cNvGraphicFramePr/>
          <p:nvPr/>
        </p:nvGraphicFramePr>
        <p:xfrm>
          <a:off x="457200" y="1835727"/>
          <a:ext cx="10821400" cy="4487900"/>
        </p:xfrm>
        <a:graphic>
          <a:graphicData uri="http://schemas.openxmlformats.org/drawingml/2006/table">
            <a:tbl>
              <a:tblPr bandRow="1">
                <a:noFill/>
                <a:tableStyleId>{1126DDE2-A0D6-421A-BC5A-CFB9798B499D}</a:tableStyleId>
              </a:tblPr>
              <a:tblGrid>
                <a:gridCol w="2979800">
                  <a:extLst>
                    <a:ext uri="{9D8B030D-6E8A-4147-A177-3AD203B41FA5}">
                      <a16:colId xmlns:a16="http://schemas.microsoft.com/office/drawing/2014/main" val="20000"/>
                    </a:ext>
                  </a:extLst>
                </a:gridCol>
                <a:gridCol w="2218775">
                  <a:extLst>
                    <a:ext uri="{9D8B030D-6E8A-4147-A177-3AD203B41FA5}">
                      <a16:colId xmlns:a16="http://schemas.microsoft.com/office/drawing/2014/main" val="20001"/>
                    </a:ext>
                  </a:extLst>
                </a:gridCol>
                <a:gridCol w="1482450">
                  <a:extLst>
                    <a:ext uri="{9D8B030D-6E8A-4147-A177-3AD203B41FA5}">
                      <a16:colId xmlns:a16="http://schemas.microsoft.com/office/drawing/2014/main" val="20002"/>
                    </a:ext>
                  </a:extLst>
                </a:gridCol>
                <a:gridCol w="1380125">
                  <a:extLst>
                    <a:ext uri="{9D8B030D-6E8A-4147-A177-3AD203B41FA5}">
                      <a16:colId xmlns:a16="http://schemas.microsoft.com/office/drawing/2014/main" val="20003"/>
                    </a:ext>
                  </a:extLst>
                </a:gridCol>
                <a:gridCol w="1380125">
                  <a:extLst>
                    <a:ext uri="{9D8B030D-6E8A-4147-A177-3AD203B41FA5}">
                      <a16:colId xmlns:a16="http://schemas.microsoft.com/office/drawing/2014/main" val="20004"/>
                    </a:ext>
                  </a:extLst>
                </a:gridCol>
                <a:gridCol w="1380125">
                  <a:extLst>
                    <a:ext uri="{9D8B030D-6E8A-4147-A177-3AD203B41FA5}">
                      <a16:colId xmlns:a16="http://schemas.microsoft.com/office/drawing/2014/main" val="20005"/>
                    </a:ext>
                  </a:extLst>
                </a:gridCol>
              </a:tblGrid>
              <a:tr h="257200">
                <a:tc row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Commodity</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Unit of Measurement per capita</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1951-52</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grid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1963-64</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4010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EP</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WP</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EP</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WP</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Cereals</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Per oz. p.d.</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14.9</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15.7</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16.8</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17.4</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Sugar</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Per oz. p.m.</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24.5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43.5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10.2</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38.4</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Tea</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Per oz. p.m.</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0.13</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0.6</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0.16</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1.12</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Cloth</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Yds. p.a.</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1.7</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1.4</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Kerosene</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Gallon p.a.</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Paper</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Lbs. p.a.</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0.2</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0.5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Milk and Butter</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Lbs. p.m.</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2.1</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8.6</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Mutton, beef and fish</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Lbs. p.m.</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0.4</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1.7</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82900">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1960</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gridSpan="2">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1966-67</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0"/>
                  </a:ext>
                </a:extLst>
              </a:tr>
              <a:tr h="565825">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Household in Rs. monthly consumption expenditure</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121.9</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143.8</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151.5</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211.4</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578675">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 Rice price</a:t>
                      </a:r>
                      <a:endParaRPr sz="1800"/>
                    </a:p>
                    <a:p>
                      <a:pPr marL="0" marR="0" lvl="0" indent="0" algn="l" rtl="0">
                        <a:spcBef>
                          <a:spcPts val="0"/>
                        </a:spcBef>
                        <a:spcAft>
                          <a:spcPts val="0"/>
                        </a:spcAft>
                        <a:buNone/>
                      </a:pPr>
                      <a:r>
                        <a:rPr lang="en-US" sz="1600" b="1">
                          <a:solidFill>
                            <a:srgbClr val="000000"/>
                          </a:solidFill>
                          <a:latin typeface="Calibri"/>
                          <a:ea typeface="Calibri"/>
                          <a:cs typeface="Calibri"/>
                          <a:sym typeface="Calibri"/>
                        </a:rPr>
                        <a:t>Wheat price </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Rs per ton </a:t>
                      </a:r>
                      <a:endParaRPr sz="1800"/>
                    </a:p>
                    <a:p>
                      <a:pPr marL="0" marR="0" lvl="0" indent="0" algn="l" rtl="0">
                        <a:spcBef>
                          <a:spcPts val="0"/>
                        </a:spcBef>
                        <a:spcAft>
                          <a:spcPts val="0"/>
                        </a:spcAft>
                        <a:buNone/>
                      </a:pPr>
                      <a:r>
                        <a:rPr lang="en-US" sz="1600" b="1">
                          <a:solidFill>
                            <a:srgbClr val="000000"/>
                          </a:solidFill>
                          <a:latin typeface="Calibri"/>
                          <a:ea typeface="Calibri"/>
                          <a:cs typeface="Calibri"/>
                          <a:sym typeface="Calibri"/>
                        </a:rPr>
                        <a:t>Rs per ton</a:t>
                      </a: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600" b="1">
                          <a:solidFill>
                            <a:srgbClr val="000000"/>
                          </a:solidFill>
                          <a:latin typeface="Calibri"/>
                          <a:ea typeface="Calibri"/>
                          <a:cs typeface="Calibri"/>
                          <a:sym typeface="Calibri"/>
                        </a:rPr>
                      </a:b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600" b="1">
                          <a:solidFill>
                            <a:srgbClr val="000000"/>
                          </a:solidFill>
                          <a:latin typeface="Calibri"/>
                          <a:ea typeface="Calibri"/>
                          <a:cs typeface="Calibri"/>
                          <a:sym typeface="Calibri"/>
                        </a:rPr>
                      </a:br>
                      <a:endParaRPr sz="1800"/>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 518</a:t>
                      </a:r>
                      <a:endParaRPr sz="1800">
                        <a:highlight>
                          <a:srgbClr val="FFFF00"/>
                        </a:highlight>
                      </a:endParaRPr>
                    </a:p>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 517</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 334</a:t>
                      </a:r>
                      <a:endParaRPr sz="1800">
                        <a:highlight>
                          <a:srgbClr val="FFFF00"/>
                        </a:highlight>
                      </a:endParaRPr>
                    </a:p>
                    <a:p>
                      <a:pPr marL="0" marR="0" lvl="0" indent="0" algn="l" rtl="0">
                        <a:spcBef>
                          <a:spcPts val="0"/>
                        </a:spcBef>
                        <a:spcAft>
                          <a:spcPts val="0"/>
                        </a:spcAft>
                        <a:buNone/>
                      </a:pPr>
                      <a:r>
                        <a:rPr lang="en-US" sz="1600" b="1">
                          <a:solidFill>
                            <a:srgbClr val="000000"/>
                          </a:solidFill>
                          <a:highlight>
                            <a:srgbClr val="FFFF00"/>
                          </a:highlight>
                          <a:latin typeface="Calibri"/>
                          <a:ea typeface="Calibri"/>
                          <a:cs typeface="Calibri"/>
                          <a:sym typeface="Calibri"/>
                        </a:rPr>
                        <a:t> 267</a:t>
                      </a:r>
                      <a:endParaRPr sz="1800">
                        <a:highlight>
                          <a:srgbClr val="FFFF00"/>
                        </a:highlight>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pic>
        <p:nvPicPr>
          <p:cNvPr id="143" name="Google Shape;143;p6"/>
          <p:cNvPicPr preferRelativeResize="0"/>
          <p:nvPr/>
        </p:nvPicPr>
        <p:blipFill rotWithShape="1">
          <a:blip r:embed="rId3">
            <a:alphaModFix/>
          </a:blip>
          <a:srcRect/>
          <a:stretch/>
        </p:blipFill>
        <p:spPr>
          <a:xfrm>
            <a:off x="1711308" y="6326607"/>
            <a:ext cx="8755530" cy="3491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46E5-EF78-022B-044E-15FA8B9C07F5}"/>
              </a:ext>
            </a:extLst>
          </p:cNvPr>
          <p:cNvSpPr>
            <a:spLocks noGrp="1"/>
          </p:cNvSpPr>
          <p:nvPr>
            <p:ph type="title"/>
          </p:nvPr>
        </p:nvSpPr>
        <p:spPr/>
        <p:txBody>
          <a:bodyPr/>
          <a:lstStyle/>
          <a:p>
            <a:r>
              <a:rPr lang="en-US" b="1" dirty="0"/>
              <a:t>DISPARITY: BASIC CONSUMPTION EXPENDITURES</a:t>
            </a:r>
            <a:endParaRPr lang="en-CA" dirty="0"/>
          </a:p>
        </p:txBody>
      </p:sp>
      <p:sp>
        <p:nvSpPr>
          <p:cNvPr id="3" name="Text Placeholder 2">
            <a:extLst>
              <a:ext uri="{FF2B5EF4-FFF2-40B4-BE49-F238E27FC236}">
                <a16:creationId xmlns:a16="http://schemas.microsoft.com/office/drawing/2014/main" id="{F89DF0D0-89BF-7DDC-2B75-86102798807F}"/>
              </a:ext>
            </a:extLst>
          </p:cNvPr>
          <p:cNvSpPr>
            <a:spLocks noGrp="1"/>
          </p:cNvSpPr>
          <p:nvPr>
            <p:ph type="body" idx="1"/>
          </p:nvPr>
        </p:nvSpPr>
        <p:spPr>
          <a:xfrm>
            <a:off x="581192" y="2180496"/>
            <a:ext cx="4824997" cy="3678303"/>
          </a:xfrm>
        </p:spPr>
        <p:txBody>
          <a:bodyPr>
            <a:normAutofit/>
          </a:bodyPr>
          <a:lstStyle/>
          <a:p>
            <a:pPr marL="123444" indent="0">
              <a:buNone/>
            </a:pPr>
            <a:r>
              <a:rPr lang="en-CA" sz="2000" b="1" dirty="0"/>
              <a:t>In terms of Consumption</a:t>
            </a:r>
          </a:p>
          <a:p>
            <a:pPr marL="123444" indent="0">
              <a:buNone/>
            </a:pPr>
            <a:endParaRPr lang="en-CA" sz="2000" dirty="0"/>
          </a:p>
          <a:p>
            <a:r>
              <a:rPr lang="en-CA" sz="2000" dirty="0"/>
              <a:t>For Milk and Butter (lbs per month)- EP 2.1 and WP 8.6</a:t>
            </a:r>
          </a:p>
          <a:p>
            <a:r>
              <a:rPr lang="en-CA" sz="2000" dirty="0"/>
              <a:t>For Mutton, Fish and Beef (lbs per month)- EP 0.4 and WP 1.7</a:t>
            </a:r>
          </a:p>
        </p:txBody>
      </p:sp>
      <p:sp>
        <p:nvSpPr>
          <p:cNvPr id="6" name="Text Placeholder 2">
            <a:extLst>
              <a:ext uri="{FF2B5EF4-FFF2-40B4-BE49-F238E27FC236}">
                <a16:creationId xmlns:a16="http://schemas.microsoft.com/office/drawing/2014/main" id="{EA666DD1-B03B-5CAA-1FE0-4D683F87A419}"/>
              </a:ext>
            </a:extLst>
          </p:cNvPr>
          <p:cNvSpPr txBox="1">
            <a:spLocks/>
          </p:cNvSpPr>
          <p:nvPr/>
        </p:nvSpPr>
        <p:spPr>
          <a:xfrm>
            <a:off x="5406189" y="2180496"/>
            <a:ext cx="4824997" cy="341897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123444" indent="0">
              <a:buFont typeface="Noto Sans Symbols"/>
              <a:buNone/>
            </a:pPr>
            <a:r>
              <a:rPr lang="en-CA" sz="2000" b="1" dirty="0"/>
              <a:t>In terms of Price</a:t>
            </a:r>
          </a:p>
          <a:p>
            <a:pPr marL="123444" indent="0">
              <a:buFont typeface="Noto Sans Symbols"/>
              <a:buNone/>
            </a:pPr>
            <a:endParaRPr lang="en-CA" sz="2000" dirty="0"/>
          </a:p>
          <a:p>
            <a:r>
              <a:rPr lang="en-CA" sz="2000" dirty="0"/>
              <a:t>For Rice - EP 518/ton and WP 334/ton</a:t>
            </a:r>
          </a:p>
          <a:p>
            <a:r>
              <a:rPr lang="en-CA" sz="2000" dirty="0"/>
              <a:t>For Wheat- EP 517/ton and WP 267/ton</a:t>
            </a:r>
          </a:p>
        </p:txBody>
      </p:sp>
    </p:spTree>
    <p:extLst>
      <p:ext uri="{BB962C8B-B14F-4D97-AF65-F5344CB8AC3E}">
        <p14:creationId xmlns:p14="http://schemas.microsoft.com/office/powerpoint/2010/main" val="364638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581192" y="880289"/>
            <a:ext cx="11029500" cy="107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b="1"/>
              <a:t>DISPARITY: SOCIAL AND PHYSICAL INFRASTRUCTURE</a:t>
            </a:r>
            <a:endParaRPr/>
          </a:p>
          <a:p>
            <a:pPr marL="0" lvl="0" indent="0" algn="l" rtl="0">
              <a:spcBef>
                <a:spcPts val="0"/>
              </a:spcBef>
              <a:spcAft>
                <a:spcPts val="0"/>
              </a:spcAft>
              <a:buClr>
                <a:schemeClr val="lt1"/>
              </a:buClr>
              <a:buSzPts val="2800"/>
              <a:buFont typeface="Gill Sans"/>
              <a:buNone/>
            </a:pPr>
            <a:endParaRPr/>
          </a:p>
        </p:txBody>
      </p:sp>
      <p:sp>
        <p:nvSpPr>
          <p:cNvPr id="149" name="Google Shape;149;p7"/>
          <p:cNvSpPr txBox="1">
            <a:spLocks noGrp="1"/>
          </p:cNvSpPr>
          <p:nvPr>
            <p:ph type="body" idx="1"/>
          </p:nvPr>
        </p:nvSpPr>
        <p:spPr>
          <a:xfrm>
            <a:off x="439251" y="1713771"/>
            <a:ext cx="11294727" cy="472605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50" name="Google Shape;150;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151" name="Google Shape;151;p7"/>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52" name="Google Shape;152;p7"/>
          <p:cNvPicPr preferRelativeResize="0"/>
          <p:nvPr/>
        </p:nvPicPr>
        <p:blipFill rotWithShape="1">
          <a:blip r:embed="rId3">
            <a:alphaModFix/>
          </a:blip>
          <a:srcRect/>
          <a:stretch/>
        </p:blipFill>
        <p:spPr>
          <a:xfrm>
            <a:off x="1711308" y="6326607"/>
            <a:ext cx="8755530" cy="349139"/>
          </a:xfrm>
          <a:prstGeom prst="rect">
            <a:avLst/>
          </a:prstGeom>
          <a:noFill/>
          <a:ln>
            <a:noFill/>
          </a:ln>
        </p:spPr>
      </p:pic>
      <p:graphicFrame>
        <p:nvGraphicFramePr>
          <p:cNvPr id="153" name="Google Shape;153;p7"/>
          <p:cNvGraphicFramePr/>
          <p:nvPr/>
        </p:nvGraphicFramePr>
        <p:xfrm>
          <a:off x="581891" y="1856509"/>
          <a:ext cx="11158775" cy="4784950"/>
        </p:xfrm>
        <a:graphic>
          <a:graphicData uri="http://schemas.openxmlformats.org/drawingml/2006/table">
            <a:tbl>
              <a:tblPr bandRow="1">
                <a:noFill/>
                <a:tableStyleId>{1126DDE2-A0D6-421A-BC5A-CFB9798B499D}</a:tableStyleId>
              </a:tblPr>
              <a:tblGrid>
                <a:gridCol w="1803300">
                  <a:extLst>
                    <a:ext uri="{9D8B030D-6E8A-4147-A177-3AD203B41FA5}">
                      <a16:colId xmlns:a16="http://schemas.microsoft.com/office/drawing/2014/main" val="20000"/>
                    </a:ext>
                  </a:extLst>
                </a:gridCol>
                <a:gridCol w="1433375">
                  <a:extLst>
                    <a:ext uri="{9D8B030D-6E8A-4147-A177-3AD203B41FA5}">
                      <a16:colId xmlns:a16="http://schemas.microsoft.com/office/drawing/2014/main" val="20001"/>
                    </a:ext>
                  </a:extLst>
                </a:gridCol>
                <a:gridCol w="1186775">
                  <a:extLst>
                    <a:ext uri="{9D8B030D-6E8A-4147-A177-3AD203B41FA5}">
                      <a16:colId xmlns:a16="http://schemas.microsoft.com/office/drawing/2014/main" val="20002"/>
                    </a:ext>
                  </a:extLst>
                </a:gridCol>
                <a:gridCol w="1186775">
                  <a:extLst>
                    <a:ext uri="{9D8B030D-6E8A-4147-A177-3AD203B41FA5}">
                      <a16:colId xmlns:a16="http://schemas.microsoft.com/office/drawing/2014/main" val="20003"/>
                    </a:ext>
                  </a:extLst>
                </a:gridCol>
                <a:gridCol w="1186775">
                  <a:extLst>
                    <a:ext uri="{9D8B030D-6E8A-4147-A177-3AD203B41FA5}">
                      <a16:colId xmlns:a16="http://schemas.microsoft.com/office/drawing/2014/main" val="20004"/>
                    </a:ext>
                  </a:extLst>
                </a:gridCol>
                <a:gridCol w="1186775">
                  <a:extLst>
                    <a:ext uri="{9D8B030D-6E8A-4147-A177-3AD203B41FA5}">
                      <a16:colId xmlns:a16="http://schemas.microsoft.com/office/drawing/2014/main" val="20005"/>
                    </a:ext>
                  </a:extLst>
                </a:gridCol>
                <a:gridCol w="1587500">
                  <a:extLst>
                    <a:ext uri="{9D8B030D-6E8A-4147-A177-3AD203B41FA5}">
                      <a16:colId xmlns:a16="http://schemas.microsoft.com/office/drawing/2014/main" val="20006"/>
                    </a:ext>
                  </a:extLst>
                </a:gridCol>
                <a:gridCol w="1587500">
                  <a:extLst>
                    <a:ext uri="{9D8B030D-6E8A-4147-A177-3AD203B41FA5}">
                      <a16:colId xmlns:a16="http://schemas.microsoft.com/office/drawing/2014/main" val="20007"/>
                    </a:ext>
                  </a:extLst>
                </a:gridCol>
              </a:tblGrid>
              <a:tr h="304450">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Item</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Unit of Measurement per capita</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1951-52</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grid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1959-60</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grid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1967-68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5670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EP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WP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EP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WP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EP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WP</a:t>
                      </a:r>
                      <a:endParaRPr sz="1800">
                        <a:latin typeface="Arial"/>
                        <a:ea typeface="Arial"/>
                        <a:cs typeface="Arial"/>
                        <a:sym typeface="Arial"/>
                      </a:endParaRPr>
                    </a:p>
                  </a:txBody>
                  <a:tcPr marL="68575" marR="68575"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27725">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Electricity </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Kwh. p.a</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0.5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8.6</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1.6</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28.8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(Total generating capacity on Dec. 1969)</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3044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378 MW</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1559 MW</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527725">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Route mileage </a:t>
                      </a: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of railways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Miles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1682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5316</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1714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5327</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1712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5334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4450">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Road mileage</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Miles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405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17152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1040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19684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2588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22508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4450">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Motor Vehicles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Calibri"/>
                          <a:ea typeface="Calibri"/>
                          <a:cs typeface="Calibri"/>
                          <a:sym typeface="Calibri"/>
                        </a:rPr>
                        <a:t>Number</a:t>
                      </a:r>
                      <a:endParaRPr sz="1800">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14410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109228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56285</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259395</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558175">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No. of radio </a:t>
                      </a: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licenses issued</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600" b="1">
                          <a:solidFill>
                            <a:srgbClr val="000000"/>
                          </a:solidFill>
                          <a:latin typeface="Calibri"/>
                          <a:ea typeface="Calibri"/>
                          <a:cs typeface="Calibri"/>
                          <a:sym typeface="Calibri"/>
                        </a:rPr>
                      </a:br>
                      <a:endParaRPr sz="1800">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8848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70513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37713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293607</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358241</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738215</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558175">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Hospital beds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600" b="1">
                          <a:solidFill>
                            <a:srgbClr val="000000"/>
                          </a:solidFill>
                          <a:latin typeface="Calibri"/>
                          <a:ea typeface="Calibri"/>
                          <a:cs typeface="Calibri"/>
                          <a:sym typeface="Calibri"/>
                        </a:rPr>
                      </a:br>
                      <a:endParaRPr sz="1800">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4973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22100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6984 </a:t>
                      </a:r>
                      <a:endParaRPr sz="1600" b="1">
                        <a:solidFill>
                          <a:srgbClr val="000000"/>
                        </a:solidFill>
                        <a:highlight>
                          <a:srgbClr val="FFFF00"/>
                        </a:highlight>
                        <a:latin typeface="Arial"/>
                        <a:ea typeface="Arial"/>
                        <a:cs typeface="Arial"/>
                        <a:sym typeface="Arial"/>
                      </a:endParaRPr>
                    </a:p>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(1966)</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26200 </a:t>
                      </a:r>
                      <a:endParaRPr sz="1600" b="1">
                        <a:solidFill>
                          <a:srgbClr val="000000"/>
                        </a:solidFill>
                        <a:highlight>
                          <a:srgbClr val="FFFF00"/>
                        </a:highlight>
                        <a:latin typeface="Arial"/>
                        <a:ea typeface="Arial"/>
                        <a:cs typeface="Arial"/>
                        <a:sym typeface="Arial"/>
                      </a:endParaRPr>
                    </a:p>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(1966)</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558175">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Doctors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600" b="1">
                          <a:solidFill>
                            <a:srgbClr val="000000"/>
                          </a:solidFill>
                          <a:latin typeface="Calibri"/>
                          <a:ea typeface="Calibri"/>
                          <a:cs typeface="Calibri"/>
                          <a:sym typeface="Calibri"/>
                        </a:rPr>
                      </a:br>
                      <a:endParaRPr sz="1800">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5492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6132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88100 </a:t>
                      </a:r>
                      <a:endParaRPr sz="1600" b="1">
                        <a:solidFill>
                          <a:srgbClr val="000000"/>
                        </a:solidFill>
                        <a:highlight>
                          <a:srgbClr val="FFFF00"/>
                        </a:highlight>
                        <a:latin typeface="Arial"/>
                        <a:ea typeface="Arial"/>
                        <a:cs typeface="Arial"/>
                        <a:sym typeface="Arial"/>
                      </a:endParaRPr>
                    </a:p>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(1969)</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131000 </a:t>
                      </a:r>
                      <a:endParaRPr sz="1600" b="1">
                        <a:solidFill>
                          <a:srgbClr val="000000"/>
                        </a:solidFill>
                        <a:highlight>
                          <a:srgbClr val="FFFF00"/>
                        </a:highlight>
                        <a:latin typeface="Arial"/>
                        <a:ea typeface="Arial"/>
                        <a:cs typeface="Arial"/>
                        <a:sym typeface="Arial"/>
                      </a:endParaRPr>
                    </a:p>
                    <a:p>
                      <a:pPr marL="0" marR="0" lvl="0" indent="0" algn="l" rtl="0">
                        <a:spcBef>
                          <a:spcPts val="0"/>
                        </a:spcBef>
                        <a:spcAft>
                          <a:spcPts val="0"/>
                        </a:spcAft>
                        <a:buNone/>
                      </a:pPr>
                      <a:r>
                        <a:rPr lang="en-US" sz="1600" b="1">
                          <a:solidFill>
                            <a:srgbClr val="000000"/>
                          </a:solidFill>
                          <a:highlight>
                            <a:srgbClr val="FFFF00"/>
                          </a:highlight>
                          <a:latin typeface="Arial"/>
                          <a:ea typeface="Arial"/>
                          <a:cs typeface="Arial"/>
                          <a:sym typeface="Arial"/>
                        </a:rPr>
                        <a:t>(1969)</a:t>
                      </a:r>
                      <a:endParaRPr sz="1800">
                        <a:highlight>
                          <a:srgbClr val="FFFF00"/>
                        </a:highlight>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581192" y="718430"/>
            <a:ext cx="11029500" cy="589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800"/>
              <a:buFont typeface="Gill Sans"/>
              <a:buNone/>
            </a:pPr>
            <a:r>
              <a:rPr lang="en-US" b="1" dirty="0"/>
              <a:t>DISPARITY: REGIONAL EXPENDITURES, 1950-57 TO 1960-70</a:t>
            </a:r>
            <a:endParaRPr dirty="0"/>
          </a:p>
        </p:txBody>
      </p:sp>
      <p:sp>
        <p:nvSpPr>
          <p:cNvPr id="159" name="Google Shape;159;p8"/>
          <p:cNvSpPr txBox="1">
            <a:spLocks noGrp="1"/>
          </p:cNvSpPr>
          <p:nvPr>
            <p:ph type="sldNum" idx="12"/>
          </p:nvPr>
        </p:nvSpPr>
        <p:spPr>
          <a:xfrm>
            <a:off x="10558300" y="5956137"/>
            <a:ext cx="1052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60" name="Google Shape;160;p8"/>
          <p:cNvPicPr preferRelativeResize="0"/>
          <p:nvPr/>
        </p:nvPicPr>
        <p:blipFill rotWithShape="1">
          <a:blip r:embed="rId3">
            <a:alphaModFix/>
          </a:blip>
          <a:srcRect/>
          <a:stretch/>
        </p:blipFill>
        <p:spPr>
          <a:xfrm>
            <a:off x="1711308" y="6326607"/>
            <a:ext cx="8755528" cy="349139"/>
          </a:xfrm>
          <a:prstGeom prst="rect">
            <a:avLst/>
          </a:prstGeom>
          <a:noFill/>
          <a:ln>
            <a:noFill/>
          </a:ln>
        </p:spPr>
      </p:pic>
      <p:pic>
        <p:nvPicPr>
          <p:cNvPr id="3" name="Picture 2">
            <a:extLst>
              <a:ext uri="{FF2B5EF4-FFF2-40B4-BE49-F238E27FC236}">
                <a16:creationId xmlns:a16="http://schemas.microsoft.com/office/drawing/2014/main" id="{BAFAE1D2-565A-FAA1-3821-8B7606560A98}"/>
              </a:ext>
            </a:extLst>
          </p:cNvPr>
          <p:cNvPicPr>
            <a:picLocks noChangeAspect="1"/>
          </p:cNvPicPr>
          <p:nvPr/>
        </p:nvPicPr>
        <p:blipFill>
          <a:blip r:embed="rId4"/>
          <a:stretch>
            <a:fillRect/>
          </a:stretch>
        </p:blipFill>
        <p:spPr>
          <a:xfrm>
            <a:off x="418447" y="1307929"/>
            <a:ext cx="11340934" cy="50133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81DF-AAFF-D7C4-711C-A77E11C12F22}"/>
              </a:ext>
            </a:extLst>
          </p:cNvPr>
          <p:cNvSpPr>
            <a:spLocks noGrp="1"/>
          </p:cNvSpPr>
          <p:nvPr>
            <p:ph type="title"/>
          </p:nvPr>
        </p:nvSpPr>
        <p:spPr/>
        <p:txBody>
          <a:bodyPr/>
          <a:lstStyle/>
          <a:p>
            <a:endParaRPr lang="en-CA" dirty="0"/>
          </a:p>
        </p:txBody>
      </p:sp>
      <p:sp>
        <p:nvSpPr>
          <p:cNvPr id="3" name="Text Placeholder 2">
            <a:extLst>
              <a:ext uri="{FF2B5EF4-FFF2-40B4-BE49-F238E27FC236}">
                <a16:creationId xmlns:a16="http://schemas.microsoft.com/office/drawing/2014/main" id="{856CC1C7-F99C-9E74-BD33-F1D173850AB1}"/>
              </a:ext>
            </a:extLst>
          </p:cNvPr>
          <p:cNvSpPr>
            <a:spLocks noGrp="1"/>
          </p:cNvSpPr>
          <p:nvPr>
            <p:ph type="body" idx="1"/>
          </p:nvPr>
        </p:nvSpPr>
        <p:spPr/>
        <p:txBody>
          <a:bodyPr/>
          <a:lstStyle/>
          <a:p>
            <a:endParaRPr lang="en-CA" dirty="0"/>
          </a:p>
        </p:txBody>
      </p:sp>
      <p:pic>
        <p:nvPicPr>
          <p:cNvPr id="5" name="Picture 4" descr="A cat with paws on a calculator&#10;&#10;Description automatically generated">
            <a:extLst>
              <a:ext uri="{FF2B5EF4-FFF2-40B4-BE49-F238E27FC236}">
                <a16:creationId xmlns:a16="http://schemas.microsoft.com/office/drawing/2014/main" id="{A541907E-1ECE-AF6D-B70B-5A093E35264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0860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B2A9-5783-01F8-1A76-C063BAC80C0A}"/>
              </a:ext>
            </a:extLst>
          </p:cNvPr>
          <p:cNvSpPr>
            <a:spLocks noGrp="1"/>
          </p:cNvSpPr>
          <p:nvPr>
            <p:ph type="title"/>
          </p:nvPr>
        </p:nvSpPr>
        <p:spPr/>
        <p:txBody>
          <a:bodyPr/>
          <a:lstStyle/>
          <a:p>
            <a:r>
              <a:rPr lang="en-US" b="1" dirty="0"/>
              <a:t>DISPARITY: REGIONAL EXPENDITURES, 1950-57 TO 1960-70</a:t>
            </a:r>
            <a:endParaRPr lang="en-CA" dirty="0"/>
          </a:p>
        </p:txBody>
      </p:sp>
      <p:sp>
        <p:nvSpPr>
          <p:cNvPr id="3" name="Text Placeholder 2">
            <a:extLst>
              <a:ext uri="{FF2B5EF4-FFF2-40B4-BE49-F238E27FC236}">
                <a16:creationId xmlns:a16="http://schemas.microsoft.com/office/drawing/2014/main" id="{4A56A1C8-4692-A7C6-E518-DC29C9252434}"/>
              </a:ext>
            </a:extLst>
          </p:cNvPr>
          <p:cNvSpPr>
            <a:spLocks noGrp="1"/>
          </p:cNvSpPr>
          <p:nvPr>
            <p:ph type="body" idx="1"/>
          </p:nvPr>
        </p:nvSpPr>
        <p:spPr/>
        <p:txBody>
          <a:bodyPr>
            <a:normAutofit/>
          </a:bodyPr>
          <a:lstStyle/>
          <a:p>
            <a:pPr>
              <a:lnSpc>
                <a:spcPct val="150000"/>
              </a:lnSpc>
            </a:pPr>
            <a:r>
              <a:rPr lang="en-CA" sz="3200" dirty="0"/>
              <a:t>Govt expenditure on development in EP was 35 billion</a:t>
            </a:r>
          </a:p>
          <a:p>
            <a:pPr>
              <a:lnSpc>
                <a:spcPct val="150000"/>
              </a:lnSpc>
            </a:pPr>
            <a:r>
              <a:rPr lang="en-CA" sz="3200" dirty="0"/>
              <a:t>EP-33%</a:t>
            </a:r>
          </a:p>
          <a:p>
            <a:pPr>
              <a:lnSpc>
                <a:spcPct val="150000"/>
              </a:lnSpc>
            </a:pPr>
            <a:r>
              <a:rPr lang="en-CA" sz="3200" dirty="0"/>
              <a:t>WP-66%</a:t>
            </a:r>
          </a:p>
        </p:txBody>
      </p:sp>
    </p:spTree>
    <p:extLst>
      <p:ext uri="{BB962C8B-B14F-4D97-AF65-F5344CB8AC3E}">
        <p14:creationId xmlns:p14="http://schemas.microsoft.com/office/powerpoint/2010/main" val="411329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489300" y="853000"/>
            <a:ext cx="11562300" cy="142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400"/>
              <a:buFont typeface="Gill Sans"/>
              <a:buNone/>
            </a:pPr>
            <a:r>
              <a:rPr lang="en-US" sz="2400" b="1" dirty="0"/>
              <a:t>DISPARITY: DISTRIBUTION OF AID FLOWS, 1948/49 - 1968/69</a:t>
            </a:r>
            <a:endParaRPr sz="2400" b="1" dirty="0"/>
          </a:p>
          <a:p>
            <a:pPr marL="0" lvl="0" indent="0" algn="l" rtl="0">
              <a:spcBef>
                <a:spcPts val="0"/>
              </a:spcBef>
              <a:spcAft>
                <a:spcPts val="0"/>
              </a:spcAft>
              <a:buClr>
                <a:schemeClr val="lt1"/>
              </a:buClr>
              <a:buSzPts val="2400"/>
              <a:buFont typeface="Gill Sans"/>
              <a:buNone/>
            </a:pPr>
            <a:r>
              <a:rPr lang="en-US" sz="2400" b="1" dirty="0"/>
              <a:t>AID</a:t>
            </a:r>
            <a:r>
              <a:rPr lang="en-US" dirty="0"/>
              <a:t> </a:t>
            </a:r>
            <a:r>
              <a:rPr lang="en-US" sz="2400" dirty="0"/>
              <a:t>DISTRIBUTION CONVERTED TO RS. AT  $ SCARCITY VALUE (IN RS. BILLION)</a:t>
            </a:r>
            <a:endParaRPr sz="2400" dirty="0"/>
          </a:p>
          <a:p>
            <a:pPr marL="0" lvl="0" indent="0" algn="l" rtl="0">
              <a:spcBef>
                <a:spcPts val="0"/>
              </a:spcBef>
              <a:spcAft>
                <a:spcPts val="0"/>
              </a:spcAft>
              <a:buClr>
                <a:schemeClr val="lt1"/>
              </a:buClr>
              <a:buSzPts val="2400"/>
              <a:buFont typeface="Gill Sans"/>
              <a:buNone/>
            </a:pPr>
            <a:endParaRPr sz="2400" b="1" dirty="0"/>
          </a:p>
          <a:p>
            <a:pPr marL="0" lvl="0" indent="0" algn="l" rtl="0">
              <a:spcBef>
                <a:spcPts val="0"/>
              </a:spcBef>
              <a:spcAft>
                <a:spcPts val="0"/>
              </a:spcAft>
              <a:buClr>
                <a:schemeClr val="lt1"/>
              </a:buClr>
              <a:buSzPts val="2800"/>
              <a:buFont typeface="Gill Sans"/>
              <a:buNone/>
            </a:pPr>
            <a:endParaRPr dirty="0"/>
          </a:p>
        </p:txBody>
      </p:sp>
      <p:sp>
        <p:nvSpPr>
          <p:cNvPr id="167" name="Google Shape;167;p9"/>
          <p:cNvSpPr txBox="1">
            <a:spLocks noGrp="1"/>
          </p:cNvSpPr>
          <p:nvPr>
            <p:ph type="body" idx="1"/>
          </p:nvPr>
        </p:nvSpPr>
        <p:spPr>
          <a:xfrm>
            <a:off x="439251" y="1713771"/>
            <a:ext cx="11294727" cy="472605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68" name="Google Shape;168;p9"/>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169" name="Google Shape;169;p9"/>
          <p:cNvPicPr preferRelativeResize="0"/>
          <p:nvPr/>
        </p:nvPicPr>
        <p:blipFill rotWithShape="1">
          <a:blip r:embed="rId3">
            <a:alphaModFix/>
          </a:blip>
          <a:srcRect/>
          <a:stretch/>
        </p:blipFill>
        <p:spPr>
          <a:xfrm>
            <a:off x="1711308" y="6326607"/>
            <a:ext cx="8755530" cy="349139"/>
          </a:xfrm>
          <a:prstGeom prst="rect">
            <a:avLst/>
          </a:prstGeom>
          <a:noFill/>
          <a:ln>
            <a:noFill/>
          </a:ln>
        </p:spPr>
      </p:pic>
      <p:graphicFrame>
        <p:nvGraphicFramePr>
          <p:cNvPr id="170" name="Google Shape;170;p9"/>
          <p:cNvGraphicFramePr/>
          <p:nvPr/>
        </p:nvGraphicFramePr>
        <p:xfrm>
          <a:off x="422563" y="1974272"/>
          <a:ext cx="11279975" cy="3677095"/>
        </p:xfrm>
        <a:graphic>
          <a:graphicData uri="http://schemas.openxmlformats.org/drawingml/2006/table">
            <a:tbl>
              <a:tblPr bandRow="1">
                <a:noFill/>
                <a:tableStyleId>{1126DDE2-A0D6-421A-BC5A-CFB9798B499D}</a:tableStyleId>
              </a:tblPr>
              <a:tblGrid>
                <a:gridCol w="68355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gridCol w="2610975">
                  <a:extLst>
                    <a:ext uri="{9D8B030D-6E8A-4147-A177-3AD203B41FA5}">
                      <a16:colId xmlns:a16="http://schemas.microsoft.com/office/drawing/2014/main" val="20002"/>
                    </a:ext>
                  </a:extLst>
                </a:gridCol>
                <a:gridCol w="2989700">
                  <a:extLst>
                    <a:ext uri="{9D8B030D-6E8A-4147-A177-3AD203B41FA5}">
                      <a16:colId xmlns:a16="http://schemas.microsoft.com/office/drawing/2014/main" val="20003"/>
                    </a:ext>
                  </a:extLst>
                </a:gridCol>
                <a:gridCol w="1757250">
                  <a:extLst>
                    <a:ext uri="{9D8B030D-6E8A-4147-A177-3AD203B41FA5}">
                      <a16:colId xmlns:a16="http://schemas.microsoft.com/office/drawing/2014/main" val="20004"/>
                    </a:ext>
                  </a:extLst>
                </a:gridCol>
              </a:tblGrid>
              <a:tr h="825125">
                <a:tc gridSpan="2">
                  <a:txBody>
                    <a:bodyPr/>
                    <a:lstStyle/>
                    <a:p>
                      <a:pPr marL="0" marR="0" lvl="0" indent="0" algn="l" rtl="0">
                        <a:spcBef>
                          <a:spcPts val="0"/>
                        </a:spcBef>
                        <a:spcAft>
                          <a:spcPts val="0"/>
                        </a:spcAft>
                        <a:buNone/>
                      </a:pPr>
                      <a:br>
                        <a:rPr lang="en-US" sz="2200" b="1">
                          <a:solidFill>
                            <a:srgbClr val="000000"/>
                          </a:solidFill>
                          <a:latin typeface="Arial"/>
                          <a:ea typeface="Arial"/>
                          <a:cs typeface="Arial"/>
                          <a:sym typeface="Arial"/>
                        </a:rPr>
                      </a:b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East Pakistan</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West Pakistan</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Total</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72525">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1948/49 – 1960/61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4.84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10.77</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15.61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87300">
                <a:tc vMerge="1">
                  <a:txBody>
                    <a:bodyPr/>
                    <a:lstStyle/>
                    <a:p>
                      <a:endParaRPr lang="en-US"/>
                    </a:p>
                  </a:txBody>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per cent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31.0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69.0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100.0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72525">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1961/62 – 1968/69</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14.49</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31.48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45.97</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87300">
                <a:tc vMerge="1">
                  <a:txBody>
                    <a:bodyPr/>
                    <a:lstStyle/>
                    <a:p>
                      <a:endParaRPr lang="en-US"/>
                    </a:p>
                  </a:txBody>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per cent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31.5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68.5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100.0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87300">
                <a:tc rowSpan="2">
                  <a:txBody>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Total</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19.33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42.25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61.58</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87300">
                <a:tc vMerge="1">
                  <a:txBody>
                    <a:bodyPr/>
                    <a:lstStyle/>
                    <a:p>
                      <a:endParaRPr lang="en-US"/>
                    </a:p>
                  </a:txBody>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per cent</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31.4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68.6</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a:solidFill>
                            <a:srgbClr val="000000"/>
                          </a:solidFill>
                          <a:latin typeface="Arial"/>
                          <a:ea typeface="Arial"/>
                          <a:cs typeface="Arial"/>
                          <a:sym typeface="Arial"/>
                        </a:rPr>
                        <a:t>100.0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7C58-0713-70E1-5C17-3F6CC6B32BC3}"/>
              </a:ext>
            </a:extLst>
          </p:cNvPr>
          <p:cNvSpPr>
            <a:spLocks noGrp="1"/>
          </p:cNvSpPr>
          <p:nvPr>
            <p:ph type="title"/>
          </p:nvPr>
        </p:nvSpPr>
        <p:spPr/>
        <p:txBody>
          <a:bodyPr/>
          <a:lstStyle/>
          <a:p>
            <a:r>
              <a:rPr lang="en-US" sz="2800" b="1" dirty="0"/>
              <a:t>DISPARITY: DISTRIBUTION OF AID FLOWS, 1948/49 - 1968/69</a:t>
            </a:r>
            <a:endParaRPr lang="en-CA" dirty="0"/>
          </a:p>
        </p:txBody>
      </p:sp>
      <p:sp>
        <p:nvSpPr>
          <p:cNvPr id="3" name="Text Placeholder 2">
            <a:extLst>
              <a:ext uri="{FF2B5EF4-FFF2-40B4-BE49-F238E27FC236}">
                <a16:creationId xmlns:a16="http://schemas.microsoft.com/office/drawing/2014/main" id="{99C08B99-566D-2790-53A0-A46648F723F2}"/>
              </a:ext>
            </a:extLst>
          </p:cNvPr>
          <p:cNvSpPr>
            <a:spLocks noGrp="1"/>
          </p:cNvSpPr>
          <p:nvPr>
            <p:ph type="body" idx="1"/>
          </p:nvPr>
        </p:nvSpPr>
        <p:spPr/>
        <p:txBody>
          <a:bodyPr>
            <a:normAutofit/>
          </a:bodyPr>
          <a:lstStyle/>
          <a:p>
            <a:pPr>
              <a:lnSpc>
                <a:spcPct val="150000"/>
              </a:lnSpc>
            </a:pPr>
            <a:r>
              <a:rPr lang="en-CA" sz="2800" dirty="0"/>
              <a:t>EP got only 31% of foreign aid</a:t>
            </a:r>
          </a:p>
          <a:p>
            <a:pPr>
              <a:lnSpc>
                <a:spcPct val="150000"/>
              </a:lnSpc>
            </a:pPr>
            <a:r>
              <a:rPr lang="en-CA" sz="2800" dirty="0"/>
              <a:t>WP got 69%</a:t>
            </a:r>
          </a:p>
          <a:p>
            <a:pPr>
              <a:lnSpc>
                <a:spcPct val="150000"/>
              </a:lnSpc>
            </a:pPr>
            <a:r>
              <a:rPr lang="en-CA" sz="2800" dirty="0"/>
              <a:t>Consider the population</a:t>
            </a:r>
          </a:p>
        </p:txBody>
      </p:sp>
    </p:spTree>
    <p:extLst>
      <p:ext uri="{BB962C8B-B14F-4D97-AF65-F5344CB8AC3E}">
        <p14:creationId xmlns:p14="http://schemas.microsoft.com/office/powerpoint/2010/main" val="19802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4524-7C77-4FD9-2957-D5D4367439AD}"/>
              </a:ext>
            </a:extLst>
          </p:cNvPr>
          <p:cNvSpPr>
            <a:spLocks noGrp="1"/>
          </p:cNvSpPr>
          <p:nvPr>
            <p:ph type="title"/>
          </p:nvPr>
        </p:nvSpPr>
        <p:spPr/>
        <p:txBody>
          <a:bodyPr>
            <a:normAutofit/>
          </a:bodyPr>
          <a:lstStyle/>
          <a:p>
            <a:r>
              <a:rPr lang="en-CA" sz="4000" b="1" dirty="0"/>
              <a:t>Balance of Payment</a:t>
            </a:r>
          </a:p>
        </p:txBody>
      </p:sp>
      <p:sp>
        <p:nvSpPr>
          <p:cNvPr id="3" name="Text Placeholder 2">
            <a:extLst>
              <a:ext uri="{FF2B5EF4-FFF2-40B4-BE49-F238E27FC236}">
                <a16:creationId xmlns:a16="http://schemas.microsoft.com/office/drawing/2014/main" id="{8761C971-EEB1-FC10-8E31-C4EE053574D8}"/>
              </a:ext>
            </a:extLst>
          </p:cNvPr>
          <p:cNvSpPr>
            <a:spLocks noGrp="1"/>
          </p:cNvSpPr>
          <p:nvPr>
            <p:ph type="body" idx="1"/>
          </p:nvPr>
        </p:nvSpPr>
        <p:spPr/>
        <p:txBody>
          <a:bodyPr>
            <a:normAutofit/>
          </a:bodyPr>
          <a:lstStyle/>
          <a:p>
            <a:pPr>
              <a:lnSpc>
                <a:spcPct val="150000"/>
              </a:lnSpc>
            </a:pPr>
            <a:r>
              <a:rPr lang="en-CA" sz="2800" dirty="0"/>
              <a:t>Import-Export</a:t>
            </a:r>
          </a:p>
          <a:p>
            <a:pPr>
              <a:lnSpc>
                <a:spcPct val="150000"/>
              </a:lnSpc>
            </a:pPr>
            <a:r>
              <a:rPr lang="en-CA" sz="2800" dirty="0"/>
              <a:t>Import&gt;Export= (-)</a:t>
            </a:r>
          </a:p>
          <a:p>
            <a:pPr>
              <a:lnSpc>
                <a:spcPct val="150000"/>
              </a:lnSpc>
            </a:pPr>
            <a:r>
              <a:rPr lang="en-CA" sz="2800" dirty="0"/>
              <a:t>Export&gt;Import= (+)</a:t>
            </a:r>
          </a:p>
        </p:txBody>
      </p:sp>
    </p:spTree>
    <p:extLst>
      <p:ext uri="{BB962C8B-B14F-4D97-AF65-F5344CB8AC3E}">
        <p14:creationId xmlns:p14="http://schemas.microsoft.com/office/powerpoint/2010/main" val="199960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581192" y="1126039"/>
            <a:ext cx="11029616" cy="5895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b="1"/>
              <a:t>DISPARITY: BALANCE OF PAYMENTS (1948/49-1968/69)     (RS. MILLION)</a:t>
            </a:r>
            <a:endParaRPr b="1"/>
          </a:p>
          <a:p>
            <a:pPr marL="0" lvl="0" indent="0" algn="l" rtl="0">
              <a:spcBef>
                <a:spcPts val="0"/>
              </a:spcBef>
              <a:spcAft>
                <a:spcPts val="0"/>
              </a:spcAft>
              <a:buClr>
                <a:schemeClr val="lt1"/>
              </a:buClr>
              <a:buSzPts val="2800"/>
              <a:buFont typeface="Gill Sans"/>
              <a:buNone/>
            </a:pPr>
            <a:endParaRPr/>
          </a:p>
        </p:txBody>
      </p:sp>
      <p:sp>
        <p:nvSpPr>
          <p:cNvPr id="176" name="Google Shape;176;p10"/>
          <p:cNvSpPr txBox="1">
            <a:spLocks noGrp="1"/>
          </p:cNvSpPr>
          <p:nvPr>
            <p:ph type="body" idx="1"/>
          </p:nvPr>
        </p:nvSpPr>
        <p:spPr>
          <a:xfrm>
            <a:off x="439251" y="1713771"/>
            <a:ext cx="11294727" cy="472605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77" name="Google Shape;177;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178" name="Google Shape;178;p10"/>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179" name="Google Shape;179;p10"/>
          <p:cNvPicPr preferRelativeResize="0"/>
          <p:nvPr/>
        </p:nvPicPr>
        <p:blipFill rotWithShape="1">
          <a:blip r:embed="rId3">
            <a:alphaModFix/>
          </a:blip>
          <a:srcRect/>
          <a:stretch/>
        </p:blipFill>
        <p:spPr>
          <a:xfrm>
            <a:off x="1711308" y="6326607"/>
            <a:ext cx="8755530" cy="349139"/>
          </a:xfrm>
          <a:prstGeom prst="rect">
            <a:avLst/>
          </a:prstGeom>
          <a:noFill/>
          <a:ln>
            <a:noFill/>
          </a:ln>
        </p:spPr>
      </p:pic>
      <p:graphicFrame>
        <p:nvGraphicFramePr>
          <p:cNvPr id="180" name="Google Shape;180;p10"/>
          <p:cNvGraphicFramePr/>
          <p:nvPr/>
        </p:nvGraphicFramePr>
        <p:xfrm>
          <a:off x="443345" y="1932709"/>
          <a:ext cx="11320200" cy="4309295"/>
        </p:xfrm>
        <a:graphic>
          <a:graphicData uri="http://schemas.openxmlformats.org/drawingml/2006/table">
            <a:tbl>
              <a:tblPr bandRow="1">
                <a:noFill/>
                <a:tableStyleId>{1126DDE2-A0D6-421A-BC5A-CFB9798B499D}</a:tableStyleId>
              </a:tblPr>
              <a:tblGrid>
                <a:gridCol w="3005500">
                  <a:extLst>
                    <a:ext uri="{9D8B030D-6E8A-4147-A177-3AD203B41FA5}">
                      <a16:colId xmlns:a16="http://schemas.microsoft.com/office/drawing/2014/main" val="20000"/>
                    </a:ext>
                  </a:extLst>
                </a:gridCol>
                <a:gridCol w="3005500">
                  <a:extLst>
                    <a:ext uri="{9D8B030D-6E8A-4147-A177-3AD203B41FA5}">
                      <a16:colId xmlns:a16="http://schemas.microsoft.com/office/drawing/2014/main" val="20001"/>
                    </a:ext>
                  </a:extLst>
                </a:gridCol>
                <a:gridCol w="2654600">
                  <a:extLst>
                    <a:ext uri="{9D8B030D-6E8A-4147-A177-3AD203B41FA5}">
                      <a16:colId xmlns:a16="http://schemas.microsoft.com/office/drawing/2014/main" val="20002"/>
                    </a:ext>
                  </a:extLst>
                </a:gridCol>
                <a:gridCol w="2654600">
                  <a:extLst>
                    <a:ext uri="{9D8B030D-6E8A-4147-A177-3AD203B41FA5}">
                      <a16:colId xmlns:a16="http://schemas.microsoft.com/office/drawing/2014/main" val="20003"/>
                    </a:ext>
                  </a:extLst>
                </a:gridCol>
              </a:tblGrid>
              <a:tr h="661675">
                <a:tc>
                  <a:txBody>
                    <a:bodyPr/>
                    <a:lstStyle/>
                    <a:p>
                      <a:pPr marL="0" marR="0" lvl="0" indent="0" algn="l" rtl="0">
                        <a:spcBef>
                          <a:spcPts val="0"/>
                        </a:spcBef>
                        <a:spcAft>
                          <a:spcPts val="0"/>
                        </a:spcAft>
                        <a:buNone/>
                      </a:pPr>
                      <a:br>
                        <a:rPr lang="en-US" sz="2800" b="1">
                          <a:solidFill>
                            <a:srgbClr val="000000"/>
                          </a:solidFill>
                          <a:latin typeface="Arial"/>
                          <a:ea typeface="Arial"/>
                          <a:cs typeface="Arial"/>
                          <a:sym typeface="Arial"/>
                        </a:rPr>
                      </a:b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2800" b="1">
                          <a:solidFill>
                            <a:srgbClr val="000000"/>
                          </a:solidFill>
                          <a:latin typeface="Arial"/>
                          <a:ea typeface="Arial"/>
                          <a:cs typeface="Arial"/>
                          <a:sym typeface="Arial"/>
                        </a:rPr>
                      </a:b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East Pakistan</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latin typeface="Arial"/>
                          <a:ea typeface="Arial"/>
                          <a:cs typeface="Arial"/>
                          <a:sym typeface="Arial"/>
                        </a:rPr>
                        <a:t>West Pakistan</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47325">
                <a:tc rowSpan="2">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1948-49 to </a:t>
                      </a:r>
                      <a:endParaRPr sz="1800"/>
                    </a:p>
                    <a:p>
                      <a:pPr marL="0" marR="0" lvl="0" indent="0" algn="l" rtl="0">
                        <a:spcBef>
                          <a:spcPts val="0"/>
                        </a:spcBef>
                        <a:spcAft>
                          <a:spcPts val="0"/>
                        </a:spcAft>
                        <a:buNone/>
                      </a:pPr>
                      <a:r>
                        <a:rPr lang="en-US" sz="1800" b="1">
                          <a:solidFill>
                            <a:srgbClr val="000000"/>
                          </a:solidFill>
                          <a:latin typeface="Arial"/>
                          <a:ea typeface="Arial"/>
                          <a:cs typeface="Arial"/>
                          <a:sym typeface="Arial"/>
                        </a:rPr>
                        <a:t>1960-61</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Nominal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+592</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-8116</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47325">
                <a:tc vMerge="1">
                  <a:txBody>
                    <a:bodyPr/>
                    <a:lstStyle/>
                    <a:p>
                      <a:endParaRPr lang="en-US"/>
                    </a:p>
                  </a:txBody>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Scarcity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+5368</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-20989</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47325">
                <a:tc rowSpan="2">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1961-62 to</a:t>
                      </a:r>
                      <a:endParaRPr sz="1800"/>
                    </a:p>
                    <a:p>
                      <a:pPr marL="0" marR="0" lvl="0" indent="0" algn="l" rtl="0">
                        <a:spcBef>
                          <a:spcPts val="0"/>
                        </a:spcBef>
                        <a:spcAft>
                          <a:spcPts val="0"/>
                        </a:spcAft>
                        <a:buNone/>
                      </a:pPr>
                      <a:r>
                        <a:rPr lang="en-US" sz="1800" b="1">
                          <a:solidFill>
                            <a:srgbClr val="000000"/>
                          </a:solidFill>
                          <a:latin typeface="Arial"/>
                          <a:ea typeface="Arial"/>
                          <a:cs typeface="Arial"/>
                          <a:sym typeface="Arial"/>
                        </a:rPr>
                        <a:t>1968-69</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Nominal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-6526</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-18180</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47325">
                <a:tc vMerge="1">
                  <a:txBody>
                    <a:bodyPr/>
                    <a:lstStyle/>
                    <a:p>
                      <a:endParaRPr lang="en-US"/>
                    </a:p>
                  </a:txBody>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Scarcity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-9386</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-34075</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521875">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Total</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800" b="1">
                          <a:solidFill>
                            <a:srgbClr val="000000"/>
                          </a:solidFill>
                          <a:latin typeface="Arial"/>
                          <a:ea typeface="Arial"/>
                          <a:cs typeface="Arial"/>
                          <a:sym typeface="Arial"/>
                        </a:rPr>
                      </a:b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-5934</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-26296</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521875">
                <a:tc rowSpan="2">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1948-49 to </a:t>
                      </a:r>
                      <a:endParaRPr sz="1800"/>
                    </a:p>
                    <a:p>
                      <a:pPr marL="0" marR="0" lvl="0" indent="0" algn="l" rtl="0">
                        <a:spcBef>
                          <a:spcPts val="0"/>
                        </a:spcBef>
                        <a:spcAft>
                          <a:spcPts val="0"/>
                        </a:spcAft>
                        <a:buNone/>
                      </a:pPr>
                      <a:r>
                        <a:rPr lang="en-US" sz="1800" b="1">
                          <a:solidFill>
                            <a:srgbClr val="000000"/>
                          </a:solidFill>
                          <a:latin typeface="Arial"/>
                          <a:ea typeface="Arial"/>
                          <a:cs typeface="Arial"/>
                          <a:sym typeface="Arial"/>
                        </a:rPr>
                        <a:t>1968-69</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Nominal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800" b="1">
                          <a:solidFill>
                            <a:srgbClr val="000000"/>
                          </a:solidFill>
                          <a:latin typeface="Arial"/>
                          <a:ea typeface="Arial"/>
                          <a:cs typeface="Arial"/>
                          <a:sym typeface="Arial"/>
                        </a:rPr>
                      </a:b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800" b="1">
                          <a:solidFill>
                            <a:srgbClr val="000000"/>
                          </a:solidFill>
                          <a:latin typeface="Arial"/>
                          <a:ea typeface="Arial"/>
                          <a:cs typeface="Arial"/>
                          <a:sym typeface="Arial"/>
                        </a:rPr>
                      </a:b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47325">
                <a:tc vMerge="1">
                  <a:txBody>
                    <a:bodyPr/>
                    <a:lstStyle/>
                    <a:p>
                      <a:endParaRPr lang="en-US"/>
                    </a:p>
                  </a:txBody>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Scarcity price</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-4018</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-55064</a:t>
                      </a: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581192" y="1126039"/>
            <a:ext cx="11029616" cy="101215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b="1"/>
              <a:t>DISPARITY: TRANSFER OF RESOURCES 1948/49 TO 1968/69 (RS. MILLION)</a:t>
            </a:r>
            <a:endParaRPr b="1"/>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p:txBody>
      </p:sp>
      <p:sp>
        <p:nvSpPr>
          <p:cNvPr id="186" name="Google Shape;186;p11"/>
          <p:cNvSpPr txBox="1">
            <a:spLocks noGrp="1"/>
          </p:cNvSpPr>
          <p:nvPr>
            <p:ph type="body" idx="1"/>
          </p:nvPr>
        </p:nvSpPr>
        <p:spPr>
          <a:xfrm>
            <a:off x="439251" y="1713771"/>
            <a:ext cx="11294727" cy="472605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187" name="Google Shape;1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188" name="Google Shape;188;p11"/>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189" name="Google Shape;189;p11"/>
          <p:cNvPicPr preferRelativeResize="0"/>
          <p:nvPr/>
        </p:nvPicPr>
        <p:blipFill rotWithShape="1">
          <a:blip r:embed="rId3">
            <a:alphaModFix/>
          </a:blip>
          <a:srcRect/>
          <a:stretch/>
        </p:blipFill>
        <p:spPr>
          <a:xfrm>
            <a:off x="1711308" y="6326607"/>
            <a:ext cx="8755530" cy="349139"/>
          </a:xfrm>
          <a:prstGeom prst="rect">
            <a:avLst/>
          </a:prstGeom>
          <a:noFill/>
          <a:ln>
            <a:noFill/>
          </a:ln>
        </p:spPr>
      </p:pic>
      <p:graphicFrame>
        <p:nvGraphicFramePr>
          <p:cNvPr id="190" name="Google Shape;190;p11"/>
          <p:cNvGraphicFramePr/>
          <p:nvPr/>
        </p:nvGraphicFramePr>
        <p:xfrm>
          <a:off x="491836" y="1904999"/>
          <a:ext cx="11259725" cy="3926195"/>
        </p:xfrm>
        <a:graphic>
          <a:graphicData uri="http://schemas.openxmlformats.org/drawingml/2006/table">
            <a:tbl>
              <a:tblPr bandRow="1">
                <a:noFill/>
                <a:tableStyleId>{1126DDE2-A0D6-421A-BC5A-CFB9798B499D}</a:tableStyleId>
              </a:tblPr>
              <a:tblGrid>
                <a:gridCol w="584075">
                  <a:extLst>
                    <a:ext uri="{9D8B030D-6E8A-4147-A177-3AD203B41FA5}">
                      <a16:colId xmlns:a16="http://schemas.microsoft.com/office/drawing/2014/main" val="20000"/>
                    </a:ext>
                  </a:extLst>
                </a:gridCol>
                <a:gridCol w="4605625">
                  <a:extLst>
                    <a:ext uri="{9D8B030D-6E8A-4147-A177-3AD203B41FA5}">
                      <a16:colId xmlns:a16="http://schemas.microsoft.com/office/drawing/2014/main" val="20001"/>
                    </a:ext>
                  </a:extLst>
                </a:gridCol>
                <a:gridCol w="2061875">
                  <a:extLst>
                    <a:ext uri="{9D8B030D-6E8A-4147-A177-3AD203B41FA5}">
                      <a16:colId xmlns:a16="http://schemas.microsoft.com/office/drawing/2014/main" val="20002"/>
                    </a:ext>
                  </a:extLst>
                </a:gridCol>
                <a:gridCol w="2017050">
                  <a:extLst>
                    <a:ext uri="{9D8B030D-6E8A-4147-A177-3AD203B41FA5}">
                      <a16:colId xmlns:a16="http://schemas.microsoft.com/office/drawing/2014/main" val="20003"/>
                    </a:ext>
                  </a:extLst>
                </a:gridCol>
                <a:gridCol w="1991100">
                  <a:extLst>
                    <a:ext uri="{9D8B030D-6E8A-4147-A177-3AD203B41FA5}">
                      <a16:colId xmlns:a16="http://schemas.microsoft.com/office/drawing/2014/main" val="20004"/>
                    </a:ext>
                  </a:extLst>
                </a:gridCol>
              </a:tblGrid>
              <a:tr h="596875">
                <a:tc>
                  <a:txBody>
                    <a:bodyPr/>
                    <a:lstStyle/>
                    <a:p>
                      <a:pPr marL="0" marR="0" lvl="0" indent="0" algn="l" rtl="0">
                        <a:spcBef>
                          <a:spcPts val="0"/>
                        </a:spcBef>
                        <a:spcAft>
                          <a:spcPts val="0"/>
                        </a:spcAft>
                        <a:buNone/>
                      </a:pPr>
                      <a:br>
                        <a:rPr lang="en-US" sz="1800" b="1">
                          <a:solidFill>
                            <a:srgbClr val="000000"/>
                          </a:solidFill>
                          <a:latin typeface="Arial"/>
                          <a:ea typeface="Arial"/>
                          <a:cs typeface="Arial"/>
                          <a:sym typeface="Arial"/>
                        </a:rPr>
                      </a:b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br>
                        <a:rPr lang="en-US" sz="1800" b="1">
                          <a:solidFill>
                            <a:srgbClr val="000000"/>
                          </a:solidFill>
                          <a:latin typeface="Arial"/>
                          <a:ea typeface="Arial"/>
                          <a:cs typeface="Arial"/>
                          <a:sym typeface="Arial"/>
                        </a:rPr>
                      </a:b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1948/49- 1960/61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1961/62-1968/69</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1948/49-1968/69</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87100">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Aid actually utilized in East Pakistan</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4840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14490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19330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31725">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2</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East Pakistan’s due share of aid in  proportion to population</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8430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26710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35140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87100">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3</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Transfer from East to West on Aid  account (2-1)</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+3590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+12220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+15810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587100">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East Pakistan’s balance of payments</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+5370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-9390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-4020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587100">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5</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Transfer of resources from East to West  (3+4)</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+8960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+2830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+11790</a:t>
                      </a:r>
                      <a:endParaRPr sz="1800">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581192" y="738112"/>
            <a:ext cx="11029616" cy="177415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sz="3000" b="1"/>
              <a:t>BENGALI ECONOMISTS FIGHT BACK</a:t>
            </a:r>
            <a:endParaRPr sz="3000" b="1"/>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p:txBody>
      </p:sp>
      <p:sp>
        <p:nvSpPr>
          <p:cNvPr id="215" name="Google Shape;215;p14"/>
          <p:cNvSpPr txBox="1">
            <a:spLocks noGrp="1"/>
          </p:cNvSpPr>
          <p:nvPr>
            <p:ph type="body" idx="1"/>
          </p:nvPr>
        </p:nvSpPr>
        <p:spPr>
          <a:xfrm>
            <a:off x="439250" y="1713775"/>
            <a:ext cx="8060400" cy="472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216" name="Google Shape;216;p1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217" name="Google Shape;217;p14"/>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18" name="Google Shape;218;p14"/>
          <p:cNvSpPr txBox="1"/>
          <p:nvPr/>
        </p:nvSpPr>
        <p:spPr>
          <a:xfrm>
            <a:off x="581198" y="1853200"/>
            <a:ext cx="7581900" cy="4717500"/>
          </a:xfrm>
          <a:prstGeom prst="rect">
            <a:avLst/>
          </a:prstGeom>
          <a:noFill/>
          <a:ln>
            <a:noFill/>
          </a:ln>
        </p:spPr>
        <p:txBody>
          <a:bodyPr spcFirstLastPara="1" wrap="square" lIns="91425" tIns="45700" rIns="91425" bIns="45700" anchor="ctr" anchorCtr="0">
            <a:normAutofit lnSpcReduction="10000"/>
          </a:bodyPr>
          <a:lstStyle/>
          <a:p>
            <a:pPr marL="305435" marR="0" lvl="0" indent="-324485" algn="l" rtl="0">
              <a:spcBef>
                <a:spcPts val="0"/>
              </a:spcBef>
              <a:spcAft>
                <a:spcPts val="0"/>
              </a:spcAft>
              <a:buClr>
                <a:schemeClr val="accent2"/>
              </a:buClr>
              <a:buSzPts val="2140"/>
              <a:buFont typeface="Noto Sans Symbols"/>
              <a:buChar char="▪"/>
            </a:pPr>
            <a:r>
              <a:rPr lang="en-US" sz="2300" b="1" i="0" u="none" strike="noStrike" cap="none">
                <a:solidFill>
                  <a:schemeClr val="dk2"/>
                </a:solidFill>
                <a:latin typeface="Gill Sans"/>
                <a:ea typeface="Gill Sans"/>
                <a:cs typeface="Gill Sans"/>
                <a:sym typeface="Gill Sans"/>
              </a:rPr>
              <a:t>From 1960 onwards, Bengali economists proactively and persistently pointed out the structural basis of regional discrimination inherent in Pakistan’s economic policies</a:t>
            </a:r>
            <a:endParaRPr sz="2100" b="1" i="0" u="none" strike="noStrike" cap="none">
              <a:solidFill>
                <a:schemeClr val="dk2"/>
              </a:solidFill>
              <a:latin typeface="Gill Sans"/>
              <a:ea typeface="Gill Sans"/>
              <a:cs typeface="Gill Sans"/>
              <a:sym typeface="Gill Sans"/>
            </a:endParaRPr>
          </a:p>
          <a:p>
            <a:pPr marL="305435" marR="0" lvl="0" indent="-324485" algn="l" rtl="0">
              <a:spcBef>
                <a:spcPts val="1000"/>
              </a:spcBef>
              <a:spcAft>
                <a:spcPts val="0"/>
              </a:spcAft>
              <a:buClr>
                <a:schemeClr val="accent2"/>
              </a:buClr>
              <a:buSzPts val="2140"/>
              <a:buFont typeface="Noto Sans Symbols"/>
              <a:buChar char="▪"/>
            </a:pPr>
            <a:r>
              <a:rPr lang="en-US" sz="2300" b="1" i="0" u="none" strike="noStrike" cap="none">
                <a:solidFill>
                  <a:schemeClr val="dk2"/>
                </a:solidFill>
                <a:latin typeface="Gill Sans"/>
                <a:ea typeface="Gill Sans"/>
                <a:cs typeface="Gill Sans"/>
                <a:sym typeface="Gill Sans"/>
              </a:rPr>
              <a:t>Those who led this critique and active debate that anchored the demand for regional autonomy, include:</a:t>
            </a:r>
            <a:endParaRPr sz="2100" b="1" i="0" u="none" strike="noStrike" cap="none">
              <a:solidFill>
                <a:schemeClr val="dk2"/>
              </a:solidFill>
              <a:latin typeface="Gill Sans"/>
              <a:ea typeface="Gill Sans"/>
              <a:cs typeface="Gill Sans"/>
              <a:sym typeface="Gill Sans"/>
            </a:endParaRPr>
          </a:p>
          <a:p>
            <a:pPr marL="629920" marR="0" lvl="1" indent="-324485" algn="l" rtl="0">
              <a:spcBef>
                <a:spcPts val="960"/>
              </a:spcBef>
              <a:spcAft>
                <a:spcPts val="0"/>
              </a:spcAft>
              <a:buClr>
                <a:schemeClr val="accent2"/>
              </a:buClr>
              <a:buSzPts val="1956"/>
              <a:buFont typeface="Courier New"/>
              <a:buChar char="o"/>
            </a:pPr>
            <a:r>
              <a:rPr lang="en-US" sz="2100" b="1" i="0" u="none" strike="noStrike" cap="none">
                <a:solidFill>
                  <a:schemeClr val="dk2"/>
                </a:solidFill>
                <a:latin typeface="Gill Sans"/>
                <a:ea typeface="Gill Sans"/>
                <a:cs typeface="Gill Sans"/>
                <a:sym typeface="Gill Sans"/>
              </a:rPr>
              <a:t>Professor Akhlaqur Rahman</a:t>
            </a:r>
            <a:endParaRPr sz="1900" b="1" i="0" u="none" strike="noStrike" cap="none">
              <a:solidFill>
                <a:schemeClr val="dk2"/>
              </a:solidFill>
              <a:latin typeface="Gill Sans"/>
              <a:ea typeface="Gill Sans"/>
              <a:cs typeface="Gill Sans"/>
              <a:sym typeface="Gill Sans"/>
            </a:endParaRPr>
          </a:p>
          <a:p>
            <a:pPr marL="629920" marR="0" lvl="1" indent="-324485" algn="l" rtl="0">
              <a:spcBef>
                <a:spcPts val="960"/>
              </a:spcBef>
              <a:spcAft>
                <a:spcPts val="0"/>
              </a:spcAft>
              <a:buClr>
                <a:schemeClr val="accent2"/>
              </a:buClr>
              <a:buSzPts val="1956"/>
              <a:buFont typeface="Courier New"/>
              <a:buChar char="o"/>
            </a:pPr>
            <a:r>
              <a:rPr lang="en-US" sz="2100" b="1" i="0" u="none" strike="noStrike" cap="none">
                <a:solidFill>
                  <a:schemeClr val="dk2"/>
                </a:solidFill>
                <a:latin typeface="Gill Sans"/>
                <a:ea typeface="Gill Sans"/>
                <a:cs typeface="Gill Sans"/>
                <a:sym typeface="Gill Sans"/>
              </a:rPr>
              <a:t>Professor Nurul Islam</a:t>
            </a:r>
            <a:endParaRPr sz="1900" b="1" i="0" u="none" strike="noStrike" cap="none">
              <a:solidFill>
                <a:schemeClr val="dk2"/>
              </a:solidFill>
              <a:latin typeface="Gill Sans"/>
              <a:ea typeface="Gill Sans"/>
              <a:cs typeface="Gill Sans"/>
              <a:sym typeface="Gill Sans"/>
            </a:endParaRPr>
          </a:p>
          <a:p>
            <a:pPr marL="629920" marR="0" lvl="1" indent="-324485" algn="l" rtl="0">
              <a:spcBef>
                <a:spcPts val="960"/>
              </a:spcBef>
              <a:spcAft>
                <a:spcPts val="0"/>
              </a:spcAft>
              <a:buClr>
                <a:schemeClr val="accent2"/>
              </a:buClr>
              <a:buSzPts val="1956"/>
              <a:buFont typeface="Courier New"/>
              <a:buChar char="o"/>
            </a:pPr>
            <a:r>
              <a:rPr lang="en-US" sz="2100" b="1" i="0" u="none" strike="noStrike" cap="none">
                <a:solidFill>
                  <a:schemeClr val="dk2"/>
                </a:solidFill>
                <a:latin typeface="Gill Sans"/>
                <a:ea typeface="Gill Sans"/>
                <a:cs typeface="Gill Sans"/>
                <a:sym typeface="Gill Sans"/>
              </a:rPr>
              <a:t>Professor Rehman Sobhan</a:t>
            </a:r>
            <a:endParaRPr sz="1900" b="1" i="0" u="none" strike="noStrike" cap="none">
              <a:solidFill>
                <a:schemeClr val="dk2"/>
              </a:solidFill>
              <a:latin typeface="Gill Sans"/>
              <a:ea typeface="Gill Sans"/>
              <a:cs typeface="Gill Sans"/>
              <a:sym typeface="Gill Sans"/>
            </a:endParaRPr>
          </a:p>
          <a:p>
            <a:pPr marL="629920" marR="0" lvl="1" indent="-324485" algn="l" rtl="0">
              <a:spcBef>
                <a:spcPts val="960"/>
              </a:spcBef>
              <a:spcAft>
                <a:spcPts val="0"/>
              </a:spcAft>
              <a:buClr>
                <a:schemeClr val="accent2"/>
              </a:buClr>
              <a:buSzPts val="1956"/>
              <a:buFont typeface="Courier New"/>
              <a:buChar char="o"/>
            </a:pPr>
            <a:r>
              <a:rPr lang="en-US" sz="2100" b="1" i="0" u="none" strike="noStrike" cap="none">
                <a:solidFill>
                  <a:schemeClr val="dk2"/>
                </a:solidFill>
                <a:latin typeface="Gill Sans"/>
                <a:ea typeface="Gill Sans"/>
                <a:cs typeface="Gill Sans"/>
                <a:sym typeface="Gill Sans"/>
              </a:rPr>
              <a:t>Professor Mosharraf Hossain</a:t>
            </a:r>
            <a:endParaRPr sz="1900" b="1" i="0" u="none" strike="noStrike" cap="none">
              <a:solidFill>
                <a:schemeClr val="dk2"/>
              </a:solidFill>
              <a:latin typeface="Gill Sans"/>
              <a:ea typeface="Gill Sans"/>
              <a:cs typeface="Gill Sans"/>
              <a:sym typeface="Gill Sans"/>
            </a:endParaRPr>
          </a:p>
          <a:p>
            <a:pPr marL="629920" marR="0" lvl="1" indent="-324485" algn="l" rtl="0">
              <a:spcBef>
                <a:spcPts val="960"/>
              </a:spcBef>
              <a:spcAft>
                <a:spcPts val="0"/>
              </a:spcAft>
              <a:buClr>
                <a:schemeClr val="accent2"/>
              </a:buClr>
              <a:buSzPts val="1956"/>
              <a:buFont typeface="Courier New"/>
              <a:buChar char="o"/>
            </a:pPr>
            <a:r>
              <a:rPr lang="en-US" sz="2100" b="1" i="0" u="none" strike="noStrike" cap="none">
                <a:solidFill>
                  <a:schemeClr val="dk2"/>
                </a:solidFill>
                <a:latin typeface="Gill Sans"/>
                <a:ea typeface="Gill Sans"/>
                <a:cs typeface="Gill Sans"/>
                <a:sym typeface="Gill Sans"/>
              </a:rPr>
              <a:t>Professor Anisur Rahman</a:t>
            </a:r>
            <a:endParaRPr sz="1900" b="1" i="0" u="none" strike="noStrike" cap="none">
              <a:solidFill>
                <a:schemeClr val="dk2"/>
              </a:solidFill>
              <a:latin typeface="Gill Sans"/>
              <a:ea typeface="Gill Sans"/>
              <a:cs typeface="Gill Sans"/>
              <a:sym typeface="Gill Sans"/>
            </a:endParaRPr>
          </a:p>
        </p:txBody>
      </p:sp>
      <p:pic>
        <p:nvPicPr>
          <p:cNvPr id="219" name="Google Shape;219;p14"/>
          <p:cNvPicPr preferRelativeResize="0"/>
          <p:nvPr/>
        </p:nvPicPr>
        <p:blipFill>
          <a:blip r:embed="rId3">
            <a:alphaModFix/>
          </a:blip>
          <a:stretch>
            <a:fillRect/>
          </a:stretch>
        </p:blipFill>
        <p:spPr>
          <a:xfrm>
            <a:off x="8385650" y="1798075"/>
            <a:ext cx="3145078" cy="4726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xfrm>
            <a:off x="581192" y="1126039"/>
            <a:ext cx="11029616" cy="138623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b="1"/>
              <a:t>CAPITALIST ECONOMIC PLANNING IN PAKISTAN</a:t>
            </a:r>
            <a:endParaRPr b="1"/>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p:txBody>
      </p:sp>
      <p:sp>
        <p:nvSpPr>
          <p:cNvPr id="225" name="Google Shape;225;p15"/>
          <p:cNvSpPr txBox="1">
            <a:spLocks noGrp="1"/>
          </p:cNvSpPr>
          <p:nvPr>
            <p:ph type="body" idx="1"/>
          </p:nvPr>
        </p:nvSpPr>
        <p:spPr>
          <a:xfrm>
            <a:off x="439250" y="1713775"/>
            <a:ext cx="7125300" cy="472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226" name="Google Shape;226;p15"/>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27" name="Google Shape;227;p15"/>
          <p:cNvSpPr txBox="1"/>
          <p:nvPr/>
        </p:nvSpPr>
        <p:spPr>
          <a:xfrm>
            <a:off x="581199" y="2102575"/>
            <a:ext cx="6974100" cy="3948600"/>
          </a:xfrm>
          <a:prstGeom prst="rect">
            <a:avLst/>
          </a:prstGeom>
          <a:noFill/>
          <a:ln>
            <a:noFill/>
          </a:ln>
        </p:spPr>
        <p:txBody>
          <a:bodyPr spcFirstLastPara="1" wrap="square" lIns="91425" tIns="45700" rIns="91425" bIns="45700" anchor="ctr" anchorCtr="0">
            <a:normAutofit fontScale="92500" lnSpcReduction="10000"/>
          </a:bodyPr>
          <a:lstStyle/>
          <a:p>
            <a:pPr marL="305435" marR="0" lvl="0" indent="-330835" algn="l" rtl="0">
              <a:spcBef>
                <a:spcPts val="0"/>
              </a:spcBef>
              <a:spcAft>
                <a:spcPts val="0"/>
              </a:spcAft>
              <a:buClr>
                <a:schemeClr val="accent2"/>
              </a:buClr>
              <a:buSzPts val="2240"/>
              <a:buFont typeface="Noto Sans Symbols"/>
              <a:buChar char="◼"/>
            </a:pPr>
            <a:r>
              <a:rPr lang="en-US" sz="2400" b="1" i="0" u="none" strike="noStrike" cap="none">
                <a:solidFill>
                  <a:schemeClr val="dk2"/>
                </a:solidFill>
                <a:latin typeface="Gill Sans"/>
                <a:ea typeface="Gill Sans"/>
                <a:cs typeface="Gill Sans"/>
                <a:sym typeface="Gill Sans"/>
              </a:rPr>
              <a:t>Harvard Advisory Group celebrated capitalist development in Pakistan as model against socialism (1968)</a:t>
            </a:r>
            <a:endParaRPr sz="2400" b="1" i="0" u="none" strike="noStrike" cap="none">
              <a:solidFill>
                <a:schemeClr val="dk2"/>
              </a:solidFill>
              <a:latin typeface="Gill Sans"/>
              <a:ea typeface="Gill Sans"/>
              <a:cs typeface="Gill Sans"/>
              <a:sym typeface="Gill Sans"/>
            </a:endParaRPr>
          </a:p>
          <a:p>
            <a:pPr marL="305435" marR="0" lvl="0" indent="-330835" algn="l" rtl="0">
              <a:spcBef>
                <a:spcPts val="1000"/>
              </a:spcBef>
              <a:spcAft>
                <a:spcPts val="0"/>
              </a:spcAft>
              <a:buClr>
                <a:schemeClr val="accent2"/>
              </a:buClr>
              <a:buSzPts val="2240"/>
              <a:buFont typeface="Noto Sans Symbols"/>
              <a:buChar char="◼"/>
            </a:pPr>
            <a:r>
              <a:rPr lang="en-US" sz="2400" b="1" i="0" u="none" strike="noStrike" cap="none">
                <a:solidFill>
                  <a:schemeClr val="dk2"/>
                </a:solidFill>
                <a:latin typeface="Gill Sans"/>
                <a:ea typeface="Gill Sans"/>
                <a:cs typeface="Gill Sans"/>
                <a:sym typeface="Gill Sans"/>
              </a:rPr>
              <a:t>The Decade of Development (1958-68): Impacts </a:t>
            </a:r>
            <a:endParaRPr sz="2200" b="1" i="0" u="none" strike="noStrike" cap="none">
              <a:solidFill>
                <a:schemeClr val="dk2"/>
              </a:solidFill>
              <a:latin typeface="Gill Sans"/>
              <a:ea typeface="Gill Sans"/>
              <a:cs typeface="Gill Sans"/>
              <a:sym typeface="Gill Sans"/>
            </a:endParaRPr>
          </a:p>
          <a:p>
            <a:pPr marL="629920" marR="0" lvl="1" indent="-330835" algn="l" rtl="0">
              <a:spcBef>
                <a:spcPts val="960"/>
              </a:spcBef>
              <a:spcAft>
                <a:spcPts val="0"/>
              </a:spcAft>
              <a:buClr>
                <a:schemeClr val="accent2"/>
              </a:buClr>
              <a:buSzPts val="2056"/>
              <a:buFont typeface="Courier New"/>
              <a:buChar char="o"/>
            </a:pPr>
            <a:r>
              <a:rPr lang="en-US" sz="2200" b="1" i="0" u="none" strike="noStrike" cap="none">
                <a:solidFill>
                  <a:schemeClr val="dk2"/>
                </a:solidFill>
                <a:latin typeface="Gill Sans"/>
                <a:ea typeface="Gill Sans"/>
                <a:cs typeface="Gill Sans"/>
                <a:sym typeface="Gill Sans"/>
              </a:rPr>
              <a:t>regional inequality</a:t>
            </a:r>
            <a:endParaRPr sz="2000" b="1" i="0" u="none" strike="noStrike" cap="none">
              <a:solidFill>
                <a:schemeClr val="dk2"/>
              </a:solidFill>
              <a:latin typeface="Gill Sans"/>
              <a:ea typeface="Gill Sans"/>
              <a:cs typeface="Gill Sans"/>
              <a:sym typeface="Gill Sans"/>
            </a:endParaRPr>
          </a:p>
          <a:p>
            <a:pPr marL="629920" marR="0" lvl="1" indent="-330835" algn="l" rtl="0">
              <a:spcBef>
                <a:spcPts val="960"/>
              </a:spcBef>
              <a:spcAft>
                <a:spcPts val="0"/>
              </a:spcAft>
              <a:buClr>
                <a:schemeClr val="accent2"/>
              </a:buClr>
              <a:buSzPts val="2056"/>
              <a:buFont typeface="Courier New"/>
              <a:buChar char="o"/>
            </a:pPr>
            <a:r>
              <a:rPr lang="en-US" sz="2200" b="1" i="0" u="none" strike="noStrike" cap="none">
                <a:solidFill>
                  <a:schemeClr val="dk2"/>
                </a:solidFill>
                <a:latin typeface="Gill Sans"/>
                <a:ea typeface="Gill Sans"/>
                <a:cs typeface="Gill Sans"/>
                <a:sym typeface="Gill Sans"/>
              </a:rPr>
              <a:t>income inequality and impoverishment of peasantry &amp; workers</a:t>
            </a:r>
            <a:endParaRPr sz="2000" b="1" i="0" u="none" strike="noStrike" cap="none">
              <a:solidFill>
                <a:schemeClr val="dk2"/>
              </a:solidFill>
              <a:latin typeface="Gill Sans"/>
              <a:ea typeface="Gill Sans"/>
              <a:cs typeface="Gill Sans"/>
              <a:sym typeface="Gill Sans"/>
            </a:endParaRPr>
          </a:p>
          <a:p>
            <a:pPr marL="629920" marR="0" lvl="1" indent="-330835" algn="l" rtl="0">
              <a:spcBef>
                <a:spcPts val="960"/>
              </a:spcBef>
              <a:spcAft>
                <a:spcPts val="0"/>
              </a:spcAft>
              <a:buClr>
                <a:schemeClr val="accent2"/>
              </a:buClr>
              <a:buSzPts val="2056"/>
              <a:buFont typeface="Courier New"/>
              <a:buChar char="o"/>
            </a:pPr>
            <a:r>
              <a:rPr lang="en-US" sz="2200" b="1" i="0" u="none" strike="noStrike" cap="none">
                <a:solidFill>
                  <a:schemeClr val="dk2"/>
                </a:solidFill>
                <a:latin typeface="Gill Sans"/>
                <a:ea typeface="Gill Sans"/>
                <a:cs typeface="Gill Sans"/>
                <a:sym typeface="Gill Sans"/>
              </a:rPr>
              <a:t>rise of 22 families (only 1 from EP)</a:t>
            </a:r>
            <a:endParaRPr sz="2000" b="1" i="0" u="none" strike="noStrike" cap="none">
              <a:solidFill>
                <a:schemeClr val="dk2"/>
              </a:solidFill>
              <a:latin typeface="Gill Sans"/>
              <a:ea typeface="Gill Sans"/>
              <a:cs typeface="Gill Sans"/>
              <a:sym typeface="Gill Sans"/>
            </a:endParaRPr>
          </a:p>
          <a:p>
            <a:pPr marL="629920" marR="0" lvl="1" indent="-330835" algn="l" rtl="0">
              <a:spcBef>
                <a:spcPts val="960"/>
              </a:spcBef>
              <a:spcAft>
                <a:spcPts val="0"/>
              </a:spcAft>
              <a:buClr>
                <a:schemeClr val="accent2"/>
              </a:buClr>
              <a:buSzPts val="2056"/>
              <a:buFont typeface="Courier New"/>
              <a:buChar char="o"/>
            </a:pPr>
            <a:r>
              <a:rPr lang="en-US" sz="2200" b="1" i="0" u="none" strike="noStrike" cap="none">
                <a:solidFill>
                  <a:schemeClr val="dk2"/>
                </a:solidFill>
                <a:latin typeface="Gill Sans"/>
                <a:ea typeface="Gill Sans"/>
                <a:cs typeface="Gill Sans"/>
                <a:sym typeface="Gill Sans"/>
              </a:rPr>
              <a:t>powerful bureaucracy and army</a:t>
            </a:r>
            <a:endParaRPr sz="2000" b="1" i="0" u="none" strike="noStrike" cap="none">
              <a:solidFill>
                <a:schemeClr val="dk2"/>
              </a:solidFill>
              <a:latin typeface="Gill Sans"/>
              <a:ea typeface="Gill Sans"/>
              <a:cs typeface="Gill Sans"/>
              <a:sym typeface="Gill Sans"/>
            </a:endParaRPr>
          </a:p>
          <a:p>
            <a:pPr marL="629920" marR="0" lvl="1" indent="-330835" algn="l" rtl="0">
              <a:spcBef>
                <a:spcPts val="960"/>
              </a:spcBef>
              <a:spcAft>
                <a:spcPts val="0"/>
              </a:spcAft>
              <a:buClr>
                <a:schemeClr val="accent2"/>
              </a:buClr>
              <a:buSzPts val="2056"/>
              <a:buFont typeface="Courier New"/>
              <a:buChar char="o"/>
            </a:pPr>
            <a:r>
              <a:rPr lang="en-US" sz="2200" b="1" i="0" u="none" strike="noStrike" cap="none">
                <a:solidFill>
                  <a:schemeClr val="dk2"/>
                </a:solidFill>
                <a:latin typeface="Gill Sans"/>
                <a:ea typeface="Gill Sans"/>
                <a:cs typeface="Gill Sans"/>
                <a:sym typeface="Gill Sans"/>
              </a:rPr>
              <a:t>affluent urban upper class</a:t>
            </a:r>
            <a:endParaRPr sz="2000" b="1" i="0" u="none" strike="noStrike" cap="none">
              <a:solidFill>
                <a:schemeClr val="dk2"/>
              </a:solidFill>
              <a:latin typeface="Gill Sans"/>
              <a:ea typeface="Gill Sans"/>
              <a:cs typeface="Gill Sans"/>
              <a:sym typeface="Gill Sans"/>
            </a:endParaRPr>
          </a:p>
        </p:txBody>
      </p:sp>
      <p:pic>
        <p:nvPicPr>
          <p:cNvPr id="228" name="Google Shape;228;p15"/>
          <p:cNvPicPr preferRelativeResize="0"/>
          <p:nvPr/>
        </p:nvPicPr>
        <p:blipFill>
          <a:blip r:embed="rId3">
            <a:alphaModFix/>
          </a:blip>
          <a:stretch>
            <a:fillRect/>
          </a:stretch>
        </p:blipFill>
        <p:spPr>
          <a:xfrm>
            <a:off x="7729425" y="1571849"/>
            <a:ext cx="3575900" cy="4811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581192" y="1126039"/>
            <a:ext cx="11029616" cy="138623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2800"/>
              <a:buFont typeface="Gill Sans"/>
              <a:buNone/>
            </a:pPr>
            <a:r>
              <a:rPr lang="en-US" sz="3200" b="1"/>
              <a:t>SIX POINTS: ECONOMIC INDEPENDENCE OF EP</a:t>
            </a:r>
            <a:endParaRPr sz="3200" b="1"/>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a:p>
            <a:pPr marL="0" lvl="0" indent="0" algn="l" rtl="0">
              <a:spcBef>
                <a:spcPts val="0"/>
              </a:spcBef>
              <a:spcAft>
                <a:spcPts val="0"/>
              </a:spcAft>
              <a:buClr>
                <a:schemeClr val="lt1"/>
              </a:buClr>
              <a:buSzPts val="2800"/>
              <a:buFont typeface="Gill Sans"/>
              <a:buNone/>
            </a:pPr>
            <a:endParaRPr/>
          </a:p>
        </p:txBody>
      </p:sp>
      <p:sp>
        <p:nvSpPr>
          <p:cNvPr id="234" name="Google Shape;234;p16"/>
          <p:cNvSpPr txBox="1">
            <a:spLocks noGrp="1"/>
          </p:cNvSpPr>
          <p:nvPr>
            <p:ph type="body" idx="1"/>
          </p:nvPr>
        </p:nvSpPr>
        <p:spPr>
          <a:xfrm>
            <a:off x="439251" y="1713771"/>
            <a:ext cx="11294727" cy="472605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40"/>
              <a:buNone/>
            </a:pPr>
            <a:endParaRPr sz="2000"/>
          </a:p>
          <a:p>
            <a:pPr marL="305435" lvl="0" indent="-200279" algn="l" rtl="0">
              <a:spcBef>
                <a:spcPts val="960"/>
              </a:spcBef>
              <a:spcAft>
                <a:spcPts val="0"/>
              </a:spcAft>
              <a:buSzPts val="1656"/>
              <a:buNone/>
            </a:pPr>
            <a:endParaRPr/>
          </a:p>
        </p:txBody>
      </p:sp>
      <p:sp>
        <p:nvSpPr>
          <p:cNvPr id="235" name="Google Shape;235;p1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EMB</a:t>
            </a:r>
            <a:endParaRPr/>
          </a:p>
        </p:txBody>
      </p:sp>
      <p:sp>
        <p:nvSpPr>
          <p:cNvPr id="236" name="Google Shape;236;p16"/>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237" name="Google Shape;237;p16"/>
          <p:cNvSpPr txBox="1"/>
          <p:nvPr/>
        </p:nvSpPr>
        <p:spPr>
          <a:xfrm>
            <a:off x="581200" y="2180500"/>
            <a:ext cx="11152800" cy="4422300"/>
          </a:xfrm>
          <a:prstGeom prst="rect">
            <a:avLst/>
          </a:prstGeom>
          <a:noFill/>
          <a:ln>
            <a:noFill/>
          </a:ln>
        </p:spPr>
        <p:txBody>
          <a:bodyPr spcFirstLastPara="1" wrap="square" lIns="91425" tIns="45700" rIns="91425" bIns="45700" anchor="ctr" anchorCtr="0">
            <a:noAutofit/>
          </a:bodyPr>
          <a:lstStyle/>
          <a:p>
            <a:pPr marL="457200" marR="0" lvl="0" indent="-463550" algn="l" rtl="0">
              <a:lnSpc>
                <a:spcPct val="90000"/>
              </a:lnSpc>
              <a:spcBef>
                <a:spcPts val="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Federation of Pakistan based on the Lahore Resolution;  and a parliamentary form of government directly elected on the basis of universal adult franchise.</a:t>
            </a:r>
            <a:endParaRPr sz="2100" b="1" i="0" u="none" strike="noStrike" cap="none">
              <a:solidFill>
                <a:schemeClr val="dk2"/>
              </a:solidFill>
              <a:latin typeface="Gill Sans"/>
              <a:ea typeface="Gill Sans"/>
              <a:cs typeface="Gill Sans"/>
              <a:sym typeface="Gill Sans"/>
            </a:endParaRPr>
          </a:p>
          <a:p>
            <a:pPr marL="457200" marR="0" lvl="0" indent="-463550" algn="l" rtl="0">
              <a:lnSpc>
                <a:spcPct val="90000"/>
              </a:lnSpc>
              <a:spcBef>
                <a:spcPts val="100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Federal government controls only two subjects - defense and foreign affairs.  All other subjects vested in the federating states.</a:t>
            </a:r>
            <a:endParaRPr sz="1900" b="1" i="0" u="none" strike="noStrike" cap="none">
              <a:solidFill>
                <a:schemeClr val="dk2"/>
              </a:solidFill>
              <a:latin typeface="Gill Sans"/>
              <a:ea typeface="Gill Sans"/>
              <a:cs typeface="Gill Sans"/>
              <a:sym typeface="Gill Sans"/>
            </a:endParaRPr>
          </a:p>
          <a:p>
            <a:pPr marL="457200" marR="0" lvl="0" indent="-463550" algn="l" rtl="0">
              <a:lnSpc>
                <a:spcPct val="90000"/>
              </a:lnSpc>
              <a:spcBef>
                <a:spcPts val="100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Two separate, but freely convertible currencies for two wings.  If this is not feasible, then one currency for the whole country, but effective constitutional provisions to stop the flight of capital from EP to WP. </a:t>
            </a:r>
            <a:endParaRPr sz="1900" b="1" i="0" u="none" strike="noStrike" cap="none">
              <a:solidFill>
                <a:schemeClr val="dk2"/>
              </a:solidFill>
              <a:latin typeface="Gill Sans"/>
              <a:ea typeface="Gill Sans"/>
              <a:cs typeface="Gill Sans"/>
              <a:sym typeface="Gill Sans"/>
            </a:endParaRPr>
          </a:p>
          <a:p>
            <a:pPr marL="457200" marR="0" lvl="0" indent="-463550" algn="l" rtl="0">
              <a:lnSpc>
                <a:spcPct val="90000"/>
              </a:lnSpc>
              <a:spcBef>
                <a:spcPts val="100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Power of taxation and revenue collection vested only in the federating units, not the federal center.</a:t>
            </a:r>
            <a:endParaRPr sz="1900" b="1" i="0" u="none" strike="noStrike" cap="none">
              <a:solidFill>
                <a:schemeClr val="dk2"/>
              </a:solidFill>
              <a:latin typeface="Gill Sans"/>
              <a:ea typeface="Gill Sans"/>
              <a:cs typeface="Gill Sans"/>
              <a:sym typeface="Gill Sans"/>
            </a:endParaRPr>
          </a:p>
          <a:p>
            <a:pPr marL="457200" marR="0" lvl="0" indent="-463550" algn="l" rtl="0">
              <a:lnSpc>
                <a:spcPct val="90000"/>
              </a:lnSpc>
              <a:spcBef>
                <a:spcPts val="100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Two separate accounts for foreign exchange earnings of two wings; each empowered to establish trade links separately with foreign countries.</a:t>
            </a:r>
            <a:endParaRPr sz="1900" b="1" i="0" u="none" strike="noStrike" cap="none">
              <a:solidFill>
                <a:schemeClr val="dk2"/>
              </a:solidFill>
              <a:latin typeface="Gill Sans"/>
              <a:ea typeface="Gill Sans"/>
              <a:cs typeface="Gill Sans"/>
              <a:sym typeface="Gill Sans"/>
            </a:endParaRPr>
          </a:p>
          <a:p>
            <a:pPr marL="457200" marR="0" lvl="0" indent="-463550" algn="l" rtl="0">
              <a:lnSpc>
                <a:spcPct val="90000"/>
              </a:lnSpc>
              <a:spcBef>
                <a:spcPts val="1000"/>
              </a:spcBef>
              <a:spcAft>
                <a:spcPts val="0"/>
              </a:spcAft>
              <a:buClr>
                <a:schemeClr val="accent2"/>
              </a:buClr>
              <a:buSzPts val="1940"/>
              <a:buFont typeface="Noto Sans Symbols"/>
              <a:buAutoNum type="arabicPeriod"/>
            </a:pPr>
            <a:r>
              <a:rPr lang="en-US" sz="2100" b="1" i="0" u="none" strike="noStrike" cap="none">
                <a:solidFill>
                  <a:schemeClr val="dk2"/>
                </a:solidFill>
                <a:latin typeface="Gill Sans"/>
                <a:ea typeface="Gill Sans"/>
                <a:cs typeface="Gill Sans"/>
                <a:sym typeface="Gill Sans"/>
              </a:rPr>
              <a:t>East Pakistan to have a separate military or paramilitary force, and navy headquarters should be in East Pakistan.</a:t>
            </a:r>
            <a:endParaRPr sz="1900" b="1" i="0" u="none" strike="noStrike" cap="none">
              <a:solidFill>
                <a:schemeClr val="dk2"/>
              </a:solidFill>
              <a:latin typeface="Gill Sans"/>
              <a:ea typeface="Gill Sans"/>
              <a:cs typeface="Gill Sans"/>
              <a:sym typeface="Gill Sans"/>
            </a:endParaRPr>
          </a:p>
          <a:p>
            <a:pPr marL="305435" marR="0" lvl="0" indent="-305435" algn="l" rtl="0">
              <a:lnSpc>
                <a:spcPct val="90000"/>
              </a:lnSpc>
              <a:spcBef>
                <a:spcPts val="1000"/>
              </a:spcBef>
              <a:spcAft>
                <a:spcPts val="0"/>
              </a:spcAft>
              <a:buClr>
                <a:schemeClr val="accent2"/>
              </a:buClr>
              <a:buSzPts val="1840"/>
              <a:buFont typeface="Noto Sans Symbols"/>
              <a:buNone/>
            </a:pPr>
            <a:endParaRPr sz="2000" b="0" i="0" u="none" strike="noStrike" cap="none">
              <a:solidFill>
                <a:schemeClr val="dk2"/>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1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47" name="Google Shape;247;p17" descr="A sign with text on it&#10;&#10;Description automatically generated"/>
          <p:cNvPicPr preferRelativeResize="0">
            <a:picLocks noGrp="1"/>
          </p:cNvPicPr>
          <p:nvPr>
            <p:ph type="body" idx="1"/>
          </p:nvPr>
        </p:nvPicPr>
        <p:blipFill rotWithShape="1">
          <a:blip r:embed="rId3">
            <a:alphaModFix/>
          </a:blip>
          <a:srcRect l="1922" b="-1"/>
          <a:stretch/>
        </p:blipFill>
        <p:spPr>
          <a:xfrm>
            <a:off x="446534" y="723899"/>
            <a:ext cx="7498616" cy="5676901"/>
          </a:xfrm>
          <a:prstGeom prst="rect">
            <a:avLst/>
          </a:prstGeom>
          <a:noFill/>
          <a:ln>
            <a:noFill/>
          </a:ln>
        </p:spPr>
      </p:pic>
      <p:sp>
        <p:nvSpPr>
          <p:cNvPr id="248" name="Google Shape;248;p17"/>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3100"/>
              <a:buFont typeface="Gill Sans"/>
              <a:buNone/>
            </a:pPr>
            <a:r>
              <a:rPr lang="en-US" sz="3100" b="1">
                <a:solidFill>
                  <a:srgbClr val="FFFFFF"/>
                </a:solidFill>
              </a:rPr>
              <a:t>GOLDEN BENGAL NOW A GRAVEYARD!</a:t>
            </a:r>
            <a:endParaRPr/>
          </a:p>
        </p:txBody>
      </p:sp>
      <p:grpSp>
        <p:nvGrpSpPr>
          <p:cNvPr id="250" name="Google Shape;250;p17"/>
          <p:cNvGrpSpPr/>
          <p:nvPr/>
        </p:nvGrpSpPr>
        <p:grpSpPr>
          <a:xfrm>
            <a:off x="446534" y="453643"/>
            <a:ext cx="11298933" cy="98554"/>
            <a:chOff x="446534" y="453643"/>
            <a:chExt cx="11298933" cy="98554"/>
          </a:xfrm>
        </p:grpSpPr>
        <p:sp>
          <p:nvSpPr>
            <p:cNvPr id="251" name="Google Shape;251;p1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17"/>
          <p:cNvSpPr txBox="1">
            <a:spLocks noGrp="1"/>
          </p:cNvSpPr>
          <p:nvPr>
            <p:ph type="ftr" idx="11"/>
          </p:nvPr>
        </p:nvSpPr>
        <p:spPr>
          <a:xfrm>
            <a:off x="581192" y="6400800"/>
            <a:ext cx="6917210"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cap="none">
                <a:solidFill>
                  <a:srgbClr val="539F8A"/>
                </a:solidFill>
                <a:latin typeface="Gill Sans"/>
                <a:ea typeface="Gill Sans"/>
                <a:cs typeface="Gill Sans"/>
                <a:sym typeface="Gill Sans"/>
              </a:rPr>
              <a:t>EMB</a:t>
            </a:r>
            <a:endParaRPr/>
          </a:p>
        </p:txBody>
      </p:sp>
      <p:sp>
        <p:nvSpPr>
          <p:cNvPr id="255" name="Google Shape;255;p17"/>
          <p:cNvSpPr txBox="1">
            <a:spLocks noGrp="1"/>
          </p:cNvSpPr>
          <p:nvPr>
            <p:ph type="sldNum" idx="12"/>
          </p:nvPr>
        </p:nvSpPr>
        <p:spPr>
          <a:xfrm>
            <a:off x="10558300" y="6400800"/>
            <a:ext cx="101644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rgbClr val="539F8A"/>
                </a:solidFill>
              </a:rPr>
              <a:t>29</a:t>
            </a:fld>
            <a:endParaRPr>
              <a:solidFill>
                <a:srgbClr val="539F8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904704" y="529150"/>
            <a:ext cx="6096600" cy="10137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2800"/>
              <a:buFont typeface="Gill Sans"/>
              <a:buNone/>
            </a:pPr>
            <a:r>
              <a:rPr lang="en-US" sz="3600" b="1">
                <a:solidFill>
                  <a:srgbClr val="FFFFFF"/>
                </a:solidFill>
              </a:rPr>
              <a:t>OUTLINE:</a:t>
            </a:r>
            <a:endParaRPr sz="3600" b="1"/>
          </a:p>
        </p:txBody>
      </p:sp>
      <p:sp>
        <p:nvSpPr>
          <p:cNvPr id="105" name="Google Shape;105;p2"/>
          <p:cNvSpPr txBox="1">
            <a:spLocks noGrp="1"/>
          </p:cNvSpPr>
          <p:nvPr>
            <p:ph type="body" idx="1"/>
          </p:nvPr>
        </p:nvSpPr>
        <p:spPr>
          <a:xfrm>
            <a:off x="581200" y="1542850"/>
            <a:ext cx="4610700" cy="5232000"/>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SzPts val="1840"/>
              <a:buNone/>
            </a:pPr>
            <a:r>
              <a:rPr lang="en-US" sz="2100" b="1"/>
              <a:t>Learning Objectives:</a:t>
            </a:r>
            <a:endParaRPr sz="1900" b="1"/>
          </a:p>
          <a:p>
            <a:pPr marL="305435" lvl="0" indent="-311785" algn="l" rtl="0">
              <a:spcBef>
                <a:spcPts val="1000"/>
              </a:spcBef>
              <a:spcAft>
                <a:spcPts val="0"/>
              </a:spcAft>
              <a:buSzPts val="1940"/>
              <a:buChar char="◼"/>
            </a:pPr>
            <a:r>
              <a:rPr lang="en-US" sz="2100" b="1"/>
              <a:t>Identify the causes of economic disparity between East and West Pakistan</a:t>
            </a:r>
            <a:endParaRPr sz="1900" b="1"/>
          </a:p>
          <a:p>
            <a:pPr marL="305435" lvl="0" indent="-311785" algn="l" rtl="0">
              <a:spcBef>
                <a:spcPts val="1000"/>
              </a:spcBef>
              <a:spcAft>
                <a:spcPts val="0"/>
              </a:spcAft>
              <a:buSzPts val="1940"/>
              <a:buChar char="◼"/>
            </a:pPr>
            <a:r>
              <a:rPr lang="en-US" sz="2100" b="1"/>
              <a:t>Recognize how the capitalist development strategy in Pakistan led to regional and income inequality</a:t>
            </a:r>
            <a:endParaRPr sz="1900" b="1"/>
          </a:p>
          <a:p>
            <a:pPr marL="305435" lvl="0" indent="-311785" algn="l" rtl="0">
              <a:spcBef>
                <a:spcPts val="1000"/>
              </a:spcBef>
              <a:spcAft>
                <a:spcPts val="0"/>
              </a:spcAft>
              <a:buSzPts val="1940"/>
              <a:buChar char="◼"/>
            </a:pPr>
            <a:r>
              <a:rPr lang="en-US" sz="2100" b="1"/>
              <a:t>Understand the 6 points as a program for the economic independence of East Pakistan</a:t>
            </a:r>
            <a:endParaRPr sz="2100" b="1"/>
          </a:p>
        </p:txBody>
      </p:sp>
      <p:sp>
        <p:nvSpPr>
          <p:cNvPr id="106" name="Google Shape;106;p2"/>
          <p:cNvSpPr txBox="1">
            <a:spLocks noGrp="1"/>
          </p:cNvSpPr>
          <p:nvPr>
            <p:ph type="ftr" idx="11"/>
          </p:nvPr>
        </p:nvSpPr>
        <p:spPr>
          <a:xfrm>
            <a:off x="581192" y="5951811"/>
            <a:ext cx="4989875"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EMB</a:t>
            </a:r>
            <a:endParaRPr/>
          </a:p>
        </p:txBody>
      </p:sp>
      <p:pic>
        <p:nvPicPr>
          <p:cNvPr id="107" name="Google Shape;107;p2"/>
          <p:cNvPicPr preferRelativeResize="0"/>
          <p:nvPr/>
        </p:nvPicPr>
        <p:blipFill>
          <a:blip r:embed="rId3">
            <a:alphaModFix/>
          </a:blip>
          <a:stretch>
            <a:fillRect/>
          </a:stretch>
        </p:blipFill>
        <p:spPr>
          <a:xfrm>
            <a:off x="5334471" y="2056925"/>
            <a:ext cx="6307380" cy="389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DC74-5C96-9C48-E4DC-3146A32F9A0F}"/>
              </a:ext>
            </a:extLst>
          </p:cNvPr>
          <p:cNvSpPr>
            <a:spLocks noGrp="1"/>
          </p:cNvSpPr>
          <p:nvPr>
            <p:ph type="title"/>
          </p:nvPr>
        </p:nvSpPr>
        <p:spPr/>
        <p:txBody>
          <a:bodyPr>
            <a:normAutofit/>
          </a:bodyPr>
          <a:lstStyle/>
          <a:p>
            <a:r>
              <a:rPr lang="en-CA" sz="4000" b="1" dirty="0"/>
              <a:t>Capitalist Development</a:t>
            </a:r>
          </a:p>
        </p:txBody>
      </p:sp>
      <p:sp>
        <p:nvSpPr>
          <p:cNvPr id="3" name="Text Placeholder 2">
            <a:extLst>
              <a:ext uri="{FF2B5EF4-FFF2-40B4-BE49-F238E27FC236}">
                <a16:creationId xmlns:a16="http://schemas.microsoft.com/office/drawing/2014/main" id="{FB2485FE-198D-8117-FA31-84F0C10641A5}"/>
              </a:ext>
            </a:extLst>
          </p:cNvPr>
          <p:cNvSpPr>
            <a:spLocks noGrp="1"/>
          </p:cNvSpPr>
          <p:nvPr>
            <p:ph type="body" idx="1"/>
          </p:nvPr>
        </p:nvSpPr>
        <p:spPr>
          <a:xfrm>
            <a:off x="581192" y="2180496"/>
            <a:ext cx="11029615" cy="4534936"/>
          </a:xfrm>
        </p:spPr>
        <p:txBody>
          <a:bodyPr>
            <a:normAutofit/>
          </a:bodyPr>
          <a:lstStyle/>
          <a:p>
            <a:pPr>
              <a:lnSpc>
                <a:spcPct val="150000"/>
              </a:lnSpc>
            </a:pPr>
            <a:r>
              <a:rPr lang="en-CA" sz="2400" dirty="0"/>
              <a:t>Capitalism: an economic system based on the private ownership of the means of production and their operation for profit</a:t>
            </a:r>
          </a:p>
          <a:p>
            <a:pPr>
              <a:lnSpc>
                <a:spcPct val="150000"/>
              </a:lnSpc>
            </a:pPr>
            <a:r>
              <a:rPr lang="en-CA" sz="2400" dirty="0"/>
              <a:t>Socialism: a socio-economic system in which property and the distribution of wealth are subject to control by the workers (directly through popular collectives such as workers’ council or indirectly exercised on behalf of the people by the state </a:t>
            </a:r>
          </a:p>
          <a:p>
            <a:pPr>
              <a:lnSpc>
                <a:spcPct val="150000"/>
              </a:lnSpc>
            </a:pPr>
            <a:r>
              <a:rPr lang="en-CA" sz="2400" dirty="0"/>
              <a:t>Capitalist Development: Industrialization, Rise of Employment, Trickle-down Theory, short-term Losses will result into long-term gains</a:t>
            </a:r>
          </a:p>
        </p:txBody>
      </p:sp>
    </p:spTree>
    <p:extLst>
      <p:ext uri="{BB962C8B-B14F-4D97-AF65-F5344CB8AC3E}">
        <p14:creationId xmlns:p14="http://schemas.microsoft.com/office/powerpoint/2010/main" val="93680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4E54-FAE9-DD95-1507-A3356163B28A}"/>
              </a:ext>
            </a:extLst>
          </p:cNvPr>
          <p:cNvSpPr>
            <a:spLocks noGrp="1"/>
          </p:cNvSpPr>
          <p:nvPr>
            <p:ph type="title"/>
          </p:nvPr>
        </p:nvSpPr>
        <p:spPr>
          <a:xfrm>
            <a:off x="581191" y="692324"/>
            <a:ext cx="11029616" cy="1013800"/>
          </a:xfrm>
        </p:spPr>
        <p:txBody>
          <a:bodyPr>
            <a:normAutofit/>
          </a:bodyPr>
          <a:lstStyle/>
          <a:p>
            <a:r>
              <a:rPr lang="en-CA" sz="4000" b="1" dirty="0"/>
              <a:t>Cold War</a:t>
            </a:r>
          </a:p>
        </p:txBody>
      </p:sp>
      <p:sp>
        <p:nvSpPr>
          <p:cNvPr id="3" name="Text Placeholder 2">
            <a:extLst>
              <a:ext uri="{FF2B5EF4-FFF2-40B4-BE49-F238E27FC236}">
                <a16:creationId xmlns:a16="http://schemas.microsoft.com/office/drawing/2014/main" id="{27051ACC-31FF-FE6E-54FF-D9CD976B6434}"/>
              </a:ext>
            </a:extLst>
          </p:cNvPr>
          <p:cNvSpPr>
            <a:spLocks noGrp="1"/>
          </p:cNvSpPr>
          <p:nvPr>
            <p:ph type="body" idx="1"/>
          </p:nvPr>
        </p:nvSpPr>
        <p:spPr/>
        <p:txBody>
          <a:bodyPr>
            <a:normAutofit lnSpcReduction="10000"/>
          </a:bodyPr>
          <a:lstStyle/>
          <a:p>
            <a:pPr>
              <a:lnSpc>
                <a:spcPct val="150000"/>
              </a:lnSpc>
            </a:pPr>
            <a:r>
              <a:rPr lang="en-CA" sz="2400" dirty="0"/>
              <a:t>After WWII</a:t>
            </a:r>
          </a:p>
          <a:p>
            <a:pPr>
              <a:lnSpc>
                <a:spcPct val="150000"/>
              </a:lnSpc>
            </a:pPr>
            <a:r>
              <a:rPr lang="en-CA" sz="2400" dirty="0"/>
              <a:t>USA and USSR</a:t>
            </a:r>
          </a:p>
          <a:p>
            <a:pPr>
              <a:lnSpc>
                <a:spcPct val="150000"/>
              </a:lnSpc>
            </a:pPr>
            <a:r>
              <a:rPr lang="en-CA" sz="2400" dirty="0"/>
              <a:t>Capitalism vs Socialism</a:t>
            </a:r>
          </a:p>
          <a:p>
            <a:pPr>
              <a:lnSpc>
                <a:spcPct val="150000"/>
              </a:lnSpc>
            </a:pPr>
            <a:r>
              <a:rPr lang="en-CA" sz="2400" dirty="0"/>
              <a:t>Political, Economic, Proxy Wars</a:t>
            </a:r>
          </a:p>
          <a:p>
            <a:pPr>
              <a:lnSpc>
                <a:spcPct val="150000"/>
              </a:lnSpc>
            </a:pPr>
            <a:r>
              <a:rPr lang="en-CA" sz="2400" dirty="0"/>
              <a:t>Vietnam war</a:t>
            </a:r>
          </a:p>
          <a:p>
            <a:pPr>
              <a:lnSpc>
                <a:spcPct val="150000"/>
              </a:lnSpc>
            </a:pPr>
            <a:r>
              <a:rPr lang="en-CA" sz="2400" dirty="0"/>
              <a:t>Influence of USSR and China particularly in South-East Asia</a:t>
            </a:r>
          </a:p>
        </p:txBody>
      </p:sp>
    </p:spTree>
    <p:extLst>
      <p:ext uri="{BB962C8B-B14F-4D97-AF65-F5344CB8AC3E}">
        <p14:creationId xmlns:p14="http://schemas.microsoft.com/office/powerpoint/2010/main" val="202596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F6EC-BF2D-28DC-968C-3DC125DEDCF2}"/>
              </a:ext>
            </a:extLst>
          </p:cNvPr>
          <p:cNvSpPr>
            <a:spLocks noGrp="1"/>
          </p:cNvSpPr>
          <p:nvPr>
            <p:ph type="title"/>
          </p:nvPr>
        </p:nvSpPr>
        <p:spPr/>
        <p:txBody>
          <a:bodyPr>
            <a:normAutofit/>
          </a:bodyPr>
          <a:lstStyle/>
          <a:p>
            <a:r>
              <a:rPr lang="en-CA" sz="3600" b="1" dirty="0"/>
              <a:t>Dependency Theory and  World System Theory</a:t>
            </a:r>
          </a:p>
        </p:txBody>
      </p:sp>
      <p:sp>
        <p:nvSpPr>
          <p:cNvPr id="3" name="Text Placeholder 2">
            <a:extLst>
              <a:ext uri="{FF2B5EF4-FFF2-40B4-BE49-F238E27FC236}">
                <a16:creationId xmlns:a16="http://schemas.microsoft.com/office/drawing/2014/main" id="{A5C34A80-6627-372F-A59C-4494BC7C0AF7}"/>
              </a:ext>
            </a:extLst>
          </p:cNvPr>
          <p:cNvSpPr>
            <a:spLocks noGrp="1"/>
          </p:cNvSpPr>
          <p:nvPr>
            <p:ph type="body" idx="1"/>
          </p:nvPr>
        </p:nvSpPr>
        <p:spPr>
          <a:xfrm>
            <a:off x="581192" y="2180496"/>
            <a:ext cx="11029615" cy="4239969"/>
          </a:xfrm>
        </p:spPr>
        <p:txBody>
          <a:bodyPr/>
          <a:lstStyle/>
          <a:p>
            <a:pPr>
              <a:lnSpc>
                <a:spcPct val="150000"/>
              </a:lnSpc>
            </a:pPr>
            <a:r>
              <a:rPr lang="en-CA" sz="2800" dirty="0"/>
              <a:t>Dependency Theory: Core and Periphery</a:t>
            </a:r>
          </a:p>
          <a:p>
            <a:pPr>
              <a:lnSpc>
                <a:spcPct val="150000"/>
              </a:lnSpc>
            </a:pPr>
            <a:r>
              <a:rPr lang="en-CA" sz="2800" dirty="0"/>
              <a:t>World System Theory: Core, Periphery and Semi-periphery</a:t>
            </a:r>
          </a:p>
          <a:p>
            <a:pPr>
              <a:lnSpc>
                <a:spcPct val="150000"/>
              </a:lnSpc>
            </a:pPr>
            <a:r>
              <a:rPr lang="en-CA" sz="2800" dirty="0"/>
              <a:t>India and Pakistan which one is which? Influence of British rule?</a:t>
            </a:r>
          </a:p>
          <a:p>
            <a:pPr>
              <a:lnSpc>
                <a:spcPct val="150000"/>
              </a:lnSpc>
            </a:pPr>
            <a:r>
              <a:rPr lang="en-CA" sz="2800" dirty="0"/>
              <a:t>India with most of the industries </a:t>
            </a:r>
          </a:p>
          <a:p>
            <a:pPr>
              <a:lnSpc>
                <a:spcPct val="150000"/>
              </a:lnSpc>
            </a:pPr>
            <a:r>
              <a:rPr lang="en-CA" sz="2800" dirty="0"/>
              <a:t>Pakistan had some</a:t>
            </a:r>
          </a:p>
          <a:p>
            <a:pPr marL="123444" indent="0">
              <a:buNone/>
            </a:pPr>
            <a:endParaRPr lang="en-CA" dirty="0"/>
          </a:p>
        </p:txBody>
      </p:sp>
    </p:spTree>
    <p:extLst>
      <p:ext uri="{BB962C8B-B14F-4D97-AF65-F5344CB8AC3E}">
        <p14:creationId xmlns:p14="http://schemas.microsoft.com/office/powerpoint/2010/main" val="37532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FB1B-0730-6687-FF3E-0276AD363F75}"/>
              </a:ext>
            </a:extLst>
          </p:cNvPr>
          <p:cNvSpPr>
            <a:spLocks noGrp="1"/>
          </p:cNvSpPr>
          <p:nvPr>
            <p:ph type="title"/>
          </p:nvPr>
        </p:nvSpPr>
        <p:spPr/>
        <p:txBody>
          <a:bodyPr>
            <a:normAutofit/>
          </a:bodyPr>
          <a:lstStyle/>
          <a:p>
            <a:r>
              <a:rPr lang="en-CA" sz="4400" b="1" dirty="0"/>
              <a:t>After 1947</a:t>
            </a:r>
          </a:p>
        </p:txBody>
      </p:sp>
      <p:sp>
        <p:nvSpPr>
          <p:cNvPr id="3" name="Text Placeholder 2">
            <a:extLst>
              <a:ext uri="{FF2B5EF4-FFF2-40B4-BE49-F238E27FC236}">
                <a16:creationId xmlns:a16="http://schemas.microsoft.com/office/drawing/2014/main" id="{176E090A-AA22-D0E9-CB91-3FA989F78373}"/>
              </a:ext>
            </a:extLst>
          </p:cNvPr>
          <p:cNvSpPr>
            <a:spLocks noGrp="1"/>
          </p:cNvSpPr>
          <p:nvPr>
            <p:ph type="body" idx="1"/>
          </p:nvPr>
        </p:nvSpPr>
        <p:spPr>
          <a:xfrm>
            <a:off x="581192" y="2180496"/>
            <a:ext cx="11029615" cy="4485775"/>
          </a:xfrm>
        </p:spPr>
        <p:txBody>
          <a:bodyPr>
            <a:normAutofit/>
          </a:bodyPr>
          <a:lstStyle/>
          <a:p>
            <a:pPr>
              <a:lnSpc>
                <a:spcPct val="150000"/>
              </a:lnSpc>
            </a:pPr>
            <a:r>
              <a:rPr lang="en-CA" sz="2800" dirty="0"/>
              <a:t>People in EP voted for ML having big ambitions about the new Pakistan</a:t>
            </a:r>
          </a:p>
          <a:p>
            <a:pPr>
              <a:lnSpc>
                <a:spcPct val="150000"/>
              </a:lnSpc>
            </a:pPr>
            <a:r>
              <a:rPr lang="en-CA" sz="2800" dirty="0"/>
              <a:t>Within the first few months their dreams and ambitions were shattered- due to the attack on language and cultural frontiers</a:t>
            </a:r>
          </a:p>
          <a:p>
            <a:pPr>
              <a:lnSpc>
                <a:spcPct val="150000"/>
              </a:lnSpc>
            </a:pPr>
            <a:r>
              <a:rPr lang="en-CA" sz="2800" dirty="0"/>
              <a:t>Internal Colonialism- economic imbalances within a state where one or more regions of the state taking advantage of other regions</a:t>
            </a:r>
          </a:p>
          <a:p>
            <a:pPr>
              <a:lnSpc>
                <a:spcPct val="150000"/>
              </a:lnSpc>
            </a:pPr>
            <a:r>
              <a:rPr lang="en-CA" sz="2800" dirty="0"/>
              <a:t>Increasing exploitation of EP by WP</a:t>
            </a:r>
          </a:p>
        </p:txBody>
      </p:sp>
    </p:spTree>
    <p:extLst>
      <p:ext uri="{BB962C8B-B14F-4D97-AF65-F5344CB8AC3E}">
        <p14:creationId xmlns:p14="http://schemas.microsoft.com/office/powerpoint/2010/main" val="378867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770BD-193E-B7D5-0059-C4ECDC0CE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B8234-DCE0-832D-3F07-8A482EE97250}"/>
              </a:ext>
            </a:extLst>
          </p:cNvPr>
          <p:cNvSpPr>
            <a:spLocks noGrp="1"/>
          </p:cNvSpPr>
          <p:nvPr>
            <p:ph type="title"/>
          </p:nvPr>
        </p:nvSpPr>
        <p:spPr/>
        <p:txBody>
          <a:bodyPr>
            <a:normAutofit/>
          </a:bodyPr>
          <a:lstStyle/>
          <a:p>
            <a:r>
              <a:rPr lang="en-CA" sz="4000" b="1" dirty="0"/>
              <a:t>After 1947</a:t>
            </a:r>
          </a:p>
        </p:txBody>
      </p:sp>
      <p:sp>
        <p:nvSpPr>
          <p:cNvPr id="3" name="Text Placeholder 2">
            <a:extLst>
              <a:ext uri="{FF2B5EF4-FFF2-40B4-BE49-F238E27FC236}">
                <a16:creationId xmlns:a16="http://schemas.microsoft.com/office/drawing/2014/main" id="{C25D53E9-8655-6AD6-3788-EC543BDFF567}"/>
              </a:ext>
            </a:extLst>
          </p:cNvPr>
          <p:cNvSpPr>
            <a:spLocks noGrp="1"/>
          </p:cNvSpPr>
          <p:nvPr>
            <p:ph type="body" idx="1"/>
          </p:nvPr>
        </p:nvSpPr>
        <p:spPr>
          <a:xfrm>
            <a:off x="581192" y="2180496"/>
            <a:ext cx="11029615" cy="4475943"/>
          </a:xfrm>
        </p:spPr>
        <p:txBody>
          <a:bodyPr>
            <a:normAutofit fontScale="92500" lnSpcReduction="10000"/>
          </a:bodyPr>
          <a:lstStyle/>
          <a:p>
            <a:pPr>
              <a:lnSpc>
                <a:spcPct val="150000"/>
              </a:lnSpc>
            </a:pPr>
            <a:r>
              <a:rPr lang="en-CA" sz="2800" dirty="0"/>
              <a:t>From USA Harvard Advisory Group</a:t>
            </a:r>
          </a:p>
          <a:p>
            <a:pPr>
              <a:lnSpc>
                <a:spcPct val="150000"/>
              </a:lnSpc>
            </a:pPr>
            <a:r>
              <a:rPr lang="en-CA" sz="2800" dirty="0"/>
              <a:t>Pakistan was picked up as a model of capitalist development by USA</a:t>
            </a:r>
          </a:p>
          <a:p>
            <a:pPr>
              <a:lnSpc>
                <a:spcPct val="150000"/>
              </a:lnSpc>
            </a:pPr>
            <a:r>
              <a:rPr lang="en-CA" sz="2800" dirty="0"/>
              <a:t>Pakistan also accepted it but why?</a:t>
            </a:r>
          </a:p>
          <a:p>
            <a:pPr>
              <a:lnSpc>
                <a:spcPct val="150000"/>
              </a:lnSpc>
            </a:pPr>
            <a:r>
              <a:rPr lang="en-CA" sz="2800" dirty="0"/>
              <a:t>Industries in India and Pakistan</a:t>
            </a:r>
          </a:p>
          <a:p>
            <a:pPr>
              <a:lnSpc>
                <a:spcPct val="150000"/>
              </a:lnSpc>
            </a:pPr>
            <a:r>
              <a:rPr lang="en-CA" sz="2800" dirty="0"/>
              <a:t>Political, administrative and military structure</a:t>
            </a:r>
          </a:p>
          <a:p>
            <a:pPr>
              <a:lnSpc>
                <a:spcPct val="150000"/>
              </a:lnSpc>
            </a:pPr>
            <a:r>
              <a:rPr lang="en-CA" sz="2800" dirty="0"/>
              <a:t>Political ambition of Pakistan to catch up to India</a:t>
            </a:r>
          </a:p>
          <a:p>
            <a:pPr>
              <a:lnSpc>
                <a:spcPct val="150000"/>
              </a:lnSpc>
            </a:pPr>
            <a:r>
              <a:rPr lang="en-CA" sz="2800" dirty="0"/>
              <a:t>In beginning, Pakistan did not have any industrialist class.</a:t>
            </a:r>
          </a:p>
          <a:p>
            <a:endParaRPr lang="en-CA" dirty="0"/>
          </a:p>
        </p:txBody>
      </p:sp>
    </p:spTree>
    <p:extLst>
      <p:ext uri="{BB962C8B-B14F-4D97-AF65-F5344CB8AC3E}">
        <p14:creationId xmlns:p14="http://schemas.microsoft.com/office/powerpoint/2010/main" val="316393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581242" y="446489"/>
            <a:ext cx="11029500" cy="1013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sz="3100" b="1"/>
              <a:t>INITIAL CONDITIONS: EAST &amp; WEST PAKISTAN</a:t>
            </a:r>
            <a:endParaRPr sz="3000" b="1"/>
          </a:p>
        </p:txBody>
      </p:sp>
      <p:sp>
        <p:nvSpPr>
          <p:cNvPr id="113" name="Google Shape;113;p3"/>
          <p:cNvSpPr txBox="1">
            <a:spLocks noGrp="1"/>
          </p:cNvSpPr>
          <p:nvPr>
            <p:ph type="ftr" idx="11"/>
          </p:nvPr>
        </p:nvSpPr>
        <p:spPr>
          <a:xfrm>
            <a:off x="581192" y="6400800"/>
            <a:ext cx="6917210"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cap="none">
                <a:solidFill>
                  <a:schemeClr val="accent2"/>
                </a:solidFill>
                <a:latin typeface="Gill Sans"/>
                <a:ea typeface="Gill Sans"/>
                <a:cs typeface="Gill Sans"/>
                <a:sym typeface="Gill Sans"/>
              </a:rPr>
              <a:t>EMB</a:t>
            </a:r>
            <a:endParaRPr/>
          </a:p>
        </p:txBody>
      </p:sp>
      <p:sp>
        <p:nvSpPr>
          <p:cNvPr id="114" name="Google Shape;114;p3"/>
          <p:cNvSpPr txBox="1">
            <a:spLocks noGrp="1"/>
          </p:cNvSpPr>
          <p:nvPr>
            <p:ph type="sldNum" idx="12"/>
          </p:nvPr>
        </p:nvSpPr>
        <p:spPr>
          <a:xfrm>
            <a:off x="10558300" y="6400800"/>
            <a:ext cx="105250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9</a:t>
            </a:fld>
            <a:endParaRPr/>
          </a:p>
        </p:txBody>
      </p:sp>
      <p:sp>
        <p:nvSpPr>
          <p:cNvPr id="115" name="Google Shape;115;p3"/>
          <p:cNvSpPr txBox="1"/>
          <p:nvPr/>
        </p:nvSpPr>
        <p:spPr>
          <a:xfrm>
            <a:off x="5449980" y="2170971"/>
            <a:ext cx="6160826" cy="4055208"/>
          </a:xfrm>
          <a:prstGeom prst="rect">
            <a:avLst/>
          </a:prstGeom>
          <a:noFill/>
          <a:ln>
            <a:noFill/>
          </a:ln>
        </p:spPr>
        <p:txBody>
          <a:bodyPr spcFirstLastPara="1" wrap="square" lIns="91425" tIns="45700" rIns="91425" bIns="45700" anchor="ctr" anchorCtr="0">
            <a:normAutofit fontScale="92500"/>
          </a:bodyPr>
          <a:lstStyle/>
          <a:p>
            <a:pPr marL="342900" marR="0" lvl="0" indent="-349250" algn="l" rtl="0">
              <a:spcBef>
                <a:spcPts val="0"/>
              </a:spcBef>
              <a:spcAft>
                <a:spcPts val="0"/>
              </a:spcAft>
              <a:buClr>
                <a:schemeClr val="dk2"/>
              </a:buClr>
              <a:buSzPts val="2100"/>
              <a:buFont typeface="Noto Sans Symbols"/>
              <a:buChar char="▪"/>
            </a:pPr>
            <a:r>
              <a:rPr lang="en-US" sz="2100" b="1" i="0" u="none" strike="noStrike" cap="none">
                <a:solidFill>
                  <a:schemeClr val="dk2"/>
                </a:solidFill>
                <a:latin typeface="Gill Sans"/>
                <a:ea typeface="Gill Sans"/>
                <a:cs typeface="Gill Sans"/>
                <a:sym typeface="Gill Sans"/>
              </a:rPr>
              <a:t>West: slightly better roads, railways irrigation &amp; power</a:t>
            </a:r>
            <a:endParaRPr sz="1900" b="1" i="0" u="none" strike="noStrike" cap="none">
              <a:solidFill>
                <a:schemeClr val="dk2"/>
              </a:solidFill>
              <a:latin typeface="Gill Sans"/>
              <a:ea typeface="Gill Sans"/>
              <a:cs typeface="Gill Sans"/>
              <a:sym typeface="Gill Sans"/>
            </a:endParaRPr>
          </a:p>
          <a:p>
            <a:pPr marL="285750" marR="0" lvl="0" indent="-171450" algn="l" rtl="0">
              <a:spcBef>
                <a:spcPts val="0"/>
              </a:spcBef>
              <a:spcAft>
                <a:spcPts val="0"/>
              </a:spcAft>
              <a:buClr>
                <a:schemeClr val="dk1"/>
              </a:buClr>
              <a:buSzPts val="1800"/>
              <a:buFont typeface="Noto Sans Symbols"/>
              <a:buNone/>
            </a:pPr>
            <a:endParaRPr sz="1900" b="1" i="0" u="none" strike="noStrike" cap="none">
              <a:solidFill>
                <a:schemeClr val="dk1"/>
              </a:solidFill>
              <a:latin typeface="Gill Sans"/>
              <a:ea typeface="Gill Sans"/>
              <a:cs typeface="Gill Sans"/>
              <a:sym typeface="Gill Sans"/>
            </a:endParaRPr>
          </a:p>
          <a:p>
            <a:pPr marL="342900" marR="0" lvl="0" indent="-349250" algn="l" rtl="0">
              <a:spcBef>
                <a:spcPts val="0"/>
              </a:spcBef>
              <a:spcAft>
                <a:spcPts val="0"/>
              </a:spcAft>
              <a:buClr>
                <a:schemeClr val="dk2"/>
              </a:buClr>
              <a:buSzPts val="2100"/>
              <a:buFont typeface="Noto Sans Symbols"/>
              <a:buChar char="▪"/>
            </a:pPr>
            <a:r>
              <a:rPr lang="en-US" sz="2100" b="1" i="0" u="none" strike="noStrike" cap="none">
                <a:solidFill>
                  <a:schemeClr val="dk2"/>
                </a:solidFill>
                <a:latin typeface="Gill Sans"/>
                <a:ea typeface="Gill Sans"/>
                <a:cs typeface="Gill Sans"/>
                <a:sym typeface="Gill Sans"/>
              </a:rPr>
              <a:t>East: fertile land, high rainfall, well developed system of waterways</a:t>
            </a:r>
            <a:endParaRPr sz="1900" b="1" i="0" u="none" strike="noStrike" cap="none">
              <a:solidFill>
                <a:schemeClr val="dk2"/>
              </a:solidFill>
              <a:latin typeface="Gill Sans"/>
              <a:ea typeface="Gill Sans"/>
              <a:cs typeface="Gill Sans"/>
              <a:sym typeface="Gill Sans"/>
            </a:endParaRPr>
          </a:p>
          <a:p>
            <a:pPr marL="285750" marR="0" lvl="0" indent="-171450" algn="l" rtl="0">
              <a:spcBef>
                <a:spcPts val="0"/>
              </a:spcBef>
              <a:spcAft>
                <a:spcPts val="0"/>
              </a:spcAft>
              <a:buClr>
                <a:schemeClr val="dk1"/>
              </a:buClr>
              <a:buSzPts val="1800"/>
              <a:buFont typeface="Noto Sans Symbols"/>
              <a:buNone/>
            </a:pPr>
            <a:endParaRPr sz="1900" b="1" i="0" u="none" strike="noStrike" cap="none">
              <a:solidFill>
                <a:schemeClr val="dk1"/>
              </a:solidFill>
              <a:latin typeface="Gill Sans"/>
              <a:ea typeface="Gill Sans"/>
              <a:cs typeface="Gill Sans"/>
              <a:sym typeface="Gill Sans"/>
            </a:endParaRPr>
          </a:p>
          <a:p>
            <a:pPr marL="342900" marR="0" lvl="0" indent="-349250" algn="l" rtl="0">
              <a:spcBef>
                <a:spcPts val="0"/>
              </a:spcBef>
              <a:spcAft>
                <a:spcPts val="0"/>
              </a:spcAft>
              <a:buClr>
                <a:schemeClr val="dk2"/>
              </a:buClr>
              <a:buSzPts val="2100"/>
              <a:buFont typeface="Noto Sans Symbols"/>
              <a:buChar char="▪"/>
            </a:pPr>
            <a:r>
              <a:rPr lang="en-US" sz="2100" b="1" i="0" u="none" strike="noStrike" cap="none">
                <a:solidFill>
                  <a:schemeClr val="dk2"/>
                </a:solidFill>
                <a:latin typeface="Gill Sans"/>
                <a:ea typeface="Gill Sans"/>
                <a:cs typeface="Gill Sans"/>
                <a:sym typeface="Gill Sans"/>
              </a:rPr>
              <a:t>Both wings had very low industrial capacity though EP had a strong rural handloom industry</a:t>
            </a:r>
            <a:endParaRPr sz="1900" b="1" i="0" u="none" strike="noStrike" cap="none">
              <a:solidFill>
                <a:schemeClr val="dk2"/>
              </a:solidFill>
              <a:latin typeface="Gill Sans"/>
              <a:ea typeface="Gill Sans"/>
              <a:cs typeface="Gill Sans"/>
              <a:sym typeface="Gill Sans"/>
            </a:endParaRPr>
          </a:p>
          <a:p>
            <a:pPr marL="285750" marR="0" lvl="0" indent="-171450" algn="l" rtl="0">
              <a:spcBef>
                <a:spcPts val="0"/>
              </a:spcBef>
              <a:spcAft>
                <a:spcPts val="0"/>
              </a:spcAft>
              <a:buClr>
                <a:schemeClr val="dk1"/>
              </a:buClr>
              <a:buSzPts val="1800"/>
              <a:buFont typeface="Noto Sans Symbols"/>
              <a:buNone/>
            </a:pPr>
            <a:endParaRPr sz="1900" b="1" i="0" u="none" strike="noStrike" cap="none">
              <a:solidFill>
                <a:schemeClr val="dk1"/>
              </a:solidFill>
              <a:latin typeface="Gill Sans"/>
              <a:ea typeface="Gill Sans"/>
              <a:cs typeface="Gill Sans"/>
              <a:sym typeface="Gill Sans"/>
            </a:endParaRPr>
          </a:p>
          <a:p>
            <a:pPr marL="342900" marR="0" lvl="0" indent="-349250" algn="l" rtl="0">
              <a:spcBef>
                <a:spcPts val="0"/>
              </a:spcBef>
              <a:spcAft>
                <a:spcPts val="0"/>
              </a:spcAft>
              <a:buClr>
                <a:schemeClr val="dk2"/>
              </a:buClr>
              <a:buSzPts val="2100"/>
              <a:buFont typeface="Noto Sans Symbols"/>
              <a:buChar char="▪"/>
            </a:pPr>
            <a:r>
              <a:rPr lang="en-US" sz="2100" b="1" i="0" u="none" strike="noStrike" cap="none">
                <a:solidFill>
                  <a:schemeClr val="dk2"/>
                </a:solidFill>
                <a:latin typeface="Gill Sans"/>
                <a:ea typeface="Gill Sans"/>
                <a:cs typeface="Gill Sans"/>
                <a:sym typeface="Gill Sans"/>
              </a:rPr>
              <a:t>Low educational attainment in both wings</a:t>
            </a:r>
            <a:endParaRPr sz="1900" b="1" i="0" u="none" strike="noStrike" cap="none">
              <a:solidFill>
                <a:schemeClr val="dk2"/>
              </a:solidFill>
              <a:latin typeface="Gill Sans"/>
              <a:ea typeface="Gill Sans"/>
              <a:cs typeface="Gill Sans"/>
              <a:sym typeface="Gill Sans"/>
            </a:endParaRPr>
          </a:p>
          <a:p>
            <a:pPr marL="285750" marR="0" lvl="0" indent="-171450" algn="l" rtl="0">
              <a:spcBef>
                <a:spcPts val="0"/>
              </a:spcBef>
              <a:spcAft>
                <a:spcPts val="0"/>
              </a:spcAft>
              <a:buClr>
                <a:schemeClr val="dk1"/>
              </a:buClr>
              <a:buSzPts val="1800"/>
              <a:buFont typeface="Noto Sans Symbols"/>
              <a:buNone/>
            </a:pPr>
            <a:endParaRPr sz="1900" b="1" i="0" u="none" strike="noStrike" cap="none">
              <a:solidFill>
                <a:schemeClr val="dk1"/>
              </a:solidFill>
              <a:latin typeface="Gill Sans"/>
              <a:ea typeface="Gill Sans"/>
              <a:cs typeface="Gill Sans"/>
              <a:sym typeface="Gill Sans"/>
            </a:endParaRPr>
          </a:p>
          <a:p>
            <a:pPr marL="342900" marR="0" lvl="0" indent="-349250" algn="l" rtl="0">
              <a:spcBef>
                <a:spcPts val="0"/>
              </a:spcBef>
              <a:spcAft>
                <a:spcPts val="0"/>
              </a:spcAft>
              <a:buClr>
                <a:schemeClr val="dk2"/>
              </a:buClr>
              <a:buSzPts val="2100"/>
              <a:buFont typeface="Noto Sans Symbols"/>
              <a:buChar char="▪"/>
            </a:pPr>
            <a:r>
              <a:rPr lang="en-US" sz="2100" b="1" i="0" u="none" strike="noStrike" cap="none">
                <a:solidFill>
                  <a:schemeClr val="dk2"/>
                </a:solidFill>
                <a:latin typeface="Gill Sans"/>
                <a:ea typeface="Gill Sans"/>
                <a:cs typeface="Gill Sans"/>
                <a:sym typeface="Gill Sans"/>
              </a:rPr>
              <a:t>But WP had strong army; and Muslim civil bureaucrats and Muslim traders from India emigrating to WP</a:t>
            </a:r>
            <a:endParaRPr sz="1900" b="1" i="0" u="none" strike="noStrike" cap="none">
              <a:solidFill>
                <a:schemeClr val="dk2"/>
              </a:solidFill>
              <a:latin typeface="Gill Sans"/>
              <a:ea typeface="Gill Sans"/>
              <a:cs typeface="Gill Sans"/>
              <a:sym typeface="Gill Sans"/>
            </a:endParaRPr>
          </a:p>
        </p:txBody>
      </p:sp>
      <p:pic>
        <p:nvPicPr>
          <p:cNvPr id="116" name="Google Shape;116;p3" descr="A map of india with black text&#10;&#10;Description automatically generated"/>
          <p:cNvPicPr preferRelativeResize="0">
            <a:picLocks noGrp="1"/>
          </p:cNvPicPr>
          <p:nvPr>
            <p:ph type="body" idx="1"/>
          </p:nvPr>
        </p:nvPicPr>
        <p:blipFill rotWithShape="1">
          <a:blip r:embed="rId3">
            <a:alphaModFix/>
          </a:blip>
          <a:srcRect/>
          <a:stretch/>
        </p:blipFill>
        <p:spPr>
          <a:xfrm>
            <a:off x="685512" y="2162272"/>
            <a:ext cx="4445287" cy="4067175"/>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1670</Words>
  <Application>Microsoft Office PowerPoint</Application>
  <PresentationFormat>Widescreen</PresentationFormat>
  <Paragraphs>452</Paragraphs>
  <Slides>29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Noto Sans Symbols</vt:lpstr>
      <vt:lpstr>Calibri</vt:lpstr>
      <vt:lpstr>Arial</vt:lpstr>
      <vt:lpstr>Courier New</vt:lpstr>
      <vt:lpstr>Gill Sans</vt:lpstr>
      <vt:lpstr>Dividend</vt:lpstr>
      <vt:lpstr>EMERGENCE OF BANGLADESH</vt:lpstr>
      <vt:lpstr>PowerPoint Presentation</vt:lpstr>
      <vt:lpstr>OUTLINE:</vt:lpstr>
      <vt:lpstr>Capitalist Development</vt:lpstr>
      <vt:lpstr>Cold War</vt:lpstr>
      <vt:lpstr>Dependency Theory and  World System Theory</vt:lpstr>
      <vt:lpstr>After 1947</vt:lpstr>
      <vt:lpstr>After 1947</vt:lpstr>
      <vt:lpstr>INITIAL CONDITIONS: EAST &amp; WEST PAKISTAN</vt:lpstr>
      <vt:lpstr>ECONOMIC CONDITIONS OF EAST PAKISTAN IN 1947</vt:lpstr>
      <vt:lpstr>Capitalist Development in Pakistan</vt:lpstr>
      <vt:lpstr>CAPITALIST ECONOMIC PLANNING IN PAKISTAN</vt:lpstr>
      <vt:lpstr>DOMINANCE OF NON-BENGALIS IN EP PRIVATE SECTOR   </vt:lpstr>
      <vt:lpstr>GROWTH OF DISPARITY: PER CAPITA INCOMES </vt:lpstr>
      <vt:lpstr>GROWTH OF DISPARITY: PER CAPITA INCOMES</vt:lpstr>
      <vt:lpstr>DISPARITY: BASIC CONSUMPTION EXPENDITURES</vt:lpstr>
      <vt:lpstr>DISPARITY: BASIC CONSUMPTION EXPENDITURES</vt:lpstr>
      <vt:lpstr>DISPARITY: SOCIAL AND PHYSICAL INFRASTRUCTURE </vt:lpstr>
      <vt:lpstr>DISPARITY: REGIONAL EXPENDITURES, 1950-57 TO 1960-70</vt:lpstr>
      <vt:lpstr>DISPARITY: REGIONAL EXPENDITURES, 1950-57 TO 1960-70</vt:lpstr>
      <vt:lpstr>DISPARITY: DISTRIBUTION OF AID FLOWS, 1948/49 - 1968/69 AID DISTRIBUTION CONVERTED TO RS. AT  $ SCARCITY VALUE (IN RS. BILLION)  </vt:lpstr>
      <vt:lpstr>DISPARITY: DISTRIBUTION OF AID FLOWS, 1948/49 - 1968/69</vt:lpstr>
      <vt:lpstr>Balance of Payment</vt:lpstr>
      <vt:lpstr>DISPARITY: BALANCE OF PAYMENTS (1948/49-1968/69)     (RS. MILLION) </vt:lpstr>
      <vt:lpstr>DISPARITY: TRANSFER OF RESOURCES 1948/49 TO 1968/69 (RS. MILLION)  </vt:lpstr>
      <vt:lpstr>BENGALI ECONOMISTS FIGHT BACK  </vt:lpstr>
      <vt:lpstr>CAPITALIST ECONOMIC PLANNING IN PAKISTAN   </vt:lpstr>
      <vt:lpstr>SIX POINTS: ECONOMIC INDEPENDENCE OF EP   </vt:lpstr>
      <vt:lpstr>GOLDEN BENGAL NOW A GRAVEYARD!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Samin Farhan Asef</cp:lastModifiedBy>
  <cp:revision>1</cp:revision>
  <dcterms:created xsi:type="dcterms:W3CDTF">2024-11-04T05:51:19Z</dcterms:created>
  <dcterms:modified xsi:type="dcterms:W3CDTF">2024-12-09T16:20:44Z</dcterms:modified>
</cp:coreProperties>
</file>