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2" r:id="rId4"/>
    <p:sldId id="275" r:id="rId5"/>
    <p:sldId id="279" r:id="rId6"/>
    <p:sldId id="299" r:id="rId7"/>
    <p:sldId id="300" r:id="rId8"/>
    <p:sldId id="277" r:id="rId9"/>
    <p:sldId id="278" r:id="rId10"/>
    <p:sldId id="301" r:id="rId11"/>
    <p:sldId id="280" r:id="rId12"/>
    <p:sldId id="281" r:id="rId13"/>
    <p:sldId id="283" r:id="rId14"/>
    <p:sldId id="285" r:id="rId15"/>
    <p:sldId id="287" r:id="rId16"/>
    <p:sldId id="288" r:id="rId17"/>
    <p:sldId id="302" r:id="rId18"/>
    <p:sldId id="303" r:id="rId19"/>
    <p:sldId id="29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D268F-F22D-403D-A193-6ABA714217D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2F3D2-A39A-46A9-844C-912CA6150B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2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42F3D2-A39A-46A9-844C-912CA6150B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9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4704-79CA-49EA-BD8B-7E54F79CA902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11251-803A-476C-9979-C807D6DF2373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1026-82D1-4B34-89E7-F7E4A68AD0A9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7051-585B-4672-9D9D-544D95AAA1DE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B51A-72B5-457B-83AE-28339F6D6632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053F-B44D-4EBD-8A63-945FCA966819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03A8-66A9-4CDC-9A75-47EF6B7113E6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65338-6E70-49FB-8A01-12A950B38336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F2E77-033E-4ECE-9004-53B3E1CE0E7E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8D77-6999-48DF-AB76-144F39EF9F46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8CB1-70D8-48D3-A68A-001CDEBD0CAE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0A14-4475-4DF3-B7D7-2FBBF25320BC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fkyujihQE4&amp;ab_channel=HTube" TargetMode="External"/><Relationship Id="rId2" Type="http://schemas.openxmlformats.org/officeDocument/2006/relationships/hyperlink" Target="https://youtu.be/WJPmMQM6u3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stor.org/stable/264273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fkyujihQE4&amp;ab_channel=HTub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990600"/>
            <a:ext cx="8305800" cy="3200400"/>
          </a:xfrm>
          <a:solidFill>
            <a:srgbClr val="C00000"/>
          </a:solidFill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11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Days of Bangladesh: Challenges and Prospects</a:t>
            </a:r>
            <a:b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solidFill>
                <a:schemeClr val="bg1"/>
              </a:solidFill>
              <a:cs typeface="BrowalliaUPC" pitchFamily="34" charset="-3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533400"/>
            <a:ext cx="8305800" cy="36283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174751"/>
            <a:ext cx="3467100" cy="199541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NATION BUILDING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500" y="3276600"/>
            <a:ext cx="346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Collapse of </a:t>
            </a:r>
            <a:r>
              <a:rPr lang="en-US" sz="1400" b="1" dirty="0" err="1"/>
              <a:t>Hardinge</a:t>
            </a:r>
            <a:r>
              <a:rPr lang="en-US" sz="1400" b="1" dirty="0"/>
              <a:t> Bridge span caused by  bombing during the 1971 Liberation War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326EAE-DA38-4CCB-86E2-E4FE826CAD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34" y="1219958"/>
            <a:ext cx="3430227" cy="190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B15D00-3399-437E-99D9-5839669257A0}"/>
              </a:ext>
            </a:extLst>
          </p:cNvPr>
          <p:cNvSpPr txBox="1"/>
          <p:nvPr/>
        </p:nvSpPr>
        <p:spPr>
          <a:xfrm>
            <a:off x="4697361" y="3276600"/>
            <a:ext cx="346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Buses to rehabilitate the refugees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A7B44A-0806-4DF8-8129-C4C6FB22AE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4038600"/>
            <a:ext cx="3467100" cy="21163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A1B678-507E-4AA4-B3CF-53183B437E27}"/>
              </a:ext>
            </a:extLst>
          </p:cNvPr>
          <p:cNvSpPr txBox="1"/>
          <p:nvPr/>
        </p:nvSpPr>
        <p:spPr>
          <a:xfrm>
            <a:off x="952500" y="6172200"/>
            <a:ext cx="346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Destroyed Railway Bridge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62940B-3D9A-44C1-8621-99D9EE51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234" y="4040050"/>
            <a:ext cx="3430227" cy="21148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590868E-8B2F-4D56-83E0-9612986366CD}"/>
              </a:ext>
            </a:extLst>
          </p:cNvPr>
          <p:cNvSpPr txBox="1"/>
          <p:nvPr/>
        </p:nvSpPr>
        <p:spPr>
          <a:xfrm>
            <a:off x="4719484" y="6172200"/>
            <a:ext cx="3467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Dacca in after the Liberation </a:t>
            </a:r>
          </a:p>
        </p:txBody>
      </p:sp>
    </p:spTree>
    <p:extLst>
      <p:ext uri="{BB962C8B-B14F-4D97-AF65-F5344CB8AC3E}">
        <p14:creationId xmlns:p14="http://schemas.microsoft.com/office/powerpoint/2010/main" val="1298481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9427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NATION BUILDING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dequate supplies of food had to be obtained and distributed through the damaged transport system, to avert the threat of famine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political and administrative structure had to be reconstituted and new institutions created to fill the gap left by the former Central government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of reconstruction had to be commenced and the economy restored to the pre-1971 level as quickly as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0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18853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all refugees were resettled and a famine averted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1972 there was some shortfall in agricultural production, primarily due to drought but 2.27 million tons of </a:t>
            </a:r>
            <a:r>
              <a:rPr lang="en-US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Aus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bn-BD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আউশ ধান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was harvested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production made a fast recovery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Chittagong port was cleared and all damaged big bridges, with the exception of one, were repaired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exports were pushed up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to this, efforts were made to strengthen the different disciplinary forces like Police, BDR and Armed Forces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Bengali soldiers replaced Indian soldiers and took up responsibility of ensuring national security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Bangabandhu’s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discussion with Indian Prime Minister Indira Gandhi, all Indian troops were withdrawn from Bangladesh by March 1972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administration was also slowly reinstituted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two months district officers were appointed in all the districts and a decision was taken to upgrade the subdivisions into district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19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MAKING OF THE CONSTITUTION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great achievements of the government in its first twelve months in power was the successful completion of the task of constitution-making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23 March the Constitution Assembly Order was promulgated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10 April  the Constituent Assembly met for two days and created a thirty-four member special committee headed by the Law Minister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Constitution was drafted within six months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Constituent Assembly met on 12 October and it passed the constitution bill on 4 November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Constitution became effective on 16 December 1972 - exactly a year after the liberation of Bangladesh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encapsulated the four fundamental principles of the state: democracy, nationalism, secularism, and socialism</a:t>
            </a:r>
          </a:p>
          <a:p>
            <a:pPr algn="just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6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CONSTITUTION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salient features of the 1972 Constitution included the introduction of a Westminster-type-parliamentary system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Parliament was vested with supreme authority on important issues like declaration of, or participation in war, and imposing and collecting taxes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guaranteed the fundamental rights of the people and ensured the separation of the judiciary from the executive organ of the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870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THE CONSTITUTION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constitution incorporates a number of provisions with an eye to ensure the stability of the system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it stipulates that a member of parliament will lose her/his parliamentary seat when s/he loses party membership either because of resignation or expulsion from the party (Article 70)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provides that the prime minister can ask the president to dissolve the parliament and seek fresh elections when a vote of no confidence is passed against him, but it does make the parliament, rather than the court, the supreme authority in the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91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Political Leaders behind the Vail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43400" y="1417638"/>
            <a:ext cx="266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562600" y="1658648"/>
            <a:ext cx="266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28" name="Picture 4" descr="https://encrypted-tbn0.gstatic.com/images?q=tbn:ANd9GcTuCnFv7g7eolVDyvM1QoqKm0JDsyNUuvKCOA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620982"/>
            <a:ext cx="2652712" cy="431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019800" y="6144131"/>
            <a:ext cx="2514600" cy="3328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orgia" panose="02040502050405020303" pitchFamily="18" charset="0"/>
              </a:rPr>
              <a:t>Surajul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Alam</a:t>
            </a:r>
            <a:r>
              <a:rPr lang="en-US" dirty="0" smtClean="0">
                <a:latin typeface="Georgia" panose="02040502050405020303" pitchFamily="18" charset="0"/>
              </a:rPr>
              <a:t> Khan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30" name="Picture 6" descr="undef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2491" y="1639814"/>
            <a:ext cx="2790394" cy="428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962491" y="6163467"/>
            <a:ext cx="2819400" cy="3328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orgia" panose="02040502050405020303" pitchFamily="18" charset="0"/>
              </a:rPr>
              <a:t>Siraj</a:t>
            </a:r>
            <a:r>
              <a:rPr lang="en-US" dirty="0" smtClean="0">
                <a:latin typeface="Georgia" panose="02040502050405020303" pitchFamily="18" charset="0"/>
              </a:rPr>
              <a:t> </a:t>
            </a:r>
            <a:r>
              <a:rPr lang="en-US" dirty="0" err="1" smtClean="0">
                <a:latin typeface="Georgia" panose="02040502050405020303" pitchFamily="18" charset="0"/>
              </a:rPr>
              <a:t>Sikder</a:t>
            </a:r>
            <a:endParaRPr lang="en-US" dirty="0">
              <a:latin typeface="Georgia" panose="02040502050405020303" pitchFamily="18" charset="0"/>
            </a:endParaRPr>
          </a:p>
        </p:txBody>
      </p:sp>
      <p:pic>
        <p:nvPicPr>
          <p:cNvPr id="1032" name="Picture 8" descr="undefin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90" y="1620981"/>
            <a:ext cx="2361985" cy="4300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26663" y="6189915"/>
            <a:ext cx="2368912" cy="3328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Georgia" panose="02040502050405020303" pitchFamily="18" charset="0"/>
              </a:rPr>
              <a:t>Tajuddin</a:t>
            </a:r>
            <a:r>
              <a:rPr lang="en-US" dirty="0" smtClean="0">
                <a:latin typeface="Georgia" panose="02040502050405020303" pitchFamily="18" charset="0"/>
              </a:rPr>
              <a:t> Ahmed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84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Georgia" panose="02040502050405020303" pitchFamily="18" charset="0"/>
              </a:rPr>
              <a:t>Regimes In Independent Bangladesh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Georgia" panose="02040502050405020303" pitchFamily="18" charset="0"/>
              </a:rPr>
              <a:t>First </a:t>
            </a:r>
            <a:r>
              <a:rPr lang="en-US" sz="2000" b="1" dirty="0">
                <a:latin typeface="Georgia" panose="02040502050405020303" pitchFamily="18" charset="0"/>
              </a:rPr>
              <a:t>Parliamentary </a:t>
            </a:r>
            <a:r>
              <a:rPr lang="en-US" sz="2000" b="1" dirty="0" smtClean="0">
                <a:latin typeface="Georgia" panose="02040502050405020303" pitchFamily="18" charset="0"/>
              </a:rPr>
              <a:t>Era</a:t>
            </a:r>
            <a:endParaRPr lang="en-US" sz="2000" b="1" dirty="0">
              <a:latin typeface="Georgia" panose="02040502050405020303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1972–1975: Sheikh </a:t>
            </a:r>
            <a:r>
              <a:rPr lang="en-US" sz="2000" dirty="0" err="1">
                <a:latin typeface="Georgia" panose="02040502050405020303" pitchFamily="18" charset="0"/>
              </a:rPr>
              <a:t>Mujibur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Rahman</a:t>
            </a:r>
            <a:endParaRPr lang="en-US" sz="2000" dirty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Military Era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August–November 1975: </a:t>
            </a:r>
            <a:r>
              <a:rPr lang="en-US" sz="2000" dirty="0" err="1">
                <a:latin typeface="Georgia" panose="02040502050405020303" pitchFamily="18" charset="0"/>
              </a:rPr>
              <a:t>Khondaker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err="1">
                <a:latin typeface="Georgia" panose="02040502050405020303" pitchFamily="18" charset="0"/>
              </a:rPr>
              <a:t>Mostaq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Ahmad</a:t>
            </a:r>
          </a:p>
          <a:p>
            <a:pPr marL="0" indent="0">
              <a:buNone/>
            </a:pPr>
            <a:r>
              <a:rPr lang="en-US" sz="2000" dirty="0" smtClean="0">
                <a:latin typeface="Georgia" panose="02040502050405020303" pitchFamily="18" charset="0"/>
              </a:rPr>
              <a:t>1975–1981</a:t>
            </a:r>
            <a:r>
              <a:rPr lang="en-US" sz="2000" dirty="0">
                <a:latin typeface="Georgia" panose="02040502050405020303" pitchFamily="18" charset="0"/>
              </a:rPr>
              <a:t>: </a:t>
            </a:r>
            <a:r>
              <a:rPr lang="en-US" sz="2000" dirty="0" err="1">
                <a:latin typeface="Georgia" panose="02040502050405020303" pitchFamily="18" charset="0"/>
              </a:rPr>
              <a:t>Ziaur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Rahman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1982–1990: Hussain Mohammad </a:t>
            </a:r>
            <a:r>
              <a:rPr lang="en-US" sz="2000" dirty="0" err="1" smtClean="0">
                <a:latin typeface="Georgia" panose="02040502050405020303" pitchFamily="18" charset="0"/>
              </a:rPr>
              <a:t>Ershad</a:t>
            </a:r>
            <a:endParaRPr lang="en-US" sz="2000" dirty="0" smtClean="0">
              <a:latin typeface="Georgia" panose="02040502050405020303" pitchFamily="18" charset="0"/>
            </a:endParaRPr>
          </a:p>
          <a:p>
            <a:r>
              <a:rPr lang="en-US" sz="2000" b="1" dirty="0">
                <a:latin typeface="Georgia" panose="02040502050405020303" pitchFamily="18" charset="0"/>
              </a:rPr>
              <a:t>Current Parliamentary </a:t>
            </a:r>
            <a:r>
              <a:rPr lang="en-US" sz="2000" b="1" dirty="0" smtClean="0">
                <a:latin typeface="Georgia" panose="02040502050405020303" pitchFamily="18" charset="0"/>
              </a:rPr>
              <a:t>Era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1991–1996: </a:t>
            </a:r>
            <a:r>
              <a:rPr lang="en-US" sz="2000" dirty="0" err="1">
                <a:latin typeface="Georgia" panose="02040502050405020303" pitchFamily="18" charset="0"/>
              </a:rPr>
              <a:t>Khaleda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Zia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1996–2001: Sheikh </a:t>
            </a:r>
            <a:r>
              <a:rPr lang="en-US" sz="2000" dirty="0" smtClean="0">
                <a:latin typeface="Georgia" panose="02040502050405020303" pitchFamily="18" charset="0"/>
              </a:rPr>
              <a:t>Hasina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2001–2006: </a:t>
            </a:r>
            <a:r>
              <a:rPr lang="en-US" sz="2000" dirty="0" err="1">
                <a:latin typeface="Georgia" panose="02040502050405020303" pitchFamily="18" charset="0"/>
              </a:rPr>
              <a:t>Khaleda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Zia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2006–2008: </a:t>
            </a:r>
            <a:r>
              <a:rPr lang="en-US" sz="2000" dirty="0" smtClean="0">
                <a:latin typeface="Georgia" panose="02040502050405020303" pitchFamily="18" charset="0"/>
              </a:rPr>
              <a:t>Caretaker </a:t>
            </a:r>
            <a:r>
              <a:rPr lang="en-US" sz="2000" dirty="0">
                <a:latin typeface="Georgia" panose="02040502050405020303" pitchFamily="18" charset="0"/>
              </a:rPr>
              <a:t>government: </a:t>
            </a:r>
            <a:r>
              <a:rPr lang="en-US" sz="2000" dirty="0" err="1">
                <a:latin typeface="Georgia" panose="02040502050405020303" pitchFamily="18" charset="0"/>
              </a:rPr>
              <a:t>Fakhruddin</a:t>
            </a:r>
            <a:r>
              <a:rPr lang="en-US" sz="2000" dirty="0">
                <a:latin typeface="Georgia" panose="02040502050405020303" pitchFamily="18" charset="0"/>
              </a:rPr>
              <a:t> </a:t>
            </a:r>
            <a:r>
              <a:rPr lang="en-US" sz="2000" dirty="0" smtClean="0">
                <a:latin typeface="Georgia" panose="02040502050405020303" pitchFamily="18" charset="0"/>
              </a:rPr>
              <a:t>Ahmed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2009–2024: Sheikh </a:t>
            </a:r>
            <a:r>
              <a:rPr lang="en-US" sz="2000" dirty="0" smtClean="0">
                <a:latin typeface="Georgia" panose="02040502050405020303" pitchFamily="18" charset="0"/>
              </a:rPr>
              <a:t>Hasina</a:t>
            </a:r>
          </a:p>
          <a:p>
            <a:pPr marL="0" indent="0">
              <a:buNone/>
            </a:pPr>
            <a:r>
              <a:rPr lang="en-US" sz="2000" dirty="0">
                <a:latin typeface="Georgia" panose="02040502050405020303" pitchFamily="18" charset="0"/>
              </a:rPr>
              <a:t>2024–Present: Interim Government: Muhammad </a:t>
            </a:r>
            <a:r>
              <a:rPr lang="en-US" sz="2000" dirty="0" err="1">
                <a:latin typeface="Georgia" panose="02040502050405020303" pitchFamily="18" charset="0"/>
              </a:rPr>
              <a:t>Yunus</a:t>
            </a: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51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0116-C3B1-4046-8A6A-B3D5A6CA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links: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Homecoming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hlinkClick r:id="rId2"/>
              </a:rPr>
              <a:t>https://youtu.be/WJPmMQM6u3k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Surrender of Arms</a:t>
            </a:r>
          </a:p>
          <a:p>
            <a:pPr marL="0" indent="0" algn="just">
              <a:buNone/>
              <a:defRPr/>
            </a:pPr>
            <a:r>
              <a:rPr lang="en-US" sz="2000" dirty="0">
                <a:hlinkClick r:id="rId3"/>
              </a:rPr>
              <a:t>https://www.youtube.com/watch?v=QfkyujihQE4&amp;ab_channel=HTube</a:t>
            </a:r>
            <a:endParaRPr lang="en-US" sz="2000" dirty="0"/>
          </a:p>
          <a:p>
            <a:pPr marL="0" indent="0" algn="just">
              <a:buNone/>
              <a:defRPr/>
            </a:pPr>
            <a:endParaRPr lang="en-US" sz="2000" dirty="0"/>
          </a:p>
          <a:p>
            <a:pPr marL="0" indent="0" algn="just">
              <a:buNone/>
              <a:defRPr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 The Bangladesh revolution and its aftermath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Talukder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Moniruzzaman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Dhaka: The University Press Limited, 1988), Chapter 8.</a:t>
            </a:r>
          </a:p>
          <a:p>
            <a:pPr marL="0" lvl="0" indent="0" algn="just">
              <a:buNone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Ahmed,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Moudud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Bangladesh: Era of Sheikh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Mujibur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 (Dhaka: The University Press Limited, 1983), Chapter 1.</a:t>
            </a:r>
          </a:p>
          <a:p>
            <a:pPr marL="0" lvl="0" indent="0" algn="just">
              <a:buNone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/>
              <a:t>Jahan, </a:t>
            </a:r>
            <a:r>
              <a:rPr lang="en-US" sz="2000" dirty="0" err="1"/>
              <a:t>Rounaq</a:t>
            </a:r>
            <a:r>
              <a:rPr lang="en-US" sz="2000" dirty="0"/>
              <a:t>, “Bangladesh in 1972: Nation Building in a New State”, Asian Survey, Vol. 13, No. 2, February 1973, pp. 199–210. (Available at </a:t>
            </a:r>
            <a:r>
              <a:rPr lang="en-US" sz="2000" dirty="0">
                <a:hlinkClick r:id="rId4"/>
              </a:rPr>
              <a:t>www.jstor.org/stable/2642736</a:t>
            </a:r>
            <a:r>
              <a:rPr lang="en-US" sz="2000" dirty="0"/>
              <a:t>) .</a:t>
            </a:r>
          </a:p>
          <a:p>
            <a:pPr marL="0" lvl="0" indent="0" algn="just">
              <a:buNone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dirty="0"/>
              <a:t>Hossain, Kamal, Bangladesh: Quest for Freedom and Justice (Dhaka: The University Press Limited, 2013), Chapter 9 .</a:t>
            </a:r>
            <a:endParaRPr kumimoji="0" lang="en-US" sz="2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051B36-8293-4849-B5A2-AA69A1FC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5D8DFD-E832-42B6-9E54-B392B683332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Materials and Links to Videos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70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6285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OUTLINE: LECTURE 11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Early days of Bangladesh: Challenges and Prospects</a:t>
            </a:r>
          </a:p>
          <a:p>
            <a:pPr algn="just">
              <a:buNone/>
            </a:pPr>
            <a:r>
              <a:rPr lang="en-US" sz="3300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Objectives:  </a:t>
            </a:r>
          </a:p>
          <a:p>
            <a:pPr algn="just"/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the conditions of the war-ravaged country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 the challenges of rebuilding the country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four basic principles of the Constitution and the reasons for their inclusion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Describe the salient features of the Constitution (1972)</a:t>
            </a:r>
          </a:p>
          <a:p>
            <a:pPr marR="0" lv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3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some of the major Amendments to the Constitution </a:t>
            </a: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9427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TRIUMPHAL HOMECOMING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momentous event of 1971 was the emergence of the new state, Bangladesh 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birth of Bangladesh was in many ways a unique phenomenon, for it was the first country to emerge out of a successful national liberation movement waged against "internal colonialism" in post-colonial states like Pakistan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Soon after 16 December 1971, the Bangladesh government-in-exile came back to Dhaka and established itself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TRIUMPHAL HOMECOMING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year 1972 started with the good news of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Bangabandhu's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imminent release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8 January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Bangabandhu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Sheikh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Mujibur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Rahman was released from a Pakistani prison and flown to London from where he returned to Bangladesh at 2:30 p.m. on 10 January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3952D1-D6ED-44E2-A4DB-8EC8ABA40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62400"/>
            <a:ext cx="8229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1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7070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NATION BUILDING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overall estimate of the 1971 war might perhaps be nearer USD 2 billion (according to WB)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World Bank report identified the challenges faced by independent Bangladesh: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10 million refugees had to be returned and resettled, with appropriate relief to get them through until the first harvest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and order had to be re-established – the situation aggravated by the ample supply of weapons left over from the war period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Surrender of Arms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17 January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Bangabandhu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called for the surrender of arms by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a ten-day time limit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reiterated his earlier belief that power does not come from the barrel of the gun but rather stems from the people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24 January he went 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Tangail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preside over the ceremony of surrender of arms by Kader Siddiqui (nicknamed Tiger) and his men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next few days other groups of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Mukti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Bahini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surrendered their arms</a:t>
            </a:r>
          </a:p>
          <a:p>
            <a:pPr marL="0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44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99" y="1038428"/>
            <a:ext cx="4114801" cy="393678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038428"/>
            <a:ext cx="4343400" cy="397201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13252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Surrender of Arms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598" y="5223746"/>
            <a:ext cx="398538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44444"/>
                </a:solidFill>
                <a:latin typeface="Lato"/>
              </a:rPr>
              <a:t>Bangabandhu</a:t>
            </a:r>
            <a:r>
              <a:rPr lang="en-US" dirty="0">
                <a:solidFill>
                  <a:srgbClr val="444444"/>
                </a:solidFill>
                <a:latin typeface="Lato"/>
              </a:rPr>
              <a:t> Sheikh </a:t>
            </a:r>
            <a:r>
              <a:rPr lang="en-US" dirty="0" err="1">
                <a:solidFill>
                  <a:srgbClr val="444444"/>
                </a:solidFill>
                <a:latin typeface="Lato"/>
              </a:rPr>
              <a:t>Mujibur</a:t>
            </a:r>
            <a:r>
              <a:rPr lang="en-US" dirty="0">
                <a:solidFill>
                  <a:srgbClr val="444444"/>
                </a:solidFill>
                <a:latin typeface="Lato"/>
              </a:rPr>
              <a:t> Rahman greeting the people gathered at the event of Freedom Fighters’ weapon submission in Dhaka Stadium (31 January 1972)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0" y="5221730"/>
            <a:ext cx="45252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444444"/>
                </a:solidFill>
                <a:latin typeface="Lato"/>
              </a:rPr>
              <a:t>A freedom fighter submits his weapon to </a:t>
            </a:r>
            <a:r>
              <a:rPr lang="en-US" dirty="0" err="1">
                <a:solidFill>
                  <a:srgbClr val="444444"/>
                </a:solidFill>
                <a:latin typeface="Lato"/>
              </a:rPr>
              <a:t>Bangabandhu</a:t>
            </a:r>
            <a:r>
              <a:rPr lang="en-US" dirty="0">
                <a:solidFill>
                  <a:srgbClr val="444444"/>
                </a:solidFill>
                <a:latin typeface="Lato"/>
              </a:rPr>
              <a:t> Sheikh </a:t>
            </a:r>
            <a:r>
              <a:rPr lang="en-US" dirty="0" err="1">
                <a:solidFill>
                  <a:srgbClr val="444444"/>
                </a:solidFill>
                <a:latin typeface="Lato"/>
              </a:rPr>
              <a:t>Mujibur</a:t>
            </a:r>
            <a:r>
              <a:rPr lang="en-US" dirty="0">
                <a:solidFill>
                  <a:srgbClr val="444444"/>
                </a:solidFill>
                <a:latin typeface="Lato"/>
              </a:rPr>
              <a:t> Rahman at the Dhaka Stadium (31 January 1972)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572000" y="6066503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https://www.youtube.com/watch?v=QfkyujihQE4&amp;ab_channel=HTube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50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NATION BUILDING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without the massive destruction of 1971, Bangladesh would have been an intolerably poor land, the result of centuries of exploitation 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1969-70, the most recent normal year for Bangladesh, per capita annual income was taka 450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the economy was primitive, with large-scale economy contributing a mere 6% of the GDP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Nearly half the population had a deficiency in calorie intake, and the literacy rate was as low as 17%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 economy was underdeveloped to begin with, the destruction incurred in 1971 was extensive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07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C00000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OF NATION BUILDING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762000"/>
            <a:ext cx="91440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sector was severely affected with immediate and substantial decline in production of rice, jute and tea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infrastructure of the country was in ruins with ports and major bridges out of operations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industrial sector, the value of assets destroyed was estimated to be in millions of taka</a:t>
            </a:r>
          </a:p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Non-measurable consequences of the war, caused by the loss of raw materials and spare parts, lack of maintenance, transfer of monetary assets, departure of a number of top managers and skilled workers, and market disruptions were immense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19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1803</TotalTime>
  <Words>1357</Words>
  <Application>Microsoft Office PowerPoint</Application>
  <PresentationFormat>On-screen Show (4:3)</PresentationFormat>
  <Paragraphs>130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BrowalliaUPC</vt:lpstr>
      <vt:lpstr>Calibri</vt:lpstr>
      <vt:lpstr>Georgia</vt:lpstr>
      <vt:lpstr>Lato</vt:lpstr>
      <vt:lpstr>Times New Roman</vt:lpstr>
      <vt:lpstr>Wingdings</vt:lpstr>
      <vt:lpstr>Office Theme</vt:lpstr>
      <vt:lpstr>Lecture 11 Early Days of Bangladesh: Challenges and Prospects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Political Leaders behind the Vail</vt:lpstr>
      <vt:lpstr>Regimes In Independent Bangladesh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Days of Bangladesh: Challenges and Prospects</dc:title>
  <dc:creator>El Perezoso</dc:creator>
  <cp:lastModifiedBy>faculty</cp:lastModifiedBy>
  <cp:revision>153</cp:revision>
  <dcterms:created xsi:type="dcterms:W3CDTF">2006-08-16T00:00:00Z</dcterms:created>
  <dcterms:modified xsi:type="dcterms:W3CDTF">2025-04-29T05:19:23Z</dcterms:modified>
</cp:coreProperties>
</file>