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6858000" cx="9144000"/>
  <p:notesSz cx="6858000" cy="9144000"/>
  <p:embeddedFontLst>
    <p:embeddedFont>
      <p:font typeface="Constantia"/>
      <p:regular r:id="rId21"/>
      <p:bold r:id="rId22"/>
      <p:italic r:id="rId23"/>
      <p:boldItalic r:id="rId24"/>
    </p:embeddedFont>
    <p:embeddedFont>
      <p:font typeface="Cambria Math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gCmCSKFmIPzN+3elpgM3whu7FI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B7FBFB-4C6F-4D01-A285-94C05E7ECF3A}">
  <a:tblStyle styleId="{9EB7FBFB-4C6F-4D01-A285-94C05E7ECF3A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Constantia-bold.fntdata"/><Relationship Id="rId21" Type="http://schemas.openxmlformats.org/officeDocument/2006/relationships/font" Target="fonts/Constantia-regular.fntdata"/><Relationship Id="rId24" Type="http://schemas.openxmlformats.org/officeDocument/2006/relationships/font" Target="fonts/Constantia-boldItalic.fntdata"/><Relationship Id="rId23" Type="http://schemas.openxmlformats.org/officeDocument/2006/relationships/font" Target="fonts/Constanti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font" Target="fonts/CambriaMath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/>
          <p:nvPr/>
        </p:nvSpPr>
        <p:spPr>
          <a:xfrm flipH="1" rot="-10379968">
            <a:off x="3165816" y="1108016"/>
            <a:ext cx="5257696" cy="4114887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10" rotWithShape="0" algn="tl" dir="7500000" dist="38500" sy="100080">
              <a:srgbClr val="000000">
                <a:alpha val="247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25"/>
          <p:cNvSpPr/>
          <p:nvPr/>
        </p:nvSpPr>
        <p:spPr>
          <a:xfrm flipH="1" rot="-10380733">
            <a:off x="8004114" y="5359839"/>
            <a:ext cx="155354" cy="155354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25"/>
          <p:cNvSpPr txBox="1"/>
          <p:nvPr>
            <p:ph type="title"/>
          </p:nvPr>
        </p:nvSpPr>
        <p:spPr>
          <a:xfrm>
            <a:off x="609600" y="1176996"/>
            <a:ext cx="22128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609600" y="2828785"/>
            <a:ext cx="2209800" cy="2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8077200" y="6356350"/>
            <a:ext cx="60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5"/>
          <p:cNvSpPr/>
          <p:nvPr>
            <p:ph idx="2" type="pic"/>
          </p:nvPr>
        </p:nvSpPr>
        <p:spPr>
          <a:xfrm rot="420022">
            <a:off x="3485831" y="1199543"/>
            <a:ext cx="4617824" cy="3931997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5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25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 rot="5400000">
            <a:off x="2377500" y="15180"/>
            <a:ext cx="4389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 rot="5400000">
            <a:off x="5052150" y="2491651"/>
            <a:ext cx="5211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 rot="5400000">
            <a:off x="861150" y="510451"/>
            <a:ext cx="52119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subTitle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530352" y="1316736"/>
            <a:ext cx="77724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530352" y="2704664"/>
            <a:ext cx="77724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457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2" type="body"/>
          </p:nvPr>
        </p:nvSpPr>
        <p:spPr>
          <a:xfrm>
            <a:off x="4648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457200" y="1855248"/>
            <a:ext cx="4040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4645025" y="1859757"/>
            <a:ext cx="40419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3" type="body"/>
          </p:nvPr>
        </p:nvSpPr>
        <p:spPr>
          <a:xfrm>
            <a:off x="457200" y="2514600"/>
            <a:ext cx="40401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4" type="body"/>
          </p:nvPr>
        </p:nvSpPr>
        <p:spPr>
          <a:xfrm>
            <a:off x="4645025" y="2514600"/>
            <a:ext cx="40419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685800" y="514352"/>
            <a:ext cx="2743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2" type="body"/>
          </p:nvPr>
        </p:nvSpPr>
        <p:spPr>
          <a:xfrm>
            <a:off x="3575050" y="1676400"/>
            <a:ext cx="5111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2" ty="0" sy="65002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5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5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5"/>
          <p:cNvGrpSpPr/>
          <p:nvPr/>
        </p:nvGrpSpPr>
        <p:grpSpPr>
          <a:xfrm>
            <a:off x="-29294" y="-16107"/>
            <a:ext cx="9198252" cy="1086259"/>
            <a:chOff x="-29322" y="-1965"/>
            <a:chExt cx="9198252" cy="1086259"/>
          </a:xfrm>
        </p:grpSpPr>
        <p:sp>
          <p:nvSpPr>
            <p:cNvPr id="14" name="Google Shape;14;p15"/>
            <p:cNvSpPr/>
            <p:nvPr/>
          </p:nvSpPr>
          <p:spPr>
            <a:xfrm rot="-164306">
              <a:off x="-19045" y="216553"/>
              <a:ext cx="9163052" cy="649223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 rot="-164306">
              <a:off x="-14309" y="290005"/>
              <a:ext cx="9175809" cy="530353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2" ty="0" sy="65002"/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14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1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7" name="Google Shape;27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14"/>
          <p:cNvGrpSpPr/>
          <p:nvPr/>
        </p:nvGrpSpPr>
        <p:grpSpPr>
          <a:xfrm>
            <a:off x="-29294" y="-16107"/>
            <a:ext cx="9198252" cy="1086259"/>
            <a:chOff x="-29322" y="-1965"/>
            <a:chExt cx="9198252" cy="1086259"/>
          </a:xfrm>
        </p:grpSpPr>
        <p:sp>
          <p:nvSpPr>
            <p:cNvPr id="31" name="Google Shape;31;p14"/>
            <p:cNvSpPr/>
            <p:nvPr/>
          </p:nvSpPr>
          <p:spPr>
            <a:xfrm rot="-164306">
              <a:off x="-19045" y="216553"/>
              <a:ext cx="9163052" cy="649223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14"/>
            <p:cNvSpPr/>
            <p:nvPr/>
          </p:nvSpPr>
          <p:spPr>
            <a:xfrm rot="-164306">
              <a:off x="-14309" y="290005"/>
              <a:ext cx="9175809" cy="530353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The Foundations: Logic and Proofs</a:t>
            </a:r>
            <a:endParaRPr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Chapter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, Part I: Propositional Logic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0" y="6580220"/>
            <a:ext cx="91440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51400" lIns="102825" spcFirstLastPara="1" rIns="102825" wrap="square" tIns="514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©  McGraw-Hill Education.  All rights reserved. No reproduction or distribution without the prior written consent of McGraw-Hill Education.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Conjunction &amp; Disjunction</a:t>
            </a:r>
            <a:endParaRPr/>
          </a:p>
        </p:txBody>
      </p:sp>
      <p:pic>
        <p:nvPicPr>
          <p:cNvPr descr="A close-up of a sign&#10;&#10;Description automatically generated" id="167" name="Google Shape;16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65099"/>
            <a:ext cx="8229600" cy="8814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sign&#10;&#10;Description automatically generated" id="168" name="Google Shape;16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264" y="3666925"/>
            <a:ext cx="8225472" cy="876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Conjunction</a:t>
            </a:r>
            <a:endParaRPr/>
          </a:p>
        </p:txBody>
      </p:sp>
      <p:sp>
        <p:nvSpPr>
          <p:cNvPr id="174" name="Google Shape;174;p1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The </a:t>
            </a:r>
            <a:r>
              <a:rPr i="1" lang="en-US"/>
              <a:t>conjunction</a:t>
            </a:r>
            <a:r>
              <a:rPr lang="en-US"/>
              <a:t> of propositions 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/>
              <a:t> and 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/>
              <a:t>  is denoted by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∧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q  </a:t>
            </a:r>
            <a:r>
              <a:rPr lang="en-US"/>
              <a:t>and has this truth table: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b="1" lang="en-US"/>
              <a:t>Example</a:t>
            </a:r>
            <a:r>
              <a:rPr lang="en-US"/>
              <a:t>:  If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/>
              <a:t>  denotes “I am at home.” and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/>
              <a:t>  denotes “It is raining.” then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∧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/>
              <a:t> denotes “I am at home and it is raining.”</a:t>
            </a:r>
            <a:endParaRPr/>
          </a:p>
        </p:txBody>
      </p:sp>
      <p:graphicFrame>
        <p:nvGraphicFramePr>
          <p:cNvPr id="175" name="Google Shape;175;p11"/>
          <p:cNvGraphicFramePr/>
          <p:nvPr/>
        </p:nvGraphicFramePr>
        <p:xfrm>
          <a:off x="1295400" y="2819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{9EB7FBFB-4C6F-4D01-A285-94C05E7ECF3A}</a:tableStyleId>
              </a:tblPr>
              <a:tblGrid>
                <a:gridCol w="2032000"/>
                <a:gridCol w="2032000"/>
                <a:gridCol w="20320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q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 </a:t>
                      </a:r>
                      <a:r>
                        <a:rPr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∧ </a:t>
                      </a: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q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Disjunction</a:t>
            </a:r>
            <a:endParaRPr/>
          </a:p>
        </p:txBody>
      </p:sp>
      <p:sp>
        <p:nvSpPr>
          <p:cNvPr id="181" name="Google Shape;181;p12"/>
          <p:cNvSpPr txBox="1"/>
          <p:nvPr>
            <p:ph idx="1" type="body"/>
          </p:nvPr>
        </p:nvSpPr>
        <p:spPr>
          <a:xfrm>
            <a:off x="457200" y="1935480"/>
            <a:ext cx="8229600" cy="469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The </a:t>
            </a:r>
            <a:r>
              <a:rPr i="1" lang="en-US"/>
              <a:t>disjunction</a:t>
            </a:r>
            <a:r>
              <a:rPr lang="en-US"/>
              <a:t> of propositions 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/>
              <a:t>  and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/>
              <a:t>   is denoted by 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∨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/>
              <a:t> and has this truth table: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b="1" lang="en-US"/>
              <a:t>Example</a:t>
            </a:r>
            <a:r>
              <a:rPr lang="en-US"/>
              <a:t>:  If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/>
              <a:t>  denotes “I am at home.” and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/>
              <a:t>  denotes “It is raining.” then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∨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/>
              <a:t> denotes “I am at home or it is raining.”</a:t>
            </a:r>
            <a:endParaRPr/>
          </a:p>
        </p:txBody>
      </p:sp>
      <p:graphicFrame>
        <p:nvGraphicFramePr>
          <p:cNvPr id="182" name="Google Shape;182;p12"/>
          <p:cNvGraphicFramePr/>
          <p:nvPr/>
        </p:nvGraphicFramePr>
        <p:xfrm>
          <a:off x="1524000" y="3124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{9EB7FBFB-4C6F-4D01-A285-94C05E7ECF3A}</a:tableStyleId>
              </a:tblPr>
              <a:tblGrid>
                <a:gridCol w="1879600"/>
                <a:gridCol w="1879600"/>
                <a:gridCol w="1879600"/>
              </a:tblGrid>
              <a:tr h="213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q</a:t>
                      </a:r>
                      <a:r>
                        <a:rPr lang="en-US" sz="1800"/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 </a:t>
                      </a:r>
                      <a:r>
                        <a:rPr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∨</a:t>
                      </a: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q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br>
              <a:rPr lang="en-US"/>
            </a:br>
            <a:r>
              <a:rPr lang="en-US"/>
              <a:t>The Connective Or in English</a:t>
            </a:r>
            <a:endParaRPr/>
          </a:p>
        </p:txBody>
      </p:sp>
      <p:sp>
        <p:nvSpPr>
          <p:cNvPr id="188" name="Google Shape;188;p13"/>
          <p:cNvSpPr txBox="1"/>
          <p:nvPr>
            <p:ph idx="1" type="body"/>
          </p:nvPr>
        </p:nvSpPr>
        <p:spPr>
          <a:xfrm>
            <a:off x="381000" y="175260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In English “or” has two distinct meanings.</a:t>
            </a:r>
            <a:endParaRPr/>
          </a:p>
          <a:p>
            <a:pPr indent="-246380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○"/>
            </a:pPr>
            <a:r>
              <a:rPr lang="en-US" sz="1800"/>
              <a:t> “Inclusive Or”  - In the sentence “Students who have taken CSE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230 </a:t>
            </a:r>
            <a:r>
              <a:rPr lang="en-US" sz="1800"/>
              <a:t>or Math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120</a:t>
            </a:r>
            <a:r>
              <a:rPr lang="en-US" sz="1800"/>
              <a:t> may take this class,” we assume that students need to have taken one of the prerequisites, but may have taken both. This is the meaning of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disjunction. For 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p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∨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 to be true, either one or both of 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q 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must be true.</a:t>
            </a:r>
            <a:endParaRPr/>
          </a:p>
          <a:p>
            <a:pPr indent="-246380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○"/>
            </a:pPr>
            <a:r>
              <a:rPr lang="en-US" sz="1800"/>
              <a:t>“Exclusive Or”  - When reading the sentence “Soup or salad comes with this entrée,” we do not expect to be able to get </a:t>
            </a:r>
            <a:r>
              <a:rPr b="1" lang="en-US" sz="1800"/>
              <a:t>both </a:t>
            </a:r>
            <a:r>
              <a:rPr lang="en-US" sz="1800"/>
              <a:t>soup and salad. This is the meaning of Exclusive Or (Xor). In </a:t>
            </a:r>
            <a:r>
              <a:rPr i="1" lang="en-US" sz="1800"/>
              <a:t>p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 ⊕ </a:t>
            </a:r>
            <a:r>
              <a:rPr i="1" lang="en-US" sz="1800">
                <a:latin typeface="Cambria Math"/>
                <a:ea typeface="Cambria Math"/>
                <a:cs typeface="Cambria Math"/>
                <a:sym typeface="Cambria Math"/>
              </a:rPr>
              <a:t>q , </a:t>
            </a:r>
            <a:r>
              <a:rPr lang="en-US" sz="1800"/>
              <a:t>one of </a:t>
            </a:r>
            <a:r>
              <a:rPr i="1" lang="en-US" sz="1800"/>
              <a:t>p</a:t>
            </a:r>
            <a:r>
              <a:rPr lang="en-US" sz="1800"/>
              <a:t> and </a:t>
            </a:r>
            <a:r>
              <a:rPr i="1" lang="en-US" sz="1800"/>
              <a:t>q</a:t>
            </a:r>
            <a:r>
              <a:rPr lang="en-US" sz="1800"/>
              <a:t> must be true</a:t>
            </a:r>
            <a:r>
              <a:rPr lang="en-US" sz="1800">
                <a:latin typeface="Cambria Math"/>
                <a:ea typeface="Cambria Math"/>
                <a:cs typeface="Cambria Math"/>
                <a:sym typeface="Cambria Math"/>
              </a:rPr>
              <a:t>, but not both.  The truth table for ⊕ is:</a:t>
            </a:r>
            <a:endParaRPr i="1" sz="1800"/>
          </a:p>
          <a:p>
            <a:pPr indent="-149225" lvl="1" marL="6400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</p:txBody>
      </p:sp>
      <p:graphicFrame>
        <p:nvGraphicFramePr>
          <p:cNvPr id="189" name="Google Shape;189;p13"/>
          <p:cNvGraphicFramePr/>
          <p:nvPr/>
        </p:nvGraphicFramePr>
        <p:xfrm>
          <a:off x="1905000" y="4648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{9EB7FBFB-4C6F-4D01-A285-94C05E7ECF3A}</a:tableStyleId>
              </a:tblPr>
              <a:tblGrid>
                <a:gridCol w="1549400"/>
                <a:gridCol w="1549400"/>
                <a:gridCol w="1549400"/>
              </a:tblGrid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 Math"/>
                        <a:buNone/>
                      </a:pP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q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 Math"/>
                        <a:buNone/>
                      </a:pP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 </a:t>
                      </a:r>
                      <a:r>
                        <a:rPr i="0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⊕</a:t>
                      </a: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q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Chapter Summary</a:t>
            </a:r>
            <a:endParaRPr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39029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Propositional Logic</a:t>
            </a:r>
            <a:endParaRPr/>
          </a:p>
          <a:p>
            <a:pPr indent="-217741" lvl="1" marL="640080" rtl="0" algn="l">
              <a:spcBef>
                <a:spcPts val="444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The Language of Propositions</a:t>
            </a:r>
            <a:endParaRPr/>
          </a:p>
          <a:p>
            <a:pPr indent="-217741" lvl="1" marL="640080" rtl="0" algn="l">
              <a:spcBef>
                <a:spcPts val="444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Applications</a:t>
            </a:r>
            <a:endParaRPr/>
          </a:p>
          <a:p>
            <a:pPr indent="-217741" lvl="1" marL="640080" rtl="0" algn="l">
              <a:spcBef>
                <a:spcPts val="444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Logical Equivalences</a:t>
            </a:r>
            <a:endParaRPr/>
          </a:p>
          <a:p>
            <a:pPr indent="-239029" lvl="0" marL="274320" rtl="0" algn="l">
              <a:spcBef>
                <a:spcPts val="481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Predicate Logic</a:t>
            </a:r>
            <a:endParaRPr/>
          </a:p>
          <a:p>
            <a:pPr indent="-217741" lvl="1" marL="640080" rtl="0" algn="l">
              <a:spcBef>
                <a:spcPts val="444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The Language of Quantifiers</a:t>
            </a:r>
            <a:endParaRPr/>
          </a:p>
          <a:p>
            <a:pPr indent="-217741" lvl="1" marL="640080" rtl="0" algn="l">
              <a:spcBef>
                <a:spcPts val="444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Logical Equivalences</a:t>
            </a:r>
            <a:endParaRPr/>
          </a:p>
          <a:p>
            <a:pPr indent="-217741" lvl="1" marL="640080" rtl="0" algn="l">
              <a:spcBef>
                <a:spcPts val="444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Nested Quantifiers</a:t>
            </a:r>
            <a:endParaRPr/>
          </a:p>
          <a:p>
            <a:pPr indent="-239029" lvl="0" marL="274320" rtl="0" algn="l">
              <a:spcBef>
                <a:spcPts val="481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Proofs</a:t>
            </a:r>
            <a:endParaRPr/>
          </a:p>
          <a:p>
            <a:pPr indent="-217741" lvl="1" marL="640080" rtl="0" algn="l">
              <a:spcBef>
                <a:spcPts val="444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Rules of Inference</a:t>
            </a:r>
            <a:endParaRPr/>
          </a:p>
          <a:p>
            <a:pPr indent="-217741" lvl="1" marL="640080" rtl="0" algn="l">
              <a:spcBef>
                <a:spcPts val="444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Proof Methods</a:t>
            </a:r>
            <a:endParaRPr/>
          </a:p>
          <a:p>
            <a:pPr indent="-217741" lvl="1" marL="640080" rtl="0" algn="l">
              <a:spcBef>
                <a:spcPts val="444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Proof Strategy</a:t>
            </a:r>
            <a:endParaRPr/>
          </a:p>
          <a:p>
            <a:pPr indent="-129238" lvl="0" marL="27432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29238" lvl="0" marL="27432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Propositional Logic Summary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39029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The Language of Propositions</a:t>
            </a:r>
            <a:endParaRPr/>
          </a:p>
          <a:p>
            <a:pPr indent="-217741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Connectives</a:t>
            </a:r>
            <a:endParaRPr/>
          </a:p>
          <a:p>
            <a:pPr indent="-217741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Truth Values</a:t>
            </a:r>
            <a:endParaRPr/>
          </a:p>
          <a:p>
            <a:pPr indent="-217741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Truth Tables</a:t>
            </a:r>
            <a:endParaRPr/>
          </a:p>
          <a:p>
            <a:pPr indent="-239029" lvl="0" marL="274320" rtl="0" algn="l">
              <a:spcBef>
                <a:spcPts val="442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Applications</a:t>
            </a:r>
            <a:endParaRPr/>
          </a:p>
          <a:p>
            <a:pPr indent="-217741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Translating English Sentences</a:t>
            </a:r>
            <a:endParaRPr/>
          </a:p>
          <a:p>
            <a:pPr indent="-217741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System Specifications</a:t>
            </a:r>
            <a:endParaRPr/>
          </a:p>
          <a:p>
            <a:pPr indent="-217741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Logic Puzzles</a:t>
            </a:r>
            <a:endParaRPr/>
          </a:p>
          <a:p>
            <a:pPr indent="-217741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Logic Circuits </a:t>
            </a:r>
            <a:endParaRPr/>
          </a:p>
          <a:p>
            <a:pPr indent="-239029" lvl="0" marL="274320" rtl="0" algn="l">
              <a:spcBef>
                <a:spcPts val="442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Logical Equivalences</a:t>
            </a:r>
            <a:endParaRPr/>
          </a:p>
          <a:p>
            <a:pPr indent="-217741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Important Equivalences</a:t>
            </a:r>
            <a:endParaRPr/>
          </a:p>
          <a:p>
            <a:pPr indent="-217741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Showing Equivalence</a:t>
            </a:r>
            <a:endParaRPr/>
          </a:p>
          <a:p>
            <a:pPr indent="-217741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Satisfiability</a:t>
            </a:r>
            <a:endParaRPr/>
          </a:p>
          <a:p>
            <a:pPr indent="-141001" lvl="0" marL="27432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141001" lvl="0" marL="27432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41001" lvl="0" marL="27432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Propositional Logic</a:t>
            </a:r>
            <a:endParaRPr/>
          </a:p>
        </p:txBody>
      </p:sp>
      <p:sp>
        <p:nvSpPr>
          <p:cNvPr id="130" name="Google Shape;130;p4"/>
          <p:cNvSpPr txBox="1"/>
          <p:nvPr>
            <p:ph idx="1" type="subTitle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Section 1.1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Propositions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A </a:t>
            </a:r>
            <a:r>
              <a:rPr i="1" lang="en-US"/>
              <a:t>proposition</a:t>
            </a:r>
            <a:r>
              <a:rPr lang="en-US"/>
              <a:t> is a declarative sentence that is either true or false.</a:t>
            </a:r>
            <a:endParaRPr/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Examples of propositions:</a:t>
            </a:r>
            <a:endParaRPr/>
          </a:p>
          <a:p>
            <a:pPr indent="-514350" lvl="1" marL="880110" rtl="0" algn="l">
              <a:spcBef>
                <a:spcPts val="408"/>
              </a:spcBef>
              <a:spcAft>
                <a:spcPts val="0"/>
              </a:spcAft>
              <a:buSzPct val="85000"/>
              <a:buFont typeface="Calibri"/>
              <a:buAutoNum type="alphaLcParenR"/>
            </a:pPr>
            <a:r>
              <a:rPr lang="en-US"/>
              <a:t>The Moon is made of green cheese.</a:t>
            </a:r>
            <a:endParaRPr/>
          </a:p>
          <a:p>
            <a:pPr indent="-514350" lvl="1" marL="880110" rtl="0" algn="l">
              <a:spcBef>
                <a:spcPts val="408"/>
              </a:spcBef>
              <a:spcAft>
                <a:spcPts val="0"/>
              </a:spcAft>
              <a:buSzPct val="85000"/>
              <a:buFont typeface="Calibri"/>
              <a:buAutoNum type="alphaLcParenR"/>
            </a:pPr>
            <a:r>
              <a:rPr lang="en-US"/>
              <a:t>Trenton is the capital of New Jersey.</a:t>
            </a:r>
            <a:endParaRPr/>
          </a:p>
          <a:p>
            <a:pPr indent="-514350" lvl="1" marL="880110" rtl="0" algn="l">
              <a:spcBef>
                <a:spcPts val="408"/>
              </a:spcBef>
              <a:spcAft>
                <a:spcPts val="0"/>
              </a:spcAft>
              <a:buSzPct val="85000"/>
              <a:buFont typeface="Calibri"/>
              <a:buAutoNum type="alphaLcParenR"/>
            </a:pPr>
            <a:r>
              <a:rPr lang="en-US"/>
              <a:t>Toronto is the capital of Canada.</a:t>
            </a:r>
            <a:endParaRPr/>
          </a:p>
          <a:p>
            <a:pPr indent="-514350" lvl="1" marL="880110" rtl="0" algn="l">
              <a:spcBef>
                <a:spcPts val="408"/>
              </a:spcBef>
              <a:spcAft>
                <a:spcPts val="0"/>
              </a:spcAft>
              <a:buSzPct val="85000"/>
              <a:buFont typeface="Calibri"/>
              <a:buAutoNum type="alphaLcParenR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 +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/>
              <a:t> 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/>
          </a:p>
          <a:p>
            <a:pPr indent="-514350" lvl="1" marL="880110" rtl="0" algn="l">
              <a:spcBef>
                <a:spcPts val="408"/>
              </a:spcBef>
              <a:spcAft>
                <a:spcPts val="0"/>
              </a:spcAft>
              <a:buSzPct val="85000"/>
              <a:buFont typeface="Calibri"/>
              <a:buAutoNum type="alphaLcParenR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/>
              <a:t> +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/>
              <a:t> 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/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Examples that are not propositions.</a:t>
            </a:r>
            <a:endParaRPr/>
          </a:p>
          <a:p>
            <a:pPr indent="-514350" lvl="1" marL="880110" rtl="0" algn="l">
              <a:spcBef>
                <a:spcPts val="408"/>
              </a:spcBef>
              <a:spcAft>
                <a:spcPts val="0"/>
              </a:spcAft>
              <a:buSzPct val="85000"/>
              <a:buFont typeface="Calibri"/>
              <a:buAutoNum type="alphaLcParenR"/>
            </a:pPr>
            <a:r>
              <a:rPr lang="en-US"/>
              <a:t>Sit down!</a:t>
            </a:r>
            <a:endParaRPr/>
          </a:p>
          <a:p>
            <a:pPr indent="-514350" lvl="1" marL="880110" rtl="0" algn="l">
              <a:spcBef>
                <a:spcPts val="408"/>
              </a:spcBef>
              <a:spcAft>
                <a:spcPts val="0"/>
              </a:spcAft>
              <a:buSzPct val="85000"/>
              <a:buFont typeface="Calibri"/>
              <a:buAutoNum type="alphaLcParenR"/>
            </a:pPr>
            <a:r>
              <a:rPr lang="en-US"/>
              <a:t>What time is it?</a:t>
            </a:r>
            <a:endParaRPr/>
          </a:p>
          <a:p>
            <a:pPr indent="-514350" lvl="1" marL="880110" rtl="0" algn="l">
              <a:spcBef>
                <a:spcPts val="408"/>
              </a:spcBef>
              <a:spcAft>
                <a:spcPts val="0"/>
              </a:spcAft>
              <a:buSzPct val="85000"/>
              <a:buFont typeface="Calibri"/>
              <a:buAutoNum type="alphaLcParenR"/>
            </a:pPr>
            <a:r>
              <a:rPr i="1" lang="en-US"/>
              <a:t>x</a:t>
            </a:r>
            <a:r>
              <a:rPr lang="en-US"/>
              <a:t> + 1 = 2</a:t>
            </a:r>
            <a:endParaRPr/>
          </a:p>
          <a:p>
            <a:pPr indent="-514350" lvl="1" marL="880110" rtl="0" algn="l">
              <a:spcBef>
                <a:spcPts val="408"/>
              </a:spcBef>
              <a:spcAft>
                <a:spcPts val="0"/>
              </a:spcAft>
              <a:buSzPct val="85000"/>
              <a:buFont typeface="Calibri"/>
              <a:buAutoNum type="alphaLcParenR"/>
            </a:pPr>
            <a:r>
              <a:rPr i="1" lang="en-US"/>
              <a:t>x</a:t>
            </a:r>
            <a:r>
              <a:rPr lang="en-US"/>
              <a:t> + </a:t>
            </a:r>
            <a:r>
              <a:rPr i="1" lang="en-US"/>
              <a:t>y </a:t>
            </a:r>
            <a:r>
              <a:rPr lang="en-US"/>
              <a:t>= </a:t>
            </a:r>
            <a:r>
              <a:rPr i="1" lang="en-US"/>
              <a:t>z</a:t>
            </a:r>
            <a:endParaRPr/>
          </a:p>
          <a:p>
            <a:pPr indent="-141001" lvl="0" marL="274320" rtl="0" algn="l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Propositional Logic</a:t>
            </a:r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Propositions that cannot be expressed in terms of simpler propositions are called </a:t>
            </a:r>
            <a:r>
              <a:rPr b="1" lang="en-US"/>
              <a:t>atomic propositions</a:t>
            </a:r>
            <a:r>
              <a:rPr lang="en-US"/>
              <a:t>.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Constructing Propositions</a:t>
            </a:r>
            <a:endParaRPr/>
          </a:p>
          <a:p>
            <a:pPr indent="-246380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Propositional Variables: </a:t>
            </a:r>
            <a:r>
              <a:rPr i="1" lang="en-US"/>
              <a:t>p</a:t>
            </a:r>
            <a:r>
              <a:rPr lang="en-US"/>
              <a:t>, </a:t>
            </a:r>
            <a:r>
              <a:rPr i="1" lang="en-US"/>
              <a:t>q, r</a:t>
            </a:r>
            <a:r>
              <a:rPr lang="en-US"/>
              <a:t>, </a:t>
            </a:r>
            <a:r>
              <a:rPr i="1" lang="en-US"/>
              <a:t>s</a:t>
            </a:r>
            <a:r>
              <a:rPr lang="en-US"/>
              <a:t>, …</a:t>
            </a:r>
            <a:endParaRPr/>
          </a:p>
          <a:p>
            <a:pPr indent="-246380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The proposition that is always true is denoted by </a:t>
            </a:r>
            <a:r>
              <a:rPr b="1" lang="en-US"/>
              <a:t>T</a:t>
            </a:r>
            <a:r>
              <a:rPr lang="en-US"/>
              <a:t> and the proposition that is always false is denoted by </a:t>
            </a:r>
            <a:r>
              <a:rPr b="1" lang="en-US"/>
              <a:t>F</a:t>
            </a:r>
            <a:r>
              <a:rPr lang="en-US"/>
              <a:t>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Propositional Logic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Constructing Propositions</a:t>
            </a:r>
            <a:endParaRPr/>
          </a:p>
          <a:p>
            <a:pPr indent="-246380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Propositional Variables: </a:t>
            </a:r>
            <a:r>
              <a:rPr i="1" lang="en-US"/>
              <a:t>p</a:t>
            </a:r>
            <a:r>
              <a:rPr lang="en-US"/>
              <a:t>, </a:t>
            </a:r>
            <a:r>
              <a:rPr i="1" lang="en-US"/>
              <a:t>q, r</a:t>
            </a:r>
            <a:r>
              <a:rPr lang="en-US"/>
              <a:t>, </a:t>
            </a:r>
            <a:r>
              <a:rPr i="1" lang="en-US"/>
              <a:t>s</a:t>
            </a:r>
            <a:r>
              <a:rPr lang="en-US"/>
              <a:t>, …</a:t>
            </a:r>
            <a:endParaRPr/>
          </a:p>
          <a:p>
            <a:pPr indent="-246380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The proposition that is always true is denoted by </a:t>
            </a:r>
            <a:r>
              <a:rPr b="1" lang="en-US"/>
              <a:t>T</a:t>
            </a:r>
            <a:r>
              <a:rPr lang="en-US"/>
              <a:t> and the proposition that is always false is denoted by </a:t>
            </a:r>
            <a:r>
              <a:rPr b="1" lang="en-US"/>
              <a:t>F</a:t>
            </a:r>
            <a:r>
              <a:rPr lang="en-US"/>
              <a:t>.</a:t>
            </a:r>
            <a:endParaRPr/>
          </a:p>
          <a:p>
            <a:pPr indent="-246380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Compound Propositions: constructed from logical connectives and other propositions</a:t>
            </a:r>
            <a:endParaRPr/>
          </a:p>
          <a:p>
            <a:pPr indent="-246380" lvl="2" marL="914400" rtl="0" algn="l">
              <a:spcBef>
                <a:spcPts val="420"/>
              </a:spcBef>
              <a:spcAft>
                <a:spcPts val="0"/>
              </a:spcAft>
              <a:buSzPts val="1470"/>
              <a:buChar char="■"/>
            </a:pPr>
            <a:r>
              <a:rPr lang="en-US"/>
              <a:t>Negation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¬</a:t>
            </a:r>
            <a:endParaRPr/>
          </a:p>
          <a:p>
            <a:pPr indent="-246380" lvl="2" marL="914400" rtl="0" algn="l">
              <a:spcBef>
                <a:spcPts val="420"/>
              </a:spcBef>
              <a:spcAft>
                <a:spcPts val="0"/>
              </a:spcAft>
              <a:buSzPts val="1470"/>
              <a:buChar char="■"/>
            </a:pPr>
            <a:r>
              <a:rPr lang="en-US"/>
              <a:t>Conjunction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∧</a:t>
            </a:r>
            <a:endParaRPr/>
          </a:p>
          <a:p>
            <a:pPr indent="-246380" lvl="2" marL="914400" rtl="0" algn="l">
              <a:spcBef>
                <a:spcPts val="420"/>
              </a:spcBef>
              <a:spcAft>
                <a:spcPts val="0"/>
              </a:spcAft>
              <a:buSzPts val="1470"/>
              <a:buChar char="■"/>
            </a:pPr>
            <a:r>
              <a:rPr lang="en-US"/>
              <a:t>Disjunction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∨</a:t>
            </a:r>
            <a:endParaRPr/>
          </a:p>
          <a:p>
            <a:pPr indent="-246380" lvl="2" marL="914400" rtl="0" algn="l">
              <a:spcBef>
                <a:spcPts val="480"/>
              </a:spcBef>
              <a:spcAft>
                <a:spcPts val="0"/>
              </a:spcAft>
              <a:buSzPts val="1470"/>
              <a:buChar char="■"/>
            </a:pPr>
            <a:r>
              <a:rPr lang="en-US"/>
              <a:t>Implication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→</a:t>
            </a:r>
            <a:endParaRPr/>
          </a:p>
          <a:p>
            <a:pPr indent="-246380" lvl="2" marL="914400" rtl="0" algn="l">
              <a:spcBef>
                <a:spcPts val="480"/>
              </a:spcBef>
              <a:spcAft>
                <a:spcPts val="0"/>
              </a:spcAft>
              <a:buSzPts val="1470"/>
              <a:buChar char="■"/>
            </a:pPr>
            <a:r>
              <a:rPr lang="en-US"/>
              <a:t>Biconditional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↔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Compound Propositions: Negation</a:t>
            </a:r>
            <a:endParaRPr/>
          </a:p>
        </p:txBody>
      </p:sp>
      <p:pic>
        <p:nvPicPr>
          <p:cNvPr descr="A text on a white background&#10;&#10;Description automatically generated" id="154" name="Google Shape;15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896064"/>
            <a:ext cx="8229600" cy="2467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Compound Propositions: Negation</a:t>
            </a:r>
            <a:endParaRPr/>
          </a:p>
        </p:txBody>
      </p:sp>
      <p:sp>
        <p:nvSpPr>
          <p:cNvPr id="160" name="Google Shape;160;p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27432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0"/>
              <a:buChar char="●"/>
            </a:pPr>
            <a:r>
              <a:rPr lang="en-US"/>
              <a:t>The </a:t>
            </a:r>
            <a:r>
              <a:rPr i="1" lang="en-US"/>
              <a:t>negation</a:t>
            </a:r>
            <a:r>
              <a:rPr lang="en-US"/>
              <a:t> of a proposition 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/>
              <a:t>  is  denoted by 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¬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/>
              <a:t>  and has this truth table:</a:t>
            </a:r>
            <a:endParaRPr/>
          </a:p>
          <a:p>
            <a:pPr indent="-129540" lvl="1" marL="27432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None/>
            </a:pPr>
            <a:r>
              <a:t/>
            </a:r>
            <a:endParaRPr/>
          </a:p>
          <a:p>
            <a:pPr indent="-129540" lvl="1" marL="27432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None/>
            </a:pPr>
            <a:r>
              <a:t/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b="1" lang="en-US"/>
              <a:t>Example</a:t>
            </a:r>
            <a:r>
              <a:rPr lang="en-US"/>
              <a:t>: If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/>
              <a:t> denotes “The earth is round.”, then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¬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/>
              <a:t>     denotes “It is not the case that the earth is round,” or more simply “The earth is not round.”  </a:t>
            </a:r>
            <a:endParaRPr/>
          </a:p>
        </p:txBody>
      </p:sp>
      <p:graphicFrame>
        <p:nvGraphicFramePr>
          <p:cNvPr id="161" name="Google Shape;161;p9"/>
          <p:cNvGraphicFramePr/>
          <p:nvPr/>
        </p:nvGraphicFramePr>
        <p:xfrm>
          <a:off x="1828800" y="297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{9EB7FBFB-4C6F-4D01-A285-94C05E7ECF3A}</a:tableStyleId>
              </a:tblPr>
              <a:tblGrid>
                <a:gridCol w="2819400"/>
                <a:gridCol w="2819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¬</a:t>
                      </a:r>
                      <a:r>
                        <a:rPr i="1" lang="en-US" sz="18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p</a:t>
                      </a:r>
                      <a:r>
                        <a:rPr lang="en-US" sz="1800"/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2013-09-13T22:27:42Z</dcterms:created>
  <dc:creator>Richard Scherl</dc:creator>
</cp:coreProperties>
</file>