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Constantia"/>
      <p:regular r:id="rId39"/>
      <p:bold r:id="rId40"/>
      <p:italic r:id="rId41"/>
      <p:boldItalic r:id="rId42"/>
    </p:embeddedFont>
    <p:embeddedFont>
      <p:font typeface="Cambria Math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jL+hFzyyaIkpae55eESL0Pfe19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B8033-C604-4FC9-ABE1-D3AC3994CA99}">
  <a:tblStyle styleId="{BE5B8033-C604-4FC9-ABE1-D3AC3994CA99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bold.fntdata"/><Relationship Id="rId20" Type="http://schemas.openxmlformats.org/officeDocument/2006/relationships/slide" Target="slides/slide14.xml"/><Relationship Id="rId42" Type="http://schemas.openxmlformats.org/officeDocument/2006/relationships/font" Target="fonts/Constantia-boldItalic.fntdata"/><Relationship Id="rId41" Type="http://schemas.openxmlformats.org/officeDocument/2006/relationships/font" Target="fonts/Constantia-italic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CambriaMath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nstanti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1717a1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01717a13b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1717a13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01717a13b1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717a13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1717a13b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1717a13b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01717a13b1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1717a13b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01717a13b1_0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0166ce1dc7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30166ce1dc7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g30166ce1dc7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30166ce1dc7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30166ce1dc7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166ce1dc7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0166ce1dc7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0166ce1dc7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0166ce1dc7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166ce1dc7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166ce1dc7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0166ce1dc7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0166ce1dc7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166ce1dc7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166ce1dc7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30166ce1dc7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Google Shape;35;g30166ce1dc7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0166ce1dc7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0166ce1dc7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0166ce1dc7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30166ce1dc7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30166ce1dc7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0166ce1dc7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g30166ce1dc7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30166ce1dc7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30166ce1dc7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" name="Google Shape;45;g30166ce1dc7_0_24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4" cy="1239938"/>
          </a:xfrm>
        </p:grpSpPr>
        <p:sp>
          <p:nvSpPr>
            <p:cNvPr id="46" name="Google Shape;46;g30166ce1dc7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30166ce1dc7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0166ce1dc7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30166ce1dc7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30166ce1dc7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166ce1dc7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0166ce1dc7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166ce1dc7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166ce1dc7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0166ce1dc7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0166ce1dc7_0_42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4" cy="1239938"/>
          </a:xfrm>
        </p:grpSpPr>
        <p:sp>
          <p:nvSpPr>
            <p:cNvPr id="58" name="Google Shape;58;g30166ce1dc7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0166ce1dc7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30166ce1dc7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30166ce1dc7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30166ce1dc7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166ce1dc7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0166ce1dc7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0166ce1dc7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0166ce1dc7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0166ce1dc7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166ce1dc7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166ce1dc7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0166ce1dc7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0166ce1dc7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0166ce1dc7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0166ce1dc7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0166ce1dc7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166ce1dc7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0166ce1dc7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0166ce1dc7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0166ce1dc7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0166ce1dc7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0166ce1dc7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0166ce1dc7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0166ce1dc7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g30166ce1dc7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0166ce1dc7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166ce1dc7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166ce1dc7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166ce1dc7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166ce1dc7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0166ce1dc7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166ce1dc7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0166ce1dc7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0166ce1dc7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0166ce1dc7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0166ce1dc7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166ce1dc7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166ce1dc7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0166ce1dc7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0166ce1dc7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0166ce1dc7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0166ce1dc7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166ce1dc7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166ce1dc7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0166ce1dc7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166ce1dc7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30166ce1dc7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0166ce1dc7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0166ce1dc7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0166ce1dc7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0166ce1dc7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g30166ce1dc7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7" cy="1239937"/>
          </a:xfrm>
        </p:grpSpPr>
        <p:sp>
          <p:nvSpPr>
            <p:cNvPr id="17" name="Google Shape;17;g30166ce1dc7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30166ce1dc7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30166ce1dc7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0166ce1dc7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0166ce1dc7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g30166ce1dc7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30166ce1dc7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30166ce1dc7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0166ce1dc7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0166ce1dc7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1717a13b1_0_7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3: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Propositional Equivalence</a:t>
            </a:r>
            <a:endParaRPr/>
          </a:p>
        </p:txBody>
      </p:sp>
      <p:sp>
        <p:nvSpPr>
          <p:cNvPr id="127" name="Google Shape;127;g301717a13b1_0_7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1.3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Examples of Propositional Functions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0961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Let “</a:t>
            </a:r>
            <a:r>
              <a:rPr i="1" lang="en-US"/>
              <a:t>x</a:t>
            </a:r>
            <a:r>
              <a:rPr lang="en-US"/>
              <a:t> + </a:t>
            </a:r>
            <a:r>
              <a:rPr i="1" lang="en-US"/>
              <a:t>y</a:t>
            </a:r>
            <a:r>
              <a:rPr lang="en-US"/>
              <a:t> = </a:t>
            </a:r>
            <a:r>
              <a:rPr i="1" lang="en-US"/>
              <a:t>z” </a:t>
            </a:r>
            <a:r>
              <a:rPr lang="en-US"/>
              <a:t>be denoted by  </a:t>
            </a:r>
            <a:r>
              <a:rPr i="1" lang="en-US"/>
              <a:t>R</a:t>
            </a:r>
            <a:r>
              <a:rPr lang="en-US"/>
              <a:t>(</a:t>
            </a:r>
            <a:r>
              <a:rPr i="1" lang="en-US"/>
              <a:t>x, y, z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and </a:t>
            </a:r>
            <a:r>
              <a:rPr i="1" lang="en-US"/>
              <a:t>U</a:t>
            </a:r>
            <a:r>
              <a:rPr lang="en-US"/>
              <a:t> (for all three variables) be the integers. 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these truth values:</a:t>
            </a:r>
            <a:r>
              <a:rPr i="1" lang="en-US"/>
              <a:t> 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ts val="2040"/>
              <a:buNone/>
            </a:pPr>
            <a:r>
              <a:rPr lang="en-US"/>
              <a:t>R(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2,-1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/>
              <a:t>)        </a:t>
            </a:r>
            <a:r>
              <a:rPr b="1" lang="en-US"/>
              <a:t>Solution:  F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ts val="2040"/>
              <a:buNone/>
            </a:pPr>
            <a:r>
              <a:rPr lang="en-US"/>
              <a:t>R(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3,4,7</a:t>
            </a:r>
            <a:r>
              <a:rPr lang="en-US"/>
              <a:t>)         </a:t>
            </a:r>
            <a:r>
              <a:rPr b="1" lang="en-US"/>
              <a:t>Solution: T</a:t>
            </a:r>
            <a:endParaRPr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ts val="2040"/>
              <a:buNone/>
            </a:pPr>
            <a:r>
              <a:rPr lang="en-US"/>
              <a:t>R(</a:t>
            </a:r>
            <a:r>
              <a:rPr i="1" lang="en-US"/>
              <a:t>x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 </a:t>
            </a:r>
            <a:r>
              <a:rPr i="1" lang="en-US"/>
              <a:t>z</a:t>
            </a:r>
            <a:r>
              <a:rPr lang="en-US"/>
              <a:t>)       </a:t>
            </a:r>
            <a:r>
              <a:rPr b="1" lang="en-US"/>
              <a:t>Solution: Not a Proposition</a:t>
            </a:r>
            <a:endParaRPr b="1"/>
          </a:p>
          <a:p>
            <a:pPr indent="-246888" lvl="1" marL="640080" rtl="0" algn="l">
              <a:spcBef>
                <a:spcPts val="372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309610" lvl="0" marL="274320" rtl="0" algn="l">
              <a:spcBef>
                <a:spcPts val="403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Now let  “</a:t>
            </a:r>
            <a:r>
              <a:rPr i="1" lang="en-US"/>
              <a:t>x</a:t>
            </a:r>
            <a:r>
              <a:rPr lang="en-US"/>
              <a:t> - </a:t>
            </a:r>
            <a:r>
              <a:rPr i="1" lang="en-US"/>
              <a:t>y</a:t>
            </a:r>
            <a:r>
              <a:rPr lang="en-US"/>
              <a:t> = </a:t>
            </a:r>
            <a:r>
              <a:rPr i="1" lang="en-US"/>
              <a:t>z” </a:t>
            </a:r>
            <a:r>
              <a:rPr lang="en-US"/>
              <a:t>be denoted by </a:t>
            </a:r>
            <a:r>
              <a:rPr i="1" lang="en-US"/>
              <a:t>Q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, </a:t>
            </a:r>
            <a:r>
              <a:rPr i="1" lang="en-US"/>
              <a:t>y</a:t>
            </a:r>
            <a:r>
              <a:rPr lang="en-US"/>
              <a:t>, </a:t>
            </a:r>
            <a:r>
              <a:rPr i="1" lang="en-US"/>
              <a:t>z</a:t>
            </a:r>
            <a:r>
              <a:rPr lang="en-US"/>
              <a:t>), with U as the integers.</a:t>
            </a:r>
            <a:r>
              <a:rPr i="1" lang="en-US"/>
              <a:t> </a:t>
            </a:r>
            <a:r>
              <a:rPr lang="en-US"/>
              <a:t>Find</a:t>
            </a:r>
            <a:r>
              <a:rPr b="1" lang="en-US"/>
              <a:t> </a:t>
            </a:r>
            <a:r>
              <a:rPr lang="en-US"/>
              <a:t>these truth values:</a:t>
            </a:r>
            <a:endParaRPr/>
          </a:p>
          <a:p>
            <a:pPr indent="0" lvl="0" marL="274320" rtl="0" algn="l">
              <a:spcBef>
                <a:spcPts val="372"/>
              </a:spcBef>
              <a:spcAft>
                <a:spcPts val="0"/>
              </a:spcAft>
              <a:buNone/>
            </a:pPr>
            <a:r>
              <a:rPr lang="en-US"/>
              <a:t>Q(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2,-1,3</a:t>
            </a:r>
            <a:r>
              <a:rPr lang="en-US"/>
              <a:t>)      </a:t>
            </a:r>
            <a:r>
              <a:rPr b="1" lang="en-US"/>
              <a:t>Solution:  T</a:t>
            </a:r>
            <a:endParaRPr/>
          </a:p>
          <a:p>
            <a:pPr indent="0" lvl="0" marL="274320" rtl="0" algn="l">
              <a:spcBef>
                <a:spcPts val="372"/>
              </a:spcBef>
              <a:spcAft>
                <a:spcPts val="0"/>
              </a:spcAft>
              <a:buNone/>
            </a:pPr>
            <a:r>
              <a:rPr lang="en-US"/>
              <a:t>Q(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3,4,7</a:t>
            </a:r>
            <a:r>
              <a:rPr lang="en-US"/>
              <a:t>)       </a:t>
            </a:r>
            <a:r>
              <a:rPr b="1" lang="en-US"/>
              <a:t>Solution: F</a:t>
            </a:r>
            <a:endParaRPr/>
          </a:p>
          <a:p>
            <a:pPr indent="0" lvl="0" marL="274320" rtl="0" algn="l">
              <a:spcBef>
                <a:spcPts val="372"/>
              </a:spcBef>
              <a:spcAft>
                <a:spcPts val="0"/>
              </a:spcAft>
              <a:buNone/>
            </a:pPr>
            <a:r>
              <a:rPr lang="en-US"/>
              <a:t>Q(</a:t>
            </a:r>
            <a:r>
              <a:rPr i="1" lang="en-US"/>
              <a:t>x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 </a:t>
            </a:r>
            <a:r>
              <a:rPr i="1" lang="en-US"/>
              <a:t>z</a:t>
            </a:r>
            <a:r>
              <a:rPr lang="en-US"/>
              <a:t>)    </a:t>
            </a:r>
            <a:r>
              <a:rPr b="1" lang="en-US"/>
              <a:t>Solution:  Not a Proposition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Compound Expressions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7846" lvl="0" marL="274320" rtl="0" algn="l">
              <a:spcBef>
                <a:spcPts val="442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If </a:t>
            </a:r>
            <a:r>
              <a:rPr i="1" lang="en-US"/>
              <a:t>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0,”</a:t>
            </a:r>
            <a:r>
              <a:rPr lang="en-US"/>
              <a:t> find these truth values: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∨ P(-1)      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P(-1)      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F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P(-1)     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F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¬P(-1)  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</a:t>
            </a:r>
            <a:endParaRPr/>
          </a:p>
          <a:p>
            <a:pPr indent="-297846" lvl="0" marL="274320" rtl="0" algn="l">
              <a:spcBef>
                <a:spcPts val="442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Expressions with variables are not propositions and therefore do not have truth values.  For example,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    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ts val="2040"/>
              <a:buNone/>
            </a:pPr>
            <a:r>
              <a:rPr lang="en-US"/>
              <a:t>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/>
              <a:t>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    </a:t>
            </a:r>
            <a:endParaRPr/>
          </a:p>
          <a:p>
            <a:pPr indent="-297846" lvl="0" marL="274320" rtl="0" algn="l">
              <a:spcBef>
                <a:spcPts val="442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When used with quantifiers (to be introduced next), these expressions (propositional functions) become propositions.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Quantifiers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We need </a:t>
            </a:r>
            <a:r>
              <a:rPr i="1" lang="en-US"/>
              <a:t>quantifiers</a:t>
            </a:r>
            <a:r>
              <a:rPr lang="en-US"/>
              <a:t> to express the meaning of English words including </a:t>
            </a:r>
            <a:r>
              <a:rPr i="1" lang="en-US"/>
              <a:t>all</a:t>
            </a:r>
            <a:r>
              <a:rPr lang="en-US"/>
              <a:t> and </a:t>
            </a:r>
            <a:r>
              <a:rPr i="1" lang="en-US"/>
              <a:t>some</a:t>
            </a:r>
            <a:r>
              <a:rPr lang="en-US"/>
              <a:t>: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“All men are Mortal.”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“Some cats do not have fur.”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The two most important quantifiers are:</a:t>
            </a:r>
            <a:endParaRPr/>
          </a:p>
          <a:p>
            <a:pPr indent="-246888" lvl="1" marL="640080" rtl="0" algn="l">
              <a:spcBef>
                <a:spcPts val="518"/>
              </a:spcBef>
              <a:spcAft>
                <a:spcPts val="0"/>
              </a:spcAft>
              <a:buSzPct val="85000"/>
              <a:buChar char="○"/>
            </a:pPr>
            <a:r>
              <a:rPr i="1" lang="en-US"/>
              <a:t>Universal Quantifier, </a:t>
            </a:r>
            <a:r>
              <a:rPr b="1" lang="en-US"/>
              <a:t>“</a:t>
            </a:r>
            <a:r>
              <a:rPr lang="en-US"/>
              <a:t>For all,”   symbol: </a:t>
            </a:r>
            <a:r>
              <a:rPr b="1" lang="en-US" sz="2800"/>
              <a:t>∀</a:t>
            </a:r>
            <a:endParaRPr/>
          </a:p>
          <a:p>
            <a:pPr indent="-246888" lvl="1" marL="640080" rtl="0" algn="l">
              <a:spcBef>
                <a:spcPts val="518"/>
              </a:spcBef>
              <a:spcAft>
                <a:spcPts val="0"/>
              </a:spcAft>
              <a:buSzPct val="85000"/>
              <a:buChar char="○"/>
            </a:pPr>
            <a:r>
              <a:rPr i="1" lang="en-US"/>
              <a:t>Existential Quantifier</a:t>
            </a:r>
            <a:r>
              <a:rPr lang="en-US"/>
              <a:t>, “There exists,”  symbol: </a:t>
            </a:r>
            <a:r>
              <a:rPr b="1" lang="en-US" sz="2800"/>
              <a:t>∃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We write as in 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and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).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means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 for </a:t>
            </a:r>
            <a:r>
              <a:rPr lang="en-US" u="sng"/>
              <a:t>every</a:t>
            </a:r>
            <a:r>
              <a:rPr lang="en-US"/>
              <a:t> </a:t>
            </a:r>
            <a:r>
              <a:rPr i="1" lang="en-US"/>
              <a:t>x</a:t>
            </a:r>
            <a:r>
              <a:rPr lang="en-US"/>
              <a:t> in the </a:t>
            </a:r>
            <a:r>
              <a:rPr i="1" lang="en-US"/>
              <a:t>domain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means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 for </a:t>
            </a:r>
            <a:r>
              <a:rPr lang="en-US" u="sng"/>
              <a:t>some</a:t>
            </a:r>
            <a:r>
              <a:rPr lang="en-US"/>
              <a:t> </a:t>
            </a:r>
            <a:r>
              <a:rPr i="1" lang="en-US"/>
              <a:t>x</a:t>
            </a:r>
            <a:r>
              <a:rPr lang="en-US"/>
              <a:t> in the </a:t>
            </a:r>
            <a:r>
              <a:rPr i="1" lang="en-US"/>
              <a:t>domain</a:t>
            </a:r>
            <a:r>
              <a:rPr lang="en-US"/>
              <a:t>.</a:t>
            </a:r>
            <a:endParaRPr/>
          </a:p>
          <a:p>
            <a:pPr indent="-274319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The quantifiers are said to bind the variable </a:t>
            </a:r>
            <a:r>
              <a:rPr i="1" lang="en-US"/>
              <a:t>x </a:t>
            </a:r>
            <a:r>
              <a:rPr lang="en-US"/>
              <a:t>in these expressions. </a:t>
            </a:r>
            <a:endParaRPr/>
          </a:p>
        </p:txBody>
      </p:sp>
      <p:pic>
        <p:nvPicPr>
          <p:cNvPr descr="0109.jpg"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304800"/>
            <a:ext cx="890778" cy="10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5334000" y="13716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Charles Peirce (1839-1914)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Universal Quantifier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○"/>
            </a:pPr>
            <a:r>
              <a:rPr lang="en-US"/>
              <a:t>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</a:t>
            </a:r>
            <a:r>
              <a:rPr i="1" lang="en-US"/>
              <a:t>  </a:t>
            </a:r>
            <a:r>
              <a:rPr lang="en-US"/>
              <a:t>is read as </a:t>
            </a:r>
            <a:r>
              <a:rPr i="1" lang="en-US"/>
              <a:t>“</a:t>
            </a:r>
            <a:r>
              <a:rPr lang="en-US"/>
              <a:t>For all </a:t>
            </a:r>
            <a:r>
              <a:rPr i="1" lang="en-US"/>
              <a:t>x</a:t>
            </a:r>
            <a:r>
              <a:rPr lang="en-US"/>
              <a:t>, P(</a:t>
            </a:r>
            <a:r>
              <a:rPr i="1" lang="en-US"/>
              <a:t>x</a:t>
            </a:r>
            <a:r>
              <a:rPr lang="en-US"/>
              <a:t>)” or “For every </a:t>
            </a:r>
            <a:r>
              <a:rPr i="1" lang="en-US"/>
              <a:t>x</a:t>
            </a:r>
            <a:r>
              <a:rPr lang="en-US"/>
              <a:t>, P(</a:t>
            </a:r>
            <a:r>
              <a:rPr i="1" lang="en-US"/>
              <a:t>x</a:t>
            </a:r>
            <a:r>
              <a:rPr lang="en-US"/>
              <a:t>)”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Examples</a:t>
            </a:r>
            <a:r>
              <a:rPr lang="en-US"/>
              <a:t>: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the integers, then </a:t>
            </a:r>
            <a:r>
              <a:rPr lang="en-US"/>
              <a:t>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false.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the positive integers, then     </a:t>
            </a:r>
            <a:r>
              <a:rPr lang="en-US"/>
              <a:t>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true.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is even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the integers,  then </a:t>
            </a:r>
            <a:r>
              <a:rPr lang="en-US"/>
              <a:t>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false.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Existential Quantifier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read as </a:t>
            </a:r>
            <a:r>
              <a:rPr i="1" lang="en-US"/>
              <a:t>“</a:t>
            </a:r>
            <a:r>
              <a:rPr lang="en-US"/>
              <a:t>For some </a:t>
            </a:r>
            <a:r>
              <a:rPr i="1" lang="en-US"/>
              <a:t>x</a:t>
            </a:r>
            <a:r>
              <a:rPr lang="en-US"/>
              <a:t>, P(</a:t>
            </a:r>
            <a:r>
              <a:rPr i="1" lang="en-US"/>
              <a:t>x</a:t>
            </a:r>
            <a:r>
              <a:rPr lang="en-US"/>
              <a:t>)”,  or as “There is an </a:t>
            </a:r>
            <a:r>
              <a:rPr i="1" lang="en-US"/>
              <a:t>x</a:t>
            </a:r>
            <a:r>
              <a:rPr lang="en-US"/>
              <a:t> such that P(</a:t>
            </a:r>
            <a:r>
              <a:rPr i="1" lang="en-US"/>
              <a:t>x</a:t>
            </a:r>
            <a:r>
              <a:rPr lang="en-US"/>
              <a:t>),”  or “For at least one </a:t>
            </a:r>
            <a:r>
              <a:rPr i="1" lang="en-US"/>
              <a:t>x</a:t>
            </a:r>
            <a:r>
              <a:rPr lang="en-US"/>
              <a:t>, P(</a:t>
            </a:r>
            <a:r>
              <a:rPr i="1" lang="en-US"/>
              <a:t>x</a:t>
            </a:r>
            <a:r>
              <a:rPr lang="en-US"/>
              <a:t>).”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Examples</a:t>
            </a:r>
            <a:r>
              <a:rPr lang="en-US"/>
              <a:t>: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i="1" lang="en-US"/>
              <a:t> </a:t>
            </a: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the integers, then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true. It is also true if U is the positive integers.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&lt;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the positive integers,  then    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false.</a:t>
            </a:r>
            <a:endParaRPr/>
          </a:p>
          <a:p>
            <a:pPr indent="-457199" lvl="2" marL="1124712" rtl="0" algn="l">
              <a:spcBef>
                <a:spcPts val="420"/>
              </a:spcBef>
              <a:spcAft>
                <a:spcPts val="0"/>
              </a:spcAft>
              <a:buSzPts val="1470"/>
              <a:buFont typeface="Calibri"/>
              <a:buChar char="■"/>
            </a:pPr>
            <a:r>
              <a:rPr lang="en-US"/>
              <a:t>If</a:t>
            </a:r>
            <a:r>
              <a:rPr i="1" lang="en-US"/>
              <a:t> P(x)</a:t>
            </a:r>
            <a:r>
              <a:rPr lang="en-US"/>
              <a:t> denotes  “</a:t>
            </a:r>
            <a:r>
              <a:rPr i="1" lang="en-US"/>
              <a:t>x</a:t>
            </a:r>
            <a:r>
              <a:rPr lang="en-US"/>
              <a:t> is even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the integers,  then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Thinking about Quantifiers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When the domain is finite, we can think of quantification as looping through the elements of the domain.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To evaluate 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loop through all </a:t>
            </a:r>
            <a:r>
              <a:rPr i="1" lang="en-US"/>
              <a:t>x</a:t>
            </a:r>
            <a:r>
              <a:rPr lang="en-US"/>
              <a:t> in the domain.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If at every step P(</a:t>
            </a:r>
            <a:r>
              <a:rPr i="1" lang="en-US"/>
              <a:t>x</a:t>
            </a:r>
            <a:r>
              <a:rPr lang="en-US"/>
              <a:t>) is true, then 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true.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If at a step P(</a:t>
            </a:r>
            <a:r>
              <a:rPr i="1" lang="en-US"/>
              <a:t>x</a:t>
            </a:r>
            <a:r>
              <a:rPr lang="en-US"/>
              <a:t>) is false, then ∀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false and the loop terminates. 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To evaluate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loop through all </a:t>
            </a:r>
            <a:r>
              <a:rPr i="1" lang="en-US"/>
              <a:t>x</a:t>
            </a:r>
            <a:r>
              <a:rPr lang="en-US"/>
              <a:t> in the domain.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If at some step, P(</a:t>
            </a:r>
            <a:r>
              <a:rPr i="1" lang="en-US"/>
              <a:t>x</a:t>
            </a:r>
            <a:r>
              <a:rPr lang="en-US"/>
              <a:t>) is true, then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true and the loop terminates.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If the loop ends without finding an </a:t>
            </a:r>
            <a:r>
              <a:rPr i="1" lang="en-US"/>
              <a:t>x</a:t>
            </a:r>
            <a:r>
              <a:rPr lang="en-US"/>
              <a:t> for which P(</a:t>
            </a:r>
            <a:r>
              <a:rPr i="1" lang="en-US"/>
              <a:t>x</a:t>
            </a:r>
            <a:r>
              <a:rPr lang="en-US"/>
              <a:t>) is true, then ∃</a:t>
            </a:r>
            <a:r>
              <a:rPr i="1" lang="en-US"/>
              <a:t>x 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is false.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Even if the domains are infinite, we can still think of the quantifiers this fashion, but the loops will not terminate in some cases.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Properties of Quantifiers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457200" y="1935475"/>
            <a:ext cx="82296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6083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truth value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∃x P(x)</a:t>
            </a:r>
            <a:r>
              <a:rPr lang="en-US"/>
              <a:t> 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 x P(x)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depend on both the propositional function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and on  the domain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  <a:p>
            <a:pPr indent="-286083" lvl="0" marL="274320" rtl="0" algn="l">
              <a:spcBef>
                <a:spcPts val="481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/>
          </a:p>
          <a:p>
            <a:pPr indent="-466915" lvl="1" marL="850392" rtl="0" algn="l"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Char char="○"/>
            </a:pPr>
            <a:r>
              <a:rPr lang="en-US"/>
              <a:t>If </a:t>
            </a:r>
            <a:r>
              <a:rPr i="1" lang="en-US"/>
              <a:t>U</a:t>
            </a:r>
            <a:r>
              <a:rPr lang="en-US"/>
              <a:t> is the  positive integers and </a:t>
            </a:r>
            <a:r>
              <a:rPr i="1" lang="en-US"/>
              <a:t>P(x) </a:t>
            </a:r>
            <a:r>
              <a:rPr lang="en-US"/>
              <a:t>is the statement           “</a:t>
            </a:r>
            <a:r>
              <a:rPr i="1" lang="en-US"/>
              <a:t>x</a:t>
            </a:r>
            <a:r>
              <a:rPr lang="en-US"/>
              <a:t> &lt;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”, then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∃x P(x)</a:t>
            </a:r>
            <a:r>
              <a:rPr b="1" lang="en-US"/>
              <a:t> is true, but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∀x P(x)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is false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  <a:p>
            <a:pPr indent="-466915" lvl="1" marL="850392" rtl="0" algn="l"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Char char="○"/>
            </a:pPr>
            <a:r>
              <a:rPr lang="en-US"/>
              <a:t>If </a:t>
            </a:r>
            <a:r>
              <a:rPr i="1" lang="en-US"/>
              <a:t>U</a:t>
            </a:r>
            <a:r>
              <a:rPr lang="en-US"/>
              <a:t> is the negative integers and </a:t>
            </a:r>
            <a:r>
              <a:rPr i="1" lang="en-US"/>
              <a:t>P(x) </a:t>
            </a:r>
            <a:r>
              <a:rPr lang="en-US"/>
              <a:t>is the statement           “</a:t>
            </a:r>
            <a:r>
              <a:rPr i="1" lang="en-US"/>
              <a:t>x</a:t>
            </a:r>
            <a:r>
              <a:rPr lang="en-US"/>
              <a:t> &lt;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”, then </a:t>
            </a:r>
            <a:r>
              <a:rPr b="1" lang="en-US"/>
              <a:t>both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∃x P(x)</a:t>
            </a:r>
            <a:r>
              <a:rPr b="1" lang="en-US"/>
              <a:t>  and 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∀x P(x)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are true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  <a:p>
            <a:pPr indent="-466915" lvl="1" marL="850392" rtl="0" algn="l"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Char char="○"/>
            </a:pPr>
            <a:r>
              <a:rPr lang="en-US"/>
              <a:t>If </a:t>
            </a:r>
            <a:r>
              <a:rPr i="1" lang="en-US"/>
              <a:t>U</a:t>
            </a:r>
            <a:r>
              <a:rPr lang="en-US"/>
              <a:t> consists of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/>
              <a:t>,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/>
              <a:t>, and </a:t>
            </a:r>
            <a:r>
              <a:rPr i="1" lang="en-US"/>
              <a:t>P(x) </a:t>
            </a:r>
            <a:r>
              <a:rPr lang="en-US"/>
              <a:t>is the statement         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”, then </a:t>
            </a:r>
            <a:r>
              <a:rPr b="1" lang="en-US"/>
              <a:t>both</a:t>
            </a:r>
            <a:r>
              <a:rPr lang="en-US"/>
              <a:t>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∃x P(x)</a:t>
            </a:r>
            <a:r>
              <a:rPr b="1" lang="en-US"/>
              <a:t>   and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∀x P(x)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are true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66915" lvl="1" marL="850392" rtl="0" algn="l"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But if </a:t>
            </a:r>
            <a:r>
              <a:rPr i="1" lang="en-US"/>
              <a:t>P(x) </a:t>
            </a:r>
            <a:r>
              <a:rPr lang="en-US"/>
              <a:t>is the statement “</a:t>
            </a:r>
            <a:r>
              <a:rPr i="1" lang="en-US"/>
              <a:t>x</a:t>
            </a:r>
            <a:r>
              <a:rPr lang="en-US"/>
              <a:t> &lt;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”, then </a:t>
            </a:r>
            <a:r>
              <a:rPr b="1" lang="en-US"/>
              <a:t>both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∃x P(x)</a:t>
            </a:r>
            <a:r>
              <a:rPr b="1" lang="en-US"/>
              <a:t>   and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∀ x P(x)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are false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Precedence of Quantifiers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quantifiers ∀ and  ∃ have higher precedence than all the logical operators.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For example,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∨ Q(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 </a:t>
            </a:r>
            <a:r>
              <a:rPr lang="en-US"/>
              <a:t>means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(∀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))∨ Q(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/>
              <a:t> 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(P(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∨ Q(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)) means something different.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Unfortunately, often people write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∨ Q(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 when they mean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∨ Q(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Translating from English to Logic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Example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:  Translate the following sentence into predicate logic: “Every student in this class has taken a course in Java.”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Solution</a:t>
            </a:r>
            <a:r>
              <a:rPr lang="en-US"/>
              <a:t>: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First decide on the domain </a:t>
            </a:r>
            <a:r>
              <a:rPr i="1" lang="en-US"/>
              <a:t>U</a:t>
            </a:r>
            <a:r>
              <a:rPr lang="en-US"/>
              <a:t>.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Solution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: If </a:t>
            </a:r>
            <a:r>
              <a:rPr i="1" lang="en-US"/>
              <a:t>U</a:t>
            </a:r>
            <a:r>
              <a:rPr lang="en-US"/>
              <a:t> is all students in this class, define a propositional function J(</a:t>
            </a:r>
            <a:r>
              <a:rPr i="1" lang="en-US"/>
              <a:t>x</a:t>
            </a:r>
            <a:r>
              <a:rPr lang="en-US"/>
              <a:t>) denoting “x has taken a course in Java” and translate as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J(x).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Solution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: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/>
              <a:t>But if </a:t>
            </a:r>
            <a:r>
              <a:rPr i="1" lang="en-US"/>
              <a:t>U</a:t>
            </a:r>
            <a:r>
              <a:rPr lang="en-US"/>
              <a:t> is all people, also define a propositional  function S(x) denoting “x is a student in this class” and translate as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(S(x)→ J(x))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  <a:p>
            <a:pPr indent="-246887" lvl="2" marL="914400" rtl="0" algn="l">
              <a:spcBef>
                <a:spcPts val="388"/>
              </a:spcBef>
              <a:spcAft>
                <a:spcPts val="0"/>
              </a:spcAft>
              <a:buSzPts val="147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        ∀x (S(x)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J(x))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is not correct.  What does it mean?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Translating from English to Logic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Example 2</a:t>
            </a:r>
            <a:r>
              <a:rPr lang="en-US"/>
              <a:t>: Translate the following sentence into predicate logic: “Some student in this class has taken a course in Java.”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Solution</a:t>
            </a:r>
            <a:r>
              <a:rPr lang="en-US"/>
              <a:t>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First decide on the domain </a:t>
            </a:r>
            <a:r>
              <a:rPr i="1" lang="en-US"/>
              <a:t>U</a:t>
            </a:r>
            <a:r>
              <a:rPr lang="en-US"/>
              <a:t>.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Solution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: If </a:t>
            </a:r>
            <a:r>
              <a:rPr i="1" lang="en-US"/>
              <a:t>U</a:t>
            </a:r>
            <a:r>
              <a:rPr lang="en-US"/>
              <a:t> is all students in this class, translate as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                      ∃x J(x)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Solution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: But if </a:t>
            </a:r>
            <a:r>
              <a:rPr i="1" lang="en-US"/>
              <a:t>U</a:t>
            </a:r>
            <a:r>
              <a:rPr lang="en-US"/>
              <a:t> is all people, then translate as               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∃x (S(x) ∧ J(x)) 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   ∃x (S(x)→ J(x))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not correct. What does it mean?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1717a13b1_0_1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Tautologies, Contradictions, and Contingencies</a:t>
            </a:r>
            <a:endParaRPr/>
          </a:p>
        </p:txBody>
      </p:sp>
      <p:sp>
        <p:nvSpPr>
          <p:cNvPr id="133" name="Google Shape;133;g301717a13b1_0_12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  </a:t>
            </a:r>
            <a:r>
              <a:rPr i="1" lang="en-US"/>
              <a:t>tautology</a:t>
            </a:r>
            <a:r>
              <a:rPr lang="en-US"/>
              <a:t> is a proposition which is always true.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Example: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lang="en-US"/>
              <a:t>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∨¬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  </a:t>
            </a:r>
            <a:r>
              <a:rPr i="1" lang="en-US"/>
              <a:t>contradiction</a:t>
            </a:r>
            <a:r>
              <a:rPr lang="en-US"/>
              <a:t> is a proposition which is always false.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Example: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lang="en-US"/>
              <a:t>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∧¬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 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  </a:t>
            </a:r>
            <a:r>
              <a:rPr i="1" lang="en-US"/>
              <a:t>contingency</a:t>
            </a:r>
            <a:r>
              <a:rPr lang="en-US"/>
              <a:t> is a proposition which is neither a tautology nor a contradiction, such as  </a:t>
            </a:r>
            <a:r>
              <a:rPr b="1" i="1" lang="en-US"/>
              <a:t>p</a:t>
            </a:r>
            <a:endParaRPr b="1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    </a:t>
            </a:r>
            <a:endParaRPr/>
          </a:p>
        </p:txBody>
      </p:sp>
      <p:sp>
        <p:nvSpPr>
          <p:cNvPr id="134" name="Google Shape;134;g301717a13b1_0_125"/>
          <p:cNvSpPr txBox="1"/>
          <p:nvPr/>
        </p:nvSpPr>
        <p:spPr>
          <a:xfrm>
            <a:off x="5997889" y="95488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35" name="Google Shape;135;g301717a13b1_0_125"/>
          <p:cNvGraphicFramePr/>
          <p:nvPr/>
        </p:nvGraphicFramePr>
        <p:xfrm>
          <a:off x="16764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{BE5B8033-C604-4FC9-ABE1-D3AC3994CA99}</a:tableStyleId>
              </a:tblPr>
              <a:tblGrid>
                <a:gridCol w="1543050"/>
                <a:gridCol w="1504950"/>
                <a:gridCol w="1524000"/>
                <a:gridCol w="1524000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b="0" i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∨¬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Equivalences in Predicate Logic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Statements involving predicates and quantifiers are </a:t>
            </a:r>
            <a:r>
              <a:rPr i="1" lang="en-US"/>
              <a:t>logically equivalent </a:t>
            </a:r>
            <a:r>
              <a:rPr lang="en-US"/>
              <a:t>if and only if they have the same truth value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for every predicate substituted into these statements and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for every domain of discourse used for the variables in the expressions.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notation </a:t>
            </a:r>
            <a:r>
              <a:rPr i="1" lang="en-US"/>
              <a:t>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indicates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are logically equivalent.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¬¬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≡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S(x)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Thinking about Quantifiers as Conjunctions and Disjunctions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457200" y="1935475"/>
            <a:ext cx="82296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6083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  <a:endParaRPr/>
          </a:p>
          <a:p>
            <a:pPr indent="-286083" lvl="0" marL="274320" rtl="0" algn="l">
              <a:spcBef>
                <a:spcPts val="100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If </a:t>
            </a:r>
            <a:r>
              <a:rPr i="1" lang="en-US"/>
              <a:t>U</a:t>
            </a:r>
            <a:r>
              <a:rPr lang="en-US"/>
              <a:t> consists of the integers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,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86083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Even if the domains are infinite, you can still think of the quantifiers in this fashion, but the equivalent expressions without quantifiers will be infinitely long.</a:t>
            </a:r>
            <a:endParaRPr/>
          </a:p>
        </p:txBody>
      </p:sp>
      <p:pic>
        <p:nvPicPr>
          <p:cNvPr descr="addin_tmp.png"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976575"/>
            <a:ext cx="4079081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662375"/>
            <a:ext cx="4062413" cy="31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Negating Quantified Expressions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Consider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J(x)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“Every student in your class has taken a course in Java.”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Here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J(x)</a:t>
            </a:r>
            <a:r>
              <a:rPr lang="en-US"/>
              <a:t>  is “x has taken a course in Java” and 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the domain is students in your class.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Negating the original statement gives “</a:t>
            </a:r>
            <a:r>
              <a:rPr i="1" lang="en-US"/>
              <a:t>It is not the case that</a:t>
            </a:r>
            <a:r>
              <a:rPr lang="en-US"/>
              <a:t> every student in your class has taken Java.” This implies that “There is a student in your class who has not taken Java.”</a:t>
            </a:r>
            <a:endParaRPr/>
          </a:p>
          <a:p>
            <a:pPr indent="0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Symbolically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¬∀x J(x)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∃x ¬J(x)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are equivalent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Negating Quantified Expressions (</a:t>
            </a:r>
            <a:r>
              <a:rPr i="1" lang="en-US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Now Consider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∃ x J(x)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“There is a student in this class who has taken a course in Java.”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Where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J(x)</a:t>
            </a:r>
            <a:r>
              <a:rPr lang="en-US"/>
              <a:t>  is “x has taken a course in Java.”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Negating the original statement gives “It is not the case that there is a student in this class who has taken Java.” This implies that “Every student in this class has not taken Java”</a:t>
            </a:r>
            <a:endParaRPr/>
          </a:p>
          <a:p>
            <a:pPr indent="0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Symbolically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¬∃x J(x)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¬J(x)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are equivalent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De Morgan’s Laws for Quantifiers</a:t>
            </a:r>
            <a:endParaRPr/>
          </a:p>
        </p:txBody>
      </p:sp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rules for negating quantifiers are: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reasoning in the table shows that: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20.jpg"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5024628" cy="1216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84" name="Google Shape;2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419600"/>
            <a:ext cx="3431858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85" name="Google Shape;28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5105400"/>
            <a:ext cx="3431858" cy="38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Translation from English to Logic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Examples</a:t>
            </a:r>
            <a:r>
              <a:rPr lang="en-US"/>
              <a:t>: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/>
              <a:t>“Some student in this class has visited Mexico.”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</a:t>
            </a:r>
            <a:r>
              <a:rPr b="1" lang="en-US"/>
              <a:t>Solution</a:t>
            </a:r>
            <a:r>
              <a:rPr lang="en-US"/>
              <a:t>: Let </a:t>
            </a:r>
            <a:r>
              <a:rPr i="1" lang="en-US"/>
              <a:t>M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denote “</a:t>
            </a:r>
            <a:r>
              <a:rPr i="1" lang="en-US"/>
              <a:t>x</a:t>
            </a:r>
            <a:r>
              <a:rPr lang="en-US"/>
              <a:t> has visited Mexico” and </a:t>
            </a:r>
            <a:r>
              <a:rPr i="1" lang="en-US"/>
              <a:t>S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denote “</a:t>
            </a:r>
            <a:r>
              <a:rPr i="1" lang="en-US"/>
              <a:t>x</a:t>
            </a:r>
            <a:r>
              <a:rPr lang="en-US"/>
              <a:t> is a student in this class,” 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U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be all people.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                   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 (S(x)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M(x))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en-US"/>
              <a:t>“Every student in this class has visited Canada or Mexico.”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</a:t>
            </a:r>
            <a:r>
              <a:rPr b="1" lang="en-US"/>
              <a:t>Solution</a:t>
            </a:r>
            <a:r>
              <a:rPr lang="en-US"/>
              <a:t>: Add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denoting “</a:t>
            </a:r>
            <a:r>
              <a:rPr i="1" lang="en-US"/>
              <a:t>x</a:t>
            </a:r>
            <a:r>
              <a:rPr lang="en-US"/>
              <a:t> has visited Canada.”</a:t>
            </a:r>
            <a:endParaRPr/>
          </a:p>
          <a:p>
            <a:pPr indent="-457200" lvl="1" marL="8503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                   ∀x (S(x)→ (M(x)∨C(x)))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Some Fun with Translating from English into Logical Expressions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x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</a:t>
            </a:r>
            <a:r>
              <a:rPr lang="en-US"/>
              <a:t>Translate “Everything is a fleegle”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Solution</a:t>
            </a:r>
            <a:r>
              <a:rPr lang="en-US"/>
              <a:t>: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F(x)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Translation (cont)</a:t>
            </a:r>
            <a:endParaRPr/>
          </a:p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“Nothing is a snurd.”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 Solution</a:t>
            </a:r>
            <a:r>
              <a:rPr lang="en-US"/>
              <a:t>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lang="en-US"/>
              <a:t>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S(x)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What is this equivalent to?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</a:t>
            </a:r>
            <a:r>
              <a:rPr b="1" lang="en-US"/>
              <a:t>Solution</a:t>
            </a:r>
            <a:r>
              <a:rPr lang="en-US"/>
              <a:t>:  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S(x)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Translation (cont)</a:t>
            </a:r>
            <a:endParaRPr/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“All fleegles are snurds.”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Solution</a:t>
            </a:r>
            <a:r>
              <a:rPr lang="en-US"/>
              <a:t>: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(F(x)→ S(x))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Translation (cont)</a:t>
            </a:r>
            <a:endParaRPr/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“Some fleegles are thingamabobs.”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Solution</a:t>
            </a:r>
            <a:r>
              <a:rPr lang="en-US"/>
              <a:t>: 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(F(x)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T(x))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1717a13b1_0_245"/>
          <p:cNvSpPr txBox="1"/>
          <p:nvPr>
            <p:ph type="title"/>
          </p:nvPr>
        </p:nvSpPr>
        <p:spPr>
          <a:xfrm>
            <a:off x="457200" y="323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Logical Equivalence: Examples</a:t>
            </a:r>
            <a:endParaRPr/>
          </a:p>
        </p:txBody>
      </p:sp>
      <p:sp>
        <p:nvSpPr>
          <p:cNvPr id="141" name="Google Shape;141;g301717a13b1_0_245"/>
          <p:cNvSpPr txBox="1"/>
          <p:nvPr>
            <p:ph idx="1" type="body"/>
          </p:nvPr>
        </p:nvSpPr>
        <p:spPr>
          <a:xfrm>
            <a:off x="457200" y="16306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/>
              <a:t>Two compound propositions p and q are </a:t>
            </a:r>
            <a:r>
              <a:rPr i="1" lang="en-US" sz="2000"/>
              <a:t>logically equivalent</a:t>
            </a:r>
            <a:r>
              <a:rPr lang="en-US" sz="2000"/>
              <a:t> if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p↔q</a:t>
            </a:r>
            <a:r>
              <a:rPr lang="en-US" sz="2000"/>
              <a:t>  is a tautology.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-US" sz="2000"/>
              <a:t>We write this as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⇔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q</a:t>
            </a:r>
            <a:r>
              <a:rPr lang="en-US" sz="2000"/>
              <a:t>   or as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≡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2000"/>
              <a:t> where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2000"/>
              <a:t> 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2000"/>
              <a:t> are compound propositions.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-US" sz="2000"/>
              <a:t>Two compound propositions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2000"/>
              <a:t> 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2000"/>
              <a:t> are equivalent if and only if the columns in a truth table giving their truth values agree.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-US" sz="2000"/>
              <a:t>This truth table shows that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∨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q  </a:t>
            </a:r>
            <a:r>
              <a:rPr lang="en-US" sz="2000"/>
              <a:t>is equivalent to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p → q.</a:t>
            </a:r>
            <a:endParaRPr sz="2000"/>
          </a:p>
        </p:txBody>
      </p:sp>
      <p:graphicFrame>
        <p:nvGraphicFramePr>
          <p:cNvPr id="142" name="Google Shape;142;g301717a13b1_0_245"/>
          <p:cNvGraphicFramePr/>
          <p:nvPr/>
        </p:nvGraphicFramePr>
        <p:xfrm>
          <a:off x="1447800" y="4124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{BE5B8033-C604-4FC9-ABE1-D3AC3994CA99}</a:tableStyleId>
              </a:tblPr>
              <a:tblGrid>
                <a:gridCol w="914400"/>
                <a:gridCol w="914400"/>
                <a:gridCol w="1219200"/>
                <a:gridCol w="1447800"/>
                <a:gridCol w="175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 </a:t>
                      </a:r>
                      <a:r>
                        <a:rPr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∨ 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p→ 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Translation (cont)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 </a:t>
            </a:r>
            <a:r>
              <a:rPr lang="en-US"/>
              <a:t>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“No snurd is a thingamabob.”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 Solution</a:t>
            </a:r>
            <a:r>
              <a:rPr lang="en-US"/>
              <a:t>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lang="en-US"/>
              <a:t>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(S(x)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T(x))  </a:t>
            </a:r>
            <a:r>
              <a:rPr lang="en-US" sz="2300">
                <a:latin typeface="Cambria Math"/>
                <a:ea typeface="Cambria Math"/>
                <a:cs typeface="Cambria Math"/>
                <a:sym typeface="Cambria Math"/>
              </a:rPr>
              <a:t>What is this equivalent to?</a:t>
            </a:r>
            <a:endParaRPr sz="23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</a:t>
            </a:r>
            <a:r>
              <a:rPr b="1" lang="en-US"/>
              <a:t>Solution</a:t>
            </a:r>
            <a:r>
              <a:rPr lang="en-US"/>
              <a:t>: ∀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S(x) ∨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T(x))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Translation (cont)</a:t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 = {fleegles, snurds, thingamabobs}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F(x)</a:t>
            </a:r>
            <a:r>
              <a:rPr lang="en-US"/>
              <a:t>: x is a fleegle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S(x)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snurd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T(x)</a:t>
            </a:r>
            <a:r>
              <a:rPr lang="en-US"/>
              <a:t>: </a:t>
            </a:r>
            <a:r>
              <a:rPr i="1" lang="en-US"/>
              <a:t>x</a:t>
            </a:r>
            <a:r>
              <a:rPr lang="en-US"/>
              <a:t> is a thingamabob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“If any fleegle is a snurd then it is also a thingamabob.”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 Solution</a:t>
            </a:r>
            <a:r>
              <a:rPr lang="en-US"/>
              <a:t>: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((F(x)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S(x))→ T(x))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Lewis Carroll Example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The first two are called </a:t>
            </a:r>
            <a:r>
              <a:rPr i="1" lang="en-US"/>
              <a:t>premises</a:t>
            </a:r>
            <a:r>
              <a:rPr lang="en-US"/>
              <a:t> and the third is called the </a:t>
            </a:r>
            <a:r>
              <a:rPr i="1" lang="en-US"/>
              <a:t>conclusion</a:t>
            </a:r>
            <a:r>
              <a:rPr lang="en-US"/>
              <a:t>. 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lang="en-US"/>
              <a:t>“All lions are fierce.”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lang="en-US"/>
              <a:t>“Some lions do not drink coffee.”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lang="en-US"/>
              <a:t>“Some fierce creatures do not drink coffee.” </a:t>
            </a:r>
            <a:endParaRPr/>
          </a:p>
          <a:p>
            <a:pPr indent="-457200" lvl="0" marL="484632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Here is one way to translate these statements to predicate logic. Let P(x), Q(x), and R(x) be the propositional functions “x is a lion,” “x is fierce,” and “x drinks coffee,” respectively.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∀x (P(x)→ Q(x))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lang="en-US"/>
              <a:t>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(P(x)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R(x))</a:t>
            </a:r>
            <a:endParaRPr/>
          </a:p>
          <a:p>
            <a:pPr indent="-457200" lvl="1" marL="850392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Char char="○"/>
            </a:pPr>
            <a:r>
              <a:rPr lang="en-US"/>
              <a:t>∃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x (Q(x)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R(x))</a:t>
            </a:r>
            <a:endParaRPr/>
          </a:p>
          <a:p>
            <a:pPr indent="-457200" lvl="0" marL="484632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Later we will see how to prove that the conclusion follows from the premises.</a:t>
            </a:r>
            <a:endParaRPr/>
          </a:p>
        </p:txBody>
      </p:sp>
      <p:pic>
        <p:nvPicPr>
          <p:cNvPr descr="0110.jpg"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76200"/>
            <a:ext cx="886968" cy="10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/>
        </p:nvSpPr>
        <p:spPr>
          <a:xfrm>
            <a:off x="6096000" y="1066800"/>
            <a:ext cx="289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Charles Lutwidge Dodgson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(AKA Lewis Caroll)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(1832-1898)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1717a13b1_0_364"/>
          <p:cNvSpPr txBox="1"/>
          <p:nvPr>
            <p:ph type="title"/>
          </p:nvPr>
        </p:nvSpPr>
        <p:spPr>
          <a:xfrm>
            <a:off x="457200" y="521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Example: De Morgan’s Laws</a:t>
            </a:r>
            <a:endParaRPr/>
          </a:p>
        </p:txBody>
      </p:sp>
      <p:pic>
        <p:nvPicPr>
          <p:cNvPr descr="addin_tmp.png" id="148" name="Google Shape;148;g301717a13b1_0_3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0"/>
            <a:ext cx="3123300" cy="3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49" name="Google Shape;149;g301717a13b1_0_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2590800"/>
            <a:ext cx="3123248" cy="3829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g301717a13b1_0_364"/>
          <p:cNvGraphicFramePr/>
          <p:nvPr/>
        </p:nvGraphicFramePr>
        <p:xfrm>
          <a:off x="22860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{BE5B8033-C604-4FC9-ABE1-D3AC3994CA99}</a:tableStyleId>
              </a:tblPr>
              <a:tblGrid>
                <a:gridCol w="914400"/>
                <a:gridCol w="914400"/>
                <a:gridCol w="1219200"/>
                <a:gridCol w="990600"/>
                <a:gridCol w="1371600"/>
                <a:gridCol w="1447800"/>
                <a:gridCol w="1752600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b="0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b="0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¬q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b="0" lang="en-US" sz="1800"/>
                        <a:t>(</a:t>
                      </a:r>
                      <a:r>
                        <a:rPr b="0" i="1" lang="en-US" sz="18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p</a:t>
                      </a:r>
                      <a:r>
                        <a:rPr b="0"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∨</a:t>
                      </a:r>
                      <a:r>
                        <a:rPr b="0" i="1" lang="en-US" sz="18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q</a:t>
                      </a:r>
                      <a:r>
                        <a:rPr b="0"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)</a:t>
                      </a:r>
                      <a:endParaRPr b="0" i="0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lang="en-US" sz="1800"/>
                        <a:t>(</a:t>
                      </a:r>
                      <a:r>
                        <a:rPr i="1" lang="en-US" sz="1800"/>
                        <a:t>p</a:t>
                      </a:r>
                      <a:r>
                        <a:rPr i="0" lang="en-US" sz="1800"/>
                        <a:t>∨</a:t>
                      </a:r>
                      <a:r>
                        <a:rPr i="1" lang="en-US" sz="1800"/>
                        <a:t>q</a:t>
                      </a:r>
                      <a:r>
                        <a:rPr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)</a:t>
                      </a:r>
                      <a:endParaRPr i="0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i="1" lang="en-US" sz="1800"/>
                        <a:t>p</a:t>
                      </a:r>
                      <a:r>
                        <a:rPr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∧¬</a:t>
                      </a:r>
                      <a:r>
                        <a:rPr i="1" lang="en-US" sz="1800"/>
                        <a:t>q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g301717a13b1_0_364"/>
          <p:cNvSpPr txBox="1"/>
          <p:nvPr/>
        </p:nvSpPr>
        <p:spPr>
          <a:xfrm>
            <a:off x="457200" y="3581400"/>
            <a:ext cx="72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truth table shows that De Morgan’s Second Law holds.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0106.jpg" id="152" name="Google Shape;152;g301717a13b1_0_3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5450" y="3124200"/>
            <a:ext cx="874014" cy="102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01717a13b1_0_364"/>
          <p:cNvSpPr txBox="1"/>
          <p:nvPr/>
        </p:nvSpPr>
        <p:spPr>
          <a:xfrm>
            <a:off x="6324600" y="2209800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Augustus De Morgan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g301717a13b1_0_364"/>
          <p:cNvSpPr txBox="1"/>
          <p:nvPr/>
        </p:nvSpPr>
        <p:spPr>
          <a:xfrm>
            <a:off x="6934200" y="2667000"/>
            <a:ext cx="13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1806-1871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1717a13b1_0_488"/>
          <p:cNvSpPr txBox="1"/>
          <p:nvPr>
            <p:ph type="title"/>
          </p:nvPr>
        </p:nvSpPr>
        <p:spPr>
          <a:xfrm>
            <a:off x="457200" y="-117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Example: Distributive Laws</a:t>
            </a:r>
            <a:endParaRPr/>
          </a:p>
        </p:txBody>
      </p:sp>
      <p:graphicFrame>
        <p:nvGraphicFramePr>
          <p:cNvPr id="160" name="Google Shape;160;g301717a13b1_0_488"/>
          <p:cNvGraphicFramePr/>
          <p:nvPr/>
        </p:nvGraphicFramePr>
        <p:xfrm>
          <a:off x="3048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{BE5B8033-C604-4FC9-ABE1-D3AC3994CA99}</a:tableStyleId>
              </a:tblPr>
              <a:tblGrid>
                <a:gridCol w="534650"/>
                <a:gridCol w="534675"/>
                <a:gridCol w="652825"/>
                <a:gridCol w="1018150"/>
                <a:gridCol w="1364750"/>
                <a:gridCol w="1172950"/>
                <a:gridCol w="1051000"/>
                <a:gridCol w="22815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b="0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b="0"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 </a:t>
                      </a:r>
                      <a:r>
                        <a:rPr b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 </a:t>
                      </a:r>
                      <a:r>
                        <a:rPr b="0"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i="1" lang="en-US" sz="1800"/>
                        <a:t>p </a:t>
                      </a:r>
                      <a:r>
                        <a:rPr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∨ </a:t>
                      </a:r>
                      <a:r>
                        <a:rPr i="1" lang="en-US" sz="1800"/>
                        <a:t>(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 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</a:t>
                      </a:r>
                      <a:r>
                        <a:rPr i="1" lang="en-US" sz="1800"/>
                        <a:t>)</a:t>
                      </a:r>
                      <a:endParaRPr i="0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p </a:t>
                      </a:r>
                      <a:r>
                        <a:rPr b="0" i="0" lang="en-US" sz="18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∨ </a:t>
                      </a:r>
                      <a:r>
                        <a:rPr b="0" i="1" lang="en-US" sz="18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q</a:t>
                      </a:r>
                      <a:endParaRPr b="0" i="0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1" lang="en-US" sz="1800"/>
                        <a:t>p </a:t>
                      </a:r>
                      <a:r>
                        <a:rPr b="0" lang="en-US" sz="1800"/>
                        <a:t>∨ </a:t>
                      </a:r>
                      <a:r>
                        <a:rPr b="0" i="1" lang="en-US" sz="1800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/>
                        <a:t>(</a:t>
                      </a:r>
                      <a:r>
                        <a:rPr i="1" lang="en-US" sz="1800"/>
                        <a:t>p </a:t>
                      </a:r>
                      <a:r>
                        <a:rPr lang="en-US" sz="1800"/>
                        <a:t>∨ </a:t>
                      </a:r>
                      <a:r>
                        <a:rPr i="1" lang="en-US" sz="1800"/>
                        <a:t>q)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</a:t>
                      </a:r>
                      <a:r>
                        <a:rPr i="1" lang="en-US" sz="1800"/>
                        <a:t> (p </a:t>
                      </a:r>
                      <a:r>
                        <a:rPr lang="en-US" sz="1800"/>
                        <a:t>∨ </a:t>
                      </a:r>
                      <a:r>
                        <a:rPr i="1" lang="en-US" sz="1800"/>
                        <a:t>r)</a:t>
                      </a:r>
                      <a:endParaRPr i="1"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g301717a13b1_0_488"/>
          <p:cNvSpPr txBox="1"/>
          <p:nvPr/>
        </p:nvSpPr>
        <p:spPr>
          <a:xfrm>
            <a:off x="523200" y="2377625"/>
            <a:ext cx="83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truth table shows that distributive law of disjunction over conjunction holds.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2" name="Google Shape;162;g301717a13b1_0_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25063"/>
            <a:ext cx="4629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Predicates and Quantifiers</a:t>
            </a:r>
            <a:endParaRPr/>
          </a:p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1.4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Predicates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Variables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Quantifiers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Universal Quantifier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Existential Quantifier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Negating Quantifiers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De Morgan’s Laws for Quantifiers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Translating English to Logic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Introducing Predicate Logic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Predicate logic uses the following new features: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Variables:   </a:t>
            </a:r>
            <a:r>
              <a:rPr i="1" lang="en-US"/>
              <a:t>x</a:t>
            </a:r>
            <a:r>
              <a:rPr lang="en-US"/>
              <a:t>, </a:t>
            </a:r>
            <a:r>
              <a:rPr i="1" lang="en-US"/>
              <a:t>y</a:t>
            </a:r>
            <a:r>
              <a:rPr lang="en-US"/>
              <a:t>, </a:t>
            </a:r>
            <a:r>
              <a:rPr i="1" lang="en-US"/>
              <a:t>z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Predicates:</a:t>
            </a:r>
            <a:r>
              <a:rPr i="1" lang="en-US"/>
              <a:t>  </a:t>
            </a:r>
            <a:r>
              <a:rPr lang="en-US"/>
              <a:t>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), </a:t>
            </a:r>
            <a:r>
              <a:rPr i="1" lang="en-US"/>
              <a:t>M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Quantifiers (</a:t>
            </a:r>
            <a:r>
              <a:rPr i="1" lang="en-US"/>
              <a:t>to be covered in a few slides</a:t>
            </a:r>
            <a:r>
              <a:rPr lang="en-US"/>
              <a:t>):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i="1" lang="en-US"/>
              <a:t>Propositional functions</a:t>
            </a:r>
            <a:r>
              <a:rPr lang="en-US"/>
              <a:t> are a generalization of propositions.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They contain </a:t>
            </a:r>
            <a:r>
              <a:rPr lang="en-US" u="sng"/>
              <a:t>variables</a:t>
            </a:r>
            <a:r>
              <a:rPr lang="en-US"/>
              <a:t> and a </a:t>
            </a:r>
            <a:r>
              <a:rPr lang="en-US" u="sng"/>
              <a:t>predicate</a:t>
            </a:r>
            <a:r>
              <a:rPr lang="en-US"/>
              <a:t>, e.g.,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Variables can be replaced by elements from their </a:t>
            </a:r>
            <a:r>
              <a:rPr b="1" i="1" lang="en-US"/>
              <a:t>domain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Propositional Functions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935475"/>
            <a:ext cx="8229600" cy="4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6082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Propositional functions become propositions (and have truth values) when their variables are each replaced by a value from the </a:t>
            </a:r>
            <a:r>
              <a:rPr i="1" lang="en-US"/>
              <a:t>domain </a:t>
            </a:r>
            <a:r>
              <a:rPr lang="en-US" sz="2400"/>
              <a:t>(or </a:t>
            </a:r>
            <a:r>
              <a:rPr i="1" lang="en-US" sz="2400"/>
              <a:t>bound</a:t>
            </a:r>
            <a:r>
              <a:rPr lang="en-US" sz="2400"/>
              <a:t> by a quantifier, as we will see later)</a:t>
            </a:r>
            <a:r>
              <a:rPr lang="en-US"/>
              <a:t>.</a:t>
            </a:r>
            <a:endParaRPr/>
          </a:p>
          <a:p>
            <a:pPr indent="-286083" lvl="0" marL="274320" rtl="0" algn="l">
              <a:spcBef>
                <a:spcPts val="481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For example, let</a:t>
            </a:r>
            <a:r>
              <a:rPr i="1" lang="en-US"/>
              <a:t> P(x)</a:t>
            </a:r>
            <a:r>
              <a:rPr lang="en-US"/>
              <a:t> denote  “</a:t>
            </a:r>
            <a:r>
              <a:rPr i="1" lang="en-US"/>
              <a:t>x</a:t>
            </a:r>
            <a:r>
              <a:rPr lang="en-US"/>
              <a:t> &gt;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0”</a:t>
            </a:r>
            <a:r>
              <a:rPr lang="en-US"/>
              <a:t> and the domain be the integers. Then:</a:t>
            </a:r>
            <a:endParaRPr/>
          </a:p>
          <a:p>
            <a:pPr indent="-246888" lvl="1" marL="64008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P(-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  is false.</a:t>
            </a:r>
            <a:endParaRPr/>
          </a:p>
          <a:p>
            <a:pPr indent="-246888" lvl="1" marL="64008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)   is false.</a:t>
            </a:r>
            <a:endParaRPr/>
          </a:p>
          <a:p>
            <a:pPr indent="-246888" lvl="1" marL="64008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)  is true. </a:t>
            </a:r>
            <a:endParaRPr/>
          </a:p>
          <a:p>
            <a:pPr indent="-286082" lvl="0" marL="274320" rtl="0" algn="l">
              <a:spcBef>
                <a:spcPts val="481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Often the domain is denoted by </a:t>
            </a:r>
            <a:r>
              <a:rPr i="1" lang="en-US"/>
              <a:t>U</a:t>
            </a:r>
            <a:r>
              <a:rPr lang="en-US"/>
              <a:t>. So in this example </a:t>
            </a:r>
            <a:r>
              <a:rPr i="1" lang="en-US"/>
              <a:t>U</a:t>
            </a:r>
            <a:r>
              <a:rPr lang="en-US"/>
              <a:t> is the integers.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2013-09-23T20:53:45Z</dcterms:created>
  <dc:creator>Richard Scherl</dc:creator>
</cp:coreProperties>
</file>