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Constantia"/>
      <p:regular r:id="rId27"/>
      <p:bold r:id="rId28"/>
      <p:italic r:id="rId29"/>
      <p:boldItalic r:id="rId30"/>
    </p:embeddedFont>
    <p:embeddedFont>
      <p:font typeface="Cambria Math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2" roundtripDataSignature="AMtx7mjZymzLC3YEvE6DZsJQxy8rBxbF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onstantia-bold.fntdata"/><Relationship Id="rId27" Type="http://schemas.openxmlformats.org/officeDocument/2006/relationships/font" Target="fonts/Constanti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nstanti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mbriaMath-regular.fntdata"/><Relationship Id="rId30" Type="http://schemas.openxmlformats.org/officeDocument/2006/relationships/font" Target="fonts/Constanti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124bf36e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31124bf36e6_3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107ed1d1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31107ed1d1c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124bf36e6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31124bf36e6_9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124bf36e6_9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31124bf36e6_9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CFE2F3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g2fef9d5699f_0_2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9" name="Google Shape;29;g2fef9d5699f_0_2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g2fef9d5699f_0_2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394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2fef9d5699f_0_2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2fef9d5699f_0_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2fef9d5699f_0_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g2fef9d5699f_0_24"/>
          <p:cNvSpPr txBox="1"/>
          <p:nvPr>
            <p:ph type="ctrTitle"/>
          </p:nvPr>
        </p:nvSpPr>
        <p:spPr>
          <a:xfrm>
            <a:off x="533400" y="1371600"/>
            <a:ext cx="785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alibri"/>
              <a:buNone/>
              <a:defRPr b="1" sz="5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2fef9d5699f_0_24"/>
          <p:cNvSpPr txBox="1"/>
          <p:nvPr>
            <p:ph idx="1" type="subTitle"/>
          </p:nvPr>
        </p:nvSpPr>
        <p:spPr>
          <a:xfrm>
            <a:off x="533400" y="3228536"/>
            <a:ext cx="7854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47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" name="Google Shape;36;g2fef9d5699f_0_24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g2fef9d5699f_0_24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g2fef9d5699f_0_24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" name="Google Shape;39;g2fef9d5699f_0_24"/>
          <p:cNvGrpSpPr/>
          <p:nvPr/>
        </p:nvGrpSpPr>
        <p:grpSpPr>
          <a:xfrm>
            <a:off x="175" y="5715115"/>
            <a:ext cx="9144052" cy="1142603"/>
            <a:chOff x="-4085248" y="3903669"/>
            <a:chExt cx="13229243" cy="1239938"/>
          </a:xfrm>
        </p:grpSpPr>
        <p:sp>
          <p:nvSpPr>
            <p:cNvPr id="40" name="Google Shape;40;g2fef9d5699f_0_2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2fef9d5699f_0_2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2fef9d5699f_0_2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2fef9d5699f_0_2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2fef9d5699f_0_24"/>
            <p:cNvSpPr/>
            <p:nvPr/>
          </p:nvSpPr>
          <p:spPr>
            <a:xfrm>
              <a:off x="-4085248" y="4891607"/>
              <a:ext cx="13229100" cy="2520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ef9d5699f_0_10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2fef9d5699f_0_101"/>
          <p:cNvSpPr txBox="1"/>
          <p:nvPr>
            <p:ph idx="1" type="body"/>
          </p:nvPr>
        </p:nvSpPr>
        <p:spPr>
          <a:xfrm rot="5400000">
            <a:off x="2377500" y="15180"/>
            <a:ext cx="4389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g2fef9d5699f_0_101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2fef9d5699f_0_101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2fef9d5699f_0_101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ef9d5699f_0_107"/>
          <p:cNvSpPr txBox="1"/>
          <p:nvPr>
            <p:ph type="title"/>
          </p:nvPr>
        </p:nvSpPr>
        <p:spPr>
          <a:xfrm rot="5400000">
            <a:off x="5052150" y="2491651"/>
            <a:ext cx="52119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2fef9d5699f_0_107"/>
          <p:cNvSpPr txBox="1"/>
          <p:nvPr>
            <p:ph idx="1" type="body"/>
          </p:nvPr>
        </p:nvSpPr>
        <p:spPr>
          <a:xfrm rot="5400000">
            <a:off x="861150" y="510451"/>
            <a:ext cx="52119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2fef9d5699f_0_107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2fef9d5699f_0_107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2fef9d5699f_0_107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fef9d5699f_0_1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g2fef9d5699f_0_18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g2fef9d5699f_0_18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2fef9d5699f_0_18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g2fef9d5699f_0_18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CFE2F3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fef9d5699f_0_42"/>
          <p:cNvSpPr txBox="1"/>
          <p:nvPr>
            <p:ph type="title"/>
          </p:nvPr>
        </p:nvSpPr>
        <p:spPr>
          <a:xfrm>
            <a:off x="530352" y="1316736"/>
            <a:ext cx="77724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alibri"/>
              <a:buNone/>
              <a:defRPr b="1" sz="56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2fef9d5699f_0_42"/>
          <p:cNvSpPr txBox="1"/>
          <p:nvPr>
            <p:ph idx="1" type="body"/>
          </p:nvPr>
        </p:nvSpPr>
        <p:spPr>
          <a:xfrm>
            <a:off x="530352" y="2704664"/>
            <a:ext cx="77724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  <a:defRPr sz="2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120"/>
              <a:buNone/>
              <a:defRPr sz="16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910"/>
              <a:buNone/>
              <a:defRPr sz="14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910"/>
              <a:buNone/>
              <a:defRPr sz="1400">
                <a:solidFill>
                  <a:srgbClr val="000000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g2fef9d5699f_0_42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2fef9d5699f_0_42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2fef9d5699f_0_42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7" name="Google Shape;57;g2fef9d5699f_0_42"/>
          <p:cNvGrpSpPr/>
          <p:nvPr/>
        </p:nvGrpSpPr>
        <p:grpSpPr>
          <a:xfrm>
            <a:off x="175" y="5715115"/>
            <a:ext cx="9144052" cy="1142603"/>
            <a:chOff x="-4085248" y="3903669"/>
            <a:chExt cx="13229243" cy="1239938"/>
          </a:xfrm>
        </p:grpSpPr>
        <p:sp>
          <p:nvSpPr>
            <p:cNvPr id="58" name="Google Shape;58;g2fef9d5699f_0_42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2fef9d5699f_0_42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2fef9d5699f_0_4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2fef9d5699f_0_42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2fef9d5699f_0_42"/>
            <p:cNvSpPr/>
            <p:nvPr/>
          </p:nvSpPr>
          <p:spPr>
            <a:xfrm>
              <a:off x="-4085248" y="4891607"/>
              <a:ext cx="13229100" cy="2520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ef9d5699f_0_5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2fef9d5699f_0_54"/>
          <p:cNvSpPr txBox="1"/>
          <p:nvPr>
            <p:ph idx="1" type="body"/>
          </p:nvPr>
        </p:nvSpPr>
        <p:spPr>
          <a:xfrm>
            <a:off x="457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g2fef9d5699f_0_54"/>
          <p:cNvSpPr txBox="1"/>
          <p:nvPr>
            <p:ph idx="2" type="body"/>
          </p:nvPr>
        </p:nvSpPr>
        <p:spPr>
          <a:xfrm>
            <a:off x="4648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g2fef9d5699f_0_54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2fef9d5699f_0_54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2fef9d5699f_0_54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ef9d5699f_0_6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2fef9d5699f_0_61"/>
          <p:cNvSpPr txBox="1"/>
          <p:nvPr>
            <p:ph idx="1" type="body"/>
          </p:nvPr>
        </p:nvSpPr>
        <p:spPr>
          <a:xfrm>
            <a:off x="457200" y="1855248"/>
            <a:ext cx="4040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g2fef9d5699f_0_61"/>
          <p:cNvSpPr txBox="1"/>
          <p:nvPr>
            <p:ph idx="2" type="body"/>
          </p:nvPr>
        </p:nvSpPr>
        <p:spPr>
          <a:xfrm>
            <a:off x="4645025" y="1859757"/>
            <a:ext cx="40419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g2fef9d5699f_0_61"/>
          <p:cNvSpPr txBox="1"/>
          <p:nvPr>
            <p:ph idx="3" type="body"/>
          </p:nvPr>
        </p:nvSpPr>
        <p:spPr>
          <a:xfrm>
            <a:off x="457200" y="2514600"/>
            <a:ext cx="40401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g2fef9d5699f_0_61"/>
          <p:cNvSpPr txBox="1"/>
          <p:nvPr>
            <p:ph idx="4" type="body"/>
          </p:nvPr>
        </p:nvSpPr>
        <p:spPr>
          <a:xfrm>
            <a:off x="4645025" y="2514600"/>
            <a:ext cx="40419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g2fef9d5699f_0_61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2fef9d5699f_0_61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2fef9d5699f_0_61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g2fef9d5699f_0_7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81" name="Google Shape;81;g2fef9d5699f_0_7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2fef9d5699f_0_7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394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2fef9d5699f_0_7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2fef9d5699f_0_7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2fef9d5699f_0_7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g2fef9d5699f_0_70"/>
          <p:cNvSpPr txBox="1"/>
          <p:nvPr>
            <p:ph type="title"/>
          </p:nvPr>
        </p:nvSpPr>
        <p:spPr>
          <a:xfrm>
            <a:off x="457200" y="19994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2fef9d5699f_0_70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2fef9d5699f_0_70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2fef9d5699f_0_70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ef9d5699f_0_81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2fef9d5699f_0_81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2fef9d5699f_0_81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ef9d5699f_0_85"/>
          <p:cNvSpPr txBox="1"/>
          <p:nvPr>
            <p:ph type="title"/>
          </p:nvPr>
        </p:nvSpPr>
        <p:spPr>
          <a:xfrm>
            <a:off x="685800" y="514352"/>
            <a:ext cx="27432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2fef9d5699f_0_85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g2fef9d5699f_0_85"/>
          <p:cNvSpPr txBox="1"/>
          <p:nvPr>
            <p:ph idx="2" type="body"/>
          </p:nvPr>
        </p:nvSpPr>
        <p:spPr>
          <a:xfrm>
            <a:off x="3575050" y="1676400"/>
            <a:ext cx="5111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g2fef9d5699f_0_85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2fef9d5699f_0_85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2fef9d5699f_0_85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ef9d5699f_0_92"/>
          <p:cNvSpPr/>
          <p:nvPr/>
        </p:nvSpPr>
        <p:spPr>
          <a:xfrm flipH="1" rot="-10380037">
            <a:off x="4172401" y="1918610"/>
            <a:ext cx="4293497" cy="3360183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1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3" name="Google Shape;103;g2fef9d5699f_0_92"/>
          <p:cNvSpPr/>
          <p:nvPr/>
        </p:nvSpPr>
        <p:spPr>
          <a:xfrm flipH="1" rot="-10380733">
            <a:off x="8004114" y="5359839"/>
            <a:ext cx="155354" cy="155354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4" name="Google Shape;104;g2fef9d5699f_0_92"/>
          <p:cNvSpPr txBox="1"/>
          <p:nvPr>
            <p:ph type="title"/>
          </p:nvPr>
        </p:nvSpPr>
        <p:spPr>
          <a:xfrm>
            <a:off x="609600" y="1177000"/>
            <a:ext cx="3352800" cy="15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  <a:defRPr b="1"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g2fef9d5699f_0_92"/>
          <p:cNvSpPr txBox="1"/>
          <p:nvPr>
            <p:ph idx="1" type="body"/>
          </p:nvPr>
        </p:nvSpPr>
        <p:spPr>
          <a:xfrm>
            <a:off x="609600" y="2828775"/>
            <a:ext cx="3352800" cy="21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Font typeface="Constantia"/>
              <a:buNone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2000"/>
              <a:buChar char="⚫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⚫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600"/>
              <a:buChar char="⚫"/>
              <a:defRPr sz="1600"/>
            </a:lvl4pPr>
            <a:lvl5pPr indent="-3175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400"/>
              <a:buChar char="⚫"/>
              <a:defRPr sz="1400"/>
            </a:lvl5pPr>
            <a:lvl6pPr indent="-3048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⚫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⚫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06" name="Google Shape;106;g2fef9d5699f_0_92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2fef9d5699f_0_92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2fef9d5699f_0_92"/>
          <p:cNvSpPr txBox="1"/>
          <p:nvPr>
            <p:ph idx="12" type="sldNum"/>
          </p:nvPr>
        </p:nvSpPr>
        <p:spPr>
          <a:xfrm>
            <a:off x="8077200" y="6356350"/>
            <a:ext cx="60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g2fef9d5699f_0_92"/>
          <p:cNvSpPr/>
          <p:nvPr>
            <p:ph idx="2" type="pic"/>
          </p:nvPr>
        </p:nvSpPr>
        <p:spPr>
          <a:xfrm rot="420005">
            <a:off x="4433519" y="1993203"/>
            <a:ext cx="3771211" cy="3210857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2" ty="0" sy="65002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2fef9d5699f_0_0"/>
          <p:cNvGrpSpPr/>
          <p:nvPr/>
        </p:nvGrpSpPr>
        <p:grpSpPr>
          <a:xfrm>
            <a:off x="7600940" y="3"/>
            <a:ext cx="1542914" cy="1371650"/>
            <a:chOff x="6098378" y="5"/>
            <a:chExt cx="3045625" cy="2030570"/>
          </a:xfrm>
        </p:grpSpPr>
        <p:sp>
          <p:nvSpPr>
            <p:cNvPr id="11" name="Google Shape;11;g2fef9d5699f_0_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g2fef9d5699f_0_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394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2fef9d5699f_0_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2fef9d5699f_0_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2fef9d5699f_0_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16;g2fef9d5699f_0_0"/>
          <p:cNvGrpSpPr/>
          <p:nvPr/>
        </p:nvGrpSpPr>
        <p:grpSpPr>
          <a:xfrm>
            <a:off x="-2" y="6104999"/>
            <a:ext cx="9144071" cy="752890"/>
            <a:chOff x="-10935211" y="3903669"/>
            <a:chExt cx="20079206" cy="1239937"/>
          </a:xfrm>
        </p:grpSpPr>
        <p:sp>
          <p:nvSpPr>
            <p:cNvPr id="17" name="Google Shape;17;g2fef9d5699f_0_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g2fef9d5699f_0_0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2fef9d5699f_0_0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g2fef9d5699f_0_0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g2fef9d5699f_0_0"/>
            <p:cNvSpPr/>
            <p:nvPr/>
          </p:nvSpPr>
          <p:spPr>
            <a:xfrm>
              <a:off x="-10935211" y="4891606"/>
              <a:ext cx="20079000" cy="2520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g2fef9d5699f_0_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5000"/>
              <a:buFont typeface="Calibri"/>
              <a:buNone/>
              <a:defRPr b="0" i="0" sz="5000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2fef9d5699f_0_0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4" name="Google Shape;24;g2fef9d5699f_0_0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5" name="Google Shape;25;g2fef9d5699f_0_0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6" name="Google Shape;26;g2fef9d5699f_0_0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2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US"/>
              <a:t>Lecture 4: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US"/>
              <a:t>Introduction to Proofs</a:t>
            </a:r>
            <a:endParaRPr/>
          </a:p>
        </p:txBody>
      </p:sp>
      <p:sp>
        <p:nvSpPr>
          <p:cNvPr id="127" name="Google Shape;127;p32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Section 1.7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/>
              <a:t>Proving Conditional Statements: </a:t>
            </a:r>
            <a:r>
              <a:rPr i="1" lang="en-US" sz="4000"/>
              <a:t>p </a:t>
            </a:r>
            <a:r>
              <a:rPr lang="en-US" sz="4000">
                <a:latin typeface="Cambria Math"/>
                <a:ea typeface="Cambria Math"/>
                <a:cs typeface="Cambria Math"/>
                <a:sym typeface="Cambria Math"/>
              </a:rPr>
              <a:t>→ </a:t>
            </a:r>
            <a:r>
              <a:rPr i="1" lang="en-US" sz="4000">
                <a:latin typeface="Cambria Math"/>
                <a:ea typeface="Cambria Math"/>
                <a:cs typeface="Cambria Math"/>
                <a:sym typeface="Cambria Math"/>
              </a:rPr>
              <a:t>q</a:t>
            </a:r>
            <a:r>
              <a:rPr lang="en-US" sz="4000"/>
              <a:t> </a:t>
            </a:r>
            <a:endParaRPr sz="4000"/>
          </a:p>
        </p:txBody>
      </p:sp>
      <p:sp>
        <p:nvSpPr>
          <p:cNvPr id="185" name="Google Shape;185;p4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   Definition: </a:t>
            </a:r>
            <a:r>
              <a:rPr lang="en-US"/>
              <a:t>The real number </a:t>
            </a:r>
            <a:r>
              <a:rPr i="1" lang="en-US"/>
              <a:t>r </a:t>
            </a:r>
            <a:r>
              <a:rPr lang="en-US"/>
              <a:t>is </a:t>
            </a:r>
            <a:r>
              <a:rPr i="1" lang="en-US"/>
              <a:t>rational </a:t>
            </a:r>
            <a:r>
              <a:rPr lang="en-US"/>
              <a:t>if there exist integers </a:t>
            </a:r>
            <a:r>
              <a:rPr i="1" lang="en-US"/>
              <a:t>p</a:t>
            </a:r>
            <a:r>
              <a:rPr lang="en-US"/>
              <a:t> and </a:t>
            </a:r>
            <a:r>
              <a:rPr i="1" lang="en-US"/>
              <a:t>q</a:t>
            </a:r>
            <a:r>
              <a:rPr lang="en-US"/>
              <a:t> such that </a:t>
            </a:r>
            <a:r>
              <a:rPr i="1" lang="en-US"/>
              <a:t>r </a:t>
            </a:r>
            <a:r>
              <a:rPr lang="en-US"/>
              <a:t>= </a:t>
            </a:r>
            <a:r>
              <a:rPr i="1" lang="en-US"/>
              <a:t>p</a:t>
            </a:r>
            <a:r>
              <a:rPr lang="en-US"/>
              <a:t>/</a:t>
            </a:r>
            <a:r>
              <a:rPr i="1" lang="en-US"/>
              <a:t>q,</a:t>
            </a:r>
            <a:r>
              <a:rPr lang="en-US"/>
              <a:t> where  </a:t>
            </a:r>
            <a:r>
              <a:rPr i="1" lang="en-US"/>
              <a:t>q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≠0</a:t>
            </a:r>
            <a:r>
              <a:rPr lang="en-US"/>
              <a:t>.</a:t>
            </a:r>
            <a:endParaRPr b="1"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   Example</a:t>
            </a:r>
            <a:r>
              <a:rPr lang="en-US"/>
              <a:t>: Prove that the sum of two rational numbers is rational.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   Solution</a:t>
            </a:r>
            <a:r>
              <a:rPr i="1" lang="en-US"/>
              <a:t>: </a:t>
            </a:r>
            <a:r>
              <a:rPr lang="en-US"/>
              <a:t>Assume </a:t>
            </a:r>
            <a:r>
              <a:rPr i="1" lang="en-US"/>
              <a:t>r </a:t>
            </a:r>
            <a:r>
              <a:rPr lang="en-US"/>
              <a:t>and </a:t>
            </a:r>
            <a:r>
              <a:rPr i="1" lang="en-US"/>
              <a:t>s</a:t>
            </a:r>
            <a:r>
              <a:rPr lang="en-US"/>
              <a:t> are two rational numbers. Then there must be integers </a:t>
            </a:r>
            <a:r>
              <a:rPr i="1" lang="en-US"/>
              <a:t>p, q </a:t>
            </a:r>
            <a:r>
              <a:rPr lang="en-US"/>
              <a:t>and also </a:t>
            </a:r>
            <a:r>
              <a:rPr i="1" lang="en-US"/>
              <a:t>t, u  </a:t>
            </a:r>
            <a:r>
              <a:rPr lang="en-US"/>
              <a:t>such that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i="1"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  Thus the sum is rational. </a:t>
            </a:r>
            <a:endParaRPr/>
          </a:p>
        </p:txBody>
      </p:sp>
      <p:pic>
        <p:nvPicPr>
          <p:cNvPr descr="addin_tmp.png" id="186" name="Google Shape;18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4876800"/>
            <a:ext cx="5283517" cy="3829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187" name="Google Shape;18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0600" y="5334001"/>
            <a:ext cx="4514850" cy="52006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41"/>
          <p:cNvSpPr/>
          <p:nvPr/>
        </p:nvSpPr>
        <p:spPr>
          <a:xfrm flipH="1" rot="-5400000">
            <a:off x="4495800" y="6020500"/>
            <a:ext cx="152400" cy="152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9" name="Google Shape;189;p41"/>
          <p:cNvSpPr txBox="1"/>
          <p:nvPr/>
        </p:nvSpPr>
        <p:spPr>
          <a:xfrm>
            <a:off x="5867400" y="5257800"/>
            <a:ext cx="259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where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v = pu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+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qt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            w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qu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≠ 0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/>
              <a:t>Proof by Contraposition</a:t>
            </a:r>
            <a:endParaRPr sz="4000"/>
          </a:p>
        </p:txBody>
      </p:sp>
      <p:sp>
        <p:nvSpPr>
          <p:cNvPr id="195" name="Google Shape;195;p42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263461" lvl="1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5468"/>
              <a:buChar char="●"/>
            </a:pPr>
            <a:r>
              <a:rPr b="1" i="1" lang="en-US"/>
              <a:t>Proof by Contraposition</a:t>
            </a:r>
            <a:r>
              <a:rPr b="1" lang="en-US"/>
              <a:t>:</a:t>
            </a:r>
            <a:r>
              <a:rPr lang="en-US"/>
              <a:t> </a:t>
            </a:r>
            <a:r>
              <a:rPr lang="en-US" sz="2667"/>
              <a:t>Assume </a:t>
            </a:r>
            <a:r>
              <a:rPr lang="en-US" sz="2667">
                <a:latin typeface="Cambria Math"/>
                <a:ea typeface="Cambria Math"/>
                <a:cs typeface="Cambria Math"/>
                <a:sym typeface="Cambria Math"/>
              </a:rPr>
              <a:t>¬</a:t>
            </a:r>
            <a:r>
              <a:rPr i="1" lang="en-US" sz="2667"/>
              <a:t>q</a:t>
            </a:r>
            <a:r>
              <a:rPr lang="en-US" sz="2667"/>
              <a:t>  and show </a:t>
            </a:r>
            <a:r>
              <a:rPr lang="en-US" sz="2667">
                <a:latin typeface="Cambria Math"/>
                <a:ea typeface="Cambria Math"/>
                <a:cs typeface="Cambria Math"/>
                <a:sym typeface="Cambria Math"/>
              </a:rPr>
              <a:t>¬</a:t>
            </a:r>
            <a:r>
              <a:rPr i="1" lang="en-US" sz="2667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 sz="2667"/>
              <a:t>  is true also. This is sometimes called an </a:t>
            </a:r>
            <a:r>
              <a:rPr i="1" lang="en-US" sz="2667"/>
              <a:t>indirect proof </a:t>
            </a:r>
            <a:r>
              <a:rPr lang="en-US" sz="2667"/>
              <a:t>method. If we give a direct proof of </a:t>
            </a:r>
            <a:r>
              <a:rPr lang="en-US" sz="2667">
                <a:latin typeface="Cambria Math"/>
                <a:ea typeface="Cambria Math"/>
                <a:cs typeface="Cambria Math"/>
                <a:sym typeface="Cambria Math"/>
              </a:rPr>
              <a:t>¬</a:t>
            </a:r>
            <a:r>
              <a:rPr i="1" lang="en-US" sz="2667"/>
              <a:t>q</a:t>
            </a:r>
            <a:r>
              <a:rPr lang="en-US" sz="2667"/>
              <a:t> </a:t>
            </a:r>
            <a:r>
              <a:rPr lang="en-US" sz="2667">
                <a:latin typeface="Cambria Math"/>
                <a:ea typeface="Cambria Math"/>
                <a:cs typeface="Cambria Math"/>
                <a:sym typeface="Cambria Math"/>
              </a:rPr>
              <a:t>→ ¬</a:t>
            </a:r>
            <a:r>
              <a:rPr i="1" lang="en-US" sz="2667">
                <a:latin typeface="Cambria Math"/>
                <a:ea typeface="Cambria Math"/>
                <a:cs typeface="Cambria Math"/>
                <a:sym typeface="Cambria Math"/>
              </a:rPr>
              <a:t>p </a:t>
            </a:r>
            <a:r>
              <a:rPr lang="en-US" sz="2667">
                <a:latin typeface="Cambria Math"/>
                <a:ea typeface="Cambria Math"/>
                <a:cs typeface="Cambria Math"/>
                <a:sym typeface="Cambria Math"/>
              </a:rPr>
              <a:t>then we have a proof of </a:t>
            </a:r>
            <a:r>
              <a:rPr i="1" lang="en-US" sz="2667"/>
              <a:t>p</a:t>
            </a:r>
            <a:r>
              <a:rPr lang="en-US" sz="2667"/>
              <a:t> </a:t>
            </a:r>
            <a:r>
              <a:rPr lang="en-US" sz="2667">
                <a:latin typeface="Cambria Math"/>
                <a:ea typeface="Cambria Math"/>
                <a:cs typeface="Cambria Math"/>
                <a:sym typeface="Cambria Math"/>
              </a:rPr>
              <a:t>→ q</a:t>
            </a:r>
            <a:r>
              <a:rPr i="1" lang="en-US" sz="2667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667"/>
          </a:p>
          <a:p>
            <a:pPr indent="-274320" lvl="2" marL="548640" rtl="0" algn="l">
              <a:lnSpc>
                <a:spcPct val="100000"/>
              </a:lnSpc>
              <a:spcBef>
                <a:spcPts val="357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</a:pPr>
            <a:r>
              <a:rPr i="1" lang="en-US"/>
              <a:t>     Why does this work? </a:t>
            </a:r>
            <a:endParaRPr i="1"/>
          </a:p>
          <a:p>
            <a:pPr indent="-274320" lvl="2" marL="548640" rtl="0" algn="l">
              <a:lnSpc>
                <a:spcPct val="100000"/>
              </a:lnSpc>
              <a:spcBef>
                <a:spcPts val="357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</a:pPr>
            <a:r>
              <a:t/>
            </a:r>
            <a:endParaRPr i="1"/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b="1" lang="en-US"/>
              <a:t>   Example</a:t>
            </a:r>
            <a:r>
              <a:rPr lang="en-US"/>
              <a:t>: Prove that if </a:t>
            </a:r>
            <a:r>
              <a:rPr i="1" lang="en-US"/>
              <a:t>n </a:t>
            </a:r>
            <a:r>
              <a:rPr lang="en-US"/>
              <a:t>is an integer and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i="1" lang="en-US"/>
              <a:t>n +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/>
              <a:t> </a:t>
            </a:r>
            <a:r>
              <a:rPr lang="en-US"/>
              <a:t>is odd</a:t>
            </a:r>
            <a:r>
              <a:rPr i="1" lang="en-US"/>
              <a:t>, </a:t>
            </a:r>
            <a:r>
              <a:rPr lang="en-US"/>
              <a:t>then</a:t>
            </a:r>
            <a:r>
              <a:rPr i="1" lang="en-US"/>
              <a:t> n </a:t>
            </a:r>
            <a:r>
              <a:rPr lang="en-US"/>
              <a:t>is odd.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b="1" lang="en-US"/>
              <a:t>   Solution</a:t>
            </a:r>
            <a:r>
              <a:rPr i="1" lang="en-US"/>
              <a:t>: </a:t>
            </a:r>
            <a:r>
              <a:rPr lang="en-US"/>
              <a:t>Assume </a:t>
            </a:r>
            <a:r>
              <a:rPr i="1" lang="en-US"/>
              <a:t>n</a:t>
            </a:r>
            <a:r>
              <a:rPr lang="en-US"/>
              <a:t> is even. So, </a:t>
            </a:r>
            <a:r>
              <a:rPr i="1" lang="en-US"/>
              <a:t>n =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/>
              <a:t>k </a:t>
            </a:r>
            <a:r>
              <a:rPr lang="en-US"/>
              <a:t>for some integer </a:t>
            </a:r>
            <a:r>
              <a:rPr i="1" lang="en-US"/>
              <a:t>k</a:t>
            </a:r>
            <a:r>
              <a:rPr lang="en-US"/>
              <a:t>. Thus,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   3</a:t>
            </a:r>
            <a:r>
              <a:rPr i="1" lang="en-US"/>
              <a:t>n</a:t>
            </a:r>
            <a:r>
              <a:rPr lang="en-US"/>
              <a:t> +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 = 3(2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) + 2 =6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+2 = 2(3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+ 1) = 2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j 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for </a:t>
            </a:r>
            <a:r>
              <a:rPr i="1" lang="en-US"/>
              <a:t>j</a:t>
            </a:r>
            <a:r>
              <a:rPr lang="en-US"/>
              <a:t> =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i="1" lang="en-US"/>
              <a:t>k</a:t>
            </a:r>
            <a:r>
              <a:rPr lang="en-US"/>
              <a:t> +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endParaRPr i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en-US"/>
              <a:t>   Therefore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i="1" lang="en-US"/>
              <a:t>n</a:t>
            </a:r>
            <a:r>
              <a:rPr lang="en-US"/>
              <a:t> +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lang="en-US"/>
              <a:t>is even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. Since we have shown ¬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q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→ ¬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/>
              <a:t>, 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→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q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must hold as well. </a:t>
            </a:r>
            <a:r>
              <a:rPr lang="en-US"/>
              <a:t>If </a:t>
            </a:r>
            <a:r>
              <a:rPr i="1" lang="en-US"/>
              <a:t>n </a:t>
            </a:r>
            <a:r>
              <a:rPr lang="en-US"/>
              <a:t>is an integer and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i="1" lang="en-US"/>
              <a:t>n +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/>
              <a:t> </a:t>
            </a:r>
            <a:r>
              <a:rPr lang="en-US"/>
              <a:t>is odd (not even) </a:t>
            </a:r>
            <a:r>
              <a:rPr i="1" lang="en-US"/>
              <a:t>, </a:t>
            </a:r>
            <a:r>
              <a:rPr lang="en-US"/>
              <a:t>then</a:t>
            </a:r>
            <a:r>
              <a:rPr i="1" lang="en-US"/>
              <a:t> n </a:t>
            </a:r>
            <a:r>
              <a:rPr lang="en-US"/>
              <a:t>is odd (not even).</a:t>
            </a:r>
            <a:endParaRPr/>
          </a:p>
        </p:txBody>
      </p:sp>
      <p:sp>
        <p:nvSpPr>
          <p:cNvPr id="196" name="Google Shape;196;p42"/>
          <p:cNvSpPr/>
          <p:nvPr/>
        </p:nvSpPr>
        <p:spPr>
          <a:xfrm flipH="1" rot="-5400000">
            <a:off x="7620000" y="6019800"/>
            <a:ext cx="152400" cy="152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/>
              <a:t>Proof by Contraposition</a:t>
            </a:r>
            <a:endParaRPr sz="4000"/>
          </a:p>
        </p:txBody>
      </p:sp>
      <p:sp>
        <p:nvSpPr>
          <p:cNvPr id="202" name="Google Shape;202;p4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   Example</a:t>
            </a:r>
            <a:r>
              <a:rPr lang="en-US"/>
              <a:t>: Prove that for an integer </a:t>
            </a:r>
            <a:r>
              <a:rPr i="1" lang="en-US"/>
              <a:t>n,</a:t>
            </a:r>
            <a:r>
              <a:rPr lang="en-US"/>
              <a:t> if </a:t>
            </a:r>
            <a:r>
              <a:rPr i="1" lang="en-US"/>
              <a:t>n</a:t>
            </a:r>
            <a:r>
              <a:rPr baseline="30000"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aseline="30000" lang="en-US"/>
              <a:t> </a:t>
            </a:r>
            <a:r>
              <a:rPr lang="en-US"/>
              <a:t> is odd, then </a:t>
            </a:r>
            <a:r>
              <a:rPr i="1" lang="en-US"/>
              <a:t>n</a:t>
            </a:r>
            <a:r>
              <a:rPr lang="en-US"/>
              <a:t> is odd.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/>
              <a:t>   </a:t>
            </a:r>
            <a:r>
              <a:rPr b="1" lang="en-US"/>
              <a:t>Solution</a:t>
            </a:r>
            <a:r>
              <a:rPr lang="en-US"/>
              <a:t>:  Use proof by contraposition. Assume </a:t>
            </a:r>
            <a:r>
              <a:rPr i="1" lang="en-US"/>
              <a:t>n</a:t>
            </a:r>
            <a:r>
              <a:rPr lang="en-US"/>
              <a:t> is even (i.e., not odd).  Therefore, there exists an integer </a:t>
            </a:r>
            <a:r>
              <a:rPr i="1" lang="en-US"/>
              <a:t>k</a:t>
            </a:r>
            <a:r>
              <a:rPr lang="en-US"/>
              <a:t> such that </a:t>
            </a:r>
            <a:r>
              <a:rPr i="1" lang="en-US"/>
              <a:t>n</a:t>
            </a:r>
            <a:r>
              <a:rPr lang="en-US"/>
              <a:t> =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/>
              <a:t>k</a:t>
            </a:r>
            <a:r>
              <a:rPr lang="en-US"/>
              <a:t>. Hence,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/>
              <a:t>               </a:t>
            </a:r>
            <a:r>
              <a:rPr i="1" lang="en-US"/>
              <a:t>n</a:t>
            </a:r>
            <a:r>
              <a:rPr baseline="30000"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aseline="30000" lang="en-US"/>
              <a:t>  </a:t>
            </a:r>
            <a:r>
              <a:rPr lang="en-US"/>
              <a:t> = 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r>
              <a:rPr i="1" lang="en-US"/>
              <a:t>k</a:t>
            </a:r>
            <a:r>
              <a:rPr baseline="30000"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/>
              <a:t> =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lang="en-US"/>
              <a:t>(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/>
              <a:t>k</a:t>
            </a:r>
            <a:r>
              <a:rPr baseline="30000"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/>
              <a:t>)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/>
              <a:t>    and </a:t>
            </a:r>
            <a:r>
              <a:rPr i="1" lang="en-US"/>
              <a:t>n</a:t>
            </a:r>
            <a:r>
              <a:rPr baseline="30000"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aseline="30000" lang="en-US"/>
              <a:t>   </a:t>
            </a:r>
            <a:r>
              <a:rPr lang="en-US"/>
              <a:t>is even(i.e., not odd).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/>
              <a:t>    We have shown that if </a:t>
            </a:r>
            <a:r>
              <a:rPr i="1" lang="en-US"/>
              <a:t>n </a:t>
            </a:r>
            <a:r>
              <a:rPr lang="en-US"/>
              <a:t>is an even integer, then </a:t>
            </a:r>
            <a:r>
              <a:rPr i="1" lang="en-US"/>
              <a:t>n</a:t>
            </a:r>
            <a:r>
              <a:rPr baseline="30000"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aseline="30000" lang="en-US"/>
              <a:t>  </a:t>
            </a:r>
            <a:r>
              <a:rPr lang="en-US"/>
              <a:t>is even. Therefore by contraposition, for an integer</a:t>
            </a:r>
            <a:r>
              <a:rPr i="1" lang="en-US"/>
              <a:t> n,</a:t>
            </a:r>
            <a:r>
              <a:rPr lang="en-US"/>
              <a:t> if </a:t>
            </a:r>
            <a:r>
              <a:rPr i="1" lang="en-US"/>
              <a:t>n</a:t>
            </a:r>
            <a:r>
              <a:rPr baseline="30000"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aseline="30000" lang="en-US"/>
              <a:t> </a:t>
            </a:r>
            <a:r>
              <a:rPr lang="en-US"/>
              <a:t> is odd, then </a:t>
            </a:r>
            <a:r>
              <a:rPr i="1" lang="en-US"/>
              <a:t>n</a:t>
            </a:r>
            <a:r>
              <a:rPr lang="en-US"/>
              <a:t> is odd.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/>
              <a:t>    </a:t>
            </a:r>
            <a:endParaRPr b="1"/>
          </a:p>
        </p:txBody>
      </p:sp>
      <p:sp>
        <p:nvSpPr>
          <p:cNvPr id="203" name="Google Shape;203;p43"/>
          <p:cNvSpPr/>
          <p:nvPr/>
        </p:nvSpPr>
        <p:spPr>
          <a:xfrm flipH="1" rot="-5400000">
            <a:off x="4419600" y="5550175"/>
            <a:ext cx="152400" cy="152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/>
              <a:t>Proof by Contradiction</a:t>
            </a:r>
            <a:endParaRPr/>
          </a:p>
        </p:txBody>
      </p:sp>
      <p:sp>
        <p:nvSpPr>
          <p:cNvPr id="209" name="Google Shape;209;p4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000"/>
              <a:buChar char="●"/>
            </a:pPr>
            <a:r>
              <a:rPr b="1" i="1" lang="en-US"/>
              <a:t>Proof by Contradiction</a:t>
            </a:r>
            <a:r>
              <a:rPr b="1" lang="en-US"/>
              <a:t>:</a:t>
            </a:r>
            <a:r>
              <a:rPr lang="en-US"/>
              <a:t> (AKA </a:t>
            </a:r>
            <a:r>
              <a:rPr i="1" lang="en-US"/>
              <a:t>reductio ad absurdum</a:t>
            </a:r>
            <a:r>
              <a:rPr b="1" lang="en-US"/>
              <a:t>)</a:t>
            </a:r>
            <a:r>
              <a:rPr lang="en-US"/>
              <a:t>. 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   To prove  </a:t>
            </a:r>
            <a:r>
              <a:rPr i="1" lang="en-US"/>
              <a:t>p</a:t>
            </a:r>
            <a:r>
              <a:rPr i="1" lang="en-US"/>
              <a:t> </a:t>
            </a:r>
            <a:r>
              <a:rPr lang="en-US"/>
              <a:t>(the theorem)</a:t>
            </a:r>
            <a:r>
              <a:rPr lang="en-US"/>
              <a:t>, assume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¬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/>
              <a:t> and </a:t>
            </a:r>
            <a:r>
              <a:rPr lang="en-US" u="sng"/>
              <a:t>derive a contradiction</a:t>
            </a:r>
            <a:r>
              <a:rPr lang="en-US"/>
              <a:t> (such as </a:t>
            </a:r>
            <a:r>
              <a:rPr i="1" lang="en-US"/>
              <a:t>p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∧ ¬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).</a:t>
            </a:r>
            <a:r>
              <a:rPr lang="en-US"/>
              <a:t>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   Since we have shown that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¬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/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→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F</a:t>
            </a:r>
            <a:r>
              <a:rPr lang="en-US"/>
              <a:t> is true, it follows that the contrapositive  </a:t>
            </a:r>
            <a:r>
              <a:rPr b="1" lang="en-US"/>
              <a:t>T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→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also holds.</a:t>
            </a:r>
            <a:r>
              <a:rPr lang="en-US"/>
              <a:t>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b="1" lang="en-US"/>
              <a:t>   Example</a:t>
            </a:r>
            <a:r>
              <a:rPr lang="en-US"/>
              <a:t>: </a:t>
            </a:r>
            <a:r>
              <a:rPr i="1" lang="en-US"/>
              <a:t> </a:t>
            </a:r>
            <a:r>
              <a:rPr lang="en-US"/>
              <a:t>Prove that if you pick 22 days from the calendar, at least 4 must fall on the same day of the week.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b="1" lang="en-US"/>
              <a:t>    Solution</a:t>
            </a:r>
            <a:r>
              <a:rPr lang="en-US"/>
              <a:t>: Assume that no more than 3  of the 22 days fall on the same day of the week. Because there are 7 days of the week, we could only have picked 21 days. This contradicts the assumption that we have picked 22 days.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            </a:t>
            </a:r>
            <a:endParaRPr/>
          </a:p>
        </p:txBody>
      </p:sp>
      <p:sp>
        <p:nvSpPr>
          <p:cNvPr id="210" name="Google Shape;210;p44"/>
          <p:cNvSpPr/>
          <p:nvPr/>
        </p:nvSpPr>
        <p:spPr>
          <a:xfrm flipH="1" rot="-5400000">
            <a:off x="8382000" y="5562600"/>
            <a:ext cx="152400" cy="152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Proof by Contradiction</a:t>
            </a:r>
            <a:endParaRPr/>
          </a:p>
        </p:txBody>
      </p:sp>
      <p:sp>
        <p:nvSpPr>
          <p:cNvPr id="216" name="Google Shape;216;p45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10000"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000"/>
              <a:buChar char="●"/>
            </a:pPr>
            <a:r>
              <a:rPr b="1" lang="en-US" sz="8000"/>
              <a:t>Example-1</a:t>
            </a:r>
            <a:r>
              <a:rPr lang="en-US" sz="8000"/>
              <a:t>: Use a proof by contradiction to give a proof that  </a:t>
            </a:r>
            <a:r>
              <a:rPr lang="en-US" sz="8000">
                <a:latin typeface="Cambria Math"/>
                <a:ea typeface="Cambria Math"/>
                <a:cs typeface="Cambria Math"/>
                <a:sym typeface="Cambria Math"/>
              </a:rPr>
              <a:t>√2 is irrational.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95000"/>
              <a:buNone/>
            </a:pPr>
            <a:r>
              <a:rPr b="1" lang="en-US" sz="8000">
                <a:latin typeface="Cambria Math"/>
                <a:ea typeface="Cambria Math"/>
                <a:cs typeface="Cambria Math"/>
                <a:sym typeface="Cambria Math"/>
              </a:rPr>
              <a:t>     </a:t>
            </a:r>
            <a:r>
              <a:rPr b="1" lang="en-US" sz="8000"/>
              <a:t>Solution</a:t>
            </a:r>
            <a:r>
              <a:rPr b="1" lang="en-US" sz="8000">
                <a:latin typeface="Cambria Math"/>
                <a:ea typeface="Cambria Math"/>
                <a:cs typeface="Cambria Math"/>
                <a:sym typeface="Cambria Math"/>
              </a:rPr>
              <a:t>: </a:t>
            </a:r>
            <a:r>
              <a:rPr lang="en-US" sz="8000">
                <a:latin typeface="Cambria Math"/>
                <a:ea typeface="Cambria Math"/>
                <a:cs typeface="Cambria Math"/>
                <a:sym typeface="Cambria Math"/>
              </a:rPr>
              <a:t>Suppose √2 is rational. Then there exists integers </a:t>
            </a:r>
            <a:r>
              <a:rPr i="1" lang="en-US" sz="8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8000">
                <a:latin typeface="Cambria Math"/>
                <a:ea typeface="Cambria Math"/>
                <a:cs typeface="Cambria Math"/>
                <a:sym typeface="Cambria Math"/>
              </a:rPr>
              <a:t> and </a:t>
            </a:r>
            <a:r>
              <a:rPr i="1" lang="en-US" sz="80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 sz="8000">
                <a:latin typeface="Cambria Math"/>
                <a:ea typeface="Cambria Math"/>
                <a:cs typeface="Cambria Math"/>
                <a:sym typeface="Cambria Math"/>
              </a:rPr>
              <a:t> with √2  </a:t>
            </a:r>
            <a:r>
              <a:rPr i="1" lang="en-US" sz="8000">
                <a:latin typeface="Cambria Math"/>
                <a:ea typeface="Cambria Math"/>
                <a:cs typeface="Cambria Math"/>
                <a:sym typeface="Cambria Math"/>
              </a:rPr>
              <a:t>= a/b</a:t>
            </a:r>
            <a:r>
              <a:rPr lang="en-US" sz="8000">
                <a:latin typeface="Cambria Math"/>
                <a:ea typeface="Cambria Math"/>
                <a:cs typeface="Cambria Math"/>
                <a:sym typeface="Cambria Math"/>
              </a:rPr>
              <a:t>, where </a:t>
            </a:r>
            <a:r>
              <a:rPr i="1" lang="en-US" sz="8000">
                <a:latin typeface="Cambria Math"/>
                <a:ea typeface="Cambria Math"/>
                <a:cs typeface="Cambria Math"/>
                <a:sym typeface="Cambria Math"/>
              </a:rPr>
              <a:t>b≠ 0 </a:t>
            </a:r>
            <a:r>
              <a:rPr lang="en-US" sz="8000">
                <a:latin typeface="Cambria Math"/>
                <a:ea typeface="Cambria Math"/>
                <a:cs typeface="Cambria Math"/>
                <a:sym typeface="Cambria Math"/>
              </a:rPr>
              <a:t>and </a:t>
            </a:r>
            <a:r>
              <a:rPr i="1" lang="en-US" sz="8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8000">
                <a:latin typeface="Cambria Math"/>
                <a:ea typeface="Cambria Math"/>
                <a:cs typeface="Cambria Math"/>
                <a:sym typeface="Cambria Math"/>
              </a:rPr>
              <a:t> and </a:t>
            </a:r>
            <a:r>
              <a:rPr i="1" lang="en-US" sz="8000">
                <a:latin typeface="Cambria Math"/>
                <a:ea typeface="Cambria Math"/>
                <a:cs typeface="Cambria Math"/>
                <a:sym typeface="Cambria Math"/>
              </a:rPr>
              <a:t>b </a:t>
            </a:r>
            <a:r>
              <a:rPr lang="en-US" sz="8000">
                <a:latin typeface="Cambria Math"/>
                <a:ea typeface="Cambria Math"/>
                <a:cs typeface="Cambria Math"/>
                <a:sym typeface="Cambria Math"/>
              </a:rPr>
              <a:t>have no common factors (see Chapter 4). Then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95000"/>
              <a:buNone/>
            </a:pPr>
            <a:r>
              <a:rPr lang="en-US" sz="8000">
                <a:latin typeface="Cambria Math"/>
                <a:ea typeface="Cambria Math"/>
                <a:cs typeface="Cambria Math"/>
                <a:sym typeface="Cambria Math"/>
              </a:rPr>
              <a:t>                                                 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95000"/>
              <a:buNone/>
            </a:pPr>
            <a:r>
              <a:rPr lang="en-US" sz="8000">
                <a:latin typeface="Cambria Math"/>
                <a:ea typeface="Cambria Math"/>
                <a:cs typeface="Cambria Math"/>
                <a:sym typeface="Cambria Math"/>
              </a:rPr>
              <a:t>     Therefore </a:t>
            </a:r>
            <a:r>
              <a:rPr i="1" lang="en-US" sz="8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30000" i="1" lang="en-US" sz="8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aseline="30000" lang="en-US" sz="8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8000">
                <a:latin typeface="Cambria Math"/>
                <a:ea typeface="Cambria Math"/>
                <a:cs typeface="Cambria Math"/>
                <a:sym typeface="Cambria Math"/>
              </a:rPr>
              <a:t> must be even. If </a:t>
            </a:r>
            <a:r>
              <a:rPr i="1" lang="en-US" sz="8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30000" i="1" lang="en-US" sz="8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aseline="30000" lang="en-US" sz="8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8000">
                <a:latin typeface="Cambria Math"/>
                <a:ea typeface="Cambria Math"/>
                <a:cs typeface="Cambria Math"/>
                <a:sym typeface="Cambria Math"/>
              </a:rPr>
              <a:t> is even then </a:t>
            </a:r>
            <a:r>
              <a:rPr i="1" lang="en-US" sz="8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8000">
                <a:latin typeface="Cambria Math"/>
                <a:ea typeface="Cambria Math"/>
                <a:cs typeface="Cambria Math"/>
                <a:sym typeface="Cambria Math"/>
              </a:rPr>
              <a:t> must be even (an exercise). Since </a:t>
            </a:r>
            <a:r>
              <a:rPr i="1" lang="en-US" sz="8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8000">
                <a:latin typeface="Cambria Math"/>
                <a:ea typeface="Cambria Math"/>
                <a:cs typeface="Cambria Math"/>
                <a:sym typeface="Cambria Math"/>
              </a:rPr>
              <a:t> is even, </a:t>
            </a:r>
            <a:r>
              <a:rPr i="1" lang="en-US" sz="8000">
                <a:latin typeface="Cambria Math"/>
                <a:ea typeface="Cambria Math"/>
                <a:cs typeface="Cambria Math"/>
                <a:sym typeface="Cambria Math"/>
              </a:rPr>
              <a:t>a = </a:t>
            </a:r>
            <a:r>
              <a:rPr lang="en-US" sz="8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 sz="8000">
                <a:latin typeface="Cambria Math"/>
                <a:ea typeface="Cambria Math"/>
                <a:cs typeface="Cambria Math"/>
                <a:sym typeface="Cambria Math"/>
              </a:rPr>
              <a:t>c  </a:t>
            </a:r>
            <a:r>
              <a:rPr lang="en-US" sz="8000">
                <a:latin typeface="Cambria Math"/>
                <a:ea typeface="Cambria Math"/>
                <a:cs typeface="Cambria Math"/>
                <a:sym typeface="Cambria Math"/>
              </a:rPr>
              <a:t>for some integer </a:t>
            </a:r>
            <a:r>
              <a:rPr i="1" lang="en-US" sz="8000">
                <a:latin typeface="Cambria Math"/>
                <a:ea typeface="Cambria Math"/>
                <a:cs typeface="Cambria Math"/>
                <a:sym typeface="Cambria Math"/>
              </a:rPr>
              <a:t>c</a:t>
            </a:r>
            <a:r>
              <a:rPr lang="en-US" sz="8000">
                <a:latin typeface="Cambria Math"/>
                <a:ea typeface="Cambria Math"/>
                <a:cs typeface="Cambria Math"/>
                <a:sym typeface="Cambria Math"/>
              </a:rPr>
              <a:t>. Thus,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sz="8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95000"/>
              <a:buNone/>
            </a:pPr>
            <a:r>
              <a:rPr lang="en-US" sz="8000">
                <a:latin typeface="Cambria Math"/>
                <a:ea typeface="Cambria Math"/>
                <a:cs typeface="Cambria Math"/>
                <a:sym typeface="Cambria Math"/>
              </a:rPr>
              <a:t>    Therefore </a:t>
            </a:r>
            <a:r>
              <a:rPr i="1" lang="en-US" sz="80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baseline="30000" lang="en-US" sz="8000"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lang="en-US" sz="8000">
                <a:latin typeface="Cambria Math"/>
                <a:ea typeface="Cambria Math"/>
                <a:cs typeface="Cambria Math"/>
                <a:sym typeface="Cambria Math"/>
              </a:rPr>
              <a:t> is even.  Again then </a:t>
            </a:r>
            <a:r>
              <a:rPr i="1" lang="en-US" sz="80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 sz="8000">
                <a:latin typeface="Cambria Math"/>
                <a:ea typeface="Cambria Math"/>
                <a:cs typeface="Cambria Math"/>
                <a:sym typeface="Cambria Math"/>
              </a:rPr>
              <a:t> must be even as well.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95000"/>
              <a:buNone/>
            </a:pPr>
            <a:r>
              <a:rPr lang="en-US" sz="8000">
                <a:latin typeface="Cambria Math"/>
                <a:ea typeface="Cambria Math"/>
                <a:cs typeface="Cambria Math"/>
                <a:sym typeface="Cambria Math"/>
              </a:rPr>
              <a:t>     But then 2 must divide both </a:t>
            </a:r>
            <a:r>
              <a:rPr i="1" lang="en-US" sz="8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8000">
                <a:latin typeface="Cambria Math"/>
                <a:ea typeface="Cambria Math"/>
                <a:cs typeface="Cambria Math"/>
                <a:sym typeface="Cambria Math"/>
              </a:rPr>
              <a:t> and </a:t>
            </a:r>
            <a:r>
              <a:rPr i="1" lang="en-US" sz="80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 sz="8000">
                <a:latin typeface="Cambria Math"/>
                <a:ea typeface="Cambria Math"/>
                <a:cs typeface="Cambria Math"/>
                <a:sym typeface="Cambria Math"/>
              </a:rPr>
              <a:t>. This contradicts our assumption that </a:t>
            </a:r>
            <a:r>
              <a:rPr i="1" lang="en-US" sz="8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8000">
                <a:latin typeface="Cambria Math"/>
                <a:ea typeface="Cambria Math"/>
                <a:cs typeface="Cambria Math"/>
                <a:sym typeface="Cambria Math"/>
              </a:rPr>
              <a:t> and </a:t>
            </a:r>
            <a:r>
              <a:rPr i="1" lang="en-US" sz="80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 sz="8000">
                <a:latin typeface="Cambria Math"/>
                <a:ea typeface="Cambria Math"/>
                <a:cs typeface="Cambria Math"/>
                <a:sym typeface="Cambria Math"/>
              </a:rPr>
              <a:t> have no common factors. We have proved by contradiction  that our initial assumption must be false  and  therefore  √2 is  irrational .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         </a:t>
            </a:r>
            <a:endParaRPr/>
          </a:p>
        </p:txBody>
      </p:sp>
      <p:pic>
        <p:nvPicPr>
          <p:cNvPr descr="addin_tmp.png" id="217" name="Google Shape;21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3200400"/>
            <a:ext cx="86677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218" name="Google Shape;218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3276600"/>
            <a:ext cx="1121569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219" name="Google Shape;219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800" y="4419600"/>
            <a:ext cx="1250156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220" name="Google Shape;220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9200" y="4419600"/>
            <a:ext cx="1092994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5"/>
          <p:cNvSpPr/>
          <p:nvPr/>
        </p:nvSpPr>
        <p:spPr>
          <a:xfrm flipH="1" rot="-5400000">
            <a:off x="2438400" y="5943600"/>
            <a:ext cx="152400" cy="152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124bf36e6_3_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Proof by Contradiction</a:t>
            </a:r>
            <a:endParaRPr/>
          </a:p>
        </p:txBody>
      </p:sp>
      <p:sp>
        <p:nvSpPr>
          <p:cNvPr id="227" name="Google Shape;227;g31124bf36e6_3_0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10000"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000"/>
              <a:buChar char="●"/>
            </a:pPr>
            <a:r>
              <a:rPr b="1" lang="en-US" sz="8000"/>
              <a:t>Example-2</a:t>
            </a:r>
            <a:r>
              <a:rPr lang="en-US" sz="8000"/>
              <a:t>: </a:t>
            </a:r>
            <a:r>
              <a:rPr lang="en-US" sz="8000"/>
              <a:t>Give a proof by contradiction of the </a:t>
            </a:r>
            <a:r>
              <a:rPr lang="en-US" sz="8000"/>
              <a:t>statement</a:t>
            </a:r>
            <a:r>
              <a:rPr lang="en-US" sz="8000"/>
              <a:t>: “If 3n + 2 is odd, then n is odd.”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95000"/>
              <a:buNone/>
            </a:pPr>
            <a:r>
              <a:rPr b="1" lang="en-US" sz="8000">
                <a:latin typeface="Cambria Math"/>
                <a:ea typeface="Cambria Math"/>
                <a:cs typeface="Cambria Math"/>
                <a:sym typeface="Cambria Math"/>
              </a:rPr>
              <a:t>     </a:t>
            </a:r>
            <a:r>
              <a:rPr b="1" lang="en-US" sz="8000"/>
              <a:t>Solution</a:t>
            </a:r>
            <a:r>
              <a:rPr b="1" lang="en-US" sz="8000">
                <a:latin typeface="Cambria Math"/>
                <a:ea typeface="Cambria Math"/>
                <a:cs typeface="Cambria Math"/>
                <a:sym typeface="Cambria Math"/>
              </a:rPr>
              <a:t>: </a:t>
            </a:r>
            <a:r>
              <a:rPr lang="en-US" sz="8000">
                <a:latin typeface="Cambria Math"/>
                <a:ea typeface="Cambria Math"/>
                <a:cs typeface="Cambria Math"/>
                <a:sym typeface="Cambria Math"/>
              </a:rPr>
              <a:t>Let p be “3n + 2 is odd” and q be “n is odd.” To construct a proof by contradiction, assume that both p and ¬q are true. That is, assume that 3n + 2 is odd and that n is not odd. Because n is not odd, we know that it is even.                                                                                          -&gt; Because n is even, there is an integer k such that n = 2k. This implies that 3n + 2 = 3(2k) + 2 = 6k + 2 = 2(3k + 1).                                             -&gt; Because 3n + 2 is 2t, where t = 3k + 1, 3n + 2 is even. Note that the statement “3n + 2 is even” is equivalent to the statement ¬p, because an integer is even if and only if it is not odd.                                                   -&gt; Because both p and ¬p are true, we have a contradiction. This completes the proof by contradiction, proving that if 3n + 2 is odd, then n is odd.</a:t>
            </a:r>
            <a:endParaRPr sz="8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Theorems that are Biconditional Statements</a:t>
            </a:r>
            <a:endParaRPr/>
          </a:p>
        </p:txBody>
      </p:sp>
      <p:sp>
        <p:nvSpPr>
          <p:cNvPr id="233" name="Google Shape;233;p4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To prove a theorem that is a biconditional statement, that is, a statement of the form </a:t>
            </a:r>
            <a:r>
              <a:rPr i="1" lang="en-US"/>
              <a:t>p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↔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q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,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we show that     </a:t>
            </a:r>
            <a:r>
              <a:rPr b="1" i="1" lang="en-US">
                <a:latin typeface="Cambria Math"/>
                <a:ea typeface="Cambria Math"/>
                <a:cs typeface="Cambria Math"/>
                <a:sym typeface="Cambria Math"/>
              </a:rPr>
              <a:t>p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→ </a:t>
            </a:r>
            <a:r>
              <a:rPr b="1" i="1" lang="en-US">
                <a:latin typeface="Cambria Math"/>
                <a:ea typeface="Cambria Math"/>
                <a:cs typeface="Cambria Math"/>
                <a:sym typeface="Cambria Math"/>
              </a:rPr>
              <a:t>q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 and </a:t>
            </a:r>
            <a:r>
              <a:rPr b="1" i="1" lang="en-US">
                <a:latin typeface="Cambria Math"/>
                <a:ea typeface="Cambria Math"/>
                <a:cs typeface="Cambria Math"/>
                <a:sym typeface="Cambria Math"/>
              </a:rPr>
              <a:t>q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→</a:t>
            </a:r>
            <a:r>
              <a:rPr b="1"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 are both true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Example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 Prove the theorem: “If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is an integer, then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is odd if and only if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30000" lang="en-US"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is odd.”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 Solution: 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We have already shown (previous slides) that both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→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q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and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q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→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. Therefore we can conclude </a:t>
            </a:r>
            <a:r>
              <a:rPr i="1" lang="en-US"/>
              <a:t>p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↔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q.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Sometimes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iff  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is used as an abbreviation for “if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and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only if,” as in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              “If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is an integer, then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is odd iff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is odd.”</a:t>
            </a:r>
            <a:endParaRPr i="1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107ed1d1c_1_0"/>
          <p:cNvSpPr txBox="1"/>
          <p:nvPr>
            <p:ph type="title"/>
          </p:nvPr>
        </p:nvSpPr>
        <p:spPr>
          <a:xfrm>
            <a:off x="457200" y="704100"/>
            <a:ext cx="8079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Biconditional Statements are useful for proving e</a:t>
            </a:r>
            <a:r>
              <a:rPr lang="en-US"/>
              <a:t>quivalence</a:t>
            </a:r>
            <a:r>
              <a:rPr lang="en-US"/>
              <a:t> </a:t>
            </a:r>
            <a:endParaRPr/>
          </a:p>
        </p:txBody>
      </p:sp>
      <p:sp>
        <p:nvSpPr>
          <p:cNvPr id="239" name="Google Shape;239;g31107ed1d1c_1_0"/>
          <p:cNvSpPr txBox="1"/>
          <p:nvPr>
            <p:ph idx="1" type="body"/>
          </p:nvPr>
        </p:nvSpPr>
        <p:spPr>
          <a:xfrm>
            <a:off x="457200" y="1935475"/>
            <a:ext cx="8229600" cy="4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Example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Show that these statements about the integer x are equivalent: (i) 3x + 2 is even, (ii) x + 5 is odd, (iii) x</a:t>
            </a:r>
            <a:r>
              <a:rPr baseline="30000"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is even.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[Ch 1.7, Exercise 33]</a:t>
            </a:r>
            <a:endParaRPr i="1"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 Solution: 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Let, p = “3x + 2 is even”, q = “x + 5 is odd”, and r = “x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is even”.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Assume, 3x + 2 is even.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Therefore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, 3x is even. [even – even = even]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Since, 3 is odd, x must be even.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Then, x + 5 must be odd. [even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+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odd = odd] (proved p → q)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Also, x can be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written as 2k, where k is an integer.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Then x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(2k)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4k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. Thus, x</a:t>
            </a:r>
            <a:r>
              <a:rPr baseline="30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is even. (proved p → r)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Now, we must prove the converse, r → p and q → p. Complete it yourself.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Then we will have, p ↔ q and p ↔ r. Therefore, p ≡ q and p ≡ r.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In other words, p ≡ q ≡ r 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40" name="Google Shape;240;g31107ed1d1c_1_0"/>
          <p:cNvSpPr/>
          <p:nvPr/>
        </p:nvSpPr>
        <p:spPr>
          <a:xfrm flipH="1" rot="-5400000">
            <a:off x="4191000" y="6324600"/>
            <a:ext cx="152400" cy="152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What is wrong with this?</a:t>
            </a:r>
            <a:endParaRPr/>
          </a:p>
        </p:txBody>
      </p:sp>
      <p:pic>
        <p:nvPicPr>
          <p:cNvPr descr="addin_tmp.png" id="246" name="Google Shape;24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124200"/>
            <a:ext cx="7248525" cy="236791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8"/>
          <p:cNvSpPr txBox="1"/>
          <p:nvPr/>
        </p:nvSpPr>
        <p:spPr>
          <a:xfrm>
            <a:off x="762000" y="2133600"/>
            <a:ext cx="8001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“Proof” that </a:t>
            </a:r>
            <a:r>
              <a:rPr i="1" lang="en-US" sz="2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0" lang="en-US" sz="2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i="1" lang="en-US" sz="2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endParaRPr i="1" sz="2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48" name="Google Shape;248;p48"/>
          <p:cNvSpPr txBox="1"/>
          <p:nvPr/>
        </p:nvSpPr>
        <p:spPr>
          <a:xfrm>
            <a:off x="1066800" y="5715000"/>
            <a:ext cx="432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Solution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: Step 5.  a - b =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0 by the premise and division by 0 is undefined. </a:t>
            </a:r>
            <a:endParaRPr b="0"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124bf36e6_9_0"/>
          <p:cNvSpPr txBox="1"/>
          <p:nvPr>
            <p:ph type="title"/>
          </p:nvPr>
        </p:nvSpPr>
        <p:spPr>
          <a:xfrm>
            <a:off x="457200" y="704100"/>
            <a:ext cx="8079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Assumptions are important. </a:t>
            </a:r>
            <a:endParaRPr/>
          </a:p>
        </p:txBody>
      </p:sp>
      <p:sp>
        <p:nvSpPr>
          <p:cNvPr id="254" name="Google Shape;254;g31124bf36e6_9_0"/>
          <p:cNvSpPr txBox="1"/>
          <p:nvPr>
            <p:ph idx="1" type="body"/>
          </p:nvPr>
        </p:nvSpPr>
        <p:spPr>
          <a:xfrm>
            <a:off x="457200" y="1935475"/>
            <a:ext cx="8229600" cy="4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What should be the assumption when we try to prove these statements?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55600" lvl="0" marL="457200" rtl="0" algn="l">
              <a:spcBef>
                <a:spcPts val="520"/>
              </a:spcBef>
              <a:spcAft>
                <a:spcPts val="0"/>
              </a:spcAft>
              <a:buSzPts val="2000"/>
              <a:buFont typeface="Cambria Math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“if x is an irrational number and x &gt; 0, then √x is also irrational.”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mbria Math"/>
              <a:buChar char="○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for direct proof: Assume x cannot be written as p/q, where q ≠ 0. (Difficult to prove the statement, as we cannot explicitly represent irrationality in algebra)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mbria Math"/>
              <a:buChar char="○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for contraposition: Assume √x is rational, therefore √x = p/q, where q ≠ 0. (easier to proof for x from √x)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Section Summary</a:t>
            </a:r>
            <a:endParaRPr/>
          </a:p>
        </p:txBody>
      </p:sp>
      <p:sp>
        <p:nvSpPr>
          <p:cNvPr id="133" name="Google Shape;133;p3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Mathematical Proofs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Forms of Theorems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Direct Proofs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Indirect Proofs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Proof by Contraposition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Proof by Contradiction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124bf36e6_9_7"/>
          <p:cNvSpPr txBox="1"/>
          <p:nvPr>
            <p:ph type="title"/>
          </p:nvPr>
        </p:nvSpPr>
        <p:spPr>
          <a:xfrm>
            <a:off x="457200" y="704100"/>
            <a:ext cx="80799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Assumptions are important. </a:t>
            </a:r>
            <a:endParaRPr/>
          </a:p>
        </p:txBody>
      </p:sp>
      <p:sp>
        <p:nvSpPr>
          <p:cNvPr id="260" name="Google Shape;260;g31124bf36e6_9_7"/>
          <p:cNvSpPr txBox="1"/>
          <p:nvPr>
            <p:ph idx="1" type="body"/>
          </p:nvPr>
        </p:nvSpPr>
        <p:spPr>
          <a:xfrm>
            <a:off x="457200" y="1935475"/>
            <a:ext cx="8229600" cy="46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110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What should be the assumption when we try to prove these statements?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55600" lvl="0" marL="457200" rtl="0" algn="l">
              <a:spcBef>
                <a:spcPts val="520"/>
              </a:spcBef>
              <a:spcAft>
                <a:spcPts val="0"/>
              </a:spcAft>
              <a:buSzPts val="2000"/>
              <a:buFont typeface="Cambria Math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“If x, y, and z are integers and all three are even, then x +y +z is even,”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mbria Math"/>
              <a:buChar char="○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for direct proof: Assume x, y and z are evens, therefore, x = 2a, y = 2b and z = 2c. (Easier to find x+y+z)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mbria Math"/>
              <a:buChar char="○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for contraposition: Assume x+y+z = 2k + 1. (Relatively Lengthy, have to separately consider x, y and z and their cases)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55600" lvl="0" marL="457200" rtl="0" algn="l">
              <a:spcBef>
                <a:spcPts val="520"/>
              </a:spcBef>
              <a:spcAft>
                <a:spcPts val="0"/>
              </a:spcAft>
              <a:buSzPts val="2000"/>
              <a:buFont typeface="Cambria Math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“if m and n are integers and mn is even, then m is even or n is even.”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mbria Math"/>
              <a:buChar char="○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for direct proof: Assume mn is even, therefore mn = 2k. (Relatively Difficult, have to consider all cases of m and n)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mbria Math"/>
              <a:buChar char="○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for contraposition: Assume m is odd and n is odd, therefore m = 2a+1, n = 2b+1. (Easier to find mn)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Looking Ahead</a:t>
            </a:r>
            <a:endParaRPr/>
          </a:p>
        </p:txBody>
      </p:sp>
      <p:sp>
        <p:nvSpPr>
          <p:cNvPr id="266" name="Google Shape;266;p4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 If direct methods of proof do not work: 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We may need a clever use of a proof by contraposition.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Or a proof by contradiction.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In Chapter 5, we will see mathematical induction and related techniques.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Proofs of Mathematical Statements</a:t>
            </a:r>
            <a:endParaRPr/>
          </a:p>
        </p:txBody>
      </p:sp>
      <p:sp>
        <p:nvSpPr>
          <p:cNvPr id="139" name="Google Shape;139;p3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7846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A </a:t>
            </a:r>
            <a:r>
              <a:rPr b="1" i="1" lang="en-US"/>
              <a:t>proof</a:t>
            </a:r>
            <a:r>
              <a:rPr lang="en-US"/>
              <a:t> is a valid argument that </a:t>
            </a:r>
            <a:r>
              <a:rPr lang="en-US" u="sng"/>
              <a:t>establishes the truth</a:t>
            </a:r>
            <a:r>
              <a:rPr lang="en-US"/>
              <a:t> of a statement.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846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Proofs have many practical applications:</a:t>
            </a:r>
            <a:endParaRPr/>
          </a:p>
          <a:p>
            <a:pPr indent="-266318" lvl="1" marL="64008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verification that computer programs are correct </a:t>
            </a:r>
            <a:endParaRPr/>
          </a:p>
          <a:p>
            <a:pPr indent="-266318" lvl="1" marL="64008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establishing that operating systems are secure </a:t>
            </a:r>
            <a:endParaRPr/>
          </a:p>
          <a:p>
            <a:pPr indent="-266318" lvl="1" marL="64008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enabling programs to make inferences in artificial intelligence </a:t>
            </a:r>
            <a:endParaRPr/>
          </a:p>
          <a:p>
            <a:pPr indent="-266319" lvl="1" marL="64008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SzPts val="2040"/>
              <a:buChar char="○"/>
            </a:pPr>
            <a:r>
              <a:rPr lang="en-US"/>
              <a:t>showing that system specifications are consistent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Definitions</a:t>
            </a:r>
            <a:endParaRPr/>
          </a:p>
        </p:txBody>
      </p:sp>
      <p:sp>
        <p:nvSpPr>
          <p:cNvPr id="145" name="Google Shape;145;p3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000"/>
              <a:buChar char="●"/>
            </a:pPr>
            <a:r>
              <a:rPr lang="en-US"/>
              <a:t>A </a:t>
            </a:r>
            <a:r>
              <a:rPr b="1" i="1" lang="en-US"/>
              <a:t>theorem</a:t>
            </a:r>
            <a:r>
              <a:rPr b="1" lang="en-US"/>
              <a:t> </a:t>
            </a:r>
            <a:r>
              <a:rPr lang="en-US"/>
              <a:t>is a statement that can be shown to be true using: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SzPct val="85000"/>
              <a:buChar char="○"/>
            </a:pPr>
            <a:r>
              <a:rPr lang="en-US"/>
              <a:t>definitions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SzPct val="85000"/>
              <a:buChar char="○"/>
            </a:pPr>
            <a:r>
              <a:rPr lang="en-US"/>
              <a:t>other theorems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SzPct val="85000"/>
              <a:buChar char="○"/>
            </a:pPr>
            <a:r>
              <a:rPr i="1" lang="en-US"/>
              <a:t>axioms</a:t>
            </a:r>
            <a:r>
              <a:rPr lang="en-US"/>
              <a:t> (statements which are given as true) </a:t>
            </a:r>
            <a:endParaRPr/>
          </a:p>
          <a:p>
            <a:pPr indent="-246888" lvl="1" marL="64008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SzPct val="85000"/>
              <a:buChar char="○"/>
            </a:pPr>
            <a:r>
              <a:rPr lang="en-US"/>
              <a:t>rules of inference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ct val="95000"/>
              <a:buChar char="●"/>
            </a:pPr>
            <a:r>
              <a:rPr lang="en-US"/>
              <a:t>A </a:t>
            </a:r>
            <a:r>
              <a:rPr b="1" i="1" lang="en-US"/>
              <a:t>lemma</a:t>
            </a:r>
            <a:r>
              <a:rPr b="1" lang="en-US"/>
              <a:t> </a:t>
            </a:r>
            <a:r>
              <a:rPr lang="en-US"/>
              <a:t>is a ‘helping theorem’ or a result which is needed to prove a theorem.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ct val="95000"/>
              <a:buChar char="●"/>
            </a:pPr>
            <a:r>
              <a:rPr lang="en-US"/>
              <a:t>A </a:t>
            </a:r>
            <a:r>
              <a:rPr b="1" i="1" lang="en-US"/>
              <a:t>corollary</a:t>
            </a:r>
            <a:r>
              <a:rPr b="1" lang="en-US"/>
              <a:t> </a:t>
            </a:r>
            <a:r>
              <a:rPr lang="en-US"/>
              <a:t>is a result which follows directly from a theorem.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ct val="95000"/>
              <a:buChar char="●"/>
            </a:pPr>
            <a:r>
              <a:rPr lang="en-US"/>
              <a:t>Less important theorems are sometimes called </a:t>
            </a:r>
            <a:r>
              <a:rPr b="1" i="1" lang="en-US"/>
              <a:t>propositions</a:t>
            </a:r>
            <a:r>
              <a:rPr lang="en-US"/>
              <a:t>.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ct val="95000"/>
              <a:buChar char="●"/>
            </a:pPr>
            <a:r>
              <a:rPr lang="en-US"/>
              <a:t>A </a:t>
            </a:r>
            <a:r>
              <a:rPr b="1" i="1" lang="en-US"/>
              <a:t>conjecture</a:t>
            </a:r>
            <a:r>
              <a:rPr b="1" lang="en-US"/>
              <a:t> </a:t>
            </a:r>
            <a:r>
              <a:rPr lang="en-US"/>
              <a:t>is a statement that is being proposed to be true. Once a proof of a conjecture is found, it becomes a theorem. It may turn out to be false.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Forms of Theorems </a:t>
            </a:r>
            <a:endParaRPr/>
          </a:p>
        </p:txBody>
      </p:sp>
      <p:sp>
        <p:nvSpPr>
          <p:cNvPr id="151" name="Google Shape;151;p3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Many theorems assert that a property holds </a:t>
            </a:r>
            <a:r>
              <a:rPr lang="en-US" u="sng"/>
              <a:t>for all elements in a domain</a:t>
            </a:r>
            <a:r>
              <a:rPr lang="en-US"/>
              <a:t>, such as the integers, the real numbers, or some of the discrete structures that we will study in this class.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Often the universal quantifier (needed for a precise statement of a theorem) is omitted by standard mathematical convention.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/>
              <a:t>    For example, the statement: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/>
              <a:t>      </a:t>
            </a:r>
            <a:r>
              <a:rPr lang="en-US" sz="2200"/>
              <a:t>“If </a:t>
            </a:r>
            <a:r>
              <a:rPr i="1" lang="en-US" sz="2200"/>
              <a:t>x</a:t>
            </a:r>
            <a:r>
              <a:rPr lang="en-US" sz="2200"/>
              <a:t> &gt; </a:t>
            </a:r>
            <a:r>
              <a:rPr i="1" lang="en-US" sz="2200"/>
              <a:t>y</a:t>
            </a:r>
            <a:r>
              <a:rPr lang="en-US" sz="2200"/>
              <a:t>, where </a:t>
            </a:r>
            <a:r>
              <a:rPr i="1" lang="en-US" sz="2200"/>
              <a:t>x</a:t>
            </a:r>
            <a:r>
              <a:rPr lang="en-US" sz="2200"/>
              <a:t> and </a:t>
            </a:r>
            <a:r>
              <a:rPr i="1" lang="en-US" sz="2200"/>
              <a:t>y</a:t>
            </a:r>
            <a:r>
              <a:rPr lang="en-US" sz="2200"/>
              <a:t> are positive real numbers, then </a:t>
            </a:r>
            <a:r>
              <a:rPr i="1" lang="en-US" sz="2200"/>
              <a:t>x</a:t>
            </a:r>
            <a:r>
              <a:rPr baseline="30000" lang="en-US" sz="2200"/>
              <a:t>2</a:t>
            </a:r>
            <a:r>
              <a:rPr lang="en-US" sz="2200"/>
              <a:t> &gt; </a:t>
            </a:r>
            <a:r>
              <a:rPr i="1" lang="en-US" sz="2200"/>
              <a:t>y</a:t>
            </a:r>
            <a:r>
              <a:rPr baseline="30000" lang="en-US" sz="2200"/>
              <a:t>2</a:t>
            </a:r>
            <a:r>
              <a:rPr lang="en-US" sz="2200"/>
              <a:t> ”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/>
              <a:t>   really means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/>
              <a:t>       </a:t>
            </a:r>
            <a:r>
              <a:rPr lang="en-US" sz="2200"/>
              <a:t>“For all positive real numbers </a:t>
            </a:r>
            <a:r>
              <a:rPr i="1" lang="en-US" sz="2200"/>
              <a:t>x</a:t>
            </a:r>
            <a:r>
              <a:rPr lang="en-US" sz="2200"/>
              <a:t> and </a:t>
            </a:r>
            <a:r>
              <a:rPr i="1" lang="en-US" sz="2200"/>
              <a:t>y</a:t>
            </a:r>
            <a:r>
              <a:rPr lang="en-US" sz="2200"/>
              <a:t>, if </a:t>
            </a:r>
            <a:r>
              <a:rPr i="1" lang="en-US" sz="2200"/>
              <a:t>x</a:t>
            </a:r>
            <a:r>
              <a:rPr lang="en-US" sz="2200"/>
              <a:t> &gt; </a:t>
            </a:r>
            <a:r>
              <a:rPr i="1" lang="en-US" sz="2200"/>
              <a:t>y</a:t>
            </a:r>
            <a:r>
              <a:rPr lang="en-US" sz="2200"/>
              <a:t>, then </a:t>
            </a:r>
            <a:r>
              <a:rPr i="1" lang="en-US" sz="2200"/>
              <a:t>x</a:t>
            </a:r>
            <a:r>
              <a:rPr baseline="30000" lang="en-US" sz="2200"/>
              <a:t>2</a:t>
            </a:r>
            <a:r>
              <a:rPr lang="en-US" sz="2200"/>
              <a:t> &gt; </a:t>
            </a:r>
            <a:r>
              <a:rPr i="1" lang="en-US" sz="2200"/>
              <a:t>y</a:t>
            </a:r>
            <a:r>
              <a:rPr baseline="30000" lang="en-US" sz="2200"/>
              <a:t>2</a:t>
            </a:r>
            <a:r>
              <a:rPr lang="en-US" sz="2200"/>
              <a:t> .”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Proving Theorems</a:t>
            </a:r>
            <a:endParaRPr/>
          </a:p>
        </p:txBody>
      </p:sp>
      <p:sp>
        <p:nvSpPr>
          <p:cNvPr id="157" name="Google Shape;157;p3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Many theorems have the form: 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To prove them, we show that: where </a:t>
            </a:r>
            <a:r>
              <a:rPr i="1" lang="en-US"/>
              <a:t>c</a:t>
            </a:r>
            <a:r>
              <a:rPr lang="en-US"/>
              <a:t> is an arbitrary element of the domain,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By universal generalization the truth of the original formula follows.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So, we must prove something of the form: 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pic>
        <p:nvPicPr>
          <p:cNvPr descr="addin_tmp.png" id="158" name="Google Shape;1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2438400"/>
            <a:ext cx="2416969" cy="319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159" name="Google Shape;15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3429000"/>
            <a:ext cx="1714500" cy="3190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160" name="Google Shape;160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34200" y="4800600"/>
            <a:ext cx="965835" cy="268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/>
              <a:t>Proving Conditional Statements: </a:t>
            </a:r>
            <a:r>
              <a:rPr i="1" lang="en-US" sz="4000"/>
              <a:t>p </a:t>
            </a:r>
            <a:r>
              <a:rPr lang="en-US" sz="4000">
                <a:latin typeface="Cambria Math"/>
                <a:ea typeface="Cambria Math"/>
                <a:cs typeface="Cambria Math"/>
                <a:sym typeface="Cambria Math"/>
              </a:rPr>
              <a:t>→ </a:t>
            </a:r>
            <a:r>
              <a:rPr i="1" lang="en-US" sz="4000">
                <a:latin typeface="Cambria Math"/>
                <a:ea typeface="Cambria Math"/>
                <a:cs typeface="Cambria Math"/>
                <a:sym typeface="Cambria Math"/>
              </a:rPr>
              <a:t>q</a:t>
            </a:r>
            <a:r>
              <a:rPr lang="en-US" sz="4000"/>
              <a:t> </a:t>
            </a:r>
            <a:endParaRPr sz="4000"/>
          </a:p>
        </p:txBody>
      </p:sp>
      <p:sp>
        <p:nvSpPr>
          <p:cNvPr id="166" name="Google Shape;166;p3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ct val="95000"/>
              <a:buChar char="●"/>
            </a:pPr>
            <a:r>
              <a:rPr i="1" lang="en-US"/>
              <a:t>Trivial Proof</a:t>
            </a:r>
            <a:r>
              <a:rPr lang="en-US"/>
              <a:t>: If we know </a:t>
            </a:r>
            <a:r>
              <a:rPr i="1" lang="en-US"/>
              <a:t>q</a:t>
            </a:r>
            <a:r>
              <a:rPr lang="en-US"/>
              <a:t> is true, then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     </a:t>
            </a:r>
            <a:r>
              <a:rPr i="1" lang="en-US"/>
              <a:t>p</a:t>
            </a:r>
            <a:r>
              <a:rPr lang="en-US"/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→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q</a:t>
            </a:r>
            <a:r>
              <a:rPr lang="en-US"/>
              <a:t>   is true as well.  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en-US"/>
              <a:t>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en-US"/>
              <a:t>“If it is raining  then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1=1</a:t>
            </a:r>
            <a:r>
              <a:rPr lang="en-US"/>
              <a:t>.”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 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ct val="95000"/>
              <a:buChar char="●"/>
            </a:pPr>
            <a:r>
              <a:rPr lang="en-US"/>
              <a:t> </a:t>
            </a:r>
            <a:r>
              <a:rPr i="1" lang="en-US"/>
              <a:t>Vacuous Proof</a:t>
            </a:r>
            <a:r>
              <a:rPr lang="en-US"/>
              <a:t>: If we know </a:t>
            </a:r>
            <a:r>
              <a:rPr i="1" lang="en-US"/>
              <a:t>p</a:t>
            </a:r>
            <a:r>
              <a:rPr lang="en-US"/>
              <a:t> is false then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      </a:t>
            </a:r>
            <a:r>
              <a:rPr i="1" lang="en-US"/>
              <a:t>p</a:t>
            </a:r>
            <a:r>
              <a:rPr lang="en-US"/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→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q</a:t>
            </a:r>
            <a:r>
              <a:rPr lang="en-US"/>
              <a:t>   is true as well.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en-US"/>
              <a:t>“If I am both rich and poor then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 + 2 = 5</a:t>
            </a:r>
            <a:r>
              <a:rPr lang="en-US"/>
              <a:t>.”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en-US"/>
              <a:t> [ Even though these examples seem silly, both trivial and vacuous proofs are often used in mathematical induction, as we will see in Chapter 5) 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Even and Odd Integers</a:t>
            </a:r>
            <a:endParaRPr/>
          </a:p>
        </p:txBody>
      </p:sp>
      <p:sp>
        <p:nvSpPr>
          <p:cNvPr id="172" name="Google Shape;172;p3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   Definition</a:t>
            </a:r>
            <a:r>
              <a:rPr lang="en-US"/>
              <a:t>:  The integer </a:t>
            </a:r>
            <a:r>
              <a:rPr i="1" lang="en-US"/>
              <a:t>n</a:t>
            </a:r>
            <a:r>
              <a:rPr lang="en-US"/>
              <a:t> is even if there exists an integer </a:t>
            </a:r>
            <a:r>
              <a:rPr i="1" lang="en-US"/>
              <a:t>k</a:t>
            </a:r>
            <a:r>
              <a:rPr lang="en-US"/>
              <a:t> such that </a:t>
            </a:r>
            <a:r>
              <a:rPr i="1" lang="en-US"/>
              <a:t>n</a:t>
            </a:r>
            <a:r>
              <a:rPr lang="en-US"/>
              <a:t> =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/>
              <a:t>k</a:t>
            </a:r>
            <a:r>
              <a:rPr lang="en-US"/>
              <a:t>, and </a:t>
            </a:r>
            <a:r>
              <a:rPr i="1" lang="en-US"/>
              <a:t>n</a:t>
            </a:r>
            <a:r>
              <a:rPr lang="en-US"/>
              <a:t> is odd if there exists an integer </a:t>
            </a:r>
            <a:r>
              <a:rPr i="1" lang="en-US"/>
              <a:t>k</a:t>
            </a:r>
            <a:r>
              <a:rPr lang="en-US"/>
              <a:t>, such that </a:t>
            </a:r>
            <a:r>
              <a:rPr i="1" lang="en-US"/>
              <a:t>n</a:t>
            </a:r>
            <a:r>
              <a:rPr lang="en-US"/>
              <a:t> =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/>
              <a:t>k</a:t>
            </a:r>
            <a:r>
              <a:rPr lang="en-US"/>
              <a:t> +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/>
              <a:t>. Note that every integer is either even or odd and no integer is both even and odd.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 We will need this basic fact about the integers in some of the example proofs to follow. We will learn more about the integers in Chapter 4.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/>
              <a:t>Proving Conditional Statements: </a:t>
            </a:r>
            <a:r>
              <a:rPr i="1" lang="en-US" sz="4000"/>
              <a:t>p </a:t>
            </a:r>
            <a:r>
              <a:rPr lang="en-US" sz="4000">
                <a:latin typeface="Cambria Math"/>
                <a:ea typeface="Cambria Math"/>
                <a:cs typeface="Cambria Math"/>
                <a:sym typeface="Cambria Math"/>
              </a:rPr>
              <a:t>→ </a:t>
            </a:r>
            <a:r>
              <a:rPr i="1" lang="en-US" sz="4000">
                <a:latin typeface="Cambria Math"/>
                <a:ea typeface="Cambria Math"/>
                <a:cs typeface="Cambria Math"/>
                <a:sym typeface="Cambria Math"/>
              </a:rPr>
              <a:t>q</a:t>
            </a:r>
            <a:r>
              <a:rPr lang="en-US" sz="4000"/>
              <a:t> </a:t>
            </a:r>
            <a:endParaRPr sz="4000"/>
          </a:p>
        </p:txBody>
      </p:sp>
      <p:sp>
        <p:nvSpPr>
          <p:cNvPr id="178" name="Google Shape;178;p40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62556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5000"/>
              <a:buChar char="●"/>
            </a:pPr>
            <a:r>
              <a:rPr b="1" i="1" lang="en-US"/>
              <a:t>Direct Proof</a:t>
            </a:r>
            <a:r>
              <a:rPr b="1" lang="en-US"/>
              <a:t>:</a:t>
            </a:r>
            <a:r>
              <a:rPr lang="en-US"/>
              <a:t> Assume that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lang="en-US"/>
              <a:t>  is true. Use rules of inference, axioms, and logical equivalences to show that </a:t>
            </a:r>
            <a:r>
              <a:rPr i="1" lang="en-US"/>
              <a:t>q</a:t>
            </a:r>
            <a:r>
              <a:rPr lang="en-US"/>
              <a:t>  must also be true.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b="1" lang="en-US"/>
              <a:t>   Example</a:t>
            </a:r>
            <a:r>
              <a:rPr lang="en-US"/>
              <a:t>: Give a direct proof of the theorem “If </a:t>
            </a:r>
            <a:r>
              <a:rPr i="1" lang="en-US"/>
              <a:t>n</a:t>
            </a:r>
            <a:r>
              <a:rPr lang="en-US"/>
              <a:t> is an odd integer, then </a:t>
            </a:r>
            <a:r>
              <a:rPr i="1" lang="en-US"/>
              <a:t>n</a:t>
            </a:r>
            <a:r>
              <a:rPr baseline="30000" lang="en-US"/>
              <a:t>2 </a:t>
            </a:r>
            <a:r>
              <a:rPr lang="en-US"/>
              <a:t> is odd.”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   </a:t>
            </a:r>
            <a:r>
              <a:rPr b="1" lang="en-US"/>
              <a:t>Solution</a:t>
            </a:r>
            <a:r>
              <a:rPr lang="en-US"/>
              <a:t>: Assume that </a:t>
            </a:r>
            <a:r>
              <a:rPr i="1" lang="en-US"/>
              <a:t>n</a:t>
            </a:r>
            <a:r>
              <a:rPr lang="en-US"/>
              <a:t> is odd. Then </a:t>
            </a:r>
            <a:r>
              <a:rPr i="1" lang="en-US"/>
              <a:t>n</a:t>
            </a:r>
            <a:r>
              <a:rPr lang="en-US"/>
              <a:t> =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/>
              <a:t>k</a:t>
            </a:r>
            <a:r>
              <a:rPr lang="en-US"/>
              <a:t> +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/>
              <a:t> for an integer </a:t>
            </a:r>
            <a:r>
              <a:rPr i="1" lang="en-US"/>
              <a:t>k</a:t>
            </a:r>
            <a:r>
              <a:rPr lang="en-US"/>
              <a:t>. Squaring both sides of the equation, we get: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</a:t>
            </a:r>
            <a:r>
              <a:rPr i="1" lang="en-US"/>
              <a:t>n</a:t>
            </a:r>
            <a:r>
              <a:rPr baseline="30000"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aseline="30000" lang="en-US"/>
              <a:t>  </a:t>
            </a:r>
            <a:r>
              <a:rPr lang="en-US"/>
              <a:t> = (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/>
              <a:t>k</a:t>
            </a:r>
            <a:r>
              <a:rPr lang="en-US"/>
              <a:t> +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1)</a:t>
            </a:r>
            <a:r>
              <a:rPr baseline="30000" lang="en-US">
                <a:latin typeface="Cambria Math"/>
                <a:ea typeface="Cambria Math"/>
                <a:cs typeface="Cambria Math"/>
                <a:sym typeface="Cambria Math"/>
              </a:rPr>
              <a:t>2  </a:t>
            </a:r>
            <a:r>
              <a:rPr lang="en-US"/>
              <a:t> =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r>
              <a:rPr i="1" lang="en-US"/>
              <a:t>k</a:t>
            </a:r>
            <a:r>
              <a:rPr baseline="30000" lang="en-US"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+ 4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+1 = 2(2</a:t>
            </a:r>
            <a:r>
              <a:rPr i="1" lang="en-US"/>
              <a:t>k</a:t>
            </a:r>
            <a:r>
              <a:rPr baseline="30000" lang="en-US"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+ 2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) + 1= 2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+ 1,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   where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= 2</a:t>
            </a:r>
            <a:r>
              <a:rPr i="1" lang="en-US"/>
              <a:t>k</a:t>
            </a:r>
            <a:r>
              <a:rPr baseline="30000" lang="en-US"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+ 2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, an integer.                                 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  </a:t>
            </a:r>
            <a:r>
              <a:rPr lang="en-US"/>
              <a:t>We have proved that if n</a:t>
            </a:r>
            <a:r>
              <a:rPr i="1" lang="en-US"/>
              <a:t> </a:t>
            </a:r>
            <a:r>
              <a:rPr lang="en-US"/>
              <a:t>is an odd integer, then </a:t>
            </a:r>
            <a:r>
              <a:rPr i="1" lang="en-US"/>
              <a:t>n</a:t>
            </a:r>
            <a:r>
              <a:rPr baseline="30000" lang="en-US"/>
              <a:t>2 </a:t>
            </a:r>
            <a:r>
              <a:rPr lang="en-US"/>
              <a:t> is an odd integer.   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rPr lang="en-US"/>
              <a:t>   </a:t>
            </a:r>
            <a:endParaRPr b="1"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b="1"/>
          </a:p>
          <a:p>
            <a:pPr indent="-129238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/>
          </a:p>
        </p:txBody>
      </p:sp>
      <p:sp>
        <p:nvSpPr>
          <p:cNvPr id="179" name="Google Shape;179;p40"/>
          <p:cNvSpPr/>
          <p:nvPr/>
        </p:nvSpPr>
        <p:spPr>
          <a:xfrm flipH="1" rot="-5400000">
            <a:off x="2007500" y="5040375"/>
            <a:ext cx="152400" cy="152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o 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2013-10-11T23:23:15Z</dcterms:created>
  <dc:creator>Richard Scherl</dc:creator>
</cp:coreProperties>
</file>