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Constantia"/>
      <p:regular r:id="rId22"/>
      <p:bold r:id="rId23"/>
      <p:italic r:id="rId24"/>
      <p:boldItalic r:id="rId25"/>
    </p:embeddedFont>
    <p:embeddedFont>
      <p:font typeface="Cambria Math"/>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iJ0410hYyJnuJVNQz1EZjOZts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nstantia-regular.fntdata"/><Relationship Id="rId21" Type="http://schemas.openxmlformats.org/officeDocument/2006/relationships/slide" Target="slides/slide16.xml"/><Relationship Id="rId24" Type="http://schemas.openxmlformats.org/officeDocument/2006/relationships/font" Target="fonts/Constantia-italic.fntdata"/><Relationship Id="rId23" Type="http://schemas.openxmlformats.org/officeDocument/2006/relationships/font" Target="fonts/Constanti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mbriaMath-regular.fntdata"/><Relationship Id="rId25" Type="http://schemas.openxmlformats.org/officeDocument/2006/relationships/font" Target="fonts/Constantia-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19e2c89b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119e2c89b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19e2c89b0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119e2c89b0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1b2bad450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11b2bad450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1b2bad450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311b2bad450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1b2bad45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11b2bad45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g3116b025a39_0_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g3116b025a39_0_18"/>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g3116b025a39_0_18"/>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g3116b025a39_0_18"/>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g3116b025a39_0_18"/>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g3116b025a39_0_10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g3116b025a39_0_101"/>
          <p:cNvSpPr txBox="1"/>
          <p:nvPr>
            <p:ph idx="1" type="body"/>
          </p:nvPr>
        </p:nvSpPr>
        <p:spPr>
          <a:xfrm rot="5400000">
            <a:off x="2377500" y="15180"/>
            <a:ext cx="438900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g3116b025a39_0_10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3116b025a39_0_10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g3116b025a39_0_10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g3116b025a39_0_107"/>
          <p:cNvSpPr txBox="1"/>
          <p:nvPr>
            <p:ph type="title"/>
          </p:nvPr>
        </p:nvSpPr>
        <p:spPr>
          <a:xfrm rot="5400000">
            <a:off x="5052150" y="2491651"/>
            <a:ext cx="5211900"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g3116b025a39_0_107"/>
          <p:cNvSpPr txBox="1"/>
          <p:nvPr>
            <p:ph idx="1" type="body"/>
          </p:nvPr>
        </p:nvSpPr>
        <p:spPr>
          <a:xfrm rot="5400000">
            <a:off x="861150" y="510451"/>
            <a:ext cx="5211900"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9" name="Google Shape;119;g3116b025a39_0_107"/>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g3116b025a39_0_107"/>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g3116b025a39_0_107"/>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33" name="Shape 33"/>
        <p:cNvGrpSpPr/>
        <p:nvPr/>
      </p:nvGrpSpPr>
      <p:grpSpPr>
        <a:xfrm>
          <a:off x="0" y="0"/>
          <a:ext cx="0" cy="0"/>
          <a:chOff x="0" y="0"/>
          <a:chExt cx="0" cy="0"/>
        </a:xfrm>
      </p:grpSpPr>
      <p:grpSp>
        <p:nvGrpSpPr>
          <p:cNvPr id="34" name="Google Shape;34;g3116b025a39_0_24"/>
          <p:cNvGrpSpPr/>
          <p:nvPr/>
        </p:nvGrpSpPr>
        <p:grpSpPr>
          <a:xfrm>
            <a:off x="6098378" y="7"/>
            <a:ext cx="3045625" cy="2707359"/>
            <a:chOff x="6098378" y="5"/>
            <a:chExt cx="3045625" cy="2030570"/>
          </a:xfrm>
        </p:grpSpPr>
        <p:sp>
          <p:nvSpPr>
            <p:cNvPr id="35" name="Google Shape;35;g3116b025a39_0_24"/>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3116b025a39_0_24"/>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116b025a39_0_24"/>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3116b025a39_0_24"/>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3116b025a39_0_24"/>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3116b025a39_0_24"/>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lvl1pPr lvl="0">
              <a:spcBef>
                <a:spcPts val="0"/>
              </a:spcBef>
              <a:spcAft>
                <a:spcPts val="0"/>
              </a:spcAft>
              <a:buClr>
                <a:schemeClr val="accent1"/>
              </a:buClr>
              <a:buSzPts val="5600"/>
              <a:buFont typeface="Calibri"/>
              <a:buNone/>
              <a:defRPr b="1" sz="56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3116b025a39_0_24"/>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Clr>
                <a:schemeClr val="dk2"/>
              </a:buClr>
              <a:buSzPts val="2470"/>
              <a:buNone/>
              <a:defRPr>
                <a:solidFill>
                  <a:schemeClr val="dk2"/>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g3116b025a39_0_24"/>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g3116b025a39_0_24"/>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g3116b025a39_0_24"/>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45" name="Google Shape;45;g3116b025a39_0_24"/>
          <p:cNvGrpSpPr/>
          <p:nvPr/>
        </p:nvGrpSpPr>
        <p:grpSpPr>
          <a:xfrm>
            <a:off x="175" y="5715115"/>
            <a:ext cx="9144053" cy="1142603"/>
            <a:chOff x="-4085248" y="3903669"/>
            <a:chExt cx="13229244" cy="1239938"/>
          </a:xfrm>
        </p:grpSpPr>
        <p:sp>
          <p:nvSpPr>
            <p:cNvPr id="46" name="Google Shape;46;g3116b025a39_0_24"/>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g3116b025a39_0_24"/>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3116b025a39_0_24"/>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3116b025a39_0_24"/>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g3116b025a39_0_24"/>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CFE2F3"/>
        </a:solidFill>
      </p:bgPr>
    </p:bg>
    <p:spTree>
      <p:nvGrpSpPr>
        <p:cNvPr id="51" name="Shape 51"/>
        <p:cNvGrpSpPr/>
        <p:nvPr/>
      </p:nvGrpSpPr>
      <p:grpSpPr>
        <a:xfrm>
          <a:off x="0" y="0"/>
          <a:ext cx="0" cy="0"/>
          <a:chOff x="0" y="0"/>
          <a:chExt cx="0" cy="0"/>
        </a:xfrm>
      </p:grpSpPr>
      <p:sp>
        <p:nvSpPr>
          <p:cNvPr id="52" name="Google Shape;52;g3116b025a39_0_42"/>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accent1"/>
              </a:buClr>
              <a:buSzPts val="5600"/>
              <a:buFont typeface="Calibri"/>
              <a:buNone/>
              <a:defRPr b="1" sz="5600" cap="none">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g3116b025a39_0_42"/>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Clr>
                <a:schemeClr val="accent1"/>
              </a:buClr>
              <a:buSzPts val="2090"/>
              <a:buNone/>
              <a:defRPr sz="2200">
                <a:solidFill>
                  <a:srgbClr val="000000"/>
                </a:solidFill>
              </a:defRPr>
            </a:lvl1pPr>
            <a:lvl2pPr indent="-228600" lvl="1" marL="914400" algn="l">
              <a:spcBef>
                <a:spcPts val="360"/>
              </a:spcBef>
              <a:spcAft>
                <a:spcPts val="0"/>
              </a:spcAft>
              <a:buSzPts val="1530"/>
              <a:buNone/>
              <a:defRPr sz="1800"/>
            </a:lvl2pPr>
            <a:lvl3pPr indent="-228600" lvl="2" marL="1371600" algn="l">
              <a:spcBef>
                <a:spcPts val="320"/>
              </a:spcBef>
              <a:spcAft>
                <a:spcPts val="0"/>
              </a:spcAft>
              <a:buClr>
                <a:srgbClr val="000000"/>
              </a:buClr>
              <a:buSzPts val="1120"/>
              <a:buNone/>
              <a:defRPr sz="1600">
                <a:solidFill>
                  <a:srgbClr val="000000"/>
                </a:solidFill>
              </a:defRPr>
            </a:lvl3pPr>
            <a:lvl4pPr indent="-228600" lvl="3" marL="1828800" algn="l">
              <a:spcBef>
                <a:spcPts val="280"/>
              </a:spcBef>
              <a:spcAft>
                <a:spcPts val="0"/>
              </a:spcAft>
              <a:buClr>
                <a:srgbClr val="000000"/>
              </a:buClr>
              <a:buSzPts val="910"/>
              <a:buNone/>
              <a:defRPr sz="1400">
                <a:solidFill>
                  <a:srgbClr val="000000"/>
                </a:solidFill>
              </a:defRPr>
            </a:lvl4pPr>
            <a:lvl5pPr indent="-228600" lvl="4" marL="2286000" algn="l">
              <a:spcBef>
                <a:spcPts val="280"/>
              </a:spcBef>
              <a:spcAft>
                <a:spcPts val="0"/>
              </a:spcAft>
              <a:buClr>
                <a:srgbClr val="000000"/>
              </a:buClr>
              <a:buSzPts val="910"/>
              <a:buNone/>
              <a:defRPr sz="1400">
                <a:solidFill>
                  <a:srgbClr val="000000"/>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g3116b025a39_0_42"/>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g3116b025a39_0_42"/>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g3116b025a39_0_42"/>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57" name="Google Shape;57;g3116b025a39_0_42"/>
          <p:cNvGrpSpPr/>
          <p:nvPr/>
        </p:nvGrpSpPr>
        <p:grpSpPr>
          <a:xfrm>
            <a:off x="175" y="5715115"/>
            <a:ext cx="9144053" cy="1142603"/>
            <a:chOff x="-4085248" y="3903669"/>
            <a:chExt cx="13229244" cy="1239938"/>
          </a:xfrm>
        </p:grpSpPr>
        <p:sp>
          <p:nvSpPr>
            <p:cNvPr id="58" name="Google Shape;58;g3116b025a39_0_42"/>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3116b025a39_0_42"/>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3116b025a39_0_42"/>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3116b025a39_0_42"/>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3116b025a39_0_42"/>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g3116b025a39_0_5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g3116b025a39_0_54"/>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g3116b025a39_0_54"/>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g3116b025a39_0_54"/>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116b025a39_0_54"/>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g3116b025a39_0_54"/>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g3116b025a39_0_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g3116b025a39_0_61"/>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g3116b025a39_0_61"/>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g3116b025a39_0_61"/>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g3116b025a39_0_61"/>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g3116b025a39_0_6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g3116b025a39_0_6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g3116b025a39_0_6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g3116b025a39_0_70"/>
          <p:cNvGrpSpPr/>
          <p:nvPr/>
        </p:nvGrpSpPr>
        <p:grpSpPr>
          <a:xfrm>
            <a:off x="6098378" y="7"/>
            <a:ext cx="3045625" cy="2707359"/>
            <a:chOff x="6098378" y="5"/>
            <a:chExt cx="3045625" cy="2030570"/>
          </a:xfrm>
        </p:grpSpPr>
        <p:sp>
          <p:nvSpPr>
            <p:cNvPr id="81" name="Google Shape;81;g3116b025a39_0_70"/>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116b025a39_0_70"/>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3116b025a39_0_70"/>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3116b025a39_0_70"/>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3116b025a39_0_70"/>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g3116b025a39_0_70"/>
          <p:cNvSpPr txBox="1"/>
          <p:nvPr>
            <p:ph type="title"/>
          </p:nvPr>
        </p:nvSpPr>
        <p:spPr>
          <a:xfrm>
            <a:off x="457200" y="19994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g3116b025a39_0_70"/>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g3116b025a39_0_70"/>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g3116b025a39_0_70"/>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3116b025a39_0_8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3116b025a39_0_8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3116b025a39_0_8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g3116b025a39_0_85"/>
          <p:cNvSpPr txBox="1"/>
          <p:nvPr>
            <p:ph type="title"/>
          </p:nvPr>
        </p:nvSpPr>
        <p:spPr>
          <a:xfrm>
            <a:off x="685800" y="514352"/>
            <a:ext cx="2743200" cy="11622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g3116b025a39_0_85"/>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g3116b025a39_0_85"/>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 name="Google Shape;98;g3116b025a39_0_85"/>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3116b025a39_0_85"/>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g3116b025a39_0_85"/>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sp>
        <p:nvSpPr>
          <p:cNvPr id="102" name="Google Shape;102;g3116b025a39_0_92"/>
          <p:cNvSpPr/>
          <p:nvPr/>
        </p:nvSpPr>
        <p:spPr>
          <a:xfrm flipH="1" rot="-10380037">
            <a:off x="4172401" y="1918610"/>
            <a:ext cx="4293497" cy="3360183"/>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71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03" name="Google Shape;103;g3116b025a39_0_92"/>
          <p:cNvSpPr/>
          <p:nvPr/>
        </p:nvSpPr>
        <p:spPr>
          <a:xfrm flipH="1" rot="-10380733">
            <a:off x="8004114" y="5359839"/>
            <a:ext cx="155354" cy="155354"/>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7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04" name="Google Shape;104;g3116b025a39_0_92"/>
          <p:cNvSpPr txBox="1"/>
          <p:nvPr>
            <p:ph type="title"/>
          </p:nvPr>
        </p:nvSpPr>
        <p:spPr>
          <a:xfrm>
            <a:off x="609600" y="1177000"/>
            <a:ext cx="3352800" cy="1582500"/>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3600"/>
              <a:buFont typeface="Calibri"/>
              <a:buNone/>
              <a:defRPr b="1" sz="3600">
                <a:solidFill>
                  <a:schemeClr val="dk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05" name="Google Shape;105;g3116b025a39_0_92"/>
          <p:cNvSpPr txBox="1"/>
          <p:nvPr>
            <p:ph idx="1" type="body"/>
          </p:nvPr>
        </p:nvSpPr>
        <p:spPr>
          <a:xfrm>
            <a:off x="609600" y="2828775"/>
            <a:ext cx="3352800" cy="217920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2400"/>
              <a:buFont typeface="Constantia"/>
              <a:buNone/>
              <a:defRPr sz="2400"/>
            </a:lvl1pPr>
            <a:lvl2pPr indent="-355600" lvl="1" marL="914400" algn="l">
              <a:spcBef>
                <a:spcPts val="240"/>
              </a:spcBef>
              <a:spcAft>
                <a:spcPts val="0"/>
              </a:spcAft>
              <a:buSzPts val="2000"/>
              <a:buChar char="⚫"/>
              <a:defRPr sz="2000"/>
            </a:lvl2pPr>
            <a:lvl3pPr indent="-342900" lvl="2" marL="1371600" algn="l">
              <a:spcBef>
                <a:spcPts val="200"/>
              </a:spcBef>
              <a:spcAft>
                <a:spcPts val="0"/>
              </a:spcAft>
              <a:buSzPts val="1800"/>
              <a:buChar char="⚫"/>
              <a:defRPr sz="1800"/>
            </a:lvl3pPr>
            <a:lvl4pPr indent="-330200" lvl="3" marL="1828800" algn="l">
              <a:spcBef>
                <a:spcPts val="180"/>
              </a:spcBef>
              <a:spcAft>
                <a:spcPts val="0"/>
              </a:spcAft>
              <a:buSzPts val="1600"/>
              <a:buChar char="⚫"/>
              <a:defRPr sz="1600"/>
            </a:lvl4pPr>
            <a:lvl5pPr indent="-317500" lvl="4" marL="2286000" algn="l">
              <a:spcBef>
                <a:spcPts val="180"/>
              </a:spcBef>
              <a:spcAft>
                <a:spcPts val="0"/>
              </a:spcAft>
              <a:buSzPts val="1400"/>
              <a:buChar char="⚫"/>
              <a:defRPr sz="1400"/>
            </a:lvl5pPr>
            <a:lvl6pPr indent="-304800" lvl="5" marL="2743200" algn="l">
              <a:spcBef>
                <a:spcPts val="360"/>
              </a:spcBef>
              <a:spcAft>
                <a:spcPts val="0"/>
              </a:spcAft>
              <a:buSzPts val="1200"/>
              <a:buChar char="⚫"/>
              <a:defRPr sz="1200"/>
            </a:lvl6pPr>
            <a:lvl7pPr indent="-304800" lvl="6" marL="3200400" algn="l">
              <a:spcBef>
                <a:spcPts val="360"/>
              </a:spcBef>
              <a:spcAft>
                <a:spcPts val="0"/>
              </a:spcAft>
              <a:buSzPts val="1200"/>
              <a:buChar char="⚫"/>
              <a:defRPr sz="1200"/>
            </a:lvl7pPr>
            <a:lvl8pPr indent="-304800" lvl="7" marL="3657600" algn="l">
              <a:spcBef>
                <a:spcPts val="360"/>
              </a:spcBef>
              <a:spcAft>
                <a:spcPts val="0"/>
              </a:spcAft>
              <a:buSzPts val="1200"/>
              <a:buChar char="•"/>
              <a:defRPr sz="1200"/>
            </a:lvl8pPr>
            <a:lvl9pPr indent="-304800" lvl="8" marL="4114800" algn="l">
              <a:spcBef>
                <a:spcPts val="360"/>
              </a:spcBef>
              <a:spcAft>
                <a:spcPts val="0"/>
              </a:spcAft>
              <a:buSzPts val="1200"/>
              <a:buChar char="•"/>
              <a:defRPr sz="1200"/>
            </a:lvl9pPr>
          </a:lstStyle>
          <a:p/>
        </p:txBody>
      </p:sp>
      <p:sp>
        <p:nvSpPr>
          <p:cNvPr id="106" name="Google Shape;106;g3116b025a39_0_92"/>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g3116b025a39_0_92"/>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g3116b025a39_0_92"/>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g3116b025a39_0_92"/>
          <p:cNvSpPr/>
          <p:nvPr>
            <p:ph idx="2" type="pic"/>
          </p:nvPr>
        </p:nvSpPr>
        <p:spPr>
          <a:xfrm rot="420005">
            <a:off x="4433519" y="1993203"/>
            <a:ext cx="3771211" cy="3210857"/>
          </a:xfrm>
          <a:prstGeom prst="rect">
            <a:avLst/>
          </a:prstGeom>
          <a:solidFill>
            <a:schemeClr val="lt2"/>
          </a:solidFill>
          <a:ln cap="rnd" cmpd="sng" w="9525">
            <a:solidFill>
              <a:srgbClr val="C0C0C0"/>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2" ty="0" sy="65002"/>
        </a:blipFill>
      </p:bgPr>
    </p:bg>
    <p:spTree>
      <p:nvGrpSpPr>
        <p:cNvPr id="9" name="Shape 9"/>
        <p:cNvGrpSpPr/>
        <p:nvPr/>
      </p:nvGrpSpPr>
      <p:grpSpPr>
        <a:xfrm>
          <a:off x="0" y="0"/>
          <a:ext cx="0" cy="0"/>
          <a:chOff x="0" y="0"/>
          <a:chExt cx="0" cy="0"/>
        </a:xfrm>
      </p:grpSpPr>
      <p:grpSp>
        <p:nvGrpSpPr>
          <p:cNvPr id="10" name="Google Shape;10;g3116b025a39_0_0"/>
          <p:cNvGrpSpPr/>
          <p:nvPr/>
        </p:nvGrpSpPr>
        <p:grpSpPr>
          <a:xfrm>
            <a:off x="7600940" y="3"/>
            <a:ext cx="1542914" cy="1371650"/>
            <a:chOff x="6098378" y="5"/>
            <a:chExt cx="3045625" cy="2030570"/>
          </a:xfrm>
        </p:grpSpPr>
        <p:sp>
          <p:nvSpPr>
            <p:cNvPr id="11" name="Google Shape;11;g3116b025a39_0_0"/>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116b025a39_0_0"/>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116b025a39_0_0"/>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3116b025a39_0_0"/>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3116b025a39_0_0"/>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g3116b025a39_0_0"/>
          <p:cNvGrpSpPr/>
          <p:nvPr/>
        </p:nvGrpSpPr>
        <p:grpSpPr>
          <a:xfrm>
            <a:off x="-2" y="6104999"/>
            <a:ext cx="9144071" cy="752890"/>
            <a:chOff x="-10935211" y="3903669"/>
            <a:chExt cx="20079207" cy="1239937"/>
          </a:xfrm>
        </p:grpSpPr>
        <p:sp>
          <p:nvSpPr>
            <p:cNvPr id="17" name="Google Shape;17;g3116b025a39_0_0"/>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3116b025a39_0_0"/>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3116b025a39_0_0"/>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116b025a39_0_0"/>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3116b025a39_0_0"/>
            <p:cNvSpPr/>
            <p:nvPr/>
          </p:nvSpPr>
          <p:spPr>
            <a:xfrm>
              <a:off x="-10935211" y="4891606"/>
              <a:ext cx="20079000" cy="2520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g3116b025a39_0_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algn="l">
              <a:spcBef>
                <a:spcPts val="0"/>
              </a:spcBef>
              <a:spcAft>
                <a:spcPts val="0"/>
              </a:spcAft>
              <a:buClr>
                <a:srgbClr val="0B5394"/>
              </a:buClr>
              <a:buSzPts val="5000"/>
              <a:buFont typeface="Calibri"/>
              <a:buNone/>
              <a:defRPr b="0" i="0" sz="5000" u="none" cap="none" strike="noStrike">
                <a:solidFill>
                  <a:srgbClr val="0B539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g3116b025a39_0_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85445" lvl="0" marL="457200" marR="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4" name="Google Shape;24;g3116b025a39_0_0"/>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marR="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5" name="Google Shape;25;g3116b025a39_0_0"/>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marR="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6" name="Google Shape;26;g3116b025a39_0_0"/>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spcBef>
                <a:spcPts val="0"/>
              </a:spcBef>
              <a:buNone/>
              <a:defRPr b="0" sz="1200" u="none">
                <a:solidFill>
                  <a:srgbClr val="035C75"/>
                </a:solidFill>
                <a:latin typeface="Constantia"/>
                <a:ea typeface="Constantia"/>
                <a:cs typeface="Constantia"/>
                <a:sym typeface="Constantia"/>
              </a:defRPr>
            </a:lvl1pPr>
            <a:lvl2pPr indent="0" lvl="1" marL="0" marR="0" algn="r">
              <a:spcBef>
                <a:spcPts val="0"/>
              </a:spcBef>
              <a:buNone/>
              <a:defRPr b="0" sz="1200" u="none">
                <a:solidFill>
                  <a:srgbClr val="035C75"/>
                </a:solidFill>
                <a:latin typeface="Constantia"/>
                <a:ea typeface="Constantia"/>
                <a:cs typeface="Constantia"/>
                <a:sym typeface="Constantia"/>
              </a:defRPr>
            </a:lvl2pPr>
            <a:lvl3pPr indent="0" lvl="2" marL="0" marR="0" algn="r">
              <a:spcBef>
                <a:spcPts val="0"/>
              </a:spcBef>
              <a:buNone/>
              <a:defRPr b="0" sz="1200" u="none">
                <a:solidFill>
                  <a:srgbClr val="035C75"/>
                </a:solidFill>
                <a:latin typeface="Constantia"/>
                <a:ea typeface="Constantia"/>
                <a:cs typeface="Constantia"/>
                <a:sym typeface="Constantia"/>
              </a:defRPr>
            </a:lvl3pPr>
            <a:lvl4pPr indent="0" lvl="3" marL="0" marR="0" algn="r">
              <a:spcBef>
                <a:spcPts val="0"/>
              </a:spcBef>
              <a:buNone/>
              <a:defRPr b="0" sz="1200" u="none">
                <a:solidFill>
                  <a:srgbClr val="035C75"/>
                </a:solidFill>
                <a:latin typeface="Constantia"/>
                <a:ea typeface="Constantia"/>
                <a:cs typeface="Constantia"/>
                <a:sym typeface="Constantia"/>
              </a:defRPr>
            </a:lvl4pPr>
            <a:lvl5pPr indent="0" lvl="4" marL="0" marR="0" algn="r">
              <a:spcBef>
                <a:spcPts val="0"/>
              </a:spcBef>
              <a:buNone/>
              <a:defRPr b="0" sz="1200" u="none">
                <a:solidFill>
                  <a:srgbClr val="035C75"/>
                </a:solidFill>
                <a:latin typeface="Constantia"/>
                <a:ea typeface="Constantia"/>
                <a:cs typeface="Constantia"/>
                <a:sym typeface="Constantia"/>
              </a:defRPr>
            </a:lvl5pPr>
            <a:lvl6pPr indent="0" lvl="5" marL="0" marR="0" algn="r">
              <a:spcBef>
                <a:spcPts val="0"/>
              </a:spcBef>
              <a:buNone/>
              <a:defRPr b="0" sz="1200" u="none">
                <a:solidFill>
                  <a:srgbClr val="035C75"/>
                </a:solidFill>
                <a:latin typeface="Constantia"/>
                <a:ea typeface="Constantia"/>
                <a:cs typeface="Constantia"/>
                <a:sym typeface="Constantia"/>
              </a:defRPr>
            </a:lvl6pPr>
            <a:lvl7pPr indent="0" lvl="6" marL="0" marR="0" algn="r">
              <a:spcBef>
                <a:spcPts val="0"/>
              </a:spcBef>
              <a:buNone/>
              <a:defRPr b="0" sz="1200" u="none">
                <a:solidFill>
                  <a:srgbClr val="035C75"/>
                </a:solidFill>
                <a:latin typeface="Constantia"/>
                <a:ea typeface="Constantia"/>
                <a:cs typeface="Constantia"/>
                <a:sym typeface="Constantia"/>
              </a:defRPr>
            </a:lvl7pPr>
            <a:lvl8pPr indent="0" lvl="7" marL="0" marR="0" algn="r">
              <a:spcBef>
                <a:spcPts val="0"/>
              </a:spcBef>
              <a:buNone/>
              <a:defRPr b="0" sz="1200" u="none">
                <a:solidFill>
                  <a:srgbClr val="035C75"/>
                </a:solidFill>
                <a:latin typeface="Constantia"/>
                <a:ea typeface="Constantia"/>
                <a:cs typeface="Constantia"/>
                <a:sym typeface="Constantia"/>
              </a:defRPr>
            </a:lvl8pPr>
            <a:lvl9pPr indent="0" lvl="8" marL="0" marR="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rPr lang="en-US"/>
              <a:t>Lecture 5:</a:t>
            </a:r>
            <a:endParaRPr/>
          </a:p>
          <a:p>
            <a:pPr indent="0" lvl="0" marL="0" rtl="0" algn="r">
              <a:spcBef>
                <a:spcPts val="0"/>
              </a:spcBef>
              <a:spcAft>
                <a:spcPts val="0"/>
              </a:spcAft>
              <a:buClr>
                <a:srgbClr val="4CE0EA"/>
              </a:buClr>
              <a:buSzPts val="5600"/>
              <a:buFont typeface="Calibri"/>
              <a:buNone/>
            </a:pPr>
            <a:r>
              <a:rPr lang="en-US"/>
              <a:t>Mathematical Induction</a:t>
            </a:r>
            <a:endParaRPr/>
          </a:p>
        </p:txBody>
      </p:sp>
      <p:sp>
        <p:nvSpPr>
          <p:cNvPr id="127" name="Google Shape;127;p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Section 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3119e2c89b0_0_0"/>
          <p:cNvSpPr txBox="1"/>
          <p:nvPr>
            <p:ph type="title"/>
          </p:nvPr>
        </p:nvSpPr>
        <p:spPr>
          <a:xfrm>
            <a:off x="304800" y="944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en-US" sz="4000"/>
              <a:t>More</a:t>
            </a:r>
            <a:r>
              <a:rPr lang="en-US" sz="4000"/>
              <a:t> Summation Proof by Induction</a:t>
            </a:r>
            <a:endParaRPr sz="4000"/>
          </a:p>
        </p:txBody>
      </p:sp>
      <p:sp>
        <p:nvSpPr>
          <p:cNvPr id="200" name="Google Shape;200;g3119e2c89b0_0_0"/>
          <p:cNvSpPr txBox="1"/>
          <p:nvPr>
            <p:ph idx="1" type="body"/>
          </p:nvPr>
        </p:nvSpPr>
        <p:spPr>
          <a:xfrm>
            <a:off x="457200" y="1418800"/>
            <a:ext cx="8229600" cy="5312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sz="2000"/>
              <a:t>   Example</a:t>
            </a:r>
            <a:r>
              <a:rPr lang="en-US" sz="2000"/>
              <a:t>: </a:t>
            </a:r>
            <a:endParaRPr sz="2000"/>
          </a:p>
          <a:p>
            <a:pPr indent="-274319" lvl="0" marL="731520" rtl="0" algn="l">
              <a:spcBef>
                <a:spcPts val="0"/>
              </a:spcBef>
              <a:spcAft>
                <a:spcPts val="0"/>
              </a:spcAft>
              <a:buSzPts val="2470"/>
              <a:buNone/>
            </a:pPr>
            <a:r>
              <a:rPr lang="en-US" sz="2000"/>
              <a:t>Show that:  Sum of a finite number of terms in a geometric progression with initial term </a:t>
            </a:r>
            <a:r>
              <a:rPr i="1" lang="en-US" sz="2000"/>
              <a:t>a </a:t>
            </a:r>
            <a:r>
              <a:rPr lang="en-US" sz="2000"/>
              <a:t>and common ratio </a:t>
            </a:r>
            <a:r>
              <a:rPr i="1" lang="en-US" sz="2000"/>
              <a:t>r</a:t>
            </a:r>
            <a:r>
              <a:rPr lang="en-US" sz="2000"/>
              <a:t> is</a:t>
            </a:r>
            <a:endParaRPr sz="2000"/>
          </a:p>
          <a:p>
            <a:pPr indent="-274319" lvl="0" marL="731520" rtl="0" algn="l">
              <a:spcBef>
                <a:spcPts val="0"/>
              </a:spcBef>
              <a:spcAft>
                <a:spcPts val="0"/>
              </a:spcAft>
              <a:buSzPts val="2470"/>
              <a:buNone/>
            </a:pPr>
            <a:r>
              <a:t/>
            </a:r>
            <a:endParaRPr sz="2000"/>
          </a:p>
          <a:p>
            <a:pPr indent="-274319" lvl="0" marL="731520" rtl="0" algn="l">
              <a:spcBef>
                <a:spcPts val="0"/>
              </a:spcBef>
              <a:spcAft>
                <a:spcPts val="0"/>
              </a:spcAft>
              <a:buSzPts val="2470"/>
              <a:buNone/>
            </a:pPr>
            <a:r>
              <a:t/>
            </a:r>
            <a:endParaRPr sz="2000"/>
          </a:p>
          <a:p>
            <a:pPr indent="-274319" lvl="0" marL="731520" rtl="0" algn="l">
              <a:spcBef>
                <a:spcPts val="0"/>
              </a:spcBef>
              <a:spcAft>
                <a:spcPts val="0"/>
              </a:spcAft>
              <a:buSzPts val="2470"/>
              <a:buNone/>
            </a:pPr>
            <a:r>
              <a:t/>
            </a:r>
            <a:endParaRPr sz="2000"/>
          </a:p>
          <a:p>
            <a:pPr indent="-274319" lvl="0" marL="731520" rtl="0" algn="l">
              <a:spcBef>
                <a:spcPts val="0"/>
              </a:spcBef>
              <a:spcAft>
                <a:spcPts val="0"/>
              </a:spcAft>
              <a:buSzPts val="2470"/>
              <a:buNone/>
            </a:pPr>
            <a:r>
              <a:t/>
            </a:r>
            <a:endParaRPr sz="2000"/>
          </a:p>
          <a:p>
            <a:pPr indent="-274320" lvl="0" marL="274320" rtl="0" algn="l">
              <a:spcBef>
                <a:spcPts val="520"/>
              </a:spcBef>
              <a:spcAft>
                <a:spcPts val="0"/>
              </a:spcAft>
              <a:buSzPts val="2470"/>
              <a:buNone/>
            </a:pPr>
            <a:r>
              <a:rPr b="1" lang="en-US" sz="2000"/>
              <a:t>   Solution</a:t>
            </a:r>
            <a:r>
              <a:rPr lang="en-US" sz="2000"/>
              <a:t>:</a:t>
            </a:r>
            <a:endParaRPr sz="2000"/>
          </a:p>
          <a:p>
            <a:pPr indent="-244348" lvl="1" marL="640080" rtl="0" algn="just">
              <a:spcBef>
                <a:spcPts val="480"/>
              </a:spcBef>
              <a:spcAft>
                <a:spcPts val="0"/>
              </a:spcAft>
              <a:buSzPts val="2000"/>
              <a:buChar char="⚫"/>
            </a:pPr>
            <a:r>
              <a:rPr lang="en-US" sz="2000"/>
              <a:t>BASIS STEP: </a:t>
            </a:r>
            <a:r>
              <a:rPr i="1" lang="en-US" sz="2000"/>
              <a:t>P</a:t>
            </a:r>
            <a:r>
              <a:rPr lang="en-US" sz="2000"/>
              <a:t>(</a:t>
            </a:r>
            <a:r>
              <a:rPr lang="en-US" sz="2000">
                <a:latin typeface="Cambria Math"/>
                <a:ea typeface="Cambria Math"/>
                <a:cs typeface="Cambria Math"/>
                <a:sym typeface="Cambria Math"/>
              </a:rPr>
              <a:t>0</a:t>
            </a:r>
            <a:r>
              <a:rPr lang="en-US" sz="2000"/>
              <a:t>) is true since </a:t>
            </a:r>
            <a:endParaRPr sz="2000"/>
          </a:p>
          <a:p>
            <a:pPr indent="-244348" lvl="1" marL="640080" rtl="0" algn="just">
              <a:spcBef>
                <a:spcPts val="480"/>
              </a:spcBef>
              <a:spcAft>
                <a:spcPts val="0"/>
              </a:spcAft>
              <a:buSzPts val="2000"/>
              <a:buChar char="⚫"/>
            </a:pPr>
            <a:r>
              <a:rPr lang="en-US" sz="2000"/>
              <a:t>INDUCTIVE STEP: Assume true for </a:t>
            </a:r>
            <a:r>
              <a:rPr i="1" lang="en-US" sz="2000"/>
              <a:t>P</a:t>
            </a:r>
            <a:r>
              <a:rPr lang="en-US" sz="2000"/>
              <a:t>(</a:t>
            </a:r>
            <a:r>
              <a:rPr i="1" lang="en-US" sz="2000"/>
              <a:t>k</a:t>
            </a:r>
            <a:r>
              <a:rPr lang="en-US" sz="2000"/>
              <a:t>). So the inductive hypothesis would be: </a:t>
            </a:r>
            <a:endParaRPr sz="2000"/>
          </a:p>
          <a:p>
            <a:pPr indent="0" lvl="0" marL="640080" rtl="0" algn="just">
              <a:spcBef>
                <a:spcPts val="480"/>
              </a:spcBef>
              <a:spcAft>
                <a:spcPts val="0"/>
              </a:spcAft>
              <a:buNone/>
            </a:pPr>
            <a:r>
              <a:t/>
            </a:r>
            <a:endParaRPr sz="2000"/>
          </a:p>
          <a:p>
            <a:pPr indent="0" lvl="0" marL="640080" rtl="0" algn="just">
              <a:spcBef>
                <a:spcPts val="480"/>
              </a:spcBef>
              <a:spcAft>
                <a:spcPts val="0"/>
              </a:spcAft>
              <a:buNone/>
            </a:pPr>
            <a:r>
              <a:rPr lang="en-US" sz="2000"/>
              <a:t>Under such assumption, we add </a:t>
            </a:r>
            <a:r>
              <a:rPr i="1" lang="en-US" sz="2000"/>
              <a:t>ar</a:t>
            </a:r>
            <a:r>
              <a:rPr baseline="30000" i="1" lang="en-US" sz="2000"/>
              <a:t>k</a:t>
            </a:r>
            <a:r>
              <a:rPr baseline="30000" i="1" lang="en-US" sz="2000"/>
              <a:t>+1 </a:t>
            </a:r>
            <a:r>
              <a:rPr lang="en-US" sz="2000"/>
              <a:t>to both sides of the equality above.</a:t>
            </a:r>
            <a:endParaRPr sz="2000"/>
          </a:p>
          <a:p>
            <a:pPr indent="-274320" lvl="0" marL="274320" rtl="0" algn="l">
              <a:spcBef>
                <a:spcPts val="520"/>
              </a:spcBef>
              <a:spcAft>
                <a:spcPts val="0"/>
              </a:spcAft>
              <a:buSzPts val="2470"/>
              <a:buNone/>
            </a:pPr>
            <a:r>
              <a:rPr lang="en-US" sz="2000"/>
              <a:t>          </a:t>
            </a:r>
            <a:endParaRPr sz="2000"/>
          </a:p>
        </p:txBody>
      </p:sp>
      <p:pic>
        <p:nvPicPr>
          <p:cNvPr id="201" name="Google Shape;201;g3119e2c89b0_0_0"/>
          <p:cNvPicPr preferRelativeResize="0"/>
          <p:nvPr/>
        </p:nvPicPr>
        <p:blipFill>
          <a:blip r:embed="rId3">
            <a:alphaModFix/>
          </a:blip>
          <a:stretch>
            <a:fillRect/>
          </a:stretch>
        </p:blipFill>
        <p:spPr>
          <a:xfrm>
            <a:off x="1430725" y="2375401"/>
            <a:ext cx="6189274" cy="1353700"/>
          </a:xfrm>
          <a:prstGeom prst="rect">
            <a:avLst/>
          </a:prstGeom>
          <a:noFill/>
          <a:ln>
            <a:noFill/>
          </a:ln>
        </p:spPr>
      </p:pic>
      <p:pic>
        <p:nvPicPr>
          <p:cNvPr id="202" name="Google Shape;202;g3119e2c89b0_0_0"/>
          <p:cNvPicPr preferRelativeResize="0"/>
          <p:nvPr/>
        </p:nvPicPr>
        <p:blipFill>
          <a:blip r:embed="rId4">
            <a:alphaModFix/>
          </a:blip>
          <a:stretch>
            <a:fillRect/>
          </a:stretch>
        </p:blipFill>
        <p:spPr>
          <a:xfrm>
            <a:off x="4563050" y="3658151"/>
            <a:ext cx="3437950" cy="723423"/>
          </a:xfrm>
          <a:prstGeom prst="rect">
            <a:avLst/>
          </a:prstGeom>
          <a:noFill/>
          <a:ln>
            <a:noFill/>
          </a:ln>
        </p:spPr>
      </p:pic>
      <p:pic>
        <p:nvPicPr>
          <p:cNvPr id="203" name="Google Shape;203;g3119e2c89b0_0_0"/>
          <p:cNvPicPr preferRelativeResize="0"/>
          <p:nvPr/>
        </p:nvPicPr>
        <p:blipFill>
          <a:blip r:embed="rId5">
            <a:alphaModFix/>
          </a:blip>
          <a:stretch>
            <a:fillRect/>
          </a:stretch>
        </p:blipFill>
        <p:spPr>
          <a:xfrm>
            <a:off x="3823443" y="4710150"/>
            <a:ext cx="3567957" cy="72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g3119e2c89b0_0_15"/>
          <p:cNvSpPr txBox="1"/>
          <p:nvPr>
            <p:ph type="title"/>
          </p:nvPr>
        </p:nvSpPr>
        <p:spPr>
          <a:xfrm>
            <a:off x="215350" y="399300"/>
            <a:ext cx="86139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en-US" sz="4000"/>
              <a:t>More Summation Proof by Induction </a:t>
            </a:r>
            <a:r>
              <a:rPr lang="en-US" sz="2000"/>
              <a:t>(contd.)</a:t>
            </a:r>
            <a:endParaRPr sz="2000"/>
          </a:p>
        </p:txBody>
      </p:sp>
      <p:sp>
        <p:nvSpPr>
          <p:cNvPr id="209" name="Google Shape;209;g3119e2c89b0_0_15"/>
          <p:cNvSpPr txBox="1"/>
          <p:nvPr>
            <p:ph idx="1" type="body"/>
          </p:nvPr>
        </p:nvSpPr>
        <p:spPr>
          <a:xfrm>
            <a:off x="457200" y="2028400"/>
            <a:ext cx="8229600" cy="4529400"/>
          </a:xfrm>
          <a:prstGeom prst="rect">
            <a:avLst/>
          </a:prstGeom>
          <a:noFill/>
          <a:ln>
            <a:noFill/>
          </a:ln>
        </p:spPr>
        <p:txBody>
          <a:bodyPr anchorCtr="0" anchor="t" bIns="45700" lIns="91425" spcFirstLastPara="1" rIns="91425" wrap="square" tIns="45700">
            <a:normAutofit/>
          </a:bodyPr>
          <a:lstStyle/>
          <a:p>
            <a:pPr indent="-274320" lvl="0" marL="274320" rtl="0" algn="l">
              <a:spcBef>
                <a:spcPts val="520"/>
              </a:spcBef>
              <a:spcAft>
                <a:spcPts val="0"/>
              </a:spcAft>
              <a:buSzPts val="2470"/>
              <a:buNone/>
            </a:pPr>
            <a:r>
              <a:rPr lang="en-US" sz="2000"/>
              <a:t>Rewriting the R.H.S of the equation gives</a:t>
            </a:r>
            <a:endParaRPr sz="2000"/>
          </a:p>
          <a:p>
            <a:pPr indent="-274320" lvl="0" marL="274320" rtl="0" algn="l">
              <a:spcBef>
                <a:spcPts val="520"/>
              </a:spcBef>
              <a:spcAft>
                <a:spcPts val="0"/>
              </a:spcAft>
              <a:buSzPts val="2470"/>
              <a:buNone/>
            </a:pPr>
            <a:r>
              <a:t/>
            </a:r>
            <a:endParaRPr sz="2000"/>
          </a:p>
          <a:p>
            <a:pPr indent="-274320" lvl="0" marL="274320" rtl="0" algn="l">
              <a:spcBef>
                <a:spcPts val="520"/>
              </a:spcBef>
              <a:spcAft>
                <a:spcPts val="0"/>
              </a:spcAft>
              <a:buSzPts val="2470"/>
              <a:buNone/>
            </a:pPr>
            <a:r>
              <a:t/>
            </a:r>
            <a:endParaRPr sz="2000"/>
          </a:p>
          <a:p>
            <a:pPr indent="-274320" lvl="0" marL="274320" rtl="0" algn="l">
              <a:spcBef>
                <a:spcPts val="520"/>
              </a:spcBef>
              <a:spcAft>
                <a:spcPts val="0"/>
              </a:spcAft>
              <a:buSzPts val="2470"/>
              <a:buNone/>
            </a:pPr>
            <a:r>
              <a:t/>
            </a:r>
            <a:endParaRPr sz="2000"/>
          </a:p>
          <a:p>
            <a:pPr indent="-274320" lvl="0" marL="274320" rtl="0" algn="l">
              <a:spcBef>
                <a:spcPts val="520"/>
              </a:spcBef>
              <a:spcAft>
                <a:spcPts val="0"/>
              </a:spcAft>
              <a:buSzPts val="2470"/>
              <a:buNone/>
            </a:pPr>
            <a:r>
              <a:t/>
            </a:r>
            <a:endParaRPr sz="2000"/>
          </a:p>
          <a:p>
            <a:pPr indent="0" lvl="0" marL="0" rtl="0" algn="l">
              <a:spcBef>
                <a:spcPts val="520"/>
              </a:spcBef>
              <a:spcAft>
                <a:spcPts val="0"/>
              </a:spcAft>
              <a:buSzPts val="2470"/>
              <a:buNone/>
            </a:pPr>
            <a:r>
              <a:t/>
            </a:r>
            <a:endParaRPr sz="2000"/>
          </a:p>
          <a:p>
            <a:pPr indent="0" lvl="0" marL="0" rtl="0" algn="l">
              <a:spcBef>
                <a:spcPts val="520"/>
              </a:spcBef>
              <a:spcAft>
                <a:spcPts val="0"/>
              </a:spcAft>
              <a:buSzPts val="2470"/>
              <a:buNone/>
            </a:pPr>
            <a:r>
              <a:rPr lang="en-US" sz="2000"/>
              <a:t>which implies-</a:t>
            </a:r>
            <a:endParaRPr sz="2000"/>
          </a:p>
          <a:p>
            <a:pPr indent="0" lvl="0" marL="0" rtl="0" algn="l">
              <a:spcBef>
                <a:spcPts val="520"/>
              </a:spcBef>
              <a:spcAft>
                <a:spcPts val="0"/>
              </a:spcAft>
              <a:buSzPts val="2470"/>
              <a:buNone/>
            </a:pPr>
            <a:r>
              <a:t/>
            </a:r>
            <a:endParaRPr sz="2000"/>
          </a:p>
          <a:p>
            <a:pPr indent="0" lvl="0" marL="0" rtl="0" algn="l">
              <a:spcBef>
                <a:spcPts val="520"/>
              </a:spcBef>
              <a:spcAft>
                <a:spcPts val="0"/>
              </a:spcAft>
              <a:buSzPts val="2470"/>
              <a:buNone/>
            </a:pPr>
            <a:r>
              <a:rPr b="1" lang="en-US" sz="2000"/>
              <a:t>Conclusion:</a:t>
            </a:r>
            <a:r>
              <a:rPr lang="en-US" sz="2000"/>
              <a:t> If the inductive hypothesis P(k) is true, then P(k+1) must be true. Proof by induction done!</a:t>
            </a:r>
            <a:endParaRPr sz="2000"/>
          </a:p>
        </p:txBody>
      </p:sp>
      <p:sp>
        <p:nvSpPr>
          <p:cNvPr id="210" name="Google Shape;210;g3119e2c89b0_0_15"/>
          <p:cNvSpPr/>
          <p:nvPr/>
        </p:nvSpPr>
        <p:spPr>
          <a:xfrm flipH="1" rot="-5400000">
            <a:off x="4876800" y="57150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pic>
        <p:nvPicPr>
          <p:cNvPr id="211" name="Google Shape;211;g3119e2c89b0_0_15"/>
          <p:cNvPicPr preferRelativeResize="0"/>
          <p:nvPr/>
        </p:nvPicPr>
        <p:blipFill>
          <a:blip r:embed="rId3">
            <a:alphaModFix/>
          </a:blip>
          <a:stretch>
            <a:fillRect/>
          </a:stretch>
        </p:blipFill>
        <p:spPr>
          <a:xfrm>
            <a:off x="999950" y="2646000"/>
            <a:ext cx="5291613" cy="1545000"/>
          </a:xfrm>
          <a:prstGeom prst="rect">
            <a:avLst/>
          </a:prstGeom>
          <a:noFill/>
          <a:ln>
            <a:noFill/>
          </a:ln>
        </p:spPr>
      </p:pic>
      <p:pic>
        <p:nvPicPr>
          <p:cNvPr id="212" name="Google Shape;212;g3119e2c89b0_0_15"/>
          <p:cNvPicPr preferRelativeResize="0"/>
          <p:nvPr/>
        </p:nvPicPr>
        <p:blipFill>
          <a:blip r:embed="rId4">
            <a:alphaModFix/>
          </a:blip>
          <a:stretch>
            <a:fillRect/>
          </a:stretch>
        </p:blipFill>
        <p:spPr>
          <a:xfrm>
            <a:off x="2374473" y="4047286"/>
            <a:ext cx="4853300" cy="8075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457200" y="182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Proving Divisibility Results</a:t>
            </a:r>
            <a:endParaRPr/>
          </a:p>
        </p:txBody>
      </p:sp>
      <p:sp>
        <p:nvSpPr>
          <p:cNvPr id="218" name="Google Shape;218;p14"/>
          <p:cNvSpPr txBox="1"/>
          <p:nvPr>
            <p:ph idx="1" type="body"/>
          </p:nvPr>
        </p:nvSpPr>
        <p:spPr>
          <a:xfrm>
            <a:off x="457200" y="1161300"/>
            <a:ext cx="8305800" cy="5163300"/>
          </a:xfrm>
          <a:prstGeom prst="rect">
            <a:avLst/>
          </a:prstGeom>
          <a:noFill/>
          <a:ln>
            <a:noFill/>
          </a:ln>
        </p:spPr>
        <p:txBody>
          <a:bodyPr anchorCtr="0" anchor="t" bIns="45700" lIns="91425" spcFirstLastPara="1" rIns="91425" wrap="square" tIns="45700">
            <a:noAutofit/>
          </a:bodyPr>
          <a:lstStyle/>
          <a:p>
            <a:pPr indent="-274320" lvl="0" marL="274320" rtl="0" algn="l">
              <a:lnSpc>
                <a:spcPct val="115000"/>
              </a:lnSpc>
              <a:spcBef>
                <a:spcPts val="0"/>
              </a:spcBef>
              <a:spcAft>
                <a:spcPts val="0"/>
              </a:spcAft>
              <a:buSzPts val="2470"/>
              <a:buNone/>
            </a:pPr>
            <a:r>
              <a:rPr b="1" lang="en-US" sz="2000"/>
              <a:t>   Example</a:t>
            </a:r>
            <a:r>
              <a:rPr lang="en-US" sz="2000"/>
              <a:t>: Use mathematical induction to prove that </a:t>
            </a:r>
            <a:r>
              <a:rPr i="1" lang="en-US" sz="2000"/>
              <a:t>n</a:t>
            </a:r>
            <a:r>
              <a:rPr baseline="30000" lang="en-US" sz="2000">
                <a:latin typeface="Cambria Math"/>
                <a:ea typeface="Cambria Math"/>
                <a:cs typeface="Cambria Math"/>
                <a:sym typeface="Cambria Math"/>
              </a:rPr>
              <a:t>3</a:t>
            </a:r>
            <a:r>
              <a:rPr baseline="30000" i="1" lang="en-US" sz="2000"/>
              <a:t> </a:t>
            </a:r>
            <a:r>
              <a:rPr i="1" lang="en-US" sz="2000">
                <a:latin typeface="Cambria Math"/>
                <a:ea typeface="Cambria Math"/>
                <a:cs typeface="Cambria Math"/>
                <a:sym typeface="Cambria Math"/>
              </a:rPr>
              <a:t>− </a:t>
            </a:r>
            <a:r>
              <a:rPr i="1" lang="en-US" sz="2000"/>
              <a:t>n </a:t>
            </a:r>
            <a:r>
              <a:rPr lang="en-US" sz="2000"/>
              <a:t>is divisible by </a:t>
            </a:r>
            <a:r>
              <a:rPr lang="en-US" sz="2000">
                <a:latin typeface="Cambria Math"/>
                <a:ea typeface="Cambria Math"/>
                <a:cs typeface="Cambria Math"/>
                <a:sym typeface="Cambria Math"/>
              </a:rPr>
              <a:t>3</a:t>
            </a:r>
            <a:r>
              <a:rPr i="1" lang="en-US" sz="2000"/>
              <a:t>, </a:t>
            </a:r>
            <a:r>
              <a:rPr lang="en-US" sz="2000"/>
              <a:t>for every positive integer </a:t>
            </a:r>
            <a:r>
              <a:rPr i="1" lang="en-US" sz="2000"/>
              <a:t>n</a:t>
            </a:r>
            <a:r>
              <a:rPr lang="en-US" sz="2000"/>
              <a:t>.</a:t>
            </a:r>
            <a:endParaRPr sz="2000"/>
          </a:p>
          <a:p>
            <a:pPr indent="-274320" lvl="0" marL="274320" rtl="0" algn="l">
              <a:lnSpc>
                <a:spcPct val="115000"/>
              </a:lnSpc>
              <a:spcBef>
                <a:spcPts val="442"/>
              </a:spcBef>
              <a:spcAft>
                <a:spcPts val="0"/>
              </a:spcAft>
              <a:buSzPts val="2470"/>
              <a:buNone/>
            </a:pPr>
            <a:r>
              <a:rPr b="1" lang="en-US" sz="2000"/>
              <a:t>   Solution</a:t>
            </a:r>
            <a:r>
              <a:rPr lang="en-US" sz="2000"/>
              <a:t>: Let </a:t>
            </a:r>
            <a:r>
              <a:rPr i="1" lang="en-US" sz="2000"/>
              <a:t>P</a:t>
            </a:r>
            <a:r>
              <a:rPr lang="en-US" sz="2000"/>
              <a:t>(</a:t>
            </a:r>
            <a:r>
              <a:rPr i="1" lang="en-US" sz="2000"/>
              <a:t>n</a:t>
            </a:r>
            <a:r>
              <a:rPr lang="en-US" sz="2000"/>
              <a:t>) be the proposition that </a:t>
            </a:r>
            <a:r>
              <a:rPr i="1" lang="en-US" sz="2000"/>
              <a:t>n</a:t>
            </a:r>
            <a:r>
              <a:rPr baseline="30000" lang="en-US" sz="2000">
                <a:latin typeface="Cambria Math"/>
                <a:ea typeface="Cambria Math"/>
                <a:cs typeface="Cambria Math"/>
                <a:sym typeface="Cambria Math"/>
              </a:rPr>
              <a:t>3</a:t>
            </a:r>
            <a:r>
              <a:rPr baseline="30000" i="1" lang="en-US" sz="2000"/>
              <a:t> </a:t>
            </a:r>
            <a:r>
              <a:rPr i="1" lang="en-US" sz="2000">
                <a:latin typeface="Cambria Math"/>
                <a:ea typeface="Cambria Math"/>
                <a:cs typeface="Cambria Math"/>
                <a:sym typeface="Cambria Math"/>
              </a:rPr>
              <a:t>− </a:t>
            </a:r>
            <a:r>
              <a:rPr i="1" lang="en-US" sz="2000"/>
              <a:t>n </a:t>
            </a:r>
            <a:r>
              <a:rPr lang="en-US" sz="2000"/>
              <a:t>is divisible by </a:t>
            </a:r>
            <a:r>
              <a:rPr lang="en-US" sz="2000">
                <a:latin typeface="Cambria Math"/>
                <a:ea typeface="Cambria Math"/>
                <a:cs typeface="Cambria Math"/>
                <a:sym typeface="Cambria Math"/>
              </a:rPr>
              <a:t>3</a:t>
            </a:r>
            <a:r>
              <a:rPr i="1" lang="en-US" sz="2000"/>
              <a:t>.</a:t>
            </a:r>
            <a:r>
              <a:rPr baseline="30000" lang="en-US" sz="2000"/>
              <a:t> </a:t>
            </a:r>
            <a:endParaRPr sz="2000"/>
          </a:p>
          <a:p>
            <a:pPr indent="-263779" lvl="1" marL="640080" rtl="0" algn="l">
              <a:lnSpc>
                <a:spcPct val="115000"/>
              </a:lnSpc>
              <a:spcBef>
                <a:spcPts val="408"/>
              </a:spcBef>
              <a:spcAft>
                <a:spcPts val="0"/>
              </a:spcAft>
              <a:buSzPts val="2000"/>
              <a:buChar char="⚫"/>
            </a:pPr>
            <a:r>
              <a:rPr lang="en-US" sz="2000"/>
              <a:t>BASIS STEP: </a:t>
            </a:r>
            <a:r>
              <a:rPr i="1" lang="en-US" sz="2000"/>
              <a:t>P</a:t>
            </a:r>
            <a:r>
              <a:rPr lang="en-US" sz="2000"/>
              <a:t>(</a:t>
            </a:r>
            <a:r>
              <a:rPr lang="en-US" sz="2000">
                <a:latin typeface="Cambria Math"/>
                <a:ea typeface="Cambria Math"/>
                <a:cs typeface="Cambria Math"/>
                <a:sym typeface="Cambria Math"/>
              </a:rPr>
              <a:t>1</a:t>
            </a:r>
            <a:r>
              <a:rPr lang="en-US" sz="2000"/>
              <a:t>) is true since </a:t>
            </a:r>
            <a:r>
              <a:rPr lang="en-US" sz="2000">
                <a:latin typeface="Cambria Math"/>
                <a:ea typeface="Cambria Math"/>
                <a:cs typeface="Cambria Math"/>
                <a:sym typeface="Cambria Math"/>
              </a:rPr>
              <a:t>1</a:t>
            </a:r>
            <a:r>
              <a:rPr baseline="30000" lang="en-US" sz="2000">
                <a:latin typeface="Cambria Math"/>
                <a:ea typeface="Cambria Math"/>
                <a:cs typeface="Cambria Math"/>
                <a:sym typeface="Cambria Math"/>
              </a:rPr>
              <a:t>3</a:t>
            </a:r>
            <a:r>
              <a:rPr i="1" lang="en-US" sz="2000"/>
              <a:t> </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1</a:t>
            </a:r>
            <a:r>
              <a:rPr i="1" lang="en-US" sz="2000">
                <a:latin typeface="Cambria Math"/>
                <a:ea typeface="Cambria Math"/>
                <a:cs typeface="Cambria Math"/>
                <a:sym typeface="Cambria Math"/>
              </a:rPr>
              <a:t> </a:t>
            </a:r>
            <a:r>
              <a:rPr i="1" lang="en-US" sz="2000"/>
              <a:t>= </a:t>
            </a:r>
            <a:r>
              <a:rPr lang="en-US" sz="2000">
                <a:latin typeface="Cambria Math"/>
                <a:ea typeface="Cambria Math"/>
                <a:cs typeface="Cambria Math"/>
                <a:sym typeface="Cambria Math"/>
              </a:rPr>
              <a:t>0, which is divisible by 3</a:t>
            </a:r>
            <a:r>
              <a:rPr i="1" lang="en-US" sz="2000"/>
              <a:t>.</a:t>
            </a:r>
            <a:endParaRPr sz="2000"/>
          </a:p>
          <a:p>
            <a:pPr indent="-263779" lvl="1" marL="640080" rtl="0" algn="l">
              <a:lnSpc>
                <a:spcPct val="115000"/>
              </a:lnSpc>
              <a:spcBef>
                <a:spcPts val="408"/>
              </a:spcBef>
              <a:spcAft>
                <a:spcPts val="0"/>
              </a:spcAft>
              <a:buSzPts val="2000"/>
              <a:buChar char="⚫"/>
            </a:pPr>
            <a:r>
              <a:rPr lang="en-US" sz="2000"/>
              <a:t>INDUCTIVE STEP: Assume </a:t>
            </a:r>
            <a:r>
              <a:rPr i="1" lang="en-US" sz="2000"/>
              <a:t>P</a:t>
            </a:r>
            <a:r>
              <a:rPr lang="en-US" sz="2000"/>
              <a:t>(</a:t>
            </a:r>
            <a:r>
              <a:rPr i="1" lang="en-US" sz="2000"/>
              <a:t>k</a:t>
            </a:r>
            <a:r>
              <a:rPr lang="en-US" sz="2000"/>
              <a:t>) holds, i.e., </a:t>
            </a:r>
            <a:r>
              <a:rPr i="1" lang="en-US" sz="2000"/>
              <a:t>k</a:t>
            </a:r>
            <a:r>
              <a:rPr baseline="30000" lang="en-US" sz="2000">
                <a:latin typeface="Cambria Math"/>
                <a:ea typeface="Cambria Math"/>
                <a:cs typeface="Cambria Math"/>
                <a:sym typeface="Cambria Math"/>
              </a:rPr>
              <a:t>3</a:t>
            </a:r>
            <a:r>
              <a:rPr baseline="30000" i="1" lang="en-US" sz="2000"/>
              <a:t> </a:t>
            </a:r>
            <a:r>
              <a:rPr i="1" lang="en-US" sz="2000">
                <a:latin typeface="Cambria Math"/>
                <a:ea typeface="Cambria Math"/>
                <a:cs typeface="Cambria Math"/>
                <a:sym typeface="Cambria Math"/>
              </a:rPr>
              <a:t>− </a:t>
            </a:r>
            <a:r>
              <a:rPr i="1" lang="en-US" sz="2000"/>
              <a:t>k </a:t>
            </a:r>
            <a:r>
              <a:rPr lang="en-US" sz="2000"/>
              <a:t>is divisible by </a:t>
            </a:r>
            <a:r>
              <a:rPr lang="en-US" sz="2000">
                <a:latin typeface="Cambria Math"/>
                <a:ea typeface="Cambria Math"/>
                <a:cs typeface="Cambria Math"/>
                <a:sym typeface="Cambria Math"/>
              </a:rPr>
              <a:t>3, for an arbitrary positive integer </a:t>
            </a:r>
            <a:r>
              <a:rPr i="1" lang="en-US" sz="2000"/>
              <a:t>k.</a:t>
            </a:r>
            <a:r>
              <a:rPr baseline="30000" lang="en-US" sz="2000"/>
              <a:t> </a:t>
            </a:r>
            <a:r>
              <a:rPr lang="en-US" sz="2000"/>
              <a:t>To show that </a:t>
            </a:r>
            <a:r>
              <a:rPr i="1" lang="en-US" sz="2000"/>
              <a:t>P</a:t>
            </a:r>
            <a:r>
              <a:rPr lang="en-US" sz="2000"/>
              <a:t>(</a:t>
            </a:r>
            <a:r>
              <a:rPr i="1" lang="en-US" sz="2000"/>
              <a:t>k + </a:t>
            </a:r>
            <a:r>
              <a:rPr lang="en-US" sz="2000">
                <a:latin typeface="Cambria Math"/>
                <a:ea typeface="Cambria Math"/>
                <a:cs typeface="Cambria Math"/>
                <a:sym typeface="Cambria Math"/>
              </a:rPr>
              <a:t>1</a:t>
            </a:r>
            <a:r>
              <a:rPr lang="en-US" sz="2000"/>
              <a:t>) follows: </a:t>
            </a:r>
            <a:endParaRPr sz="2000"/>
          </a:p>
          <a:p>
            <a:pPr indent="-246888" lvl="1" marL="640080" rtl="0" algn="l">
              <a:lnSpc>
                <a:spcPct val="115000"/>
              </a:lnSpc>
              <a:spcBef>
                <a:spcPts val="408"/>
              </a:spcBef>
              <a:spcAft>
                <a:spcPts val="0"/>
              </a:spcAft>
              <a:buSzPts val="2040"/>
              <a:buNone/>
            </a:pPr>
            <a:r>
              <a:rPr i="1" lang="en-US" sz="2000"/>
              <a:t>                </a:t>
            </a:r>
            <a:r>
              <a:rPr lang="en-US" sz="2000"/>
              <a:t>(</a:t>
            </a:r>
            <a:r>
              <a:rPr i="1" lang="en-US" sz="2000"/>
              <a:t>k + </a:t>
            </a:r>
            <a:r>
              <a:rPr lang="en-US" sz="2000">
                <a:latin typeface="Cambria Math"/>
                <a:ea typeface="Cambria Math"/>
                <a:cs typeface="Cambria Math"/>
                <a:sym typeface="Cambria Math"/>
              </a:rPr>
              <a:t>1</a:t>
            </a:r>
            <a:r>
              <a:rPr lang="en-US" sz="2000"/>
              <a:t>)</a:t>
            </a:r>
            <a:r>
              <a:rPr baseline="30000" lang="en-US" sz="2000">
                <a:latin typeface="Cambria Math"/>
                <a:ea typeface="Cambria Math"/>
                <a:cs typeface="Cambria Math"/>
                <a:sym typeface="Cambria Math"/>
              </a:rPr>
              <a:t>3</a:t>
            </a:r>
            <a:r>
              <a:rPr i="1" lang="en-US" sz="2000"/>
              <a:t> </a:t>
            </a:r>
            <a:r>
              <a:rPr i="1" lang="en-US" sz="2000">
                <a:latin typeface="Cambria Math"/>
                <a:ea typeface="Cambria Math"/>
                <a:cs typeface="Cambria Math"/>
                <a:sym typeface="Cambria Math"/>
              </a:rPr>
              <a:t>− </a:t>
            </a:r>
            <a:r>
              <a:rPr lang="en-US" sz="2000"/>
              <a:t>(</a:t>
            </a:r>
            <a:r>
              <a:rPr i="1" lang="en-US" sz="2000"/>
              <a:t>k + </a:t>
            </a:r>
            <a:r>
              <a:rPr lang="en-US" sz="2000">
                <a:latin typeface="Cambria Math"/>
                <a:ea typeface="Cambria Math"/>
                <a:cs typeface="Cambria Math"/>
                <a:sym typeface="Cambria Math"/>
              </a:rPr>
              <a:t>1</a:t>
            </a:r>
            <a:r>
              <a:rPr lang="en-US" sz="2000"/>
              <a:t>)</a:t>
            </a:r>
            <a:r>
              <a:rPr i="1" lang="en-US" sz="2000"/>
              <a:t> = </a:t>
            </a:r>
            <a:r>
              <a:rPr lang="en-US" sz="2000"/>
              <a:t>(</a:t>
            </a:r>
            <a:r>
              <a:rPr i="1" lang="en-US" sz="2000"/>
              <a:t>k</a:t>
            </a:r>
            <a:r>
              <a:rPr baseline="30000" lang="en-US" sz="2000">
                <a:latin typeface="Cambria Math"/>
                <a:ea typeface="Cambria Math"/>
                <a:cs typeface="Cambria Math"/>
                <a:sym typeface="Cambria Math"/>
              </a:rPr>
              <a:t>3</a:t>
            </a:r>
            <a:r>
              <a:rPr baseline="30000" i="1" lang="en-US" sz="2000"/>
              <a:t> </a:t>
            </a:r>
            <a:r>
              <a:rPr i="1" lang="en-US" sz="2000"/>
              <a:t>+ </a:t>
            </a:r>
            <a:r>
              <a:rPr lang="en-US" sz="2000">
                <a:latin typeface="Cambria Math"/>
                <a:ea typeface="Cambria Math"/>
                <a:cs typeface="Cambria Math"/>
                <a:sym typeface="Cambria Math"/>
              </a:rPr>
              <a:t>3</a:t>
            </a:r>
            <a:r>
              <a:rPr i="1" lang="en-US" sz="2000"/>
              <a:t>k</a:t>
            </a:r>
            <a:r>
              <a:rPr baseline="30000" lang="en-US" sz="2000">
                <a:latin typeface="Cambria Math"/>
                <a:ea typeface="Cambria Math"/>
                <a:cs typeface="Cambria Math"/>
                <a:sym typeface="Cambria Math"/>
              </a:rPr>
              <a:t>2 </a:t>
            </a:r>
            <a:r>
              <a:rPr i="1" lang="en-US" sz="2000"/>
              <a:t>+ </a:t>
            </a:r>
            <a:r>
              <a:rPr lang="en-US" sz="2000">
                <a:latin typeface="Cambria Math"/>
                <a:ea typeface="Cambria Math"/>
                <a:cs typeface="Cambria Math"/>
                <a:sym typeface="Cambria Math"/>
              </a:rPr>
              <a:t>3</a:t>
            </a:r>
            <a:r>
              <a:rPr i="1" lang="en-US" sz="2000"/>
              <a:t>k</a:t>
            </a:r>
            <a:r>
              <a:rPr baseline="30000" lang="en-US" sz="2000">
                <a:latin typeface="Cambria Math"/>
                <a:ea typeface="Cambria Math"/>
                <a:cs typeface="Cambria Math"/>
                <a:sym typeface="Cambria Math"/>
              </a:rPr>
              <a:t> </a:t>
            </a:r>
            <a:r>
              <a:rPr i="1" lang="en-US" sz="2000"/>
              <a:t>+ </a:t>
            </a:r>
            <a:r>
              <a:rPr lang="en-US" sz="2000">
                <a:latin typeface="Cambria Math"/>
                <a:ea typeface="Cambria Math"/>
                <a:cs typeface="Cambria Math"/>
                <a:sym typeface="Cambria Math"/>
              </a:rPr>
              <a:t>1) </a:t>
            </a:r>
            <a:r>
              <a:rPr i="1" lang="en-US" sz="2000">
                <a:latin typeface="Cambria Math"/>
                <a:ea typeface="Cambria Math"/>
                <a:cs typeface="Cambria Math"/>
                <a:sym typeface="Cambria Math"/>
              </a:rPr>
              <a:t>−</a:t>
            </a:r>
            <a:r>
              <a:rPr i="1" lang="en-US" sz="2000"/>
              <a:t> </a:t>
            </a:r>
            <a:r>
              <a:rPr lang="en-US" sz="2000"/>
              <a:t>(</a:t>
            </a:r>
            <a:r>
              <a:rPr i="1" lang="en-US" sz="2000"/>
              <a:t>k + </a:t>
            </a:r>
            <a:r>
              <a:rPr lang="en-US" sz="2000">
                <a:latin typeface="Cambria Math"/>
                <a:ea typeface="Cambria Math"/>
                <a:cs typeface="Cambria Math"/>
                <a:sym typeface="Cambria Math"/>
              </a:rPr>
              <a:t>1</a:t>
            </a:r>
            <a:r>
              <a:rPr lang="en-US" sz="2000"/>
              <a:t>) </a:t>
            </a:r>
            <a:endParaRPr baseline="30000" i="1" sz="2000"/>
          </a:p>
          <a:p>
            <a:pPr indent="-246888" lvl="1" marL="640080" rtl="0" algn="l">
              <a:lnSpc>
                <a:spcPct val="115000"/>
              </a:lnSpc>
              <a:spcBef>
                <a:spcPts val="408"/>
              </a:spcBef>
              <a:spcAft>
                <a:spcPts val="0"/>
              </a:spcAft>
              <a:buSzPts val="2040"/>
              <a:buNone/>
            </a:pPr>
            <a:r>
              <a:rPr i="1" lang="en-US" sz="2000"/>
              <a:t>                                               = </a:t>
            </a:r>
            <a:r>
              <a:rPr lang="en-US" sz="2000"/>
              <a:t>(</a:t>
            </a:r>
            <a:r>
              <a:rPr i="1" lang="en-US" sz="2000"/>
              <a:t>k</a:t>
            </a:r>
            <a:r>
              <a:rPr baseline="30000" lang="en-US" sz="2000">
                <a:latin typeface="Cambria Math"/>
                <a:ea typeface="Cambria Math"/>
                <a:cs typeface="Cambria Math"/>
                <a:sym typeface="Cambria Math"/>
              </a:rPr>
              <a:t>3</a:t>
            </a:r>
            <a:r>
              <a:rPr i="1" lang="en-US" sz="2000">
                <a:latin typeface="Cambria Math"/>
                <a:ea typeface="Cambria Math"/>
                <a:cs typeface="Cambria Math"/>
                <a:sym typeface="Cambria Math"/>
              </a:rPr>
              <a:t> − </a:t>
            </a:r>
            <a:r>
              <a:rPr i="1" lang="en-US" sz="2000"/>
              <a:t>k</a:t>
            </a:r>
            <a:r>
              <a:rPr lang="en-US" sz="2000"/>
              <a:t>) + </a:t>
            </a:r>
            <a:r>
              <a:rPr lang="en-US" sz="2000">
                <a:latin typeface="Cambria Math"/>
                <a:ea typeface="Cambria Math"/>
                <a:cs typeface="Cambria Math"/>
                <a:sym typeface="Cambria Math"/>
              </a:rPr>
              <a:t>3</a:t>
            </a:r>
            <a:r>
              <a:rPr lang="en-US" sz="2000"/>
              <a:t>(</a:t>
            </a:r>
            <a:r>
              <a:rPr i="1" lang="en-US" sz="2000"/>
              <a:t>k</a:t>
            </a:r>
            <a:r>
              <a:rPr baseline="30000" lang="en-US" sz="2000">
                <a:latin typeface="Cambria Math"/>
                <a:ea typeface="Cambria Math"/>
                <a:cs typeface="Cambria Math"/>
                <a:sym typeface="Cambria Math"/>
              </a:rPr>
              <a:t>2 </a:t>
            </a:r>
            <a:r>
              <a:rPr i="1" lang="en-US" sz="2000"/>
              <a:t>+ k</a:t>
            </a:r>
            <a:r>
              <a:rPr lang="en-US" sz="2000"/>
              <a:t>)</a:t>
            </a:r>
            <a:r>
              <a:rPr lang="en-US" sz="2000">
                <a:latin typeface="Cambria Math"/>
                <a:ea typeface="Cambria Math"/>
                <a:cs typeface="Cambria Math"/>
                <a:sym typeface="Cambria Math"/>
              </a:rPr>
              <a:t> </a:t>
            </a:r>
            <a:endParaRPr sz="2000"/>
          </a:p>
          <a:p>
            <a:pPr indent="-246888" lvl="1" marL="640080" rtl="0" algn="l">
              <a:lnSpc>
                <a:spcPct val="115000"/>
              </a:lnSpc>
              <a:spcBef>
                <a:spcPts val="408"/>
              </a:spcBef>
              <a:spcAft>
                <a:spcPts val="0"/>
              </a:spcAft>
              <a:buSzPts val="2040"/>
              <a:buNone/>
            </a:pPr>
            <a:r>
              <a:rPr lang="en-US" sz="2000">
                <a:latin typeface="Cambria Math"/>
                <a:ea typeface="Cambria Math"/>
                <a:cs typeface="Cambria Math"/>
                <a:sym typeface="Cambria Math"/>
              </a:rPr>
              <a:t>    </a:t>
            </a:r>
            <a:r>
              <a:rPr lang="en-US" sz="2000"/>
              <a:t>By the inductive hypothesis, the first term (</a:t>
            </a:r>
            <a:r>
              <a:rPr i="1" lang="en-US" sz="2000"/>
              <a:t>k</a:t>
            </a:r>
            <a:r>
              <a:rPr baseline="30000" lang="en-US" sz="2000">
                <a:latin typeface="Cambria Math"/>
                <a:ea typeface="Cambria Math"/>
                <a:cs typeface="Cambria Math"/>
                <a:sym typeface="Cambria Math"/>
              </a:rPr>
              <a:t>3</a:t>
            </a:r>
            <a:r>
              <a:rPr i="1" lang="en-US" sz="2000">
                <a:latin typeface="Cambria Math"/>
                <a:ea typeface="Cambria Math"/>
                <a:cs typeface="Cambria Math"/>
                <a:sym typeface="Cambria Math"/>
              </a:rPr>
              <a:t> − </a:t>
            </a:r>
            <a:r>
              <a:rPr i="1" lang="en-US" sz="2000"/>
              <a:t>k</a:t>
            </a:r>
            <a:r>
              <a:rPr lang="en-US" sz="2000"/>
              <a:t>) is divisible by </a:t>
            </a:r>
            <a:r>
              <a:rPr lang="en-US" sz="2000">
                <a:latin typeface="Cambria Math"/>
                <a:ea typeface="Cambria Math"/>
                <a:cs typeface="Cambria Math"/>
                <a:sym typeface="Cambria Math"/>
              </a:rPr>
              <a:t>3</a:t>
            </a:r>
            <a:r>
              <a:rPr lang="en-US" sz="2000"/>
              <a:t> and the second term is divisible by </a:t>
            </a:r>
            <a:r>
              <a:rPr lang="en-US" sz="2000">
                <a:latin typeface="Cambria Math"/>
                <a:ea typeface="Cambria Math"/>
                <a:cs typeface="Cambria Math"/>
                <a:sym typeface="Cambria Math"/>
              </a:rPr>
              <a:t>3</a:t>
            </a:r>
            <a:r>
              <a:rPr lang="en-US" sz="2000"/>
              <a:t> since it is an integer multiplied by </a:t>
            </a:r>
            <a:r>
              <a:rPr lang="en-US" sz="2000">
                <a:latin typeface="Cambria Math"/>
                <a:ea typeface="Cambria Math"/>
                <a:cs typeface="Cambria Math"/>
                <a:sym typeface="Cambria Math"/>
              </a:rPr>
              <a:t>3</a:t>
            </a:r>
            <a:r>
              <a:rPr lang="en-US" sz="2000"/>
              <a:t>. So by part (i) of Theorem </a:t>
            </a:r>
            <a:r>
              <a:rPr lang="en-US" sz="2000">
                <a:latin typeface="Cambria Math"/>
                <a:ea typeface="Cambria Math"/>
                <a:cs typeface="Cambria Math"/>
                <a:sym typeface="Cambria Math"/>
              </a:rPr>
              <a:t>1</a:t>
            </a:r>
            <a:r>
              <a:rPr lang="en-US" sz="2000"/>
              <a:t> in Section </a:t>
            </a:r>
            <a:r>
              <a:rPr lang="en-US" sz="2000">
                <a:latin typeface="Cambria Math"/>
                <a:ea typeface="Cambria Math"/>
                <a:cs typeface="Cambria Math"/>
                <a:sym typeface="Cambria Math"/>
              </a:rPr>
              <a:t>4.1</a:t>
            </a:r>
            <a:r>
              <a:rPr lang="en-US" sz="2000"/>
              <a:t> , (</a:t>
            </a:r>
            <a:r>
              <a:rPr i="1" lang="en-US" sz="2000"/>
              <a:t>k + </a:t>
            </a:r>
            <a:r>
              <a:rPr lang="en-US" sz="2000">
                <a:latin typeface="Cambria Math"/>
                <a:ea typeface="Cambria Math"/>
                <a:cs typeface="Cambria Math"/>
                <a:sym typeface="Cambria Math"/>
              </a:rPr>
              <a:t>1</a:t>
            </a:r>
            <a:r>
              <a:rPr lang="en-US" sz="2000"/>
              <a:t>)</a:t>
            </a:r>
            <a:r>
              <a:rPr baseline="30000" lang="en-US" sz="2000">
                <a:latin typeface="Cambria Math"/>
                <a:ea typeface="Cambria Math"/>
                <a:cs typeface="Cambria Math"/>
                <a:sym typeface="Cambria Math"/>
              </a:rPr>
              <a:t>3</a:t>
            </a:r>
            <a:r>
              <a:rPr i="1" lang="en-US" sz="2000"/>
              <a:t> </a:t>
            </a:r>
            <a:r>
              <a:rPr i="1" lang="en-US" sz="2000">
                <a:latin typeface="Cambria Math"/>
                <a:ea typeface="Cambria Math"/>
                <a:cs typeface="Cambria Math"/>
                <a:sym typeface="Cambria Math"/>
              </a:rPr>
              <a:t>− </a:t>
            </a:r>
            <a:r>
              <a:rPr lang="en-US" sz="2000"/>
              <a:t>(</a:t>
            </a:r>
            <a:r>
              <a:rPr i="1" lang="en-US" sz="2000"/>
              <a:t>k + </a:t>
            </a:r>
            <a:r>
              <a:rPr lang="en-US" sz="2000">
                <a:latin typeface="Cambria Math"/>
                <a:ea typeface="Cambria Math"/>
                <a:cs typeface="Cambria Math"/>
                <a:sym typeface="Cambria Math"/>
              </a:rPr>
              <a:t>1</a:t>
            </a:r>
            <a:r>
              <a:rPr lang="en-US" sz="2000"/>
              <a:t>)</a:t>
            </a:r>
            <a:r>
              <a:rPr lang="en-US" sz="2000">
                <a:latin typeface="Cambria Math"/>
                <a:ea typeface="Cambria Math"/>
                <a:cs typeface="Cambria Math"/>
                <a:sym typeface="Cambria Math"/>
              </a:rPr>
              <a:t> </a:t>
            </a:r>
            <a:r>
              <a:rPr lang="en-US" sz="2000"/>
              <a:t> is divisible by </a:t>
            </a:r>
            <a:r>
              <a:rPr lang="en-US" sz="2000">
                <a:latin typeface="Cambria Math"/>
                <a:ea typeface="Cambria Math"/>
                <a:cs typeface="Cambria Math"/>
                <a:sym typeface="Cambria Math"/>
              </a:rPr>
              <a:t>3</a:t>
            </a:r>
            <a:r>
              <a:rPr lang="en-US" sz="2000"/>
              <a:t>. </a:t>
            </a:r>
            <a:endParaRPr sz="2000"/>
          </a:p>
          <a:p>
            <a:pPr indent="-246888" lvl="1" marL="640080" rtl="0" algn="l">
              <a:lnSpc>
                <a:spcPct val="115000"/>
              </a:lnSpc>
              <a:spcBef>
                <a:spcPts val="408"/>
              </a:spcBef>
              <a:spcAft>
                <a:spcPts val="0"/>
              </a:spcAft>
              <a:buSzPts val="2040"/>
              <a:buNone/>
            </a:pPr>
            <a:r>
              <a:rPr lang="en-US" sz="2000"/>
              <a:t>Therefore, </a:t>
            </a:r>
            <a:r>
              <a:rPr i="1" lang="en-US" sz="2000"/>
              <a:t>n</a:t>
            </a:r>
            <a:r>
              <a:rPr baseline="30000" lang="en-US" sz="2000">
                <a:latin typeface="Cambria Math"/>
                <a:ea typeface="Cambria Math"/>
                <a:cs typeface="Cambria Math"/>
                <a:sym typeface="Cambria Math"/>
              </a:rPr>
              <a:t>3</a:t>
            </a:r>
            <a:r>
              <a:rPr baseline="30000" i="1" lang="en-US" sz="2000"/>
              <a:t> </a:t>
            </a:r>
            <a:r>
              <a:rPr i="1" lang="en-US" sz="2000">
                <a:latin typeface="Cambria Math"/>
                <a:ea typeface="Cambria Math"/>
                <a:cs typeface="Cambria Math"/>
                <a:sym typeface="Cambria Math"/>
              </a:rPr>
              <a:t>− </a:t>
            </a:r>
            <a:r>
              <a:rPr i="1" lang="en-US" sz="2000"/>
              <a:t>n </a:t>
            </a:r>
            <a:r>
              <a:rPr lang="en-US" sz="2000"/>
              <a:t>is divisible by </a:t>
            </a:r>
            <a:r>
              <a:rPr lang="en-US" sz="2000">
                <a:latin typeface="Cambria Math"/>
                <a:ea typeface="Cambria Math"/>
                <a:cs typeface="Cambria Math"/>
                <a:sym typeface="Cambria Math"/>
              </a:rPr>
              <a:t>3</a:t>
            </a:r>
            <a:r>
              <a:rPr i="1" lang="en-US" sz="2000"/>
              <a:t>, </a:t>
            </a:r>
            <a:r>
              <a:rPr lang="en-US" sz="2000"/>
              <a:t>for every integer positive integer </a:t>
            </a:r>
            <a:r>
              <a:rPr i="1" lang="en-US" sz="2000"/>
              <a:t>n</a:t>
            </a:r>
            <a:r>
              <a:rPr lang="en-US" sz="2000"/>
              <a:t>.</a:t>
            </a:r>
            <a:endParaRPr i="1" sz="2000"/>
          </a:p>
        </p:txBody>
      </p:sp>
      <p:sp>
        <p:nvSpPr>
          <p:cNvPr id="219" name="Google Shape;219;p14"/>
          <p:cNvSpPr/>
          <p:nvPr/>
        </p:nvSpPr>
        <p:spPr>
          <a:xfrm flipH="1" rot="-5400000">
            <a:off x="8610600" y="58674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1b2bad450_0_53"/>
          <p:cNvSpPr txBox="1"/>
          <p:nvPr>
            <p:ph type="title"/>
          </p:nvPr>
        </p:nvSpPr>
        <p:spPr>
          <a:xfrm>
            <a:off x="457200" y="182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Proving More Divisibility</a:t>
            </a:r>
            <a:endParaRPr/>
          </a:p>
        </p:txBody>
      </p:sp>
      <p:sp>
        <p:nvSpPr>
          <p:cNvPr id="225" name="Google Shape;225;g311b2bad450_0_53"/>
          <p:cNvSpPr txBox="1"/>
          <p:nvPr>
            <p:ph idx="1" type="body"/>
          </p:nvPr>
        </p:nvSpPr>
        <p:spPr>
          <a:xfrm>
            <a:off x="263650" y="1161300"/>
            <a:ext cx="8499300" cy="5163300"/>
          </a:xfrm>
          <a:prstGeom prst="rect">
            <a:avLst/>
          </a:prstGeom>
          <a:noFill/>
          <a:ln>
            <a:noFill/>
          </a:ln>
        </p:spPr>
        <p:txBody>
          <a:bodyPr anchorCtr="0" anchor="t" bIns="45700" lIns="91425" spcFirstLastPara="1" rIns="91425" wrap="square" tIns="45700">
            <a:normAutofit/>
          </a:bodyPr>
          <a:lstStyle/>
          <a:p>
            <a:pPr indent="-274320" lvl="0" marL="274320" rtl="0" algn="l">
              <a:lnSpc>
                <a:spcPct val="115000"/>
              </a:lnSpc>
              <a:spcBef>
                <a:spcPts val="0"/>
              </a:spcBef>
              <a:spcAft>
                <a:spcPts val="0"/>
              </a:spcAft>
              <a:buSzPts val="2470"/>
              <a:buNone/>
            </a:pPr>
            <a:r>
              <a:rPr b="1" lang="en-US" sz="2000"/>
              <a:t>   Example</a:t>
            </a:r>
            <a:r>
              <a:rPr lang="en-US" sz="2000"/>
              <a:t>: Use mathematical induction to prove </a:t>
            </a:r>
            <a:r>
              <a:rPr lang="en-US" sz="2000"/>
              <a:t>that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n+2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2n+1</a:t>
            </a:r>
            <a:r>
              <a:rPr lang="en-US" sz="2000"/>
              <a:t> is divisible by </a:t>
            </a:r>
            <a:r>
              <a:rPr lang="en-US" sz="2000">
                <a:latin typeface="Cambria Math"/>
                <a:ea typeface="Cambria Math"/>
                <a:cs typeface="Cambria Math"/>
                <a:sym typeface="Cambria Math"/>
              </a:rPr>
              <a:t>57</a:t>
            </a:r>
            <a:r>
              <a:rPr lang="en-US" sz="2000"/>
              <a:t> for every nonnegative integer n.</a:t>
            </a:r>
            <a:endParaRPr sz="2000"/>
          </a:p>
          <a:p>
            <a:pPr indent="-274320" lvl="0" marL="274320" rtl="0" algn="l">
              <a:lnSpc>
                <a:spcPct val="115000"/>
              </a:lnSpc>
              <a:spcBef>
                <a:spcPts val="442"/>
              </a:spcBef>
              <a:spcAft>
                <a:spcPts val="0"/>
              </a:spcAft>
              <a:buSzPts val="2470"/>
              <a:buNone/>
            </a:pPr>
            <a:r>
              <a:rPr b="1" lang="en-US" sz="2000"/>
              <a:t>   Solution</a:t>
            </a:r>
            <a:r>
              <a:rPr lang="en-US" sz="2000"/>
              <a:t>: L</a:t>
            </a:r>
            <a:r>
              <a:rPr lang="en-US" sz="2000"/>
              <a:t>et P(n) denote the proposition: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n+2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2n+1</a:t>
            </a:r>
            <a:r>
              <a:rPr lang="en-US" sz="2000"/>
              <a:t> is divisible by </a:t>
            </a:r>
            <a:r>
              <a:rPr lang="en-US" sz="2000">
                <a:latin typeface="Cambria Math"/>
                <a:ea typeface="Cambria Math"/>
                <a:cs typeface="Cambria Math"/>
                <a:sym typeface="Cambria Math"/>
              </a:rPr>
              <a:t>57</a:t>
            </a:r>
            <a:r>
              <a:rPr lang="en-US" sz="2000"/>
              <a:t>.”</a:t>
            </a:r>
            <a:endParaRPr sz="2000"/>
          </a:p>
          <a:p>
            <a:pPr indent="-263779" lvl="1" marL="640080" rtl="0" algn="l">
              <a:lnSpc>
                <a:spcPct val="115000"/>
              </a:lnSpc>
              <a:spcBef>
                <a:spcPts val="408"/>
              </a:spcBef>
              <a:spcAft>
                <a:spcPts val="0"/>
              </a:spcAft>
              <a:buSzPts val="2000"/>
              <a:buChar char="⚫"/>
            </a:pPr>
            <a:r>
              <a:rPr lang="en-US" sz="2000"/>
              <a:t>BASIS STEP: </a:t>
            </a:r>
            <a:r>
              <a:rPr b="1" i="1" lang="en-US" sz="2000"/>
              <a:t>P</a:t>
            </a:r>
            <a:r>
              <a:rPr b="1" lang="en-US" sz="2000"/>
              <a:t>(</a:t>
            </a:r>
            <a:r>
              <a:rPr b="1" lang="en-US" sz="2000">
                <a:latin typeface="Cambria Math"/>
                <a:ea typeface="Cambria Math"/>
                <a:cs typeface="Cambria Math"/>
                <a:sym typeface="Cambria Math"/>
              </a:rPr>
              <a:t>0</a:t>
            </a:r>
            <a:r>
              <a:rPr b="1" lang="en-US" sz="2000"/>
              <a:t>)</a:t>
            </a:r>
            <a:r>
              <a:rPr lang="en-US" sz="2000"/>
              <a:t> is true since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0+2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2⋅0+1</a:t>
            </a:r>
            <a:r>
              <a:rPr lang="en-US" sz="2000">
                <a:latin typeface="Cambria Math"/>
                <a:ea typeface="Cambria Math"/>
                <a:cs typeface="Cambria Math"/>
                <a:sym typeface="Cambria Math"/>
              </a:rPr>
              <a:t> = 7</a:t>
            </a:r>
            <a:r>
              <a:rPr baseline="30000" lang="en-US" sz="2000">
                <a:latin typeface="Cambria Math"/>
                <a:ea typeface="Cambria Math"/>
                <a:cs typeface="Cambria Math"/>
                <a:sym typeface="Cambria Math"/>
              </a:rPr>
              <a:t>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1</a:t>
            </a:r>
            <a:r>
              <a:rPr lang="en-US" sz="2000">
                <a:latin typeface="Cambria Math"/>
                <a:ea typeface="Cambria Math"/>
                <a:cs typeface="Cambria Math"/>
                <a:sym typeface="Cambria Math"/>
              </a:rPr>
              <a:t> = 57 is divisible by 57</a:t>
            </a:r>
            <a:r>
              <a:rPr i="1" lang="en-US" sz="2000"/>
              <a:t>.</a:t>
            </a:r>
            <a:endParaRPr sz="2000"/>
          </a:p>
          <a:p>
            <a:pPr indent="-263779" lvl="1" marL="640080" rtl="0" algn="l">
              <a:lnSpc>
                <a:spcPct val="115000"/>
              </a:lnSpc>
              <a:spcBef>
                <a:spcPts val="408"/>
              </a:spcBef>
              <a:spcAft>
                <a:spcPts val="0"/>
              </a:spcAft>
              <a:buSzPts val="2000"/>
              <a:buChar char="⚫"/>
            </a:pPr>
            <a:r>
              <a:rPr lang="en-US" sz="2000"/>
              <a:t>INDUCTIVE STEP: Assume </a:t>
            </a:r>
            <a:r>
              <a:rPr i="1" lang="en-US" sz="2000"/>
              <a:t>P</a:t>
            </a:r>
            <a:r>
              <a:rPr lang="en-US" sz="2000"/>
              <a:t>(</a:t>
            </a:r>
            <a:r>
              <a:rPr i="1" lang="en-US" sz="2000"/>
              <a:t>k</a:t>
            </a:r>
            <a:r>
              <a:rPr lang="en-US" sz="2000"/>
              <a:t>) holds, that is, we assume that</a:t>
            </a:r>
            <a:endParaRPr sz="2000"/>
          </a:p>
          <a:p>
            <a:pPr indent="0" lvl="0" marL="640080" rtl="0" algn="l">
              <a:lnSpc>
                <a:spcPct val="115000"/>
              </a:lnSpc>
              <a:spcBef>
                <a:spcPts val="408"/>
              </a:spcBef>
              <a:spcAft>
                <a:spcPts val="0"/>
              </a:spcAft>
              <a:buNone/>
            </a:pPr>
            <a:r>
              <a:rPr lang="en-US" sz="2000"/>
              <a:t>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k+2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2k+1</a:t>
            </a:r>
            <a:r>
              <a:rPr lang="en-US" sz="2000"/>
              <a:t> is divisible by </a:t>
            </a:r>
            <a:r>
              <a:rPr lang="en-US" sz="2000">
                <a:latin typeface="Cambria Math"/>
                <a:ea typeface="Cambria Math"/>
                <a:cs typeface="Cambria Math"/>
                <a:sym typeface="Cambria Math"/>
              </a:rPr>
              <a:t>57. So we can write: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k+2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2k+1</a:t>
            </a:r>
            <a:r>
              <a:rPr lang="en-US" sz="2000">
                <a:latin typeface="Cambria Math"/>
                <a:ea typeface="Cambria Math"/>
                <a:cs typeface="Cambria Math"/>
                <a:sym typeface="Cambria Math"/>
              </a:rPr>
              <a:t> = 57x, </a:t>
            </a:r>
            <a:endParaRPr sz="2000">
              <a:latin typeface="Cambria Math"/>
              <a:ea typeface="Cambria Math"/>
              <a:cs typeface="Cambria Math"/>
              <a:sym typeface="Cambria Math"/>
            </a:endParaRPr>
          </a:p>
          <a:p>
            <a:pPr indent="0" lvl="0" marL="640080" rtl="0" algn="l">
              <a:lnSpc>
                <a:spcPct val="115000"/>
              </a:lnSpc>
              <a:spcBef>
                <a:spcPts val="408"/>
              </a:spcBef>
              <a:spcAft>
                <a:spcPts val="0"/>
              </a:spcAft>
              <a:buNone/>
            </a:pPr>
            <a:r>
              <a:rPr lang="en-US" sz="2000">
                <a:latin typeface="Cambria Math"/>
                <a:ea typeface="Cambria Math"/>
                <a:cs typeface="Cambria Math"/>
                <a:sym typeface="Cambria Math"/>
              </a:rPr>
              <a:t>where x is an integer.</a:t>
            </a:r>
            <a:endParaRPr sz="2000">
              <a:latin typeface="Cambria Math"/>
              <a:ea typeface="Cambria Math"/>
              <a:cs typeface="Cambria Math"/>
              <a:sym typeface="Cambria Math"/>
            </a:endParaRPr>
          </a:p>
          <a:p>
            <a:pPr indent="0" lvl="0" marL="640080" rtl="0" algn="l">
              <a:lnSpc>
                <a:spcPct val="115000"/>
              </a:lnSpc>
              <a:spcBef>
                <a:spcPts val="408"/>
              </a:spcBef>
              <a:spcAft>
                <a:spcPts val="0"/>
              </a:spcAft>
              <a:buNone/>
            </a:pPr>
            <a:r>
              <a:rPr lang="en-US" sz="2000">
                <a:latin typeface="Cambria Math"/>
                <a:ea typeface="Cambria Math"/>
                <a:cs typeface="Cambria Math"/>
                <a:sym typeface="Cambria Math"/>
              </a:rPr>
              <a:t>Then, w</a:t>
            </a:r>
            <a:r>
              <a:rPr lang="en-US" sz="2000">
                <a:latin typeface="Cambria Math"/>
                <a:ea typeface="Cambria Math"/>
                <a:cs typeface="Cambria Math"/>
                <a:sym typeface="Cambria Math"/>
              </a:rPr>
              <a:t>e must show that P(k +1), the statement that </a:t>
            </a:r>
            <a:endParaRPr sz="2000">
              <a:latin typeface="Cambria Math"/>
              <a:ea typeface="Cambria Math"/>
              <a:cs typeface="Cambria Math"/>
              <a:sym typeface="Cambria Math"/>
            </a:endParaRPr>
          </a:p>
          <a:p>
            <a:pPr indent="0" lvl="0" marL="640080" rtl="0" algn="l">
              <a:lnSpc>
                <a:spcPct val="115000"/>
              </a:lnSpc>
              <a:spcBef>
                <a:spcPts val="408"/>
              </a:spcBef>
              <a:spcAft>
                <a:spcPts val="0"/>
              </a:spcAft>
              <a:buNone/>
            </a:pP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(k+1)+2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2(k+1)+1</a:t>
            </a:r>
            <a:r>
              <a:rPr lang="en-US" sz="2000">
                <a:latin typeface="Cambria Math"/>
                <a:ea typeface="Cambria Math"/>
                <a:cs typeface="Cambria Math"/>
                <a:sym typeface="Cambria Math"/>
              </a:rPr>
              <a:t> is divisible by 57”, is also true. We find that, </a:t>
            </a:r>
            <a:endParaRPr sz="2000">
              <a:latin typeface="Cambria Math"/>
              <a:ea typeface="Cambria Math"/>
              <a:cs typeface="Cambria Math"/>
              <a:sym typeface="Cambria Math"/>
            </a:endParaRPr>
          </a:p>
          <a:p>
            <a:pPr indent="0" lvl="0" marL="640080" rtl="0" algn="l">
              <a:lnSpc>
                <a:spcPct val="115000"/>
              </a:lnSpc>
              <a:spcBef>
                <a:spcPts val="408"/>
              </a:spcBef>
              <a:spcAft>
                <a:spcPts val="0"/>
              </a:spcAft>
              <a:buClr>
                <a:schemeClr val="dk1"/>
              </a:buClr>
              <a:buSzPts val="1100"/>
              <a:buFont typeface="Arial"/>
              <a:buNone/>
            </a:pPr>
            <a:r>
              <a:rPr lang="en-US" sz="1900">
                <a:latin typeface="Cambria Math"/>
                <a:ea typeface="Cambria Math"/>
                <a:cs typeface="Cambria Math"/>
                <a:sym typeface="Cambria Math"/>
              </a:rPr>
              <a:t>7</a:t>
            </a:r>
            <a:r>
              <a:rPr baseline="30000" lang="en-US" sz="1900">
                <a:latin typeface="Cambria Math"/>
                <a:ea typeface="Cambria Math"/>
                <a:cs typeface="Cambria Math"/>
                <a:sym typeface="Cambria Math"/>
              </a:rPr>
              <a:t>(k+1)+2</a:t>
            </a:r>
            <a:r>
              <a:rPr lang="en-US" sz="1900">
                <a:latin typeface="Cambria Math"/>
                <a:ea typeface="Cambria Math"/>
                <a:cs typeface="Cambria Math"/>
                <a:sym typeface="Cambria Math"/>
              </a:rPr>
              <a:t> +8</a:t>
            </a:r>
            <a:r>
              <a:rPr baseline="30000" lang="en-US" sz="1900">
                <a:latin typeface="Cambria Math"/>
                <a:ea typeface="Cambria Math"/>
                <a:cs typeface="Cambria Math"/>
                <a:sym typeface="Cambria Math"/>
              </a:rPr>
              <a:t>2(k+1)+1</a:t>
            </a:r>
            <a:r>
              <a:rPr lang="en-US" sz="1900">
                <a:latin typeface="Cambria Math"/>
                <a:ea typeface="Cambria Math"/>
                <a:cs typeface="Cambria Math"/>
                <a:sym typeface="Cambria Math"/>
              </a:rPr>
              <a:t> = 7</a:t>
            </a:r>
            <a:r>
              <a:rPr baseline="30000" lang="en-US" sz="1900">
                <a:latin typeface="Cambria Math"/>
                <a:ea typeface="Cambria Math"/>
                <a:cs typeface="Cambria Math"/>
                <a:sym typeface="Cambria Math"/>
              </a:rPr>
              <a:t>k+3</a:t>
            </a:r>
            <a:r>
              <a:rPr lang="en-US" sz="1900">
                <a:latin typeface="Cambria Math"/>
                <a:ea typeface="Cambria Math"/>
                <a:cs typeface="Cambria Math"/>
                <a:sym typeface="Cambria Math"/>
              </a:rPr>
              <a:t> +8</a:t>
            </a:r>
            <a:r>
              <a:rPr baseline="30000" lang="en-US" sz="1900">
                <a:latin typeface="Cambria Math"/>
                <a:ea typeface="Cambria Math"/>
                <a:cs typeface="Cambria Math"/>
                <a:sym typeface="Cambria Math"/>
              </a:rPr>
              <a:t>2k+3</a:t>
            </a:r>
            <a:r>
              <a:rPr lang="en-US" sz="1900">
                <a:latin typeface="Cambria Math"/>
                <a:ea typeface="Cambria Math"/>
                <a:cs typeface="Cambria Math"/>
                <a:sym typeface="Cambria Math"/>
              </a:rPr>
              <a:t> = 7 ⋅ 7</a:t>
            </a:r>
            <a:r>
              <a:rPr baseline="30000" lang="en-US" sz="1900">
                <a:latin typeface="Cambria Math"/>
                <a:ea typeface="Cambria Math"/>
                <a:cs typeface="Cambria Math"/>
                <a:sym typeface="Cambria Math"/>
              </a:rPr>
              <a:t>k+2</a:t>
            </a:r>
            <a:r>
              <a:rPr lang="en-US" sz="1900">
                <a:latin typeface="Cambria Math"/>
                <a:ea typeface="Cambria Math"/>
                <a:cs typeface="Cambria Math"/>
                <a:sym typeface="Cambria Math"/>
              </a:rPr>
              <a:t> +8</a:t>
            </a:r>
            <a:r>
              <a:rPr baseline="30000" lang="en-US" sz="1900">
                <a:latin typeface="Cambria Math"/>
                <a:ea typeface="Cambria Math"/>
                <a:cs typeface="Cambria Math"/>
                <a:sym typeface="Cambria Math"/>
              </a:rPr>
              <a:t>2</a:t>
            </a:r>
            <a:r>
              <a:rPr lang="en-US" sz="1900">
                <a:latin typeface="Cambria Math"/>
                <a:ea typeface="Cambria Math"/>
                <a:cs typeface="Cambria Math"/>
                <a:sym typeface="Cambria Math"/>
              </a:rPr>
              <a:t> ⋅ 8</a:t>
            </a:r>
            <a:r>
              <a:rPr baseline="30000" lang="en-US" sz="1900">
                <a:latin typeface="Cambria Math"/>
                <a:ea typeface="Cambria Math"/>
                <a:cs typeface="Cambria Math"/>
                <a:sym typeface="Cambria Math"/>
              </a:rPr>
              <a:t>2k+1</a:t>
            </a:r>
            <a:r>
              <a:rPr lang="en-US" sz="1900">
                <a:latin typeface="Cambria Math"/>
                <a:ea typeface="Cambria Math"/>
                <a:cs typeface="Cambria Math"/>
                <a:sym typeface="Cambria Math"/>
              </a:rPr>
              <a:t> = 7 ⋅ 7</a:t>
            </a:r>
            <a:r>
              <a:rPr baseline="30000" lang="en-US" sz="1900">
                <a:latin typeface="Cambria Math"/>
                <a:ea typeface="Cambria Math"/>
                <a:cs typeface="Cambria Math"/>
                <a:sym typeface="Cambria Math"/>
              </a:rPr>
              <a:t>k+2</a:t>
            </a:r>
            <a:r>
              <a:rPr lang="en-US" sz="1900">
                <a:latin typeface="Cambria Math"/>
                <a:ea typeface="Cambria Math"/>
                <a:cs typeface="Cambria Math"/>
                <a:sym typeface="Cambria Math"/>
              </a:rPr>
              <a:t> +64 ⋅ 8</a:t>
            </a:r>
            <a:r>
              <a:rPr baseline="30000" lang="en-US" sz="1900">
                <a:latin typeface="Cambria Math"/>
                <a:ea typeface="Cambria Math"/>
                <a:cs typeface="Cambria Math"/>
                <a:sym typeface="Cambria Math"/>
              </a:rPr>
              <a:t>2k+1</a:t>
            </a:r>
            <a:endParaRPr baseline="30000" sz="1900">
              <a:latin typeface="Cambria Math"/>
              <a:ea typeface="Cambria Math"/>
              <a:cs typeface="Cambria Math"/>
              <a:sym typeface="Cambria Math"/>
            </a:endParaRPr>
          </a:p>
          <a:p>
            <a:pPr indent="0" lvl="0" marL="640080" rtl="0" algn="l">
              <a:lnSpc>
                <a:spcPct val="115000"/>
              </a:lnSpc>
              <a:spcBef>
                <a:spcPts val="408"/>
              </a:spcBef>
              <a:spcAft>
                <a:spcPts val="0"/>
              </a:spcAft>
              <a:buClr>
                <a:schemeClr val="dk1"/>
              </a:buClr>
              <a:buSzPts val="1100"/>
              <a:buFont typeface="Arial"/>
              <a:buNone/>
            </a:pPr>
            <a:r>
              <a:rPr lang="en-US" sz="2000">
                <a:latin typeface="Cambria Math"/>
                <a:ea typeface="Cambria Math"/>
                <a:cs typeface="Cambria Math"/>
                <a:sym typeface="Cambria Math"/>
              </a:rPr>
              <a:t>= 7(</a:t>
            </a:r>
            <a:r>
              <a:rPr b="1" lang="en-US" sz="2000">
                <a:latin typeface="Cambria Math"/>
                <a:ea typeface="Cambria Math"/>
                <a:cs typeface="Cambria Math"/>
                <a:sym typeface="Cambria Math"/>
              </a:rPr>
              <a:t>7</a:t>
            </a:r>
            <a:r>
              <a:rPr b="1" baseline="30000" lang="en-US" sz="2000">
                <a:latin typeface="Cambria Math"/>
                <a:ea typeface="Cambria Math"/>
                <a:cs typeface="Cambria Math"/>
                <a:sym typeface="Cambria Math"/>
              </a:rPr>
              <a:t>k+2</a:t>
            </a:r>
            <a:r>
              <a:rPr b="1" lang="en-US" sz="2000">
                <a:latin typeface="Cambria Math"/>
                <a:ea typeface="Cambria Math"/>
                <a:cs typeface="Cambria Math"/>
                <a:sym typeface="Cambria Math"/>
              </a:rPr>
              <a:t> +8</a:t>
            </a:r>
            <a:r>
              <a:rPr b="1" baseline="30000" lang="en-US" sz="2000">
                <a:latin typeface="Cambria Math"/>
                <a:ea typeface="Cambria Math"/>
                <a:cs typeface="Cambria Math"/>
                <a:sym typeface="Cambria Math"/>
              </a:rPr>
              <a:t>2k+1</a:t>
            </a:r>
            <a:r>
              <a:rPr lang="en-US" sz="2000">
                <a:latin typeface="Cambria Math"/>
                <a:ea typeface="Cambria Math"/>
                <a:cs typeface="Cambria Math"/>
                <a:sym typeface="Cambria Math"/>
              </a:rPr>
              <a:t>) +57⋅ 8</a:t>
            </a:r>
            <a:r>
              <a:rPr baseline="30000" lang="en-US" sz="2000">
                <a:latin typeface="Cambria Math"/>
                <a:ea typeface="Cambria Math"/>
                <a:cs typeface="Cambria Math"/>
                <a:sym typeface="Cambria Math"/>
              </a:rPr>
              <a:t>2k+1</a:t>
            </a:r>
            <a:r>
              <a:rPr lang="en-US" sz="2000">
                <a:latin typeface="Cambria Math"/>
                <a:ea typeface="Cambria Math"/>
                <a:cs typeface="Cambria Math"/>
                <a:sym typeface="Cambria Math"/>
              </a:rPr>
              <a:t> = </a:t>
            </a:r>
            <a:r>
              <a:rPr lang="en-US" sz="2000">
                <a:latin typeface="Cambria Math"/>
                <a:ea typeface="Cambria Math"/>
                <a:cs typeface="Cambria Math"/>
                <a:sym typeface="Cambria Math"/>
              </a:rPr>
              <a:t>7(</a:t>
            </a:r>
            <a:r>
              <a:rPr b="1" lang="en-US" sz="2000">
                <a:latin typeface="Cambria Math"/>
                <a:ea typeface="Cambria Math"/>
                <a:cs typeface="Cambria Math"/>
                <a:sym typeface="Cambria Math"/>
              </a:rPr>
              <a:t>57x</a:t>
            </a:r>
            <a:r>
              <a:rPr lang="en-US" sz="2000">
                <a:latin typeface="Cambria Math"/>
                <a:ea typeface="Cambria Math"/>
                <a:cs typeface="Cambria Math"/>
                <a:sym typeface="Cambria Math"/>
              </a:rPr>
              <a:t>) +57⋅ 8</a:t>
            </a:r>
            <a:r>
              <a:rPr baseline="30000" lang="en-US" sz="2000">
                <a:latin typeface="Cambria Math"/>
                <a:ea typeface="Cambria Math"/>
                <a:cs typeface="Cambria Math"/>
                <a:sym typeface="Cambria Math"/>
              </a:rPr>
              <a:t>2k+1</a:t>
            </a:r>
            <a:r>
              <a:rPr lang="en-US" sz="2000">
                <a:latin typeface="Cambria Math"/>
                <a:ea typeface="Cambria Math"/>
                <a:cs typeface="Cambria Math"/>
                <a:sym typeface="Cambria Math"/>
              </a:rPr>
              <a:t> = 57(7x + 8</a:t>
            </a:r>
            <a:r>
              <a:rPr baseline="30000" lang="en-US" sz="2000">
                <a:latin typeface="Cambria Math"/>
                <a:ea typeface="Cambria Math"/>
                <a:cs typeface="Cambria Math"/>
                <a:sym typeface="Cambria Math"/>
              </a:rPr>
              <a:t>2k+1</a:t>
            </a:r>
            <a:r>
              <a:rPr lang="en-US" sz="2000">
                <a:latin typeface="Cambria Math"/>
                <a:ea typeface="Cambria Math"/>
                <a:cs typeface="Cambria Math"/>
                <a:sym typeface="Cambria Math"/>
              </a:rPr>
              <a:t>)</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a:p>
            <a:pPr indent="0" lvl="0" marL="640080" rtl="0" algn="l">
              <a:lnSpc>
                <a:spcPct val="115000"/>
              </a:lnSpc>
              <a:spcBef>
                <a:spcPts val="408"/>
              </a:spcBef>
              <a:spcAft>
                <a:spcPts val="0"/>
              </a:spcAft>
              <a:buNone/>
            </a:pPr>
            <a:r>
              <a:rPr lang="en-US" sz="2000">
                <a:latin typeface="Cambria Math"/>
                <a:ea typeface="Cambria Math"/>
                <a:cs typeface="Cambria Math"/>
                <a:sym typeface="Cambria Math"/>
              </a:rPr>
              <a:t>Therefore, </a:t>
            </a:r>
            <a:r>
              <a:rPr lang="en-US" sz="2000">
                <a:latin typeface="Cambria Math"/>
                <a:ea typeface="Cambria Math"/>
                <a:cs typeface="Cambria Math"/>
                <a:sym typeface="Cambria Math"/>
              </a:rPr>
              <a:t>7</a:t>
            </a:r>
            <a:r>
              <a:rPr baseline="30000" lang="en-US" sz="2000">
                <a:latin typeface="Cambria Math"/>
                <a:ea typeface="Cambria Math"/>
                <a:cs typeface="Cambria Math"/>
                <a:sym typeface="Cambria Math"/>
              </a:rPr>
              <a:t>(k+1)+2</a:t>
            </a:r>
            <a:r>
              <a:rPr lang="en-US" sz="2000">
                <a:latin typeface="Cambria Math"/>
                <a:ea typeface="Cambria Math"/>
                <a:cs typeface="Cambria Math"/>
                <a:sym typeface="Cambria Math"/>
              </a:rPr>
              <a:t> +8</a:t>
            </a:r>
            <a:r>
              <a:rPr baseline="30000" lang="en-US" sz="2000">
                <a:latin typeface="Cambria Math"/>
                <a:ea typeface="Cambria Math"/>
                <a:cs typeface="Cambria Math"/>
                <a:sym typeface="Cambria Math"/>
              </a:rPr>
              <a:t>2(k+1)+1</a:t>
            </a:r>
            <a:r>
              <a:rPr lang="en-US" sz="2000">
                <a:latin typeface="Cambria Math"/>
                <a:ea typeface="Cambria Math"/>
                <a:cs typeface="Cambria Math"/>
                <a:sym typeface="Cambria Math"/>
              </a:rPr>
              <a:t> is divisible by 57.</a:t>
            </a:r>
            <a:endParaRPr sz="2000">
              <a:latin typeface="Cambria Math"/>
              <a:ea typeface="Cambria Math"/>
              <a:cs typeface="Cambria Math"/>
              <a:sym typeface="Cambria Math"/>
            </a:endParaRPr>
          </a:p>
        </p:txBody>
      </p:sp>
      <p:sp>
        <p:nvSpPr>
          <p:cNvPr id="226" name="Google Shape;226;g311b2bad450_0_53"/>
          <p:cNvSpPr/>
          <p:nvPr/>
        </p:nvSpPr>
        <p:spPr>
          <a:xfrm flipH="1" rot="-5400000">
            <a:off x="6324600" y="60198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idx="1" type="body"/>
          </p:nvPr>
        </p:nvSpPr>
        <p:spPr>
          <a:xfrm>
            <a:off x="457200" y="1564100"/>
            <a:ext cx="8229600" cy="47604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15000"/>
              </a:lnSpc>
              <a:spcBef>
                <a:spcPts val="0"/>
              </a:spcBef>
              <a:spcAft>
                <a:spcPts val="0"/>
              </a:spcAft>
              <a:buSzPct val="95000"/>
              <a:buNone/>
            </a:pPr>
            <a:r>
              <a:rPr b="1" lang="en-US">
                <a:latin typeface="Cambria Math"/>
                <a:ea typeface="Cambria Math"/>
                <a:cs typeface="Cambria Math"/>
                <a:sym typeface="Cambria Math"/>
              </a:rPr>
              <a:t>   Example</a:t>
            </a:r>
            <a:r>
              <a:rPr lang="en-US">
                <a:latin typeface="Cambria Math"/>
                <a:ea typeface="Cambria Math"/>
                <a:cs typeface="Cambria Math"/>
                <a:sym typeface="Cambria Math"/>
              </a:rPr>
              <a:t>: Let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n</a:t>
            </a:r>
            <a:r>
              <a:rPr lang="en-US">
                <a:latin typeface="Cambria Math"/>
                <a:ea typeface="Cambria Math"/>
                <a:cs typeface="Cambria Math"/>
                <a:sym typeface="Cambria Math"/>
              </a:rPr>
              <a:t>) be the statement that “Every set of </a:t>
            </a:r>
            <a:r>
              <a:rPr i="1" lang="en-US">
                <a:latin typeface="Cambria Math"/>
                <a:ea typeface="Cambria Math"/>
                <a:cs typeface="Cambria Math"/>
                <a:sym typeface="Cambria Math"/>
              </a:rPr>
              <a:t>n</a:t>
            </a:r>
            <a:r>
              <a:rPr lang="en-US">
                <a:latin typeface="Cambria Math"/>
                <a:ea typeface="Cambria Math"/>
                <a:cs typeface="Cambria Math"/>
                <a:sym typeface="Cambria Math"/>
              </a:rPr>
              <a:t> lines in the plane, no two of which are parallel, meet in a common point.” Here is a “proof” that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n</a:t>
            </a:r>
            <a:r>
              <a:rPr lang="en-US">
                <a:latin typeface="Cambria Math"/>
                <a:ea typeface="Cambria Math"/>
                <a:cs typeface="Cambria Math"/>
                <a:sym typeface="Cambria Math"/>
              </a:rPr>
              <a:t>) is true for all positive integers </a:t>
            </a:r>
            <a:r>
              <a:rPr i="1" lang="en-US">
                <a:latin typeface="Cambria Math"/>
                <a:ea typeface="Cambria Math"/>
                <a:cs typeface="Cambria Math"/>
                <a:sym typeface="Cambria Math"/>
              </a:rPr>
              <a:t>n</a:t>
            </a:r>
            <a:r>
              <a:rPr lang="en-US">
                <a:latin typeface="Cambria Math"/>
                <a:ea typeface="Cambria Math"/>
                <a:cs typeface="Cambria Math"/>
                <a:sym typeface="Cambria Math"/>
              </a:rPr>
              <a:t> ≥ 2.  </a:t>
            </a:r>
            <a:endParaRPr>
              <a:latin typeface="Cambria Math"/>
              <a:ea typeface="Cambria Math"/>
              <a:cs typeface="Cambria Math"/>
              <a:sym typeface="Cambria Math"/>
            </a:endParaRPr>
          </a:p>
          <a:p>
            <a:pPr indent="-246888" lvl="1" marL="640080" rtl="0" algn="l">
              <a:lnSpc>
                <a:spcPct val="115000"/>
              </a:lnSpc>
              <a:spcBef>
                <a:spcPts val="408"/>
              </a:spcBef>
              <a:spcAft>
                <a:spcPts val="0"/>
              </a:spcAft>
              <a:buSzPct val="85000"/>
              <a:buChar char="⚫"/>
            </a:pPr>
            <a:r>
              <a:rPr lang="en-US">
                <a:latin typeface="Cambria Math"/>
                <a:ea typeface="Cambria Math"/>
                <a:cs typeface="Cambria Math"/>
                <a:sym typeface="Cambria Math"/>
              </a:rPr>
              <a:t>BASIS STEP: The statement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lang="en-US">
                <a:latin typeface="Cambria Math"/>
                <a:ea typeface="Cambria Math"/>
                <a:cs typeface="Cambria Math"/>
                <a:sym typeface="Cambria Math"/>
              </a:rPr>
              <a:t>2</a:t>
            </a:r>
            <a:r>
              <a:rPr lang="en-US">
                <a:latin typeface="Cambria Math"/>
                <a:ea typeface="Cambria Math"/>
                <a:cs typeface="Cambria Math"/>
                <a:sym typeface="Cambria Math"/>
              </a:rPr>
              <a:t>) is true because any two lines in the plane that are not parallel meet in a common point.</a:t>
            </a:r>
            <a:endParaRPr>
              <a:latin typeface="Cambria Math"/>
              <a:ea typeface="Cambria Math"/>
              <a:cs typeface="Cambria Math"/>
              <a:sym typeface="Cambria Math"/>
            </a:endParaRPr>
          </a:p>
          <a:p>
            <a:pPr indent="-246888" lvl="1" marL="640080" rtl="0" algn="l">
              <a:lnSpc>
                <a:spcPct val="115000"/>
              </a:lnSpc>
              <a:spcBef>
                <a:spcPts val="408"/>
              </a:spcBef>
              <a:spcAft>
                <a:spcPts val="0"/>
              </a:spcAft>
              <a:buSzPct val="85000"/>
              <a:buChar char="⚫"/>
            </a:pPr>
            <a:r>
              <a:rPr lang="en-US">
                <a:latin typeface="Cambria Math"/>
                <a:ea typeface="Cambria Math"/>
                <a:cs typeface="Cambria Math"/>
                <a:sym typeface="Cambria Math"/>
              </a:rPr>
              <a:t>INDUCTIVE STEP: The inductive hypothesis is the statement that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a:t>
            </a:r>
            <a:r>
              <a:rPr lang="en-US">
                <a:latin typeface="Cambria Math"/>
                <a:ea typeface="Cambria Math"/>
                <a:cs typeface="Cambria Math"/>
                <a:sym typeface="Cambria Math"/>
              </a:rPr>
              <a:t>) is true for the positive integer </a:t>
            </a:r>
            <a:r>
              <a:rPr i="1" lang="en-US">
                <a:latin typeface="Cambria Math"/>
                <a:ea typeface="Cambria Math"/>
                <a:cs typeface="Cambria Math"/>
                <a:sym typeface="Cambria Math"/>
              </a:rPr>
              <a:t> k</a:t>
            </a:r>
            <a:r>
              <a:rPr lang="en-US">
                <a:latin typeface="Cambria Math"/>
                <a:ea typeface="Cambria Math"/>
                <a:cs typeface="Cambria Math"/>
                <a:sym typeface="Cambria Math"/>
              </a:rPr>
              <a:t> ≥ 2, i.e., every set of </a:t>
            </a:r>
            <a:r>
              <a:rPr i="1" lang="en-US">
                <a:latin typeface="Cambria Math"/>
                <a:ea typeface="Cambria Math"/>
                <a:cs typeface="Cambria Math"/>
                <a:sym typeface="Cambria Math"/>
              </a:rPr>
              <a:t>k</a:t>
            </a:r>
            <a:r>
              <a:rPr lang="en-US">
                <a:latin typeface="Cambria Math"/>
                <a:ea typeface="Cambria Math"/>
                <a:cs typeface="Cambria Math"/>
                <a:sym typeface="Cambria Math"/>
              </a:rPr>
              <a:t> lines in the plane, no two of which are parallel, meet in a common point.</a:t>
            </a:r>
            <a:endParaRPr>
              <a:latin typeface="Cambria Math"/>
              <a:ea typeface="Cambria Math"/>
              <a:cs typeface="Cambria Math"/>
              <a:sym typeface="Cambria Math"/>
            </a:endParaRPr>
          </a:p>
          <a:p>
            <a:pPr indent="0" lvl="0" marL="640080" rtl="0" algn="l">
              <a:lnSpc>
                <a:spcPct val="115000"/>
              </a:lnSpc>
              <a:spcBef>
                <a:spcPts val="408"/>
              </a:spcBef>
              <a:spcAft>
                <a:spcPts val="0"/>
              </a:spcAft>
              <a:buNone/>
            </a:pPr>
            <a:r>
              <a:t/>
            </a:r>
            <a:endParaRPr>
              <a:latin typeface="Cambria Math"/>
              <a:ea typeface="Cambria Math"/>
              <a:cs typeface="Cambria Math"/>
              <a:sym typeface="Cambria Math"/>
            </a:endParaRPr>
          </a:p>
          <a:p>
            <a:pPr indent="-246888" lvl="1" marL="640080" rtl="0" algn="l">
              <a:lnSpc>
                <a:spcPct val="115000"/>
              </a:lnSpc>
              <a:spcBef>
                <a:spcPts val="408"/>
              </a:spcBef>
              <a:spcAft>
                <a:spcPts val="0"/>
              </a:spcAft>
              <a:buSzPct val="85000"/>
              <a:buChar char="⚫"/>
            </a:pPr>
            <a:r>
              <a:rPr lang="en-US">
                <a:latin typeface="Cambria Math"/>
                <a:ea typeface="Cambria Math"/>
                <a:cs typeface="Cambria Math"/>
                <a:sym typeface="Cambria Math"/>
              </a:rPr>
              <a:t>We must show that if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a:t>
            </a:r>
            <a:r>
              <a:rPr lang="en-US">
                <a:latin typeface="Cambria Math"/>
                <a:ea typeface="Cambria Math"/>
                <a:cs typeface="Cambria Math"/>
                <a:sym typeface="Cambria Math"/>
              </a:rPr>
              <a:t>) holds, then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a:t>
            </a:r>
            <a:r>
              <a:rPr lang="en-US">
                <a:latin typeface="Cambria Math"/>
                <a:ea typeface="Cambria Math"/>
                <a:cs typeface="Cambria Math"/>
                <a:sym typeface="Cambria Math"/>
              </a:rPr>
              <a:t> + </a:t>
            </a:r>
            <a:r>
              <a:rPr lang="en-US">
                <a:latin typeface="Cambria Math"/>
                <a:ea typeface="Cambria Math"/>
                <a:cs typeface="Cambria Math"/>
                <a:sym typeface="Cambria Math"/>
              </a:rPr>
              <a:t>1</a:t>
            </a:r>
            <a:r>
              <a:rPr lang="en-US">
                <a:latin typeface="Cambria Math"/>
                <a:ea typeface="Cambria Math"/>
                <a:cs typeface="Cambria Math"/>
                <a:sym typeface="Cambria Math"/>
              </a:rPr>
              <a:t>) holds, </a:t>
            </a:r>
            <a:endParaRPr>
              <a:latin typeface="Cambria Math"/>
              <a:ea typeface="Cambria Math"/>
              <a:cs typeface="Cambria Math"/>
              <a:sym typeface="Cambria Math"/>
            </a:endParaRPr>
          </a:p>
          <a:p>
            <a:pPr indent="-246888" lvl="1" marL="640080" rtl="0" algn="l">
              <a:lnSpc>
                <a:spcPct val="115000"/>
              </a:lnSpc>
              <a:spcBef>
                <a:spcPts val="408"/>
              </a:spcBef>
              <a:spcAft>
                <a:spcPts val="0"/>
              </a:spcAft>
              <a:buSzPct val="85000"/>
              <a:buChar char="⚫"/>
            </a:pPr>
            <a:r>
              <a:rPr lang="en-US">
                <a:latin typeface="Cambria Math"/>
                <a:ea typeface="Cambria Math"/>
                <a:cs typeface="Cambria Math"/>
                <a:sym typeface="Cambria Math"/>
              </a:rPr>
              <a:t>i.e.,  if every set of </a:t>
            </a:r>
            <a:r>
              <a:rPr i="1" lang="en-US">
                <a:latin typeface="Cambria Math"/>
                <a:ea typeface="Cambria Math"/>
                <a:cs typeface="Cambria Math"/>
                <a:sym typeface="Cambria Math"/>
              </a:rPr>
              <a:t>k</a:t>
            </a:r>
            <a:r>
              <a:rPr lang="en-US">
                <a:latin typeface="Cambria Math"/>
                <a:ea typeface="Cambria Math"/>
                <a:cs typeface="Cambria Math"/>
                <a:sym typeface="Cambria Math"/>
              </a:rPr>
              <a:t> lines in the plane, no two of which are parallel, </a:t>
            </a:r>
            <a:r>
              <a:rPr i="1" lang="en-US">
                <a:latin typeface="Cambria Math"/>
                <a:ea typeface="Cambria Math"/>
                <a:cs typeface="Cambria Math"/>
                <a:sym typeface="Cambria Math"/>
              </a:rPr>
              <a:t>k</a:t>
            </a:r>
            <a:r>
              <a:rPr lang="en-US">
                <a:latin typeface="Cambria Math"/>
                <a:ea typeface="Cambria Math"/>
                <a:cs typeface="Cambria Math"/>
                <a:sym typeface="Cambria Math"/>
              </a:rPr>
              <a:t> ≥ 2, meet in a common point, </a:t>
            </a:r>
            <a:endParaRPr>
              <a:latin typeface="Cambria Math"/>
              <a:ea typeface="Cambria Math"/>
              <a:cs typeface="Cambria Math"/>
              <a:sym typeface="Cambria Math"/>
            </a:endParaRPr>
          </a:p>
          <a:p>
            <a:pPr indent="-246888" lvl="1" marL="640080" rtl="0" algn="l">
              <a:lnSpc>
                <a:spcPct val="115000"/>
              </a:lnSpc>
              <a:spcBef>
                <a:spcPts val="408"/>
              </a:spcBef>
              <a:spcAft>
                <a:spcPts val="0"/>
              </a:spcAft>
              <a:buSzPct val="85000"/>
              <a:buChar char="⚫"/>
            </a:pPr>
            <a:r>
              <a:rPr lang="en-US">
                <a:latin typeface="Cambria Math"/>
                <a:ea typeface="Cambria Math"/>
                <a:cs typeface="Cambria Math"/>
                <a:sym typeface="Cambria Math"/>
              </a:rPr>
              <a:t>then every set of k + </a:t>
            </a:r>
            <a:r>
              <a:rPr lang="en-US">
                <a:latin typeface="Cambria Math"/>
                <a:ea typeface="Cambria Math"/>
                <a:cs typeface="Cambria Math"/>
                <a:sym typeface="Cambria Math"/>
              </a:rPr>
              <a:t>1</a:t>
            </a:r>
            <a:r>
              <a:rPr lang="en-US">
                <a:latin typeface="Cambria Math"/>
                <a:ea typeface="Cambria Math"/>
                <a:cs typeface="Cambria Math"/>
                <a:sym typeface="Cambria Math"/>
              </a:rPr>
              <a:t> lines in the plane, no two of which are parallel, meet in a common point. </a:t>
            </a:r>
            <a:endParaRPr>
              <a:latin typeface="Cambria Math"/>
              <a:ea typeface="Cambria Math"/>
              <a:cs typeface="Cambria Math"/>
              <a:sym typeface="Cambria Math"/>
            </a:endParaRPr>
          </a:p>
        </p:txBody>
      </p:sp>
      <p:sp>
        <p:nvSpPr>
          <p:cNvPr id="232" name="Google Shape;232;p19"/>
          <p:cNvSpPr txBox="1"/>
          <p:nvPr/>
        </p:nvSpPr>
        <p:spPr>
          <a:xfrm>
            <a:off x="6629400" y="6248400"/>
            <a:ext cx="152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continued</a:t>
            </a:r>
            <a:r>
              <a:rPr lang="en-US" sz="1800">
                <a:solidFill>
                  <a:schemeClr val="dk1"/>
                </a:solidFill>
                <a:latin typeface="Constantia"/>
                <a:ea typeface="Constantia"/>
                <a:cs typeface="Constantia"/>
                <a:sym typeface="Constantia"/>
              </a:rPr>
              <a:t> </a:t>
            </a:r>
            <a:r>
              <a:rPr lang="en-US" sz="1800">
                <a:solidFill>
                  <a:schemeClr val="dk1"/>
                </a:solidFill>
                <a:latin typeface="Cambria Math"/>
                <a:ea typeface="Cambria Math"/>
                <a:cs typeface="Cambria Math"/>
                <a:sym typeface="Cambria Math"/>
              </a:rPr>
              <a:t>→</a:t>
            </a: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p:txBody>
      </p:sp>
      <p:sp>
        <p:nvSpPr>
          <p:cNvPr id="233" name="Google Shape;233;p19"/>
          <p:cNvSpPr txBox="1"/>
          <p:nvPr>
            <p:ph type="title"/>
          </p:nvPr>
        </p:nvSpPr>
        <p:spPr>
          <a:xfrm>
            <a:off x="457200" y="704100"/>
            <a:ext cx="8229600" cy="790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3800"/>
              <a:t>An Incorrect “Proof” by Mathematical Induction (Cont.)</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457200" y="704100"/>
            <a:ext cx="8229600" cy="790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rPr lang="en-US" sz="3800"/>
              <a:t>An Incorrect “Proof” by Mathematical Induction (Cont.)</a:t>
            </a:r>
            <a:endParaRPr sz="3800"/>
          </a:p>
        </p:txBody>
      </p:sp>
      <p:sp>
        <p:nvSpPr>
          <p:cNvPr id="239" name="Google Shape;239;p20"/>
          <p:cNvSpPr txBox="1"/>
          <p:nvPr>
            <p:ph idx="1" type="body"/>
          </p:nvPr>
        </p:nvSpPr>
        <p:spPr>
          <a:xfrm>
            <a:off x="457200" y="1478275"/>
            <a:ext cx="8229600" cy="5079900"/>
          </a:xfrm>
          <a:prstGeom prst="rect">
            <a:avLst/>
          </a:prstGeom>
          <a:noFill/>
          <a:ln>
            <a:noFill/>
          </a:ln>
        </p:spPr>
        <p:txBody>
          <a:bodyPr anchorCtr="0" anchor="t" bIns="45700" lIns="91425" spcFirstLastPara="1" rIns="91425" wrap="square" tIns="45700">
            <a:normAutofit/>
          </a:bodyPr>
          <a:lstStyle/>
          <a:p>
            <a:pPr indent="-156210" lvl="1" marL="640080" rtl="0" algn="l">
              <a:lnSpc>
                <a:spcPct val="115000"/>
              </a:lnSpc>
              <a:spcBef>
                <a:spcPts val="0"/>
              </a:spcBef>
              <a:spcAft>
                <a:spcPts val="0"/>
              </a:spcAft>
              <a:buSzPts val="2040"/>
              <a:buNone/>
            </a:pPr>
            <a:r>
              <a:t/>
            </a:r>
            <a:endParaRPr sz="1000">
              <a:latin typeface="Cambria Math"/>
              <a:ea typeface="Cambria Math"/>
              <a:cs typeface="Cambria Math"/>
              <a:sym typeface="Cambria Math"/>
            </a:endParaRPr>
          </a:p>
          <a:p>
            <a:pPr indent="0" lvl="1" marL="0" rtl="0" algn="l">
              <a:lnSpc>
                <a:spcPct val="115000"/>
              </a:lnSpc>
              <a:spcBef>
                <a:spcPts val="336"/>
              </a:spcBef>
              <a:spcAft>
                <a:spcPts val="0"/>
              </a:spcAft>
              <a:buSzPts val="2040"/>
              <a:buNone/>
            </a:pPr>
            <a:r>
              <a:t/>
            </a:r>
            <a:endParaRPr sz="1000">
              <a:latin typeface="Cambria Math"/>
              <a:ea typeface="Cambria Math"/>
              <a:cs typeface="Cambria Math"/>
              <a:sym typeface="Cambria Math"/>
            </a:endParaRPr>
          </a:p>
          <a:p>
            <a:pPr indent="0" lvl="1" marL="0" rtl="0" algn="l">
              <a:lnSpc>
                <a:spcPct val="115000"/>
              </a:lnSpc>
              <a:spcBef>
                <a:spcPts val="336"/>
              </a:spcBef>
              <a:spcAft>
                <a:spcPts val="0"/>
              </a:spcAft>
              <a:buSzPts val="2040"/>
              <a:buNone/>
            </a:pPr>
            <a:r>
              <a:t/>
            </a:r>
            <a:endParaRPr sz="1600">
              <a:latin typeface="Cambria Math"/>
              <a:ea typeface="Cambria Math"/>
              <a:cs typeface="Cambria Math"/>
              <a:sym typeface="Cambria Math"/>
            </a:endParaRPr>
          </a:p>
          <a:p>
            <a:pPr indent="-257810" lvl="1" marL="640080" rtl="0" algn="l">
              <a:lnSpc>
                <a:spcPct val="115000"/>
              </a:lnSpc>
              <a:spcBef>
                <a:spcPts val="336"/>
              </a:spcBef>
              <a:spcAft>
                <a:spcPts val="0"/>
              </a:spcAft>
              <a:buSzPts val="1600"/>
              <a:buChar char="⚫"/>
            </a:pPr>
            <a:r>
              <a:rPr lang="en-US" sz="1600">
                <a:latin typeface="Cambria Math"/>
                <a:ea typeface="Cambria Math"/>
                <a:cs typeface="Cambria Math"/>
                <a:sym typeface="Cambria Math"/>
              </a:rPr>
              <a:t>Consider a set  of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 </a:t>
            </a:r>
            <a:r>
              <a:rPr lang="en-US" sz="1600">
                <a:latin typeface="Cambria Math"/>
                <a:ea typeface="Cambria Math"/>
                <a:cs typeface="Cambria Math"/>
                <a:sym typeface="Cambria Math"/>
              </a:rPr>
              <a:t>1</a:t>
            </a:r>
            <a:r>
              <a:rPr lang="en-US" sz="1600">
                <a:latin typeface="Cambria Math"/>
                <a:ea typeface="Cambria Math"/>
                <a:cs typeface="Cambria Math"/>
                <a:sym typeface="Cambria Math"/>
              </a:rPr>
              <a:t> distinct lines in the plane, no two parallel. By the inductive hypothesis, the first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of these lines must meet in a common point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1</a:t>
            </a:r>
            <a:r>
              <a:rPr lang="en-US" sz="1600">
                <a:latin typeface="Cambria Math"/>
                <a:ea typeface="Cambria Math"/>
                <a:cs typeface="Cambria Math"/>
                <a:sym typeface="Cambria Math"/>
              </a:rPr>
              <a:t>. By the inductive hypothesis, the last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of these lines meet in a common point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2</a:t>
            </a:r>
            <a:r>
              <a:rPr lang="en-US" sz="1600">
                <a:latin typeface="Cambria Math"/>
                <a:ea typeface="Cambria Math"/>
                <a:cs typeface="Cambria Math"/>
                <a:sym typeface="Cambria Math"/>
              </a:rPr>
              <a:t>. </a:t>
            </a:r>
            <a:endParaRPr sz="1600">
              <a:latin typeface="Cambria Math"/>
              <a:ea typeface="Cambria Math"/>
              <a:cs typeface="Cambria Math"/>
              <a:sym typeface="Cambria Math"/>
            </a:endParaRPr>
          </a:p>
          <a:p>
            <a:pPr indent="-257810" lvl="1" marL="640080" rtl="0" algn="l">
              <a:lnSpc>
                <a:spcPct val="115000"/>
              </a:lnSpc>
              <a:spcBef>
                <a:spcPts val="336"/>
              </a:spcBef>
              <a:spcAft>
                <a:spcPts val="0"/>
              </a:spcAft>
              <a:buSzPts val="1600"/>
              <a:buChar char="⚫"/>
            </a:pPr>
            <a:r>
              <a:rPr lang="en-US" sz="1600">
                <a:latin typeface="Cambria Math"/>
                <a:ea typeface="Cambria Math"/>
                <a:cs typeface="Cambria Math"/>
                <a:sym typeface="Cambria Math"/>
              </a:rPr>
              <a:t>If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1</a:t>
            </a:r>
            <a:r>
              <a:rPr lang="en-US" sz="1600">
                <a:latin typeface="Cambria Math"/>
                <a:ea typeface="Cambria Math"/>
                <a:cs typeface="Cambria Math"/>
                <a:sym typeface="Cambria Math"/>
              </a:rPr>
              <a:t> and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2</a:t>
            </a:r>
            <a:r>
              <a:rPr lang="en-US" sz="1600">
                <a:latin typeface="Cambria Math"/>
                <a:ea typeface="Cambria Math"/>
                <a:cs typeface="Cambria Math"/>
                <a:sym typeface="Cambria Math"/>
              </a:rPr>
              <a:t> are different points, all lines containing both of them must be the same line since two points determine a line. This contradicts the assumption that the lines are distinct. Hence,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1</a:t>
            </a:r>
            <a:r>
              <a:rPr lang="en-US" sz="1600">
                <a:latin typeface="Cambria Math"/>
                <a:ea typeface="Cambria Math"/>
                <a:cs typeface="Cambria Math"/>
                <a:sym typeface="Cambria Math"/>
              </a:rPr>
              <a:t> =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2</a:t>
            </a:r>
            <a:r>
              <a:rPr lang="en-US" sz="1600">
                <a:latin typeface="Cambria Math"/>
                <a:ea typeface="Cambria Math"/>
                <a:cs typeface="Cambria Math"/>
                <a:sym typeface="Cambria Math"/>
              </a:rPr>
              <a:t>   lies on all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 </a:t>
            </a:r>
            <a:r>
              <a:rPr lang="en-US" sz="1600">
                <a:latin typeface="Cambria Math"/>
                <a:ea typeface="Cambria Math"/>
                <a:cs typeface="Cambria Math"/>
                <a:sym typeface="Cambria Math"/>
              </a:rPr>
              <a:t>1</a:t>
            </a:r>
            <a:r>
              <a:rPr lang="en-US" sz="1600">
                <a:latin typeface="Cambria Math"/>
                <a:ea typeface="Cambria Math"/>
                <a:cs typeface="Cambria Math"/>
                <a:sym typeface="Cambria Math"/>
              </a:rPr>
              <a:t> distinct lines, and therefore </a:t>
            </a:r>
            <a:r>
              <a:rPr i="1" lang="en-US" sz="1600">
                <a:latin typeface="Cambria Math"/>
                <a:ea typeface="Cambria Math"/>
                <a:cs typeface="Cambria Math"/>
                <a:sym typeface="Cambria Math"/>
              </a:rPr>
              <a:t>P</a:t>
            </a:r>
            <a:r>
              <a:rPr lang="en-US" sz="1600">
                <a:latin typeface="Cambria Math"/>
                <a:ea typeface="Cambria Math"/>
                <a:cs typeface="Cambria Math"/>
                <a:sym typeface="Cambria Math"/>
              </a:rPr>
              <a:t>(</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 </a:t>
            </a:r>
            <a:r>
              <a:rPr lang="en-US" sz="1600">
                <a:latin typeface="Cambria Math"/>
                <a:ea typeface="Cambria Math"/>
                <a:cs typeface="Cambria Math"/>
                <a:sym typeface="Cambria Math"/>
              </a:rPr>
              <a:t>1</a:t>
            </a:r>
            <a:r>
              <a:rPr lang="en-US" sz="1600">
                <a:latin typeface="Cambria Math"/>
                <a:ea typeface="Cambria Math"/>
                <a:cs typeface="Cambria Math"/>
                <a:sym typeface="Cambria Math"/>
              </a:rPr>
              <a:t>) holds. Assuming that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≥2, distinct lines meet in a common point, then every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+ 1 lines meet in a common point.</a:t>
            </a:r>
            <a:endParaRPr sz="1600">
              <a:latin typeface="Cambria Math"/>
              <a:ea typeface="Cambria Math"/>
              <a:cs typeface="Cambria Math"/>
              <a:sym typeface="Cambria Math"/>
            </a:endParaRPr>
          </a:p>
          <a:p>
            <a:pPr indent="-257810" lvl="1" marL="640080" rtl="0" algn="l">
              <a:lnSpc>
                <a:spcPct val="115000"/>
              </a:lnSpc>
              <a:spcBef>
                <a:spcPts val="336"/>
              </a:spcBef>
              <a:spcAft>
                <a:spcPts val="0"/>
              </a:spcAft>
              <a:buSzPts val="1600"/>
              <a:buFont typeface="Cambria Math"/>
              <a:buChar char="⚫"/>
            </a:pPr>
            <a:r>
              <a:rPr lang="en-US" sz="1600">
                <a:latin typeface="Cambria Math"/>
                <a:ea typeface="Cambria Math"/>
                <a:cs typeface="Cambria Math"/>
                <a:sym typeface="Cambria Math"/>
              </a:rPr>
              <a:t>There must be an error in this proof  since the conclusion is absurd. But where is the error?</a:t>
            </a:r>
            <a:endParaRPr sz="1600">
              <a:latin typeface="Cambria Math"/>
              <a:ea typeface="Cambria Math"/>
              <a:cs typeface="Cambria Math"/>
              <a:sym typeface="Cambria Math"/>
            </a:endParaRPr>
          </a:p>
          <a:p>
            <a:pPr indent="-283146" lvl="2" marL="914400" rtl="0" algn="l">
              <a:lnSpc>
                <a:spcPct val="115000"/>
              </a:lnSpc>
              <a:spcBef>
                <a:spcPts val="294"/>
              </a:spcBef>
              <a:spcAft>
                <a:spcPts val="0"/>
              </a:spcAft>
              <a:buSzPts val="1600"/>
              <a:buChar char="⚫"/>
            </a:pPr>
            <a:r>
              <a:rPr b="1" lang="en-US" sz="1600">
                <a:latin typeface="Cambria Math"/>
                <a:ea typeface="Cambria Math"/>
                <a:cs typeface="Cambria Math"/>
                <a:sym typeface="Cambria Math"/>
              </a:rPr>
              <a:t>Answer</a:t>
            </a:r>
            <a:r>
              <a:rPr lang="en-US" sz="1600">
                <a:latin typeface="Cambria Math"/>
                <a:ea typeface="Cambria Math"/>
                <a:cs typeface="Cambria Math"/>
                <a:sym typeface="Cambria Math"/>
              </a:rPr>
              <a:t>: </a:t>
            </a:r>
            <a:r>
              <a:rPr i="1" lang="en-US" sz="1600">
                <a:latin typeface="Cambria Math"/>
                <a:ea typeface="Cambria Math"/>
                <a:cs typeface="Cambria Math"/>
                <a:sym typeface="Cambria Math"/>
              </a:rPr>
              <a:t>P</a:t>
            </a:r>
            <a:r>
              <a:rPr lang="en-US" sz="1600">
                <a:latin typeface="Cambria Math"/>
                <a:ea typeface="Cambria Math"/>
                <a:cs typeface="Cambria Math"/>
                <a:sym typeface="Cambria Math"/>
              </a:rPr>
              <a:t>(</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a:t>
            </a:r>
            <a:r>
              <a:rPr lang="en-US" sz="1600">
                <a:latin typeface="Cambria Math"/>
                <a:ea typeface="Cambria Math"/>
                <a:cs typeface="Cambria Math"/>
                <a:sym typeface="Cambria Math"/>
              </a:rPr>
              <a:t>→</a:t>
            </a:r>
            <a:r>
              <a:rPr i="1" lang="en-US" sz="1600">
                <a:latin typeface="Cambria Math"/>
                <a:ea typeface="Cambria Math"/>
                <a:cs typeface="Cambria Math"/>
                <a:sym typeface="Cambria Math"/>
              </a:rPr>
              <a:t> P</a:t>
            </a:r>
            <a:r>
              <a:rPr lang="en-US" sz="1600">
                <a:latin typeface="Cambria Math"/>
                <a:ea typeface="Cambria Math"/>
                <a:cs typeface="Cambria Math"/>
                <a:sym typeface="Cambria Math"/>
              </a:rPr>
              <a:t>(</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 </a:t>
            </a:r>
            <a:r>
              <a:rPr lang="en-US" sz="1600">
                <a:latin typeface="Cambria Math"/>
                <a:ea typeface="Cambria Math"/>
                <a:cs typeface="Cambria Math"/>
                <a:sym typeface="Cambria Math"/>
              </a:rPr>
              <a:t>1</a:t>
            </a:r>
            <a:r>
              <a:rPr lang="en-US" sz="1600">
                <a:latin typeface="Cambria Math"/>
                <a:ea typeface="Cambria Math"/>
                <a:cs typeface="Cambria Math"/>
                <a:sym typeface="Cambria Math"/>
              </a:rPr>
              <a:t>) only holds for  </a:t>
            </a:r>
            <a:r>
              <a:rPr i="1" lang="en-US" sz="1600">
                <a:latin typeface="Cambria Math"/>
                <a:ea typeface="Cambria Math"/>
                <a:cs typeface="Cambria Math"/>
                <a:sym typeface="Cambria Math"/>
              </a:rPr>
              <a:t>k</a:t>
            </a:r>
            <a:r>
              <a:rPr lang="en-US" sz="1600">
                <a:latin typeface="Cambria Math"/>
                <a:ea typeface="Cambria Math"/>
                <a:cs typeface="Cambria Math"/>
                <a:sym typeface="Cambria Math"/>
              </a:rPr>
              <a:t> ≥3. It is not the case that </a:t>
            </a:r>
            <a:r>
              <a:rPr i="1" lang="en-US" sz="1600">
                <a:latin typeface="Cambria Math"/>
                <a:ea typeface="Cambria Math"/>
                <a:cs typeface="Cambria Math"/>
                <a:sym typeface="Cambria Math"/>
              </a:rPr>
              <a:t>P</a:t>
            </a:r>
            <a:r>
              <a:rPr lang="en-US" sz="1600">
                <a:latin typeface="Cambria Math"/>
                <a:ea typeface="Cambria Math"/>
                <a:cs typeface="Cambria Math"/>
                <a:sym typeface="Cambria Math"/>
              </a:rPr>
              <a:t>(</a:t>
            </a:r>
            <a:r>
              <a:rPr lang="en-US" sz="1600">
                <a:latin typeface="Cambria Math"/>
                <a:ea typeface="Cambria Math"/>
                <a:cs typeface="Cambria Math"/>
                <a:sym typeface="Cambria Math"/>
              </a:rPr>
              <a:t>2</a:t>
            </a:r>
            <a:r>
              <a:rPr lang="en-US" sz="1600">
                <a:latin typeface="Cambria Math"/>
                <a:ea typeface="Cambria Math"/>
                <a:cs typeface="Cambria Math"/>
                <a:sym typeface="Cambria Math"/>
              </a:rPr>
              <a:t>) implies </a:t>
            </a:r>
            <a:r>
              <a:rPr i="1" lang="en-US" sz="1600">
                <a:latin typeface="Cambria Math"/>
                <a:ea typeface="Cambria Math"/>
                <a:cs typeface="Cambria Math"/>
                <a:sym typeface="Cambria Math"/>
              </a:rPr>
              <a:t>P</a:t>
            </a:r>
            <a:r>
              <a:rPr lang="en-US" sz="1600">
                <a:latin typeface="Cambria Math"/>
                <a:ea typeface="Cambria Math"/>
                <a:cs typeface="Cambria Math"/>
                <a:sym typeface="Cambria Math"/>
              </a:rPr>
              <a:t>(</a:t>
            </a:r>
            <a:r>
              <a:rPr lang="en-US" sz="1600">
                <a:latin typeface="Cambria Math"/>
                <a:ea typeface="Cambria Math"/>
                <a:cs typeface="Cambria Math"/>
                <a:sym typeface="Cambria Math"/>
              </a:rPr>
              <a:t>3</a:t>
            </a:r>
            <a:r>
              <a:rPr lang="en-US" sz="1600">
                <a:latin typeface="Cambria Math"/>
                <a:ea typeface="Cambria Math"/>
                <a:cs typeface="Cambria Math"/>
                <a:sym typeface="Cambria Math"/>
              </a:rPr>
              <a:t>). The first two lines must meet in a common point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1</a:t>
            </a:r>
            <a:r>
              <a:rPr lang="en-US" sz="1600">
                <a:latin typeface="Cambria Math"/>
                <a:ea typeface="Cambria Math"/>
                <a:cs typeface="Cambria Math"/>
                <a:sym typeface="Cambria Math"/>
              </a:rPr>
              <a:t> and the second two must meet in a common point </a:t>
            </a:r>
            <a:r>
              <a:rPr i="1" lang="en-US" sz="1600">
                <a:latin typeface="Cambria Math"/>
                <a:ea typeface="Cambria Math"/>
                <a:cs typeface="Cambria Math"/>
                <a:sym typeface="Cambria Math"/>
              </a:rPr>
              <a:t>p</a:t>
            </a:r>
            <a:r>
              <a:rPr baseline="-25000" lang="en-US" sz="1600">
                <a:latin typeface="Cambria Math"/>
                <a:ea typeface="Cambria Math"/>
                <a:cs typeface="Cambria Math"/>
                <a:sym typeface="Cambria Math"/>
              </a:rPr>
              <a:t>2</a:t>
            </a:r>
            <a:r>
              <a:rPr lang="en-US" sz="1600">
                <a:latin typeface="Cambria Math"/>
                <a:ea typeface="Cambria Math"/>
                <a:cs typeface="Cambria Math"/>
                <a:sym typeface="Cambria Math"/>
              </a:rPr>
              <a:t>. They do not have to be the same point since only the second line is common to both sets of lines.</a:t>
            </a:r>
            <a:endParaRPr sz="1600">
              <a:latin typeface="Cambria Math"/>
              <a:ea typeface="Cambria Math"/>
              <a:cs typeface="Cambria Math"/>
              <a:sym typeface="Cambria Math"/>
            </a:endParaRPr>
          </a:p>
        </p:txBody>
      </p:sp>
      <p:sp>
        <p:nvSpPr>
          <p:cNvPr id="240" name="Google Shape;240;p20"/>
          <p:cNvSpPr txBox="1"/>
          <p:nvPr/>
        </p:nvSpPr>
        <p:spPr>
          <a:xfrm>
            <a:off x="1219200" y="1524000"/>
            <a:ext cx="6629400" cy="6465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tantia"/>
                <a:ea typeface="Constantia"/>
                <a:cs typeface="Constantia"/>
                <a:sym typeface="Constantia"/>
              </a:rPr>
              <a:t>Inductive Hypothesis</a:t>
            </a:r>
            <a:r>
              <a:rPr lang="en-US" sz="1800">
                <a:solidFill>
                  <a:schemeClr val="dk1"/>
                </a:solidFill>
                <a:latin typeface="Constantia"/>
                <a:ea typeface="Constantia"/>
                <a:cs typeface="Constantia"/>
                <a:sym typeface="Constantia"/>
              </a:rPr>
              <a:t>: Every set of </a:t>
            </a:r>
            <a:r>
              <a:rPr i="1" lang="en-US" sz="1800">
                <a:solidFill>
                  <a:schemeClr val="dk1"/>
                </a:solidFill>
                <a:latin typeface="Constantia"/>
                <a:ea typeface="Constantia"/>
                <a:cs typeface="Constantia"/>
                <a:sym typeface="Constantia"/>
              </a:rPr>
              <a:t>k</a:t>
            </a:r>
            <a:r>
              <a:rPr lang="en-US" sz="1800">
                <a:solidFill>
                  <a:schemeClr val="dk1"/>
                </a:solidFill>
                <a:latin typeface="Constantia"/>
                <a:ea typeface="Constantia"/>
                <a:cs typeface="Constantia"/>
                <a:sym typeface="Constantia"/>
              </a:rPr>
              <a:t> lines in the plane, where   </a:t>
            </a:r>
            <a:r>
              <a:rPr i="1" lang="en-US" sz="1800">
                <a:solidFill>
                  <a:schemeClr val="dk1"/>
                </a:solidFill>
                <a:latin typeface="Constantia"/>
                <a:ea typeface="Constantia"/>
                <a:cs typeface="Constantia"/>
                <a:sym typeface="Constantia"/>
              </a:rPr>
              <a:t> k</a:t>
            </a:r>
            <a:r>
              <a:rPr lang="en-US" sz="1800">
                <a:solidFill>
                  <a:schemeClr val="dk1"/>
                </a:solidFill>
                <a:latin typeface="Constantia"/>
                <a:ea typeface="Constantia"/>
                <a:cs typeface="Constantia"/>
                <a:sym typeface="Constantia"/>
              </a:rPr>
              <a:t> </a:t>
            </a:r>
            <a:r>
              <a:rPr lang="en-US" sz="1800">
                <a:solidFill>
                  <a:schemeClr val="dk1"/>
                </a:solidFill>
                <a:latin typeface="Cambria Math"/>
                <a:ea typeface="Cambria Math"/>
                <a:cs typeface="Cambria Math"/>
                <a:sym typeface="Cambria Math"/>
              </a:rPr>
              <a:t>≥ 2,</a:t>
            </a:r>
            <a:r>
              <a:rPr lang="en-US" sz="1800">
                <a:solidFill>
                  <a:schemeClr val="dk1"/>
                </a:solidFill>
                <a:latin typeface="Constantia"/>
                <a:ea typeface="Constantia"/>
                <a:cs typeface="Constantia"/>
                <a:sym typeface="Constantia"/>
              </a:rPr>
              <a:t> no two of which are parallel, meet in a common point.</a:t>
            </a:r>
            <a:endParaRPr sz="1800">
              <a:solidFill>
                <a:schemeClr val="dk1"/>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21"/>
          <p:cNvGrpSpPr/>
          <p:nvPr/>
        </p:nvGrpSpPr>
        <p:grpSpPr>
          <a:xfrm>
            <a:off x="4475" y="-875"/>
            <a:ext cx="9144000" cy="6728400"/>
            <a:chOff x="4475" y="-875"/>
            <a:chExt cx="9144000" cy="6728400"/>
          </a:xfrm>
        </p:grpSpPr>
        <p:sp>
          <p:nvSpPr>
            <p:cNvPr id="246" name="Google Shape;246;p21"/>
            <p:cNvSpPr/>
            <p:nvPr/>
          </p:nvSpPr>
          <p:spPr>
            <a:xfrm>
              <a:off x="4475" y="-875"/>
              <a:ext cx="9144000" cy="672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tantia"/>
                <a:ea typeface="Constantia"/>
                <a:cs typeface="Constantia"/>
                <a:sym typeface="Constantia"/>
              </a:endParaRPr>
            </a:p>
          </p:txBody>
        </p:sp>
        <p:pic>
          <p:nvPicPr>
            <p:cNvPr id="247" name="Google Shape;247;p21"/>
            <p:cNvPicPr preferRelativeResize="0"/>
            <p:nvPr/>
          </p:nvPicPr>
          <p:blipFill>
            <a:blip r:embed="rId3">
              <a:alphaModFix/>
            </a:blip>
            <a:stretch>
              <a:fillRect/>
            </a:stretch>
          </p:blipFill>
          <p:spPr>
            <a:xfrm>
              <a:off x="152400" y="152400"/>
              <a:ext cx="8839201" cy="626201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Section Summary</a:t>
            </a:r>
            <a:endParaRPr/>
          </a:p>
        </p:txBody>
      </p:sp>
      <p:sp>
        <p:nvSpPr>
          <p:cNvPr id="133" name="Google Shape;133;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Mathematical Induction</a:t>
            </a:r>
            <a:endParaRPr/>
          </a:p>
          <a:p>
            <a:pPr indent="-274320" lvl="0" marL="274320" rtl="0" algn="l">
              <a:spcBef>
                <a:spcPts val="520"/>
              </a:spcBef>
              <a:spcAft>
                <a:spcPts val="0"/>
              </a:spcAft>
              <a:buSzPts val="2470"/>
              <a:buChar char="⚫"/>
            </a:pPr>
            <a:r>
              <a:rPr lang="en-US"/>
              <a:t>Examples of Proof by Mathematical Induction</a:t>
            </a:r>
            <a:endParaRPr/>
          </a:p>
          <a:p>
            <a:pPr indent="-274320" lvl="0" marL="274320" rtl="0" algn="l">
              <a:spcBef>
                <a:spcPts val="520"/>
              </a:spcBef>
              <a:spcAft>
                <a:spcPts val="0"/>
              </a:spcAft>
              <a:buSzPts val="2470"/>
              <a:buChar char="⚫"/>
            </a:pPr>
            <a:r>
              <a:rPr lang="en-US"/>
              <a:t>Mistaken Proofs by Mathematical Induction</a:t>
            </a:r>
            <a:endParaRPr/>
          </a:p>
          <a:p>
            <a:pPr indent="-274320" lvl="0" marL="274320" rtl="0" algn="l">
              <a:spcBef>
                <a:spcPts val="520"/>
              </a:spcBef>
              <a:spcAft>
                <a:spcPts val="0"/>
              </a:spcAft>
              <a:buSzPts val="2470"/>
              <a:buChar char="⚫"/>
            </a:pPr>
            <a:r>
              <a:rPr lang="en-US"/>
              <a:t>Guidelines for Proofs by Mathematical Induction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Climbing an </a:t>
            </a:r>
            <a:br>
              <a:rPr lang="en-US"/>
            </a:br>
            <a:r>
              <a:rPr lang="en-US"/>
              <a:t>Infinite Ladder</a:t>
            </a:r>
            <a:endParaRPr/>
          </a:p>
        </p:txBody>
      </p:sp>
      <p:pic>
        <p:nvPicPr>
          <p:cNvPr descr="0401.jpg" id="139" name="Google Shape;139;p5"/>
          <p:cNvPicPr preferRelativeResize="0"/>
          <p:nvPr>
            <p:ph idx="1" type="body"/>
          </p:nvPr>
        </p:nvPicPr>
        <p:blipFill rotWithShape="1">
          <a:blip r:embed="rId3">
            <a:alphaModFix/>
          </a:blip>
          <a:srcRect b="0" l="0" r="0" t="0"/>
          <a:stretch/>
        </p:blipFill>
        <p:spPr>
          <a:xfrm>
            <a:off x="5638800" y="457200"/>
            <a:ext cx="3248025" cy="5827374"/>
          </a:xfrm>
          <a:prstGeom prst="rect">
            <a:avLst/>
          </a:prstGeom>
          <a:noFill/>
          <a:ln>
            <a:noFill/>
          </a:ln>
        </p:spPr>
      </p:pic>
      <p:sp>
        <p:nvSpPr>
          <p:cNvPr id="140" name="Google Shape;140;p5"/>
          <p:cNvSpPr txBox="1"/>
          <p:nvPr/>
        </p:nvSpPr>
        <p:spPr>
          <a:xfrm>
            <a:off x="533400" y="1905000"/>
            <a:ext cx="6248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Suppose we have an infinite ladder:</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onstantia"/>
                <a:ea typeface="Constantia"/>
                <a:cs typeface="Constantia"/>
                <a:sym typeface="Constantia"/>
              </a:rPr>
              <a:t>We can reach the first rung of the ladder.</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onstantia"/>
                <a:ea typeface="Constantia"/>
                <a:cs typeface="Constantia"/>
                <a:sym typeface="Constantia"/>
              </a:rPr>
              <a:t>If we can reach a particular rung of the ladder, then we can reach the next rung.</a:t>
            </a:r>
            <a:endParaRPr sz="1800">
              <a:solidFill>
                <a:schemeClr val="dk1"/>
              </a:solidFill>
              <a:latin typeface="Constantia"/>
              <a:ea typeface="Constantia"/>
              <a:cs typeface="Constantia"/>
              <a:sym typeface="Constantia"/>
            </a:endParaRPr>
          </a:p>
        </p:txBody>
      </p:sp>
      <p:sp>
        <p:nvSpPr>
          <p:cNvPr id="141" name="Google Shape;141;p5"/>
          <p:cNvSpPr txBox="1"/>
          <p:nvPr/>
        </p:nvSpPr>
        <p:spPr>
          <a:xfrm>
            <a:off x="609600" y="3429000"/>
            <a:ext cx="48768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From (1), we can reach the first rung. Then by applying (2), we can reach the second rung. Applying (2) again, the third rung. And so on.  We can apply (2) any number of times to reach any particular rung, no matter how high up.</a:t>
            </a:r>
            <a:endParaRPr sz="1800">
              <a:solidFill>
                <a:schemeClr val="dk1"/>
              </a:solidFill>
              <a:latin typeface="Cambria Math"/>
              <a:ea typeface="Cambria Math"/>
              <a:cs typeface="Cambria Math"/>
              <a:sym typeface="Cambria Math"/>
            </a:endParaRPr>
          </a:p>
        </p:txBody>
      </p:sp>
      <p:sp>
        <p:nvSpPr>
          <p:cNvPr id="142" name="Google Shape;142;p5"/>
          <p:cNvSpPr txBox="1"/>
          <p:nvPr/>
        </p:nvSpPr>
        <p:spPr>
          <a:xfrm>
            <a:off x="609600" y="5791200"/>
            <a:ext cx="4191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This example motivates proof by mathematical induction.</a:t>
            </a:r>
            <a:endParaRPr sz="180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457200" y="182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Principle of Mathematical Induction</a:t>
            </a:r>
            <a:endParaRPr sz="4000"/>
          </a:p>
        </p:txBody>
      </p:sp>
      <p:sp>
        <p:nvSpPr>
          <p:cNvPr id="148" name="Google Shape;148;p6"/>
          <p:cNvSpPr txBox="1"/>
          <p:nvPr>
            <p:ph idx="1" type="body"/>
          </p:nvPr>
        </p:nvSpPr>
        <p:spPr>
          <a:xfrm>
            <a:off x="457200" y="1161300"/>
            <a:ext cx="8358900" cy="5163300"/>
          </a:xfrm>
          <a:prstGeom prst="rect">
            <a:avLst/>
          </a:prstGeom>
          <a:noFill/>
          <a:ln>
            <a:noFill/>
          </a:ln>
        </p:spPr>
        <p:txBody>
          <a:bodyPr anchorCtr="0" anchor="t" bIns="45700" lIns="91425" spcFirstLastPara="1" rIns="91425" wrap="square" tIns="45700">
            <a:noAutofit/>
          </a:bodyPr>
          <a:lstStyle/>
          <a:p>
            <a:pPr indent="-274320" lvl="0" marL="274320" rtl="0" algn="l">
              <a:lnSpc>
                <a:spcPct val="115000"/>
              </a:lnSpc>
              <a:spcBef>
                <a:spcPts val="0"/>
              </a:spcBef>
              <a:spcAft>
                <a:spcPts val="0"/>
              </a:spcAft>
              <a:buSzPts val="2470"/>
              <a:buNone/>
            </a:pPr>
            <a:r>
              <a:rPr b="1" lang="en-US" sz="2000">
                <a:latin typeface="Cambria Math"/>
                <a:ea typeface="Cambria Math"/>
                <a:cs typeface="Cambria Math"/>
                <a:sym typeface="Cambria Math"/>
              </a:rPr>
              <a:t>     </a:t>
            </a:r>
            <a:r>
              <a:rPr i="1" lang="en-US" sz="2000">
                <a:latin typeface="Cambria Math"/>
                <a:ea typeface="Cambria Math"/>
                <a:cs typeface="Cambria Math"/>
                <a:sym typeface="Cambria Math"/>
              </a:rPr>
              <a:t>Principle of Mathematical Induction</a:t>
            </a:r>
            <a:r>
              <a:rPr lang="en-US" sz="2000">
                <a:latin typeface="Cambria Math"/>
                <a:ea typeface="Cambria Math"/>
                <a:cs typeface="Cambria Math"/>
                <a:sym typeface="Cambria Math"/>
              </a:rPr>
              <a:t>: To prove that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n</a:t>
            </a:r>
            <a:r>
              <a:rPr lang="en-US" sz="2000">
                <a:latin typeface="Cambria Math"/>
                <a:ea typeface="Cambria Math"/>
                <a:cs typeface="Cambria Math"/>
                <a:sym typeface="Cambria Math"/>
              </a:rPr>
              <a:t>) is true for all positive integers </a:t>
            </a:r>
            <a:r>
              <a:rPr i="1" lang="en-US" sz="2000">
                <a:latin typeface="Cambria Math"/>
                <a:ea typeface="Cambria Math"/>
                <a:cs typeface="Cambria Math"/>
                <a:sym typeface="Cambria Math"/>
              </a:rPr>
              <a:t>n</a:t>
            </a:r>
            <a:r>
              <a:rPr lang="en-US" sz="2000">
                <a:latin typeface="Cambria Math"/>
                <a:ea typeface="Cambria Math"/>
                <a:cs typeface="Cambria Math"/>
                <a:sym typeface="Cambria Math"/>
              </a:rPr>
              <a:t>, we complete these steps:</a:t>
            </a:r>
            <a:endParaRPr sz="2000">
              <a:latin typeface="Cambria Math"/>
              <a:ea typeface="Cambria Math"/>
              <a:cs typeface="Cambria Math"/>
              <a:sym typeface="Cambria Math"/>
            </a:endParaRPr>
          </a:p>
          <a:p>
            <a:pPr indent="-273494" lvl="1" marL="640080" rtl="0" algn="l">
              <a:lnSpc>
                <a:spcPct val="115000"/>
              </a:lnSpc>
              <a:spcBef>
                <a:spcPts val="372"/>
              </a:spcBef>
              <a:spcAft>
                <a:spcPts val="0"/>
              </a:spcAft>
              <a:buSzPts val="2000"/>
              <a:buChar char="⚫"/>
            </a:pPr>
            <a:r>
              <a:rPr i="1" lang="en-US" sz="2000">
                <a:latin typeface="Cambria Math"/>
                <a:ea typeface="Cambria Math"/>
                <a:cs typeface="Cambria Math"/>
                <a:sym typeface="Cambria Math"/>
              </a:rPr>
              <a:t>Basis Step</a:t>
            </a:r>
            <a:r>
              <a:rPr lang="en-US" sz="2000">
                <a:latin typeface="Cambria Math"/>
                <a:ea typeface="Cambria Math"/>
                <a:cs typeface="Cambria Math"/>
                <a:sym typeface="Cambria Math"/>
              </a:rPr>
              <a:t>: Show that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 is true.</a:t>
            </a:r>
            <a:endParaRPr sz="2000">
              <a:latin typeface="Cambria Math"/>
              <a:ea typeface="Cambria Math"/>
              <a:cs typeface="Cambria Math"/>
              <a:sym typeface="Cambria Math"/>
            </a:endParaRPr>
          </a:p>
          <a:p>
            <a:pPr indent="-273494" lvl="1" marL="640080" rtl="0" algn="l">
              <a:lnSpc>
                <a:spcPct val="115000"/>
              </a:lnSpc>
              <a:spcBef>
                <a:spcPts val="372"/>
              </a:spcBef>
              <a:spcAft>
                <a:spcPts val="0"/>
              </a:spcAft>
              <a:buSzPts val="2000"/>
              <a:buChar char="⚫"/>
            </a:pPr>
            <a:r>
              <a:rPr i="1" lang="en-US" sz="2000">
                <a:latin typeface="Cambria Math"/>
                <a:ea typeface="Cambria Math"/>
                <a:cs typeface="Cambria Math"/>
                <a:sym typeface="Cambria Math"/>
              </a:rPr>
              <a:t>Inductive Step</a:t>
            </a:r>
            <a:r>
              <a:rPr lang="en-US" sz="2000">
                <a:latin typeface="Cambria Math"/>
                <a:ea typeface="Cambria Math"/>
                <a:cs typeface="Cambria Math"/>
                <a:sym typeface="Cambria Math"/>
              </a:rPr>
              <a:t>: Show that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k</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i="1" lang="en-US" sz="2000">
                <a:latin typeface="Cambria Math"/>
                <a:ea typeface="Cambria Math"/>
                <a:cs typeface="Cambria Math"/>
                <a:sym typeface="Cambria Math"/>
              </a:rPr>
              <a:t>→</a:t>
            </a:r>
            <a:r>
              <a:rPr i="1" lang="en-US" sz="2000">
                <a:latin typeface="Cambria Math"/>
                <a:ea typeface="Cambria Math"/>
                <a:cs typeface="Cambria Math"/>
                <a:sym typeface="Cambria Math"/>
              </a:rPr>
              <a:t> P</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k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is true for all positive integers </a:t>
            </a:r>
            <a:r>
              <a:rPr i="1" lang="en-US" sz="2000">
                <a:latin typeface="Cambria Math"/>
                <a:ea typeface="Cambria Math"/>
                <a:cs typeface="Cambria Math"/>
                <a:sym typeface="Cambria Math"/>
              </a:rPr>
              <a:t>k</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a:p>
            <a:pPr indent="-274320" lvl="0" marL="274320" rtl="0" algn="l">
              <a:lnSpc>
                <a:spcPct val="115000"/>
              </a:lnSpc>
              <a:spcBef>
                <a:spcPts val="403"/>
              </a:spcBef>
              <a:spcAft>
                <a:spcPts val="0"/>
              </a:spcAft>
              <a:buSzPts val="2470"/>
              <a:buNone/>
            </a:pPr>
            <a:r>
              <a:rPr lang="en-US" sz="2000">
                <a:latin typeface="Cambria Math"/>
                <a:ea typeface="Cambria Math"/>
                <a:cs typeface="Cambria Math"/>
                <a:sym typeface="Cambria Math"/>
              </a:rPr>
              <a:t>    To complete the inductive step, assuming the </a:t>
            </a:r>
            <a:r>
              <a:rPr i="1" lang="en-US" sz="2000">
                <a:latin typeface="Cambria Math"/>
                <a:ea typeface="Cambria Math"/>
                <a:cs typeface="Cambria Math"/>
                <a:sym typeface="Cambria Math"/>
              </a:rPr>
              <a:t>inductive hypothesis </a:t>
            </a:r>
            <a:r>
              <a:rPr lang="en-US" sz="2000">
                <a:latin typeface="Cambria Math"/>
                <a:ea typeface="Cambria Math"/>
                <a:cs typeface="Cambria Math"/>
                <a:sym typeface="Cambria Math"/>
              </a:rPr>
              <a:t>that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k</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holds for an arbitrary integer </a:t>
            </a:r>
            <a:r>
              <a:rPr i="1" lang="en-US" sz="2000">
                <a:latin typeface="Cambria Math"/>
                <a:ea typeface="Cambria Math"/>
                <a:cs typeface="Cambria Math"/>
                <a:sym typeface="Cambria Math"/>
              </a:rPr>
              <a:t>k</a:t>
            </a:r>
            <a:r>
              <a:rPr lang="en-US" sz="2000">
                <a:latin typeface="Cambria Math"/>
                <a:ea typeface="Cambria Math"/>
                <a:cs typeface="Cambria Math"/>
                <a:sym typeface="Cambria Math"/>
              </a:rPr>
              <a:t>, show that must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k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 be true.</a:t>
            </a:r>
            <a:endParaRPr sz="2000">
              <a:latin typeface="Cambria Math"/>
              <a:ea typeface="Cambria Math"/>
              <a:cs typeface="Cambria Math"/>
              <a:sym typeface="Cambria Math"/>
            </a:endParaRPr>
          </a:p>
          <a:p>
            <a:pPr indent="-274320" lvl="0" marL="274320" rtl="0" algn="l">
              <a:lnSpc>
                <a:spcPct val="115000"/>
              </a:lnSpc>
              <a:spcBef>
                <a:spcPts val="403"/>
              </a:spcBef>
              <a:spcAft>
                <a:spcPts val="0"/>
              </a:spcAft>
              <a:buSzPts val="2470"/>
              <a:buNone/>
            </a:pPr>
            <a:r>
              <a:t/>
            </a:r>
            <a:endParaRPr sz="1000">
              <a:latin typeface="Cambria Math"/>
              <a:ea typeface="Cambria Math"/>
              <a:cs typeface="Cambria Math"/>
              <a:sym typeface="Cambria Math"/>
            </a:endParaRPr>
          </a:p>
          <a:p>
            <a:pPr indent="-274320" lvl="0" marL="274320" rtl="0" algn="l">
              <a:lnSpc>
                <a:spcPct val="115000"/>
              </a:lnSpc>
              <a:spcBef>
                <a:spcPts val="403"/>
              </a:spcBef>
              <a:spcAft>
                <a:spcPts val="0"/>
              </a:spcAft>
              <a:buSzPts val="2470"/>
              <a:buNone/>
            </a:pPr>
            <a:r>
              <a:rPr b="1" lang="en-US" sz="2000">
                <a:latin typeface="Cambria Math"/>
                <a:ea typeface="Cambria Math"/>
                <a:cs typeface="Cambria Math"/>
                <a:sym typeface="Cambria Math"/>
              </a:rPr>
              <a:t>     Climbing an Infinite Ladder Example</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a:p>
            <a:pPr indent="-273494" lvl="1" marL="640080" rtl="0" algn="l">
              <a:lnSpc>
                <a:spcPct val="115000"/>
              </a:lnSpc>
              <a:spcBef>
                <a:spcPts val="372"/>
              </a:spcBef>
              <a:spcAft>
                <a:spcPts val="0"/>
              </a:spcAft>
              <a:buSzPts val="2000"/>
              <a:buChar char="⚫"/>
            </a:pPr>
            <a:r>
              <a:rPr lang="en-US" sz="2000">
                <a:latin typeface="Cambria Math"/>
                <a:ea typeface="Cambria Math"/>
                <a:cs typeface="Cambria Math"/>
                <a:sym typeface="Cambria Math"/>
              </a:rPr>
              <a:t>BASIS STEP: By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 we can reach rung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a:p>
            <a:pPr indent="-273494" lvl="1" marL="640080" rtl="0" algn="l">
              <a:lnSpc>
                <a:spcPct val="115000"/>
              </a:lnSpc>
              <a:spcBef>
                <a:spcPts val="372"/>
              </a:spcBef>
              <a:spcAft>
                <a:spcPts val="0"/>
              </a:spcAft>
              <a:buSzPts val="2000"/>
              <a:buChar char="⚫"/>
            </a:pPr>
            <a:r>
              <a:rPr lang="en-US" sz="2000">
                <a:latin typeface="Cambria Math"/>
                <a:ea typeface="Cambria Math"/>
                <a:cs typeface="Cambria Math"/>
                <a:sym typeface="Cambria Math"/>
              </a:rPr>
              <a:t>INDUCTIVE STEP: Assume the inductive hypothesis that we can reach rung </a:t>
            </a:r>
            <a:r>
              <a:rPr i="1" lang="en-US" sz="2000">
                <a:latin typeface="Cambria Math"/>
                <a:ea typeface="Cambria Math"/>
                <a:cs typeface="Cambria Math"/>
                <a:sym typeface="Cambria Math"/>
              </a:rPr>
              <a:t>k</a:t>
            </a:r>
            <a:r>
              <a:rPr lang="en-US" sz="2000">
                <a:latin typeface="Cambria Math"/>
                <a:ea typeface="Cambria Math"/>
                <a:cs typeface="Cambria Math"/>
                <a:sym typeface="Cambria Math"/>
              </a:rPr>
              <a:t>. Then by (</a:t>
            </a:r>
            <a:r>
              <a:rPr lang="en-US" sz="2000">
                <a:latin typeface="Cambria Math"/>
                <a:ea typeface="Cambria Math"/>
                <a:cs typeface="Cambria Math"/>
                <a:sym typeface="Cambria Math"/>
              </a:rPr>
              <a:t>2</a:t>
            </a:r>
            <a:r>
              <a:rPr lang="en-US" sz="2000">
                <a:latin typeface="Cambria Math"/>
                <a:ea typeface="Cambria Math"/>
                <a:cs typeface="Cambria Math"/>
                <a:sym typeface="Cambria Math"/>
              </a:rPr>
              <a:t>), we can reach rung </a:t>
            </a:r>
            <a:r>
              <a:rPr i="1" lang="en-US" sz="2000">
                <a:latin typeface="Cambria Math"/>
                <a:ea typeface="Cambria Math"/>
                <a:cs typeface="Cambria Math"/>
                <a:sym typeface="Cambria Math"/>
              </a:rPr>
              <a:t>k </a:t>
            </a:r>
            <a:r>
              <a:rPr lang="en-US" sz="2000">
                <a:latin typeface="Cambria Math"/>
                <a:ea typeface="Cambria Math"/>
                <a:cs typeface="Cambria Math"/>
                <a:sym typeface="Cambria Math"/>
              </a:rPr>
              <a:t>+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a:p>
            <a:pPr indent="-274320" lvl="0" marL="274320" rtl="0" algn="l">
              <a:lnSpc>
                <a:spcPct val="115000"/>
              </a:lnSpc>
              <a:spcBef>
                <a:spcPts val="403"/>
              </a:spcBef>
              <a:spcAft>
                <a:spcPts val="0"/>
              </a:spcAft>
              <a:buSzPts val="2470"/>
              <a:buNone/>
            </a:pPr>
            <a:r>
              <a:rPr lang="en-US" sz="2000">
                <a:latin typeface="Cambria Math"/>
                <a:ea typeface="Cambria Math"/>
                <a:cs typeface="Cambria Math"/>
                <a:sym typeface="Cambria Math"/>
              </a:rPr>
              <a:t>     Hence, </a:t>
            </a:r>
            <a:r>
              <a:rPr i="1" lang="en-US" sz="2000">
                <a:latin typeface="Cambria Math"/>
                <a:ea typeface="Cambria Math"/>
                <a:cs typeface="Cambria Math"/>
                <a:sym typeface="Cambria Math"/>
              </a:rPr>
              <a:t>P</a:t>
            </a:r>
            <a:r>
              <a:rPr lang="en-US" sz="2000">
                <a:latin typeface="Cambria Math"/>
                <a:ea typeface="Cambria Math"/>
                <a:cs typeface="Cambria Math"/>
                <a:sym typeface="Cambria Math"/>
              </a:rPr>
              <a:t>(k)</a:t>
            </a:r>
            <a:r>
              <a:rPr i="1" lang="en-US" sz="2000">
                <a:latin typeface="Cambria Math"/>
                <a:ea typeface="Cambria Math"/>
                <a:cs typeface="Cambria Math"/>
                <a:sym typeface="Cambria Math"/>
              </a:rPr>
              <a:t> </a:t>
            </a:r>
            <a:r>
              <a:rPr i="1" lang="en-US" sz="2000">
                <a:latin typeface="Cambria Math"/>
                <a:ea typeface="Cambria Math"/>
                <a:cs typeface="Cambria Math"/>
                <a:sym typeface="Cambria Math"/>
              </a:rPr>
              <a:t>→</a:t>
            </a:r>
            <a:r>
              <a:rPr i="1" lang="en-US" sz="2000">
                <a:latin typeface="Cambria Math"/>
                <a:ea typeface="Cambria Math"/>
                <a:cs typeface="Cambria Math"/>
                <a:sym typeface="Cambria Math"/>
              </a:rPr>
              <a:t> P</a:t>
            </a:r>
            <a:r>
              <a:rPr lang="en-US" sz="2000">
                <a:latin typeface="Cambria Math"/>
                <a:ea typeface="Cambria Math"/>
                <a:cs typeface="Cambria Math"/>
                <a:sym typeface="Cambria Math"/>
              </a:rPr>
              <a:t>(k</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 </a:t>
            </a:r>
            <a:r>
              <a:rPr lang="en-US" sz="2000">
                <a:latin typeface="Cambria Math"/>
                <a:ea typeface="Cambria Math"/>
                <a:cs typeface="Cambria Math"/>
                <a:sym typeface="Cambria Math"/>
              </a:rPr>
              <a:t>1</a:t>
            </a:r>
            <a:r>
              <a:rPr lang="en-US" sz="2000">
                <a:latin typeface="Cambria Math"/>
                <a:ea typeface="Cambria Math"/>
                <a:cs typeface="Cambria Math"/>
                <a:sym typeface="Cambria Math"/>
              </a:rPr>
              <a:t>) is true for all positive integers </a:t>
            </a:r>
            <a:r>
              <a:rPr i="1" lang="en-US" sz="2000">
                <a:latin typeface="Cambria Math"/>
                <a:ea typeface="Cambria Math"/>
                <a:cs typeface="Cambria Math"/>
                <a:sym typeface="Cambria Math"/>
              </a:rPr>
              <a:t>k. </a:t>
            </a:r>
            <a:r>
              <a:rPr lang="en-US" sz="2000">
                <a:latin typeface="Cambria Math"/>
                <a:ea typeface="Cambria Math"/>
                <a:cs typeface="Cambria Math"/>
                <a:sym typeface="Cambria Math"/>
              </a:rPr>
              <a:t>We can reach every rung on the ladder.</a:t>
            </a:r>
            <a:endParaRPr sz="2000">
              <a:latin typeface="Cambria Math"/>
              <a:ea typeface="Cambria Math"/>
              <a:cs typeface="Cambria Math"/>
              <a:sym typeface="Cambria Math"/>
            </a:endParaRPr>
          </a:p>
        </p:txBody>
      </p:sp>
      <p:sp>
        <p:nvSpPr>
          <p:cNvPr id="149" name="Google Shape;149;p6"/>
          <p:cNvSpPr/>
          <p:nvPr/>
        </p:nvSpPr>
        <p:spPr>
          <a:xfrm flipH="1" rot="-5400000">
            <a:off x="4016650" y="6083825"/>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400"/>
              <a:buFont typeface="Calibri"/>
              <a:buNone/>
            </a:pPr>
            <a:r>
              <a:rPr lang="en-US" sz="4400"/>
              <a:t>Important Points About Using Mathematical  Induction</a:t>
            </a:r>
            <a:endParaRPr sz="4400"/>
          </a:p>
        </p:txBody>
      </p:sp>
      <p:sp>
        <p:nvSpPr>
          <p:cNvPr id="155" name="Google Shape;155;p7"/>
          <p:cNvSpPr txBox="1"/>
          <p:nvPr>
            <p:ph idx="1" type="body"/>
          </p:nvPr>
        </p:nvSpPr>
        <p:spPr>
          <a:xfrm>
            <a:off x="457200" y="1935475"/>
            <a:ext cx="8079900" cy="4389000"/>
          </a:xfrm>
          <a:prstGeom prst="rect">
            <a:avLst/>
          </a:prstGeom>
          <a:noFill/>
          <a:ln>
            <a:noFill/>
          </a:ln>
        </p:spPr>
        <p:txBody>
          <a:bodyPr anchorCtr="0" anchor="t" bIns="45700" lIns="91425" spcFirstLastPara="1" rIns="91425" wrap="square" tIns="45700">
            <a:noAutofit/>
          </a:bodyPr>
          <a:lstStyle/>
          <a:p>
            <a:pPr indent="-264928" lvl="0" marL="274320" rtl="0" algn="l">
              <a:spcBef>
                <a:spcPts val="0"/>
              </a:spcBef>
              <a:spcAft>
                <a:spcPts val="0"/>
              </a:spcAft>
              <a:buSzPts val="2400"/>
              <a:buFont typeface="Cambria Math"/>
              <a:buChar char="⚫"/>
            </a:pPr>
            <a:r>
              <a:rPr lang="en-US" sz="2400">
                <a:latin typeface="Cambria Math"/>
                <a:ea typeface="Cambria Math"/>
                <a:cs typeface="Cambria Math"/>
                <a:sym typeface="Cambria Math"/>
              </a:rPr>
              <a:t>Mathematical induction can be expressed as :     </a:t>
            </a:r>
            <a:endParaRPr sz="2400">
              <a:latin typeface="Cambria Math"/>
              <a:ea typeface="Cambria Math"/>
              <a:cs typeface="Cambria Math"/>
              <a:sym typeface="Cambria Math"/>
            </a:endParaRPr>
          </a:p>
          <a:p>
            <a:pPr indent="0" lvl="0" marL="0" rtl="0" algn="l">
              <a:spcBef>
                <a:spcPts val="536"/>
              </a:spcBef>
              <a:spcAft>
                <a:spcPts val="0"/>
              </a:spcAft>
              <a:buSzPts val="2470"/>
              <a:buNone/>
            </a:pPr>
            <a:r>
              <a:t/>
            </a:r>
            <a:endParaRPr sz="2400">
              <a:latin typeface="Cambria Math"/>
              <a:ea typeface="Cambria Math"/>
              <a:cs typeface="Cambria Math"/>
              <a:sym typeface="Cambria Math"/>
            </a:endParaRPr>
          </a:p>
          <a:p>
            <a:pPr indent="-274320" lvl="0" marL="274320" rtl="0" algn="l">
              <a:spcBef>
                <a:spcPts val="536"/>
              </a:spcBef>
              <a:spcAft>
                <a:spcPts val="0"/>
              </a:spcAft>
              <a:buSzPts val="2470"/>
              <a:buNone/>
            </a:pPr>
            <a:r>
              <a:rPr lang="en-US" sz="2400">
                <a:latin typeface="Cambria Math"/>
                <a:ea typeface="Cambria Math"/>
                <a:cs typeface="Cambria Math"/>
                <a:sym typeface="Cambria Math"/>
              </a:rPr>
              <a:t>    where the domain is the set of positive integers.</a:t>
            </a:r>
            <a:endParaRPr sz="2400">
              <a:latin typeface="Cambria Math"/>
              <a:ea typeface="Cambria Math"/>
              <a:cs typeface="Cambria Math"/>
              <a:sym typeface="Cambria Math"/>
            </a:endParaRPr>
          </a:p>
          <a:p>
            <a:pPr indent="-264928" lvl="0" marL="274320" rtl="0" algn="l">
              <a:spcBef>
                <a:spcPts val="536"/>
              </a:spcBef>
              <a:spcAft>
                <a:spcPts val="0"/>
              </a:spcAft>
              <a:buSzPts val="2400"/>
              <a:buChar char="⚫"/>
            </a:pPr>
            <a:r>
              <a:rPr lang="en-US" sz="2400">
                <a:latin typeface="Cambria Math"/>
                <a:ea typeface="Cambria Math"/>
                <a:cs typeface="Cambria Math"/>
                <a:sym typeface="Cambria Math"/>
              </a:rPr>
              <a:t>In a proof by mathematical induction, we </a:t>
            </a:r>
            <a:r>
              <a:rPr b="1" lang="en-US" sz="2400">
                <a:latin typeface="Cambria Math"/>
                <a:ea typeface="Cambria Math"/>
                <a:cs typeface="Cambria Math"/>
                <a:sym typeface="Cambria Math"/>
              </a:rPr>
              <a:t>don’t</a:t>
            </a:r>
            <a:r>
              <a:rPr lang="en-US" sz="2400">
                <a:latin typeface="Cambria Math"/>
                <a:ea typeface="Cambria Math"/>
                <a:cs typeface="Cambria Math"/>
                <a:sym typeface="Cambria Math"/>
              </a:rPr>
              <a:t> </a:t>
            </a:r>
            <a:r>
              <a:rPr b="1" lang="en-US" sz="2400">
                <a:latin typeface="Cambria Math"/>
                <a:ea typeface="Cambria Math"/>
                <a:cs typeface="Cambria Math"/>
                <a:sym typeface="Cambria Math"/>
              </a:rPr>
              <a:t>prove</a:t>
            </a:r>
            <a:r>
              <a:rPr lang="en-US" sz="2400">
                <a:latin typeface="Cambria Math"/>
                <a:ea typeface="Cambria Math"/>
                <a:cs typeface="Cambria Math"/>
                <a:sym typeface="Cambria Math"/>
              </a:rPr>
              <a:t> that </a:t>
            </a:r>
            <a:r>
              <a:rPr i="1" lang="en-US" sz="2400">
                <a:latin typeface="Cambria Math"/>
                <a:ea typeface="Cambria Math"/>
                <a:cs typeface="Cambria Math"/>
                <a:sym typeface="Cambria Math"/>
              </a:rPr>
              <a:t>P</a:t>
            </a:r>
            <a:r>
              <a:rPr lang="en-US" sz="2400">
                <a:latin typeface="Cambria Math"/>
                <a:ea typeface="Cambria Math"/>
                <a:cs typeface="Cambria Math"/>
                <a:sym typeface="Cambria Math"/>
              </a:rPr>
              <a:t>(</a:t>
            </a:r>
            <a:r>
              <a:rPr i="1" lang="en-US" sz="2400">
                <a:latin typeface="Cambria Math"/>
                <a:ea typeface="Cambria Math"/>
                <a:cs typeface="Cambria Math"/>
                <a:sym typeface="Cambria Math"/>
              </a:rPr>
              <a:t>k</a:t>
            </a:r>
            <a:r>
              <a:rPr lang="en-US" sz="2400">
                <a:latin typeface="Cambria Math"/>
                <a:ea typeface="Cambria Math"/>
                <a:cs typeface="Cambria Math"/>
                <a:sym typeface="Cambria Math"/>
              </a:rPr>
              <a:t>) is true for all positive integers! We show that </a:t>
            </a:r>
            <a:r>
              <a:rPr lang="en-US" sz="2400" u="sng">
                <a:latin typeface="Cambria Math"/>
                <a:ea typeface="Cambria Math"/>
                <a:cs typeface="Cambria Math"/>
                <a:sym typeface="Cambria Math"/>
              </a:rPr>
              <a:t>if we assume that </a:t>
            </a:r>
            <a:r>
              <a:rPr i="1" lang="en-US" sz="2400" u="sng">
                <a:latin typeface="Cambria Math"/>
                <a:ea typeface="Cambria Math"/>
                <a:cs typeface="Cambria Math"/>
                <a:sym typeface="Cambria Math"/>
              </a:rPr>
              <a:t>P</a:t>
            </a:r>
            <a:r>
              <a:rPr lang="en-US" sz="2400" u="sng">
                <a:latin typeface="Cambria Math"/>
                <a:ea typeface="Cambria Math"/>
                <a:cs typeface="Cambria Math"/>
                <a:sym typeface="Cambria Math"/>
              </a:rPr>
              <a:t>(</a:t>
            </a:r>
            <a:r>
              <a:rPr i="1" lang="en-US" sz="2400" u="sng">
                <a:latin typeface="Cambria Math"/>
                <a:ea typeface="Cambria Math"/>
                <a:cs typeface="Cambria Math"/>
                <a:sym typeface="Cambria Math"/>
              </a:rPr>
              <a:t>k</a:t>
            </a:r>
            <a:r>
              <a:rPr lang="en-US" sz="2400" u="sng">
                <a:latin typeface="Cambria Math"/>
                <a:ea typeface="Cambria Math"/>
                <a:cs typeface="Cambria Math"/>
                <a:sym typeface="Cambria Math"/>
              </a:rPr>
              <a:t>) is true, then </a:t>
            </a:r>
            <a:r>
              <a:rPr i="1" lang="en-US" sz="2400" u="sng">
                <a:latin typeface="Cambria Math"/>
                <a:ea typeface="Cambria Math"/>
                <a:cs typeface="Cambria Math"/>
                <a:sym typeface="Cambria Math"/>
              </a:rPr>
              <a:t>P</a:t>
            </a:r>
            <a:r>
              <a:rPr lang="en-US" sz="2400" u="sng">
                <a:latin typeface="Cambria Math"/>
                <a:ea typeface="Cambria Math"/>
                <a:cs typeface="Cambria Math"/>
                <a:sym typeface="Cambria Math"/>
              </a:rPr>
              <a:t>(</a:t>
            </a:r>
            <a:r>
              <a:rPr i="1" lang="en-US" sz="2400" u="sng">
                <a:latin typeface="Cambria Math"/>
                <a:ea typeface="Cambria Math"/>
                <a:cs typeface="Cambria Math"/>
                <a:sym typeface="Cambria Math"/>
              </a:rPr>
              <a:t>k + </a:t>
            </a:r>
            <a:r>
              <a:rPr lang="en-US" sz="2400" u="sng">
                <a:latin typeface="Cambria Math"/>
                <a:ea typeface="Cambria Math"/>
                <a:cs typeface="Cambria Math"/>
                <a:sym typeface="Cambria Math"/>
              </a:rPr>
              <a:t>1</a:t>
            </a:r>
            <a:r>
              <a:rPr lang="en-US" sz="2400" u="sng">
                <a:latin typeface="Cambria Math"/>
                <a:ea typeface="Cambria Math"/>
                <a:cs typeface="Cambria Math"/>
                <a:sym typeface="Cambria Math"/>
              </a:rPr>
              <a:t>) must also be true</a:t>
            </a:r>
            <a:r>
              <a:rPr lang="en-US" sz="2400">
                <a:latin typeface="Cambria Math"/>
                <a:ea typeface="Cambria Math"/>
                <a:cs typeface="Cambria Math"/>
                <a:sym typeface="Cambria Math"/>
              </a:rPr>
              <a:t>. </a:t>
            </a:r>
            <a:endParaRPr sz="2400">
              <a:latin typeface="Cambria Math"/>
              <a:ea typeface="Cambria Math"/>
              <a:cs typeface="Cambria Math"/>
              <a:sym typeface="Cambria Math"/>
            </a:endParaRPr>
          </a:p>
          <a:p>
            <a:pPr indent="0" lvl="0" marL="0" rtl="0" algn="l">
              <a:spcBef>
                <a:spcPts val="536"/>
              </a:spcBef>
              <a:spcAft>
                <a:spcPts val="0"/>
              </a:spcAft>
              <a:buNone/>
            </a:pPr>
            <a:r>
              <a:t/>
            </a:r>
            <a:endParaRPr sz="2400">
              <a:latin typeface="Cambria Math"/>
              <a:ea typeface="Cambria Math"/>
              <a:cs typeface="Cambria Math"/>
              <a:sym typeface="Cambria Math"/>
            </a:endParaRPr>
          </a:p>
          <a:p>
            <a:pPr indent="-264928" lvl="0" marL="274320" rtl="0" algn="l">
              <a:spcBef>
                <a:spcPts val="536"/>
              </a:spcBef>
              <a:spcAft>
                <a:spcPts val="0"/>
              </a:spcAft>
              <a:buSzPts val="2400"/>
              <a:buChar char="⚫"/>
            </a:pPr>
            <a:r>
              <a:rPr lang="en-US" sz="2400">
                <a:latin typeface="Cambria Math"/>
                <a:ea typeface="Cambria Math"/>
                <a:cs typeface="Cambria Math"/>
                <a:sym typeface="Cambria Math"/>
              </a:rPr>
              <a:t>Proofs by mathematical induction do not always start at the integer </a:t>
            </a:r>
            <a:r>
              <a:rPr lang="en-US" sz="2400">
                <a:latin typeface="Cambria Math"/>
                <a:ea typeface="Cambria Math"/>
                <a:cs typeface="Cambria Math"/>
                <a:sym typeface="Cambria Math"/>
              </a:rPr>
              <a:t>1</a:t>
            </a:r>
            <a:r>
              <a:rPr lang="en-US" sz="2400">
                <a:latin typeface="Cambria Math"/>
                <a:ea typeface="Cambria Math"/>
                <a:cs typeface="Cambria Math"/>
                <a:sym typeface="Cambria Math"/>
              </a:rPr>
              <a:t>. In such a case, the basis step begins at a starting point </a:t>
            </a:r>
            <a:r>
              <a:rPr i="1" lang="en-US" sz="2400">
                <a:latin typeface="Cambria Math"/>
                <a:ea typeface="Cambria Math"/>
                <a:cs typeface="Cambria Math"/>
                <a:sym typeface="Cambria Math"/>
              </a:rPr>
              <a:t>b</a:t>
            </a:r>
            <a:r>
              <a:rPr lang="en-US" sz="2400">
                <a:latin typeface="Cambria Math"/>
                <a:ea typeface="Cambria Math"/>
                <a:cs typeface="Cambria Math"/>
                <a:sym typeface="Cambria Math"/>
              </a:rPr>
              <a:t> where </a:t>
            </a:r>
            <a:r>
              <a:rPr i="1" lang="en-US" sz="2400">
                <a:latin typeface="Cambria Math"/>
                <a:ea typeface="Cambria Math"/>
                <a:cs typeface="Cambria Math"/>
                <a:sym typeface="Cambria Math"/>
              </a:rPr>
              <a:t>b</a:t>
            </a:r>
            <a:r>
              <a:rPr lang="en-US" sz="2400">
                <a:latin typeface="Cambria Math"/>
                <a:ea typeface="Cambria Math"/>
                <a:cs typeface="Cambria Math"/>
                <a:sym typeface="Cambria Math"/>
              </a:rPr>
              <a:t> is an integer. We will see examples of this soon.</a:t>
            </a:r>
            <a:endParaRPr sz="2400">
              <a:latin typeface="Cambria Math"/>
              <a:ea typeface="Cambria Math"/>
              <a:cs typeface="Cambria Math"/>
              <a:sym typeface="Cambria Math"/>
            </a:endParaRPr>
          </a:p>
        </p:txBody>
      </p:sp>
      <p:sp>
        <p:nvSpPr>
          <p:cNvPr id="156" name="Google Shape;156;p7"/>
          <p:cNvSpPr txBox="1"/>
          <p:nvPr/>
        </p:nvSpPr>
        <p:spPr>
          <a:xfrm>
            <a:off x="1219200" y="2286000"/>
            <a:ext cx="723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P</a:t>
            </a:r>
            <a:r>
              <a:rPr lang="en-US" sz="2400">
                <a:solidFill>
                  <a:schemeClr val="dk1"/>
                </a:solidFill>
                <a:latin typeface="Constantia"/>
                <a:ea typeface="Constantia"/>
                <a:cs typeface="Constantia"/>
                <a:sym typeface="Constantia"/>
              </a:rPr>
              <a:t>(</a:t>
            </a:r>
            <a:r>
              <a:rPr lang="en-US" sz="2400">
                <a:solidFill>
                  <a:schemeClr val="dk1"/>
                </a:solidFill>
                <a:latin typeface="Cambria Math"/>
                <a:ea typeface="Cambria Math"/>
                <a:cs typeface="Cambria Math"/>
                <a:sym typeface="Cambria Math"/>
              </a:rPr>
              <a:t>1</a:t>
            </a:r>
            <a:r>
              <a:rPr lang="en-US" sz="2400">
                <a:solidFill>
                  <a:schemeClr val="dk1"/>
                </a:solidFill>
                <a:latin typeface="Constantia"/>
                <a:ea typeface="Constantia"/>
                <a:cs typeface="Constantia"/>
                <a:sym typeface="Constantia"/>
              </a:rPr>
              <a:t>) </a:t>
            </a:r>
            <a:r>
              <a:rPr lang="en-US" sz="2400">
                <a:solidFill>
                  <a:schemeClr val="dk1"/>
                </a:solidFill>
                <a:latin typeface="Cambria Math"/>
                <a:ea typeface="Cambria Math"/>
                <a:cs typeface="Cambria Math"/>
                <a:sym typeface="Cambria Math"/>
              </a:rPr>
              <a:t>∧ ∀</a:t>
            </a:r>
            <a:r>
              <a:rPr i="1" lang="en-US" sz="2400">
                <a:solidFill>
                  <a:schemeClr val="dk1"/>
                </a:solidFill>
                <a:latin typeface="Constantia"/>
                <a:ea typeface="Constantia"/>
                <a:cs typeface="Constantia"/>
                <a:sym typeface="Constantia"/>
              </a:rPr>
              <a:t>k </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P</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k</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 </a:t>
            </a:r>
            <a:r>
              <a:rPr lang="en-US" sz="2400">
                <a:solidFill>
                  <a:schemeClr val="dk1"/>
                </a:solidFill>
                <a:latin typeface="Cambria Math"/>
                <a:ea typeface="Cambria Math"/>
                <a:cs typeface="Cambria Math"/>
                <a:sym typeface="Cambria Math"/>
              </a:rPr>
              <a:t>→</a:t>
            </a:r>
            <a:r>
              <a:rPr i="1" lang="en-US" sz="2400">
                <a:solidFill>
                  <a:schemeClr val="dk1"/>
                </a:solidFill>
                <a:latin typeface="Constantia"/>
                <a:ea typeface="Constantia"/>
                <a:cs typeface="Constantia"/>
                <a:sym typeface="Constantia"/>
              </a:rPr>
              <a:t> P</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k + </a:t>
            </a:r>
            <a:r>
              <a:rPr lang="en-US" sz="2400">
                <a:solidFill>
                  <a:schemeClr val="dk1"/>
                </a:solidFill>
                <a:latin typeface="Cambria Math"/>
                <a:ea typeface="Cambria Math"/>
                <a:cs typeface="Cambria Math"/>
                <a:sym typeface="Cambria Math"/>
              </a:rPr>
              <a:t>1</a:t>
            </a:r>
            <a:r>
              <a:rPr lang="en-US" sz="2400">
                <a:solidFill>
                  <a:schemeClr val="dk1"/>
                </a:solidFill>
                <a:latin typeface="Constantia"/>
                <a:ea typeface="Constantia"/>
                <a:cs typeface="Constantia"/>
                <a:sym typeface="Constantia"/>
              </a:rPr>
              <a:t>)))</a:t>
            </a:r>
            <a:r>
              <a:rPr lang="en-US" sz="2400">
                <a:solidFill>
                  <a:schemeClr val="dk1"/>
                </a:solidFill>
                <a:latin typeface="Cambria Math"/>
                <a:ea typeface="Cambria Math"/>
                <a:cs typeface="Cambria Math"/>
                <a:sym typeface="Cambria Math"/>
              </a:rPr>
              <a:t> →  ∀</a:t>
            </a:r>
            <a:r>
              <a:rPr i="1" lang="en-US" sz="2400">
                <a:solidFill>
                  <a:schemeClr val="dk1"/>
                </a:solidFill>
                <a:latin typeface="Constantia"/>
                <a:ea typeface="Constantia"/>
                <a:cs typeface="Constantia"/>
                <a:sym typeface="Constantia"/>
              </a:rPr>
              <a:t>n P</a:t>
            </a: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n</a:t>
            </a:r>
            <a:r>
              <a:rPr lang="en-US" sz="2400">
                <a:solidFill>
                  <a:schemeClr val="dk1"/>
                </a:solidFill>
                <a:latin typeface="Constantia"/>
                <a:ea typeface="Constantia"/>
                <a:cs typeface="Constantia"/>
                <a:sym typeface="Constantia"/>
              </a:rPr>
              <a:t>), </a:t>
            </a:r>
            <a:endParaRPr sz="2400">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500"/>
              <a:buFont typeface="Calibri"/>
              <a:buNone/>
            </a:pPr>
            <a:r>
              <a:rPr lang="en-US" sz="4400"/>
              <a:t>How Mathematical Induction Works</a:t>
            </a:r>
            <a:endParaRPr sz="4400"/>
          </a:p>
        </p:txBody>
      </p:sp>
      <p:pic>
        <p:nvPicPr>
          <p:cNvPr descr="0403.jpg" id="162" name="Google Shape;162;p9"/>
          <p:cNvPicPr preferRelativeResize="0"/>
          <p:nvPr>
            <p:ph idx="1" type="body"/>
          </p:nvPr>
        </p:nvPicPr>
        <p:blipFill rotWithShape="1">
          <a:blip r:embed="rId3">
            <a:alphaModFix/>
          </a:blip>
          <a:srcRect b="0" l="0" r="0" t="0"/>
          <a:stretch/>
        </p:blipFill>
        <p:spPr>
          <a:xfrm>
            <a:off x="2819400" y="2209800"/>
            <a:ext cx="2150364" cy="3657600"/>
          </a:xfrm>
          <a:prstGeom prst="rect">
            <a:avLst/>
          </a:prstGeom>
          <a:noFill/>
          <a:ln>
            <a:noFill/>
          </a:ln>
        </p:spPr>
      </p:pic>
      <p:sp>
        <p:nvSpPr>
          <p:cNvPr id="163" name="Google Shape;163;p9"/>
          <p:cNvSpPr txBox="1"/>
          <p:nvPr/>
        </p:nvSpPr>
        <p:spPr>
          <a:xfrm>
            <a:off x="228600" y="2514600"/>
            <a:ext cx="2667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Consider  an infinite sequence  of dominoes, labeled </a:t>
            </a:r>
            <a:r>
              <a:rPr lang="en-US" sz="1800">
                <a:solidFill>
                  <a:schemeClr val="dk1"/>
                </a:solidFill>
                <a:latin typeface="Cambria Math"/>
                <a:ea typeface="Cambria Math"/>
                <a:cs typeface="Cambria Math"/>
                <a:sym typeface="Cambria Math"/>
              </a:rPr>
              <a:t>1,2,3</a:t>
            </a:r>
            <a:r>
              <a:rPr lang="en-US" sz="1800">
                <a:solidFill>
                  <a:schemeClr val="dk1"/>
                </a:solidFill>
                <a:latin typeface="Constantia"/>
                <a:ea typeface="Constantia"/>
                <a:cs typeface="Constantia"/>
                <a:sym typeface="Constantia"/>
              </a:rPr>
              <a:t>, …, where each domino is standing. </a:t>
            </a:r>
            <a:endParaRPr sz="1800">
              <a:solidFill>
                <a:schemeClr val="dk1"/>
              </a:solidFill>
              <a:latin typeface="Constantia"/>
              <a:ea typeface="Constantia"/>
              <a:cs typeface="Constantia"/>
              <a:sym typeface="Constantia"/>
            </a:endParaRPr>
          </a:p>
        </p:txBody>
      </p:sp>
      <p:sp>
        <p:nvSpPr>
          <p:cNvPr id="164" name="Google Shape;164;p9"/>
          <p:cNvSpPr txBox="1"/>
          <p:nvPr/>
        </p:nvSpPr>
        <p:spPr>
          <a:xfrm>
            <a:off x="5181600" y="2590800"/>
            <a:ext cx="34290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We know that the first domino is knocked down, i.e., </a:t>
            </a:r>
            <a:r>
              <a:rPr i="1" lang="en-US" sz="1800">
                <a:solidFill>
                  <a:schemeClr val="dk1"/>
                </a:solidFill>
                <a:latin typeface="Constantia"/>
                <a:ea typeface="Constantia"/>
                <a:cs typeface="Constantia"/>
                <a:sym typeface="Constantia"/>
              </a:rPr>
              <a:t>P</a:t>
            </a:r>
            <a:r>
              <a:rPr lang="en-US" sz="1800">
                <a:solidFill>
                  <a:schemeClr val="dk1"/>
                </a:solidFill>
                <a:latin typeface="Constantia"/>
                <a:ea typeface="Constantia"/>
                <a:cs typeface="Constantia"/>
                <a:sym typeface="Constantia"/>
              </a:rPr>
              <a:t>(</a:t>
            </a:r>
            <a:r>
              <a:rPr lang="en-US" sz="1800">
                <a:solidFill>
                  <a:schemeClr val="dk1"/>
                </a:solidFill>
                <a:latin typeface="Cambria Math"/>
                <a:ea typeface="Cambria Math"/>
                <a:cs typeface="Cambria Math"/>
                <a:sym typeface="Cambria Math"/>
              </a:rPr>
              <a:t>1</a:t>
            </a:r>
            <a:r>
              <a:rPr lang="en-US" sz="1800">
                <a:solidFill>
                  <a:schemeClr val="dk1"/>
                </a:solidFill>
                <a:latin typeface="Constantia"/>
                <a:ea typeface="Constantia"/>
                <a:cs typeface="Constantia"/>
                <a:sym typeface="Constantia"/>
              </a:rPr>
              <a:t>) is true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We also know that  if  whenever the </a:t>
            </a:r>
            <a:r>
              <a:rPr i="1" lang="en-US" sz="1800">
                <a:solidFill>
                  <a:schemeClr val="dk1"/>
                </a:solidFill>
                <a:latin typeface="Constantia"/>
                <a:ea typeface="Constantia"/>
                <a:cs typeface="Constantia"/>
                <a:sym typeface="Constantia"/>
              </a:rPr>
              <a:t>k</a:t>
            </a:r>
            <a:r>
              <a:rPr baseline="30000" lang="en-US" sz="1800">
                <a:solidFill>
                  <a:schemeClr val="dk1"/>
                </a:solidFill>
                <a:latin typeface="Constantia"/>
                <a:ea typeface="Constantia"/>
                <a:cs typeface="Constantia"/>
                <a:sym typeface="Constantia"/>
              </a:rPr>
              <a:t>th</a:t>
            </a:r>
            <a:r>
              <a:rPr lang="en-US" sz="1800">
                <a:solidFill>
                  <a:schemeClr val="dk1"/>
                </a:solidFill>
                <a:latin typeface="Constantia"/>
                <a:ea typeface="Constantia"/>
                <a:cs typeface="Constantia"/>
                <a:sym typeface="Constantia"/>
              </a:rPr>
              <a:t> domino is knocked over, it knocks over the (</a:t>
            </a:r>
            <a:r>
              <a:rPr i="1" lang="en-US" sz="1800">
                <a:solidFill>
                  <a:schemeClr val="dk1"/>
                </a:solidFill>
                <a:latin typeface="Constantia"/>
                <a:ea typeface="Constantia"/>
                <a:cs typeface="Constantia"/>
                <a:sym typeface="Constantia"/>
              </a:rPr>
              <a:t>k</a:t>
            </a:r>
            <a:r>
              <a:rPr lang="en-US" sz="1800">
                <a:solidFill>
                  <a:schemeClr val="dk1"/>
                </a:solidFill>
                <a:latin typeface="Constantia"/>
                <a:ea typeface="Constantia"/>
                <a:cs typeface="Constantia"/>
                <a:sym typeface="Constantia"/>
              </a:rPr>
              <a:t> + </a:t>
            </a:r>
            <a:r>
              <a:rPr lang="en-US" sz="1800">
                <a:solidFill>
                  <a:schemeClr val="dk1"/>
                </a:solidFill>
                <a:latin typeface="Cambria Math"/>
                <a:ea typeface="Cambria Math"/>
                <a:cs typeface="Cambria Math"/>
                <a:sym typeface="Cambria Math"/>
              </a:rPr>
              <a:t>1</a:t>
            </a:r>
            <a:r>
              <a:rPr lang="en-US" sz="1800">
                <a:solidFill>
                  <a:schemeClr val="dk1"/>
                </a:solidFill>
                <a:latin typeface="Constantia"/>
                <a:ea typeface="Constantia"/>
                <a:cs typeface="Constantia"/>
                <a:sym typeface="Constantia"/>
              </a:rPr>
              <a:t>)</a:t>
            </a:r>
            <a:r>
              <a:rPr baseline="30000" lang="en-US" sz="1800">
                <a:solidFill>
                  <a:schemeClr val="dk1"/>
                </a:solidFill>
                <a:latin typeface="Constantia"/>
                <a:ea typeface="Constantia"/>
                <a:cs typeface="Constantia"/>
                <a:sym typeface="Constantia"/>
              </a:rPr>
              <a:t>st</a:t>
            </a:r>
            <a:r>
              <a:rPr lang="en-US" sz="1800">
                <a:solidFill>
                  <a:schemeClr val="dk1"/>
                </a:solidFill>
                <a:latin typeface="Constantia"/>
                <a:ea typeface="Constantia"/>
                <a:cs typeface="Constantia"/>
                <a:sym typeface="Constantia"/>
              </a:rPr>
              <a:t> domino, i.e, </a:t>
            </a:r>
            <a:r>
              <a:rPr i="1" lang="en-US" sz="1800">
                <a:solidFill>
                  <a:schemeClr val="dk1"/>
                </a:solidFill>
                <a:latin typeface="Constantia"/>
                <a:ea typeface="Constantia"/>
                <a:cs typeface="Constantia"/>
                <a:sym typeface="Constantia"/>
              </a:rPr>
              <a:t>P</a:t>
            </a:r>
            <a:r>
              <a:rPr lang="en-US" sz="1800">
                <a:solidFill>
                  <a:schemeClr val="dk1"/>
                </a:solidFill>
                <a:latin typeface="Constantia"/>
                <a:ea typeface="Constantia"/>
                <a:cs typeface="Constantia"/>
                <a:sym typeface="Constantia"/>
              </a:rPr>
              <a:t>(</a:t>
            </a:r>
            <a:r>
              <a:rPr i="1" lang="en-US" sz="1800">
                <a:solidFill>
                  <a:schemeClr val="dk1"/>
                </a:solidFill>
                <a:latin typeface="Constantia"/>
                <a:ea typeface="Constantia"/>
                <a:cs typeface="Constantia"/>
                <a:sym typeface="Constantia"/>
              </a:rPr>
              <a:t>k</a:t>
            </a:r>
            <a:r>
              <a:rPr lang="en-US" sz="1800">
                <a:solidFill>
                  <a:schemeClr val="dk1"/>
                </a:solidFill>
                <a:latin typeface="Constantia"/>
                <a:ea typeface="Constantia"/>
                <a:cs typeface="Constantia"/>
                <a:sym typeface="Constantia"/>
              </a:rPr>
              <a:t>)</a:t>
            </a:r>
            <a:r>
              <a:rPr i="1" lang="en-US" sz="1800">
                <a:solidFill>
                  <a:schemeClr val="dk1"/>
                </a:solidFill>
                <a:latin typeface="Constantia"/>
                <a:ea typeface="Constantia"/>
                <a:cs typeface="Constantia"/>
                <a:sym typeface="Constantia"/>
              </a:rPr>
              <a:t> </a:t>
            </a:r>
            <a:r>
              <a:rPr i="1" lang="en-US" sz="1800">
                <a:solidFill>
                  <a:schemeClr val="dk1"/>
                </a:solidFill>
                <a:latin typeface="Cambria Math"/>
                <a:ea typeface="Cambria Math"/>
                <a:cs typeface="Cambria Math"/>
                <a:sym typeface="Cambria Math"/>
              </a:rPr>
              <a:t>→</a:t>
            </a:r>
            <a:r>
              <a:rPr i="1" lang="en-US" sz="1800">
                <a:solidFill>
                  <a:schemeClr val="dk1"/>
                </a:solidFill>
                <a:latin typeface="Constantia"/>
                <a:ea typeface="Constantia"/>
                <a:cs typeface="Constantia"/>
                <a:sym typeface="Constantia"/>
              </a:rPr>
              <a:t> P</a:t>
            </a:r>
            <a:r>
              <a:rPr lang="en-US" sz="1800">
                <a:solidFill>
                  <a:schemeClr val="dk1"/>
                </a:solidFill>
                <a:latin typeface="Constantia"/>
                <a:ea typeface="Constantia"/>
                <a:cs typeface="Constantia"/>
                <a:sym typeface="Constantia"/>
              </a:rPr>
              <a:t>(</a:t>
            </a:r>
            <a:r>
              <a:rPr i="1" lang="en-US" sz="1800">
                <a:solidFill>
                  <a:schemeClr val="dk1"/>
                </a:solidFill>
                <a:latin typeface="Constantia"/>
                <a:ea typeface="Constantia"/>
                <a:cs typeface="Constantia"/>
                <a:sym typeface="Constantia"/>
              </a:rPr>
              <a:t>k + </a:t>
            </a:r>
            <a:r>
              <a:rPr lang="en-US" sz="1800">
                <a:solidFill>
                  <a:schemeClr val="dk1"/>
                </a:solidFill>
                <a:latin typeface="Cambria Math"/>
                <a:ea typeface="Cambria Math"/>
                <a:cs typeface="Cambria Math"/>
                <a:sym typeface="Cambria Math"/>
              </a:rPr>
              <a:t>1</a:t>
            </a:r>
            <a:r>
              <a:rPr lang="en-US" sz="1800">
                <a:solidFill>
                  <a:schemeClr val="dk1"/>
                </a:solidFill>
                <a:latin typeface="Constantia"/>
                <a:ea typeface="Constantia"/>
                <a:cs typeface="Constantia"/>
                <a:sym typeface="Constantia"/>
              </a:rPr>
              <a:t>) is true for all positive integers </a:t>
            </a:r>
            <a:r>
              <a:rPr i="1" lang="en-US" sz="1800">
                <a:solidFill>
                  <a:schemeClr val="dk1"/>
                </a:solidFill>
                <a:latin typeface="Constantia"/>
                <a:ea typeface="Constantia"/>
                <a:cs typeface="Constantia"/>
                <a:sym typeface="Constantia"/>
              </a:rPr>
              <a:t>k</a:t>
            </a: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p:txBody>
      </p:sp>
      <p:sp>
        <p:nvSpPr>
          <p:cNvPr id="165" name="Google Shape;165;p9"/>
          <p:cNvSpPr txBox="1"/>
          <p:nvPr/>
        </p:nvSpPr>
        <p:spPr>
          <a:xfrm>
            <a:off x="304800" y="3962400"/>
            <a:ext cx="228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Let </a:t>
            </a:r>
            <a:r>
              <a:rPr i="1" lang="en-US" sz="1800">
                <a:solidFill>
                  <a:schemeClr val="dk1"/>
                </a:solidFill>
                <a:latin typeface="Constantia"/>
                <a:ea typeface="Constantia"/>
                <a:cs typeface="Constantia"/>
                <a:sym typeface="Constantia"/>
              </a:rPr>
              <a:t>P</a:t>
            </a:r>
            <a:r>
              <a:rPr lang="en-US" sz="1800">
                <a:solidFill>
                  <a:schemeClr val="dk1"/>
                </a:solidFill>
                <a:latin typeface="Constantia"/>
                <a:ea typeface="Constantia"/>
                <a:cs typeface="Constantia"/>
                <a:sym typeface="Constantia"/>
              </a:rPr>
              <a:t>(</a:t>
            </a:r>
            <a:r>
              <a:rPr i="1" lang="en-US" sz="1800">
                <a:solidFill>
                  <a:schemeClr val="dk1"/>
                </a:solidFill>
                <a:latin typeface="Constantia"/>
                <a:ea typeface="Constantia"/>
                <a:cs typeface="Constantia"/>
                <a:sym typeface="Constantia"/>
              </a:rPr>
              <a:t>n</a:t>
            </a:r>
            <a:r>
              <a:rPr lang="en-US" sz="1800">
                <a:solidFill>
                  <a:schemeClr val="dk1"/>
                </a:solidFill>
                <a:latin typeface="Constantia"/>
                <a:ea typeface="Constantia"/>
                <a:cs typeface="Constantia"/>
                <a:sym typeface="Constantia"/>
              </a:rPr>
              <a:t>) be the proposition that the </a:t>
            </a:r>
            <a:r>
              <a:rPr i="1" lang="en-US" sz="1800">
                <a:solidFill>
                  <a:schemeClr val="dk1"/>
                </a:solidFill>
                <a:latin typeface="Constantia"/>
                <a:ea typeface="Constantia"/>
                <a:cs typeface="Constantia"/>
                <a:sym typeface="Constantia"/>
              </a:rPr>
              <a:t>n</a:t>
            </a:r>
            <a:r>
              <a:rPr lang="en-US" sz="1800">
                <a:solidFill>
                  <a:schemeClr val="dk1"/>
                </a:solidFill>
                <a:latin typeface="Constantia"/>
                <a:ea typeface="Constantia"/>
                <a:cs typeface="Constantia"/>
                <a:sym typeface="Constantia"/>
              </a:rPr>
              <a:t>th domino is knocked over.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66" name="Google Shape;166;p9"/>
          <p:cNvSpPr txBox="1"/>
          <p:nvPr/>
        </p:nvSpPr>
        <p:spPr>
          <a:xfrm>
            <a:off x="4648200" y="5334000"/>
            <a:ext cx="4038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Hence, all dominos are knocked over.</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i="1" lang="en-US" sz="1800">
                <a:solidFill>
                  <a:schemeClr val="dk1"/>
                </a:solidFill>
                <a:latin typeface="Constantia"/>
                <a:ea typeface="Constantia"/>
                <a:cs typeface="Constantia"/>
                <a:sym typeface="Constantia"/>
              </a:rPr>
              <a:t>P</a:t>
            </a:r>
            <a:r>
              <a:rPr lang="en-US" sz="1800">
                <a:solidFill>
                  <a:schemeClr val="dk1"/>
                </a:solidFill>
                <a:latin typeface="Constantia"/>
                <a:ea typeface="Constantia"/>
                <a:cs typeface="Constantia"/>
                <a:sym typeface="Constantia"/>
              </a:rPr>
              <a:t>(</a:t>
            </a:r>
            <a:r>
              <a:rPr i="1" lang="en-US" sz="1800">
                <a:solidFill>
                  <a:schemeClr val="dk1"/>
                </a:solidFill>
                <a:latin typeface="Constantia"/>
                <a:ea typeface="Constantia"/>
                <a:cs typeface="Constantia"/>
                <a:sym typeface="Constantia"/>
              </a:rPr>
              <a:t>n</a:t>
            </a:r>
            <a:r>
              <a:rPr lang="en-US" sz="1800">
                <a:solidFill>
                  <a:schemeClr val="dk1"/>
                </a:solidFill>
                <a:latin typeface="Constantia"/>
                <a:ea typeface="Constantia"/>
                <a:cs typeface="Constantia"/>
                <a:sym typeface="Constantia"/>
              </a:rPr>
              <a:t>) is true for all positive integers </a:t>
            </a:r>
            <a:r>
              <a:rPr i="1" lang="en-US" sz="1800">
                <a:solidFill>
                  <a:schemeClr val="dk1"/>
                </a:solidFill>
                <a:latin typeface="Constantia"/>
                <a:ea typeface="Constantia"/>
                <a:cs typeface="Constantia"/>
                <a:sym typeface="Constantia"/>
              </a:rPr>
              <a:t>n</a:t>
            </a:r>
            <a:r>
              <a:rPr lang="en-US" sz="1800">
                <a:solidFill>
                  <a:schemeClr val="dk1"/>
                </a:solidFill>
                <a:latin typeface="Constantia"/>
                <a:ea typeface="Constantia"/>
                <a:cs typeface="Constantia"/>
                <a:sym typeface="Constantia"/>
              </a:rPr>
              <a:t>.</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g311b2bad450_0_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Proving a Summation Formula by Mathematical Induction</a:t>
            </a:r>
            <a:endParaRPr/>
          </a:p>
        </p:txBody>
      </p:sp>
      <p:pic>
        <p:nvPicPr>
          <p:cNvPr id="172" name="Google Shape;172;g311b2bad450_0_33"/>
          <p:cNvPicPr preferRelativeResize="0"/>
          <p:nvPr/>
        </p:nvPicPr>
        <p:blipFill>
          <a:blip r:embed="rId3">
            <a:alphaModFix/>
          </a:blip>
          <a:stretch>
            <a:fillRect/>
          </a:stretch>
        </p:blipFill>
        <p:spPr>
          <a:xfrm>
            <a:off x="3384225" y="2282850"/>
            <a:ext cx="3108035" cy="741050"/>
          </a:xfrm>
          <a:prstGeom prst="rect">
            <a:avLst/>
          </a:prstGeom>
          <a:noFill/>
          <a:ln>
            <a:noFill/>
          </a:ln>
        </p:spPr>
      </p:pic>
      <p:pic>
        <p:nvPicPr>
          <p:cNvPr id="173" name="Google Shape;173;g311b2bad450_0_33"/>
          <p:cNvPicPr preferRelativeResize="0"/>
          <p:nvPr/>
        </p:nvPicPr>
        <p:blipFill>
          <a:blip r:embed="rId4">
            <a:alphaModFix/>
          </a:blip>
          <a:stretch>
            <a:fillRect/>
          </a:stretch>
        </p:blipFill>
        <p:spPr>
          <a:xfrm>
            <a:off x="5176275" y="3827823"/>
            <a:ext cx="3095778" cy="684075"/>
          </a:xfrm>
          <a:prstGeom prst="rect">
            <a:avLst/>
          </a:prstGeom>
          <a:noFill/>
          <a:ln>
            <a:noFill/>
          </a:ln>
        </p:spPr>
      </p:pic>
      <p:sp>
        <p:nvSpPr>
          <p:cNvPr id="174" name="Google Shape;174;g311b2bad450_0_33"/>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sz="2200">
                <a:latin typeface="Cambria Math"/>
                <a:ea typeface="Cambria Math"/>
                <a:cs typeface="Cambria Math"/>
                <a:sym typeface="Cambria Math"/>
              </a:rPr>
              <a:t>   Example</a:t>
            </a:r>
            <a:r>
              <a:rPr lang="en-US" sz="2200">
                <a:latin typeface="Cambria Math"/>
                <a:ea typeface="Cambria Math"/>
                <a:cs typeface="Cambria Math"/>
                <a:sym typeface="Cambria Math"/>
              </a:rPr>
              <a:t>: Show that if </a:t>
            </a:r>
            <a:r>
              <a:rPr i="1" lang="en-US" sz="2200">
                <a:latin typeface="Cambria Math"/>
                <a:ea typeface="Cambria Math"/>
                <a:cs typeface="Cambria Math"/>
                <a:sym typeface="Cambria Math"/>
              </a:rPr>
              <a:t>n</a:t>
            </a:r>
            <a:r>
              <a:rPr lang="en-US" sz="2200">
                <a:latin typeface="Cambria Math"/>
                <a:ea typeface="Cambria Math"/>
                <a:cs typeface="Cambria Math"/>
                <a:sym typeface="Cambria Math"/>
              </a:rPr>
              <a:t> is a positive integer, then:  </a:t>
            </a:r>
            <a:endParaRPr sz="2200">
              <a:latin typeface="Cambria Math"/>
              <a:ea typeface="Cambria Math"/>
              <a:cs typeface="Cambria Math"/>
              <a:sym typeface="Cambria Math"/>
            </a:endParaRPr>
          </a:p>
          <a:p>
            <a:pPr indent="-274320" lvl="0" marL="274320" rtl="0" algn="l">
              <a:spcBef>
                <a:spcPts val="520"/>
              </a:spcBef>
              <a:spcAft>
                <a:spcPts val="0"/>
              </a:spcAft>
              <a:buSzPts val="2470"/>
              <a:buNone/>
            </a:pPr>
            <a:r>
              <a:rPr b="1" lang="en-US" sz="2200">
                <a:latin typeface="Cambria Math"/>
                <a:ea typeface="Cambria Math"/>
                <a:cs typeface="Cambria Math"/>
                <a:sym typeface="Cambria Math"/>
              </a:rPr>
              <a:t>   </a:t>
            </a:r>
            <a:endParaRPr b="1" sz="2200">
              <a:latin typeface="Cambria Math"/>
              <a:ea typeface="Cambria Math"/>
              <a:cs typeface="Cambria Math"/>
              <a:sym typeface="Cambria Math"/>
            </a:endParaRPr>
          </a:p>
          <a:p>
            <a:pPr indent="-274320" lvl="0" marL="274320" rtl="0" algn="l">
              <a:spcBef>
                <a:spcPts val="520"/>
              </a:spcBef>
              <a:spcAft>
                <a:spcPts val="0"/>
              </a:spcAft>
              <a:buSzPts val="2470"/>
              <a:buNone/>
            </a:pPr>
            <a:r>
              <a:rPr b="1" lang="en-US" sz="2200">
                <a:latin typeface="Cambria Math"/>
                <a:ea typeface="Cambria Math"/>
                <a:cs typeface="Cambria Math"/>
                <a:sym typeface="Cambria Math"/>
              </a:rPr>
              <a:t>Solution</a:t>
            </a:r>
            <a:r>
              <a:rPr lang="en-US" sz="2200">
                <a:latin typeface="Cambria Math"/>
                <a:ea typeface="Cambria Math"/>
                <a:cs typeface="Cambria Math"/>
                <a:sym typeface="Cambria Math"/>
              </a:rPr>
              <a:t>:</a:t>
            </a:r>
            <a:endParaRPr sz="2200">
              <a:latin typeface="Cambria Math"/>
              <a:ea typeface="Cambria Math"/>
              <a:cs typeface="Cambria Math"/>
              <a:sym typeface="Cambria Math"/>
            </a:endParaRPr>
          </a:p>
          <a:p>
            <a:pPr indent="-257048" lvl="1" marL="640080" rtl="0" algn="just">
              <a:spcBef>
                <a:spcPts val="480"/>
              </a:spcBef>
              <a:spcAft>
                <a:spcPts val="0"/>
              </a:spcAft>
              <a:buSzPts val="2200"/>
              <a:buChar char="⚫"/>
            </a:pPr>
            <a:r>
              <a:rPr lang="en-US" sz="2200">
                <a:latin typeface="Cambria Math"/>
                <a:ea typeface="Cambria Math"/>
                <a:cs typeface="Cambria Math"/>
                <a:sym typeface="Cambria Math"/>
              </a:rPr>
              <a:t>BASIS STEP: </a:t>
            </a:r>
            <a:r>
              <a:rPr i="1" lang="en-US" sz="2200">
                <a:latin typeface="Cambria Math"/>
                <a:ea typeface="Cambria Math"/>
                <a:cs typeface="Cambria Math"/>
                <a:sym typeface="Cambria Math"/>
              </a:rPr>
              <a:t>P</a:t>
            </a:r>
            <a:r>
              <a:rPr lang="en-US" sz="2200">
                <a:latin typeface="Cambria Math"/>
                <a:ea typeface="Cambria Math"/>
                <a:cs typeface="Cambria Math"/>
                <a:sym typeface="Cambria Math"/>
              </a:rPr>
              <a:t>(</a:t>
            </a:r>
            <a:r>
              <a:rPr lang="en-US" sz="2200">
                <a:latin typeface="Cambria Math"/>
                <a:ea typeface="Cambria Math"/>
                <a:cs typeface="Cambria Math"/>
                <a:sym typeface="Cambria Math"/>
              </a:rPr>
              <a:t>1</a:t>
            </a:r>
            <a:r>
              <a:rPr lang="en-US" sz="2200">
                <a:latin typeface="Cambria Math"/>
                <a:ea typeface="Cambria Math"/>
                <a:cs typeface="Cambria Math"/>
                <a:sym typeface="Cambria Math"/>
              </a:rPr>
              <a:t>) is true since 1 = 1(</a:t>
            </a:r>
            <a:r>
              <a:rPr lang="en-US" sz="2200">
                <a:latin typeface="Cambria Math"/>
                <a:ea typeface="Cambria Math"/>
                <a:cs typeface="Cambria Math"/>
                <a:sym typeface="Cambria Math"/>
              </a:rPr>
              <a:t>1</a:t>
            </a:r>
            <a:r>
              <a:rPr lang="en-US" sz="2200">
                <a:latin typeface="Cambria Math"/>
                <a:ea typeface="Cambria Math"/>
                <a:cs typeface="Cambria Math"/>
                <a:sym typeface="Cambria Math"/>
              </a:rPr>
              <a:t> + </a:t>
            </a:r>
            <a:r>
              <a:rPr lang="en-US" sz="2200">
                <a:latin typeface="Cambria Math"/>
                <a:ea typeface="Cambria Math"/>
                <a:cs typeface="Cambria Math"/>
                <a:sym typeface="Cambria Math"/>
              </a:rPr>
              <a:t>1</a:t>
            </a:r>
            <a:r>
              <a:rPr lang="en-US" sz="2200">
                <a:latin typeface="Cambria Math"/>
                <a:ea typeface="Cambria Math"/>
                <a:cs typeface="Cambria Math"/>
                <a:sym typeface="Cambria Math"/>
              </a:rPr>
              <a:t>)/</a:t>
            </a:r>
            <a:r>
              <a:rPr lang="en-US" sz="2200">
                <a:latin typeface="Cambria Math"/>
                <a:ea typeface="Cambria Math"/>
                <a:cs typeface="Cambria Math"/>
                <a:sym typeface="Cambria Math"/>
              </a:rPr>
              <a:t>2</a:t>
            </a:r>
            <a:r>
              <a:rPr lang="en-US" sz="2200">
                <a:latin typeface="Cambria Math"/>
                <a:ea typeface="Cambria Math"/>
                <a:cs typeface="Cambria Math"/>
                <a:sym typeface="Cambria Math"/>
              </a:rPr>
              <a:t>.</a:t>
            </a:r>
            <a:endParaRPr sz="2200">
              <a:latin typeface="Cambria Math"/>
              <a:ea typeface="Cambria Math"/>
              <a:cs typeface="Cambria Math"/>
              <a:sym typeface="Cambria Math"/>
            </a:endParaRPr>
          </a:p>
          <a:p>
            <a:pPr indent="-257048" lvl="1" marL="640080" rtl="0" algn="just">
              <a:spcBef>
                <a:spcPts val="480"/>
              </a:spcBef>
              <a:spcAft>
                <a:spcPts val="0"/>
              </a:spcAft>
              <a:buSzPts val="2200"/>
              <a:buFont typeface="Cambria Math"/>
              <a:buChar char="⚫"/>
            </a:pPr>
            <a:r>
              <a:rPr lang="en-US" sz="2200">
                <a:latin typeface="Cambria Math"/>
                <a:ea typeface="Cambria Math"/>
                <a:cs typeface="Cambria Math"/>
                <a:sym typeface="Cambria Math"/>
              </a:rPr>
              <a:t>INDUCTIVE STEP: Assume </a:t>
            </a:r>
            <a:r>
              <a:rPr i="1" lang="en-US" sz="2200">
                <a:latin typeface="Cambria Math"/>
                <a:ea typeface="Cambria Math"/>
                <a:cs typeface="Cambria Math"/>
                <a:sym typeface="Cambria Math"/>
              </a:rPr>
              <a:t>P</a:t>
            </a:r>
            <a:r>
              <a:rPr lang="en-US" sz="2200">
                <a:latin typeface="Cambria Math"/>
                <a:ea typeface="Cambria Math"/>
                <a:cs typeface="Cambria Math"/>
                <a:sym typeface="Cambria Math"/>
              </a:rPr>
              <a:t>(</a:t>
            </a:r>
            <a:r>
              <a:rPr i="1" lang="en-US" sz="2200">
                <a:latin typeface="Cambria Math"/>
                <a:ea typeface="Cambria Math"/>
                <a:cs typeface="Cambria Math"/>
                <a:sym typeface="Cambria Math"/>
              </a:rPr>
              <a:t>k</a:t>
            </a:r>
            <a:r>
              <a:rPr lang="en-US" sz="2200">
                <a:latin typeface="Cambria Math"/>
                <a:ea typeface="Cambria Math"/>
                <a:cs typeface="Cambria Math"/>
                <a:sym typeface="Cambria Math"/>
              </a:rPr>
              <a:t>) holds.</a:t>
            </a:r>
            <a:endParaRPr sz="2200">
              <a:latin typeface="Cambria Math"/>
              <a:ea typeface="Cambria Math"/>
              <a:cs typeface="Cambria Math"/>
              <a:sym typeface="Cambria Math"/>
            </a:endParaRPr>
          </a:p>
          <a:p>
            <a:pPr indent="-274320" lvl="0" marL="274320" rtl="0" algn="l">
              <a:spcBef>
                <a:spcPts val="520"/>
              </a:spcBef>
              <a:spcAft>
                <a:spcPts val="0"/>
              </a:spcAft>
              <a:buSzPts val="2470"/>
              <a:buNone/>
            </a:pPr>
            <a:r>
              <a:rPr lang="en-US" sz="2200">
                <a:latin typeface="Cambria Math"/>
                <a:ea typeface="Cambria Math"/>
                <a:cs typeface="Cambria Math"/>
                <a:sym typeface="Cambria Math"/>
              </a:rPr>
              <a:t>       Then, the inductive hypothesis is:</a:t>
            </a:r>
            <a:endParaRPr sz="2200">
              <a:latin typeface="Cambria Math"/>
              <a:ea typeface="Cambria Math"/>
              <a:cs typeface="Cambria Math"/>
              <a:sym typeface="Cambria Math"/>
            </a:endParaRPr>
          </a:p>
          <a:p>
            <a:pPr indent="-274320" lvl="0" marL="274320" rtl="0" algn="l">
              <a:spcBef>
                <a:spcPts val="520"/>
              </a:spcBef>
              <a:spcAft>
                <a:spcPts val="0"/>
              </a:spcAft>
              <a:buSzPts val="2470"/>
              <a:buNone/>
            </a:pPr>
            <a:r>
              <a:rPr lang="en-US" sz="2200">
                <a:latin typeface="Cambria Math"/>
                <a:ea typeface="Cambria Math"/>
                <a:cs typeface="Cambria Math"/>
                <a:sym typeface="Cambria Math"/>
              </a:rPr>
              <a:t>        Under this assumption,   </a:t>
            </a:r>
            <a:endParaRPr sz="2200">
              <a:latin typeface="Cambria Math"/>
              <a:ea typeface="Cambria Math"/>
              <a:cs typeface="Cambria Math"/>
              <a:sym typeface="Cambria Math"/>
            </a:endParaRPr>
          </a:p>
        </p:txBody>
      </p:sp>
      <p:pic>
        <p:nvPicPr>
          <p:cNvPr descr="addin_tmp.png" id="175" name="Google Shape;175;g311b2bad450_0_33"/>
          <p:cNvPicPr preferRelativeResize="0"/>
          <p:nvPr/>
        </p:nvPicPr>
        <p:blipFill rotWithShape="1">
          <a:blip r:embed="rId5">
            <a:alphaModFix/>
          </a:blip>
          <a:srcRect b="0" l="0" r="0" t="0"/>
          <a:stretch/>
        </p:blipFill>
        <p:spPr>
          <a:xfrm>
            <a:off x="4267200" y="5257800"/>
            <a:ext cx="2406015" cy="537210"/>
          </a:xfrm>
          <a:prstGeom prst="rect">
            <a:avLst/>
          </a:prstGeom>
          <a:noFill/>
          <a:ln>
            <a:noFill/>
          </a:ln>
        </p:spPr>
      </p:pic>
      <p:pic>
        <p:nvPicPr>
          <p:cNvPr descr="addin_tmp.png" id="176" name="Google Shape;176;g311b2bad450_0_33"/>
          <p:cNvPicPr preferRelativeResize="0"/>
          <p:nvPr/>
        </p:nvPicPr>
        <p:blipFill rotWithShape="1">
          <a:blip r:embed="rId6">
            <a:alphaModFix/>
          </a:blip>
          <a:srcRect b="0" l="0" r="0" t="0"/>
          <a:stretch/>
        </p:blipFill>
        <p:spPr>
          <a:xfrm>
            <a:off x="4343400" y="5867400"/>
            <a:ext cx="1832610" cy="537210"/>
          </a:xfrm>
          <a:prstGeom prst="rect">
            <a:avLst/>
          </a:prstGeom>
          <a:noFill/>
          <a:ln>
            <a:noFill/>
          </a:ln>
        </p:spPr>
      </p:pic>
      <p:pic>
        <p:nvPicPr>
          <p:cNvPr descr="addin_tmp.png" id="177" name="Google Shape;177;g311b2bad450_0_33"/>
          <p:cNvPicPr preferRelativeResize="0"/>
          <p:nvPr/>
        </p:nvPicPr>
        <p:blipFill rotWithShape="1">
          <a:blip r:embed="rId7">
            <a:alphaModFix/>
          </a:blip>
          <a:srcRect b="0" l="0" r="0" t="0"/>
          <a:stretch/>
        </p:blipFill>
        <p:spPr>
          <a:xfrm>
            <a:off x="1447800" y="4648200"/>
            <a:ext cx="5044440" cy="537210"/>
          </a:xfrm>
          <a:prstGeom prst="rect">
            <a:avLst/>
          </a:prstGeom>
          <a:noFill/>
          <a:ln>
            <a:noFill/>
          </a:ln>
        </p:spPr>
      </p:pic>
      <p:sp>
        <p:nvSpPr>
          <p:cNvPr id="178" name="Google Shape;178;g311b2bad450_0_33"/>
          <p:cNvSpPr/>
          <p:nvPr/>
        </p:nvSpPr>
        <p:spPr>
          <a:xfrm flipH="1" rot="-5400000">
            <a:off x="6705600" y="61722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Conjecturing and Proving Correct a Summation Formula</a:t>
            </a:r>
            <a:endParaRPr/>
          </a:p>
        </p:txBody>
      </p:sp>
      <p:sp>
        <p:nvSpPr>
          <p:cNvPr id="184" name="Google Shape;184;p11"/>
          <p:cNvSpPr txBox="1"/>
          <p:nvPr>
            <p:ph idx="1" type="body"/>
          </p:nvPr>
        </p:nvSpPr>
        <p:spPr>
          <a:xfrm>
            <a:off x="457200" y="1935475"/>
            <a:ext cx="8229600" cy="46425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b="1" lang="en-US" sz="1800">
                <a:latin typeface="Cambria Math"/>
                <a:ea typeface="Cambria Math"/>
                <a:cs typeface="Cambria Math"/>
                <a:sym typeface="Cambria Math"/>
              </a:rPr>
              <a:t>      Example</a:t>
            </a:r>
            <a:r>
              <a:rPr lang="en-US" sz="1800">
                <a:latin typeface="Cambria Math"/>
                <a:ea typeface="Cambria Math"/>
                <a:cs typeface="Cambria Math"/>
                <a:sym typeface="Cambria Math"/>
              </a:rPr>
              <a:t>: Conjecture and prove correct a formula for the sum of the first </a:t>
            </a:r>
            <a:r>
              <a:rPr i="1" lang="en-US" sz="1800">
                <a:latin typeface="Cambria Math"/>
                <a:ea typeface="Cambria Math"/>
                <a:cs typeface="Cambria Math"/>
                <a:sym typeface="Cambria Math"/>
              </a:rPr>
              <a:t>n</a:t>
            </a:r>
            <a:r>
              <a:rPr lang="en-US" sz="1800">
                <a:latin typeface="Cambria Math"/>
                <a:ea typeface="Cambria Math"/>
                <a:cs typeface="Cambria Math"/>
                <a:sym typeface="Cambria Math"/>
              </a:rPr>
              <a:t> positive odd integers. Then prove your conjecture.</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rPr b="1" lang="en-US" sz="1800">
                <a:latin typeface="Cambria Math"/>
                <a:ea typeface="Cambria Math"/>
                <a:cs typeface="Cambria Math"/>
                <a:sym typeface="Cambria Math"/>
              </a:rPr>
              <a:t>       Solution</a:t>
            </a:r>
            <a:r>
              <a:rPr lang="en-US" sz="1800">
                <a:latin typeface="Cambria Math"/>
                <a:ea typeface="Cambria Math"/>
                <a:cs typeface="Cambria Math"/>
                <a:sym typeface="Cambria Math"/>
              </a:rPr>
              <a:t>: We have:   1= 1, 1 + 3 = 4, 1 + 3 + 5 = 9,  1 + 3 + 5 + 7 = 16, </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rPr lang="en-US" sz="1800">
                <a:latin typeface="Cambria Math"/>
                <a:ea typeface="Cambria Math"/>
                <a:cs typeface="Cambria Math"/>
                <a:sym typeface="Cambria Math"/>
              </a:rPr>
              <a:t>                                              1 + 3 + 5 + 7 + 9 = 25.</a:t>
            </a:r>
            <a:endParaRPr sz="1800">
              <a:latin typeface="Cambria Math"/>
              <a:ea typeface="Cambria Math"/>
              <a:cs typeface="Cambria Math"/>
              <a:sym typeface="Cambria Math"/>
            </a:endParaRPr>
          </a:p>
          <a:p>
            <a:pPr indent="-289941" lvl="1" marL="640080" rtl="0" algn="l">
              <a:spcBef>
                <a:spcPts val="264"/>
              </a:spcBef>
              <a:spcAft>
                <a:spcPts val="0"/>
              </a:spcAft>
              <a:buSzPts val="1800"/>
              <a:buChar char="⚫"/>
            </a:pPr>
            <a:r>
              <a:rPr lang="en-US" sz="1800">
                <a:latin typeface="Cambria Math"/>
                <a:ea typeface="Cambria Math"/>
                <a:cs typeface="Cambria Math"/>
                <a:sym typeface="Cambria Math"/>
              </a:rPr>
              <a:t>We can conjecture that the sum of the first </a:t>
            </a:r>
            <a:r>
              <a:rPr i="1" lang="en-US" sz="1800">
                <a:latin typeface="Cambria Math"/>
                <a:ea typeface="Cambria Math"/>
                <a:cs typeface="Cambria Math"/>
                <a:sym typeface="Cambria Math"/>
              </a:rPr>
              <a:t>n </a:t>
            </a:r>
            <a:r>
              <a:rPr lang="en-US" sz="1800">
                <a:latin typeface="Cambria Math"/>
                <a:ea typeface="Cambria Math"/>
                <a:cs typeface="Cambria Math"/>
                <a:sym typeface="Cambria Math"/>
              </a:rPr>
              <a:t>positive odd integers is </a:t>
            </a:r>
            <a:r>
              <a:rPr i="1" lang="en-US" sz="1800">
                <a:latin typeface="Cambria Math"/>
                <a:ea typeface="Cambria Math"/>
                <a:cs typeface="Cambria Math"/>
                <a:sym typeface="Cambria Math"/>
              </a:rPr>
              <a:t>n</a:t>
            </a:r>
            <a:r>
              <a:rPr baseline="30000" lang="en-US" sz="1800">
                <a:latin typeface="Cambria Math"/>
                <a:ea typeface="Cambria Math"/>
                <a:cs typeface="Cambria Math"/>
                <a:sym typeface="Cambria Math"/>
              </a:rPr>
              <a:t>2</a:t>
            </a:r>
            <a:r>
              <a:rPr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t/>
            </a:r>
            <a:endParaRPr sz="1800">
              <a:latin typeface="Cambria Math"/>
              <a:ea typeface="Cambria Math"/>
              <a:cs typeface="Cambria Math"/>
              <a:sym typeface="Cambria Math"/>
            </a:endParaRPr>
          </a:p>
          <a:p>
            <a:pPr indent="-289941" lvl="1" marL="640080" rtl="0" algn="l">
              <a:spcBef>
                <a:spcPts val="264"/>
              </a:spcBef>
              <a:spcAft>
                <a:spcPts val="0"/>
              </a:spcAft>
              <a:buSzPts val="1800"/>
              <a:buFont typeface="Cambria Math"/>
              <a:buChar char="⚫"/>
            </a:pPr>
            <a:r>
              <a:rPr lang="en-US" sz="1800">
                <a:latin typeface="Cambria Math"/>
                <a:ea typeface="Cambria Math"/>
                <a:cs typeface="Cambria Math"/>
                <a:sym typeface="Cambria Math"/>
              </a:rPr>
              <a:t>We prove that the conjecture </a:t>
            </a:r>
            <a:r>
              <a:rPr lang="en-US" sz="1800">
                <a:latin typeface="Cambria Math"/>
                <a:ea typeface="Cambria Math"/>
                <a:cs typeface="Cambria Math"/>
                <a:sym typeface="Cambria Math"/>
              </a:rPr>
              <a:t>is</a:t>
            </a:r>
            <a:r>
              <a:rPr lang="en-US" sz="1800">
                <a:latin typeface="Cambria Math"/>
                <a:ea typeface="Cambria Math"/>
                <a:cs typeface="Cambria Math"/>
                <a:sym typeface="Cambria Math"/>
              </a:rPr>
              <a:t> correct with mathematical induction.</a:t>
            </a:r>
            <a:endParaRPr sz="1800">
              <a:latin typeface="Cambria Math"/>
              <a:ea typeface="Cambria Math"/>
              <a:cs typeface="Cambria Math"/>
              <a:sym typeface="Cambria Math"/>
            </a:endParaRPr>
          </a:p>
          <a:p>
            <a:pPr indent="-289941" lvl="1" marL="640080" rtl="0" algn="l">
              <a:spcBef>
                <a:spcPts val="264"/>
              </a:spcBef>
              <a:spcAft>
                <a:spcPts val="0"/>
              </a:spcAft>
              <a:buSzPts val="1800"/>
              <a:buChar char="⚫"/>
            </a:pPr>
            <a:r>
              <a:rPr lang="en-US" sz="1800">
                <a:latin typeface="Cambria Math"/>
                <a:ea typeface="Cambria Math"/>
                <a:cs typeface="Cambria Math"/>
                <a:sym typeface="Cambria Math"/>
              </a:rPr>
              <a:t>BASIS STEP: </a:t>
            </a:r>
            <a:r>
              <a:rPr i="1" lang="en-US" sz="1800">
                <a:latin typeface="Cambria Math"/>
                <a:ea typeface="Cambria Math"/>
                <a:cs typeface="Cambria Math"/>
                <a:sym typeface="Cambria Math"/>
              </a:rPr>
              <a:t>P</a:t>
            </a:r>
            <a:r>
              <a:rPr lang="en-US" sz="1800">
                <a:latin typeface="Cambria Math"/>
                <a:ea typeface="Cambria Math"/>
                <a:cs typeface="Cambria Math"/>
                <a:sym typeface="Cambria Math"/>
              </a:rPr>
              <a:t>(</a:t>
            </a:r>
            <a:r>
              <a:rPr lang="en-US" sz="1800">
                <a:latin typeface="Cambria Math"/>
                <a:ea typeface="Cambria Math"/>
                <a:cs typeface="Cambria Math"/>
                <a:sym typeface="Cambria Math"/>
              </a:rPr>
              <a:t>1</a:t>
            </a:r>
            <a:r>
              <a:rPr lang="en-US" sz="1800">
                <a:latin typeface="Cambria Math"/>
                <a:ea typeface="Cambria Math"/>
                <a:cs typeface="Cambria Math"/>
                <a:sym typeface="Cambria Math"/>
              </a:rPr>
              <a:t>) is true since 1</a:t>
            </a:r>
            <a:r>
              <a:rPr baseline="30000" lang="en-US" sz="1800">
                <a:latin typeface="Cambria Math"/>
                <a:ea typeface="Cambria Math"/>
                <a:cs typeface="Cambria Math"/>
                <a:sym typeface="Cambria Math"/>
              </a:rPr>
              <a:t>2</a:t>
            </a:r>
            <a:r>
              <a:rPr lang="en-US" sz="1800">
                <a:latin typeface="Cambria Math"/>
                <a:ea typeface="Cambria Math"/>
                <a:cs typeface="Cambria Math"/>
                <a:sym typeface="Cambria Math"/>
              </a:rPr>
              <a:t> = 1.</a:t>
            </a:r>
            <a:endParaRPr sz="1800">
              <a:latin typeface="Cambria Math"/>
              <a:ea typeface="Cambria Math"/>
              <a:cs typeface="Cambria Math"/>
              <a:sym typeface="Cambria Math"/>
            </a:endParaRPr>
          </a:p>
          <a:p>
            <a:pPr indent="-289941" lvl="1" marL="640080" rtl="0" algn="l">
              <a:spcBef>
                <a:spcPts val="264"/>
              </a:spcBef>
              <a:spcAft>
                <a:spcPts val="0"/>
              </a:spcAft>
              <a:buSzPts val="1800"/>
              <a:buChar char="⚫"/>
            </a:pPr>
            <a:r>
              <a:rPr lang="en-US" sz="1800">
                <a:latin typeface="Cambria Math"/>
                <a:ea typeface="Cambria Math"/>
                <a:cs typeface="Cambria Math"/>
                <a:sym typeface="Cambria Math"/>
              </a:rPr>
              <a:t>INDUCTIVE STEP: We have to show that, </a:t>
            </a:r>
            <a:r>
              <a:rPr lang="en-US" sz="1800">
                <a:latin typeface="Cambria Math"/>
                <a:ea typeface="Cambria Math"/>
                <a:cs typeface="Cambria Math"/>
                <a:sym typeface="Cambria Math"/>
              </a:rPr>
              <a:t>for every positive integer </a:t>
            </a:r>
            <a:r>
              <a:rPr i="1" lang="en-US" sz="1800">
                <a:latin typeface="Cambria Math"/>
                <a:ea typeface="Cambria Math"/>
                <a:cs typeface="Cambria Math"/>
                <a:sym typeface="Cambria Math"/>
              </a:rPr>
              <a:t>k</a:t>
            </a:r>
            <a:r>
              <a:rPr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0" lvl="0" marL="640080" rtl="0" algn="l">
              <a:spcBef>
                <a:spcPts val="264"/>
              </a:spcBef>
              <a:spcAft>
                <a:spcPts val="0"/>
              </a:spcAft>
              <a:buNone/>
            </a:pPr>
            <a:r>
              <a:rPr i="1" lang="en-US" sz="1800">
                <a:latin typeface="Cambria Math"/>
                <a:ea typeface="Cambria Math"/>
                <a:cs typeface="Cambria Math"/>
                <a:sym typeface="Cambria Math"/>
              </a:rPr>
              <a:t>                  </a:t>
            </a:r>
            <a:r>
              <a:rPr i="1" lang="en-US" sz="1800">
                <a:latin typeface="Cambria Math"/>
                <a:ea typeface="Cambria Math"/>
                <a:cs typeface="Cambria Math"/>
                <a:sym typeface="Cambria Math"/>
              </a:rPr>
              <a:t>P(k) </a:t>
            </a:r>
            <a:r>
              <a:rPr i="1" lang="en-US" sz="1800">
                <a:latin typeface="Cambria Math"/>
                <a:ea typeface="Cambria Math"/>
                <a:cs typeface="Cambria Math"/>
                <a:sym typeface="Cambria Math"/>
              </a:rPr>
              <a:t>→</a:t>
            </a:r>
            <a:r>
              <a:rPr i="1" lang="en-US" sz="1800">
                <a:latin typeface="Cambria Math"/>
                <a:ea typeface="Cambria Math"/>
                <a:cs typeface="Cambria Math"/>
                <a:sym typeface="Cambria Math"/>
              </a:rPr>
              <a:t> P</a:t>
            </a:r>
            <a:r>
              <a:rPr lang="en-US" sz="1800">
                <a:latin typeface="Cambria Math"/>
                <a:ea typeface="Cambria Math"/>
                <a:cs typeface="Cambria Math"/>
                <a:sym typeface="Cambria Math"/>
              </a:rPr>
              <a:t>(</a:t>
            </a:r>
            <a:r>
              <a:rPr i="1" lang="en-US" sz="1800">
                <a:latin typeface="Cambria Math"/>
                <a:ea typeface="Cambria Math"/>
                <a:cs typeface="Cambria Math"/>
                <a:sym typeface="Cambria Math"/>
              </a:rPr>
              <a:t>k </a:t>
            </a:r>
            <a:r>
              <a:rPr lang="en-US" sz="1800">
                <a:latin typeface="Cambria Math"/>
                <a:ea typeface="Cambria Math"/>
                <a:cs typeface="Cambria Math"/>
                <a:sym typeface="Cambria Math"/>
              </a:rPr>
              <a:t>+</a:t>
            </a:r>
            <a:r>
              <a:rPr i="1" lang="en-US" sz="1800">
                <a:latin typeface="Cambria Math"/>
                <a:ea typeface="Cambria Math"/>
                <a:cs typeface="Cambria Math"/>
                <a:sym typeface="Cambria Math"/>
              </a:rPr>
              <a:t> </a:t>
            </a:r>
            <a:r>
              <a:rPr lang="en-US" sz="1800">
                <a:latin typeface="Cambria Math"/>
                <a:ea typeface="Cambria Math"/>
                <a:cs typeface="Cambria Math"/>
                <a:sym typeface="Cambria Math"/>
              </a:rPr>
              <a:t>1</a:t>
            </a:r>
            <a:r>
              <a:rPr lang="en-US" sz="1800">
                <a:latin typeface="Cambria Math"/>
                <a:ea typeface="Cambria Math"/>
                <a:cs typeface="Cambria Math"/>
                <a:sym typeface="Cambria Math"/>
              </a:rPr>
              <a:t>).</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rPr lang="en-US" sz="1800">
                <a:latin typeface="Cambria Math"/>
                <a:ea typeface="Cambria Math"/>
                <a:cs typeface="Cambria Math"/>
                <a:sym typeface="Cambria Math"/>
              </a:rPr>
              <a:t>               Assume the inductive hypothesis P(</a:t>
            </a:r>
            <a:r>
              <a:rPr i="1" lang="en-US" sz="1800">
                <a:latin typeface="Cambria Math"/>
                <a:ea typeface="Cambria Math"/>
                <a:cs typeface="Cambria Math"/>
                <a:sym typeface="Cambria Math"/>
              </a:rPr>
              <a:t>k</a:t>
            </a:r>
            <a:r>
              <a:rPr lang="en-US" sz="1800">
                <a:latin typeface="Cambria Math"/>
                <a:ea typeface="Cambria Math"/>
                <a:cs typeface="Cambria Math"/>
                <a:sym typeface="Cambria Math"/>
              </a:rPr>
              <a:t>) is True and then show that </a:t>
            </a:r>
            <a:r>
              <a:rPr i="1" lang="en-US" sz="1800">
                <a:latin typeface="Cambria Math"/>
                <a:ea typeface="Cambria Math"/>
                <a:cs typeface="Cambria Math"/>
                <a:sym typeface="Cambria Math"/>
              </a:rPr>
              <a:t>P</a:t>
            </a:r>
            <a:r>
              <a:rPr lang="en-US" sz="1800">
                <a:latin typeface="Cambria Math"/>
                <a:ea typeface="Cambria Math"/>
                <a:cs typeface="Cambria Math"/>
                <a:sym typeface="Cambria Math"/>
              </a:rPr>
              <a:t>(</a:t>
            </a:r>
            <a:r>
              <a:rPr i="1" lang="en-US" sz="1800">
                <a:latin typeface="Cambria Math"/>
                <a:ea typeface="Cambria Math"/>
                <a:cs typeface="Cambria Math"/>
                <a:sym typeface="Cambria Math"/>
              </a:rPr>
              <a:t>k </a:t>
            </a:r>
            <a:r>
              <a:rPr lang="en-US" sz="1800">
                <a:latin typeface="Cambria Math"/>
                <a:ea typeface="Cambria Math"/>
                <a:cs typeface="Cambria Math"/>
                <a:sym typeface="Cambria Math"/>
              </a:rPr>
              <a:t>+ </a:t>
            </a:r>
            <a:r>
              <a:rPr lang="en-US" sz="1800">
                <a:latin typeface="Cambria Math"/>
                <a:ea typeface="Cambria Math"/>
                <a:cs typeface="Cambria Math"/>
                <a:sym typeface="Cambria Math"/>
              </a:rPr>
              <a:t>1</a:t>
            </a:r>
            <a:r>
              <a:rPr lang="en-US" sz="1800">
                <a:latin typeface="Cambria Math"/>
                <a:ea typeface="Cambria Math"/>
                <a:cs typeface="Cambria Math"/>
                <a:sym typeface="Cambria Math"/>
              </a:rPr>
              <a:t>) holds has well.</a:t>
            </a:r>
            <a:endParaRPr sz="1800">
              <a:latin typeface="Cambria Math"/>
              <a:ea typeface="Cambria Math"/>
              <a:cs typeface="Cambria Math"/>
              <a:sym typeface="Cambria Math"/>
            </a:endParaRPr>
          </a:p>
          <a:p>
            <a:pPr indent="-274320" lvl="0" marL="274320" rtl="0" algn="l">
              <a:spcBef>
                <a:spcPts val="286"/>
              </a:spcBef>
              <a:spcAft>
                <a:spcPts val="0"/>
              </a:spcAft>
              <a:buSzPts val="2470"/>
              <a:buNone/>
            </a:pPr>
            <a:r>
              <a:t/>
            </a:r>
            <a:endParaRPr sz="1800">
              <a:latin typeface="Cambria Math"/>
              <a:ea typeface="Cambria Math"/>
              <a:cs typeface="Cambria Math"/>
              <a:sym typeface="Cambria Math"/>
            </a:endParaRPr>
          </a:p>
          <a:p>
            <a:pPr indent="-188055" lvl="0" marL="274320" rtl="0" algn="r">
              <a:spcBef>
                <a:spcPts val="286"/>
              </a:spcBef>
              <a:spcAft>
                <a:spcPts val="0"/>
              </a:spcAft>
              <a:buSzPts val="2470"/>
              <a:buNone/>
            </a:pPr>
            <a:r>
              <a:rPr lang="en-US" sz="1800">
                <a:latin typeface="Cambria Math"/>
                <a:ea typeface="Cambria Math"/>
                <a:cs typeface="Cambria Math"/>
                <a:sym typeface="Cambria Math"/>
              </a:rPr>
              <a:t>(continued →)           .</a:t>
            </a:r>
            <a:endParaRPr sz="1800">
              <a:latin typeface="Cambria Math"/>
              <a:ea typeface="Cambria Math"/>
              <a:cs typeface="Cambria Math"/>
              <a:sym typeface="Cambria Math"/>
            </a:endParaRPr>
          </a:p>
        </p:txBody>
      </p:sp>
      <p:sp>
        <p:nvSpPr>
          <p:cNvPr id="185" name="Google Shape;185;p11"/>
          <p:cNvSpPr txBox="1"/>
          <p:nvPr/>
        </p:nvSpPr>
        <p:spPr>
          <a:xfrm>
            <a:off x="1778800" y="3505200"/>
            <a:ext cx="3508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mbria Math"/>
                <a:ea typeface="Cambria Math"/>
                <a:cs typeface="Cambria Math"/>
                <a:sym typeface="Cambria Math"/>
              </a:rPr>
              <a:t>1 + 3 + 5 + ∙∙∙+ (2</a:t>
            </a:r>
            <a:r>
              <a:rPr i="1" lang="en-US" sz="2000">
                <a:solidFill>
                  <a:schemeClr val="dk1"/>
                </a:solidFill>
                <a:latin typeface="Constantia"/>
                <a:ea typeface="Constantia"/>
                <a:cs typeface="Constantia"/>
                <a:sym typeface="Constantia"/>
              </a:rPr>
              <a:t>n</a:t>
            </a:r>
            <a:r>
              <a:rPr lang="en-US" sz="2000">
                <a:solidFill>
                  <a:schemeClr val="dk1"/>
                </a:solidFill>
                <a:latin typeface="Cambria Math"/>
                <a:ea typeface="Cambria Math"/>
                <a:cs typeface="Cambria Math"/>
                <a:sym typeface="Cambria Math"/>
              </a:rPr>
              <a:t>  − 1) =</a:t>
            </a:r>
            <a:r>
              <a:rPr i="1" lang="en-US" sz="2000">
                <a:solidFill>
                  <a:schemeClr val="dk1"/>
                </a:solidFill>
                <a:latin typeface="Constantia"/>
                <a:ea typeface="Constantia"/>
                <a:cs typeface="Constantia"/>
                <a:sym typeface="Constantia"/>
              </a:rPr>
              <a:t>n</a:t>
            </a:r>
            <a:r>
              <a:rPr baseline="30000" lang="en-US" sz="2000">
                <a:solidFill>
                  <a:schemeClr val="dk1"/>
                </a:solidFill>
                <a:latin typeface="Cambria Math"/>
                <a:ea typeface="Cambria Math"/>
                <a:cs typeface="Cambria Math"/>
                <a:sym typeface="Cambria Math"/>
              </a:rPr>
              <a:t>2 </a:t>
            </a:r>
            <a:r>
              <a:rPr lang="en-US" sz="2000">
                <a:solidFill>
                  <a:schemeClr val="dk1"/>
                </a:solidFill>
                <a:latin typeface="Cambria Math"/>
                <a:ea typeface="Cambria Math"/>
                <a:cs typeface="Cambria Math"/>
                <a:sym typeface="Cambria Math"/>
              </a:rPr>
              <a:t>.  </a:t>
            </a:r>
            <a:endParaRPr sz="20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1b2bad450_0_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Conjecturing and Proving Correct a Summation Formula</a:t>
            </a:r>
            <a:endParaRPr/>
          </a:p>
        </p:txBody>
      </p:sp>
      <p:sp>
        <p:nvSpPr>
          <p:cNvPr id="191" name="Google Shape;191;g311b2bad450_0_0"/>
          <p:cNvSpPr txBox="1"/>
          <p:nvPr>
            <p:ph idx="1" type="body"/>
          </p:nvPr>
        </p:nvSpPr>
        <p:spPr>
          <a:xfrm>
            <a:off x="457200" y="2182125"/>
            <a:ext cx="8382000" cy="4142400"/>
          </a:xfrm>
          <a:prstGeom prst="rect">
            <a:avLst/>
          </a:prstGeom>
          <a:noFill/>
          <a:ln>
            <a:noFill/>
          </a:ln>
        </p:spPr>
        <p:txBody>
          <a:bodyPr anchorCtr="0" anchor="t" bIns="45700" lIns="91425" spcFirstLastPara="1" rIns="91425" wrap="square" tIns="45700">
            <a:normAutofit/>
          </a:bodyPr>
          <a:lstStyle/>
          <a:p>
            <a:pPr indent="0" lvl="0" marL="0" rtl="0" algn="l">
              <a:spcBef>
                <a:spcPts val="286"/>
              </a:spcBef>
              <a:spcAft>
                <a:spcPts val="0"/>
              </a:spcAft>
              <a:buSzPts val="2470"/>
              <a:buNone/>
            </a:pPr>
            <a:r>
              <a:t/>
            </a:r>
            <a:endParaRPr>
              <a:latin typeface="Cambria Math"/>
              <a:ea typeface="Cambria Math"/>
              <a:cs typeface="Cambria Math"/>
              <a:sym typeface="Cambria Math"/>
            </a:endParaRPr>
          </a:p>
          <a:p>
            <a:pPr indent="-305181" lvl="1" marL="640080" rtl="0" algn="l">
              <a:spcBef>
                <a:spcPts val="264"/>
              </a:spcBef>
              <a:spcAft>
                <a:spcPts val="0"/>
              </a:spcAft>
              <a:buSzPts val="2040"/>
              <a:buFont typeface="Cambria Math"/>
              <a:buChar char="⚫"/>
            </a:pPr>
            <a:r>
              <a:rPr lang="en-US">
                <a:latin typeface="Cambria Math"/>
                <a:ea typeface="Cambria Math"/>
                <a:cs typeface="Cambria Math"/>
                <a:sym typeface="Cambria Math"/>
              </a:rPr>
              <a:t>So, </a:t>
            </a:r>
            <a:r>
              <a:rPr lang="en-US">
                <a:latin typeface="Cambria Math"/>
                <a:ea typeface="Cambria Math"/>
                <a:cs typeface="Cambria Math"/>
                <a:sym typeface="Cambria Math"/>
              </a:rPr>
              <a:t>assuming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a:t>
            </a:r>
            <a:r>
              <a:rPr lang="en-US">
                <a:latin typeface="Cambria Math"/>
                <a:ea typeface="Cambria Math"/>
                <a:cs typeface="Cambria Math"/>
                <a:sym typeface="Cambria Math"/>
              </a:rPr>
              <a:t>), </a:t>
            </a:r>
            <a:r>
              <a:rPr lang="en-US">
                <a:latin typeface="Cambria Math"/>
                <a:ea typeface="Cambria Math"/>
                <a:cs typeface="Cambria Math"/>
                <a:sym typeface="Cambria Math"/>
              </a:rPr>
              <a:t>it follows that:</a:t>
            </a:r>
            <a:endParaRPr>
              <a:latin typeface="Cambria Math"/>
              <a:ea typeface="Cambria Math"/>
              <a:cs typeface="Cambria Math"/>
              <a:sym typeface="Cambria Math"/>
            </a:endParaRPr>
          </a:p>
          <a:p>
            <a:pPr indent="-188055" lvl="0" marL="274320" rtl="0" algn="l">
              <a:spcBef>
                <a:spcPts val="286"/>
              </a:spcBef>
              <a:spcAft>
                <a:spcPts val="0"/>
              </a:spcAft>
              <a:buSzPts val="2470"/>
              <a:buNone/>
            </a:pPr>
            <a:r>
              <a:t/>
            </a:r>
            <a:endParaRPr>
              <a:latin typeface="Cambria Math"/>
              <a:ea typeface="Cambria Math"/>
              <a:cs typeface="Cambria Math"/>
              <a:sym typeface="Cambria Math"/>
            </a:endParaRPr>
          </a:p>
          <a:p>
            <a:pPr indent="-188055" lvl="0" marL="274320" rtl="0" algn="l">
              <a:spcBef>
                <a:spcPts val="286"/>
              </a:spcBef>
              <a:spcAft>
                <a:spcPts val="0"/>
              </a:spcAft>
              <a:buSzPts val="2470"/>
              <a:buNone/>
            </a:pPr>
            <a:r>
              <a:t/>
            </a:r>
            <a:endParaRPr>
              <a:latin typeface="Cambria Math"/>
              <a:ea typeface="Cambria Math"/>
              <a:cs typeface="Cambria Math"/>
              <a:sym typeface="Cambria Math"/>
            </a:endParaRPr>
          </a:p>
          <a:p>
            <a:pPr indent="-188055" lvl="0" marL="274320" rtl="0" algn="l">
              <a:spcBef>
                <a:spcPts val="286"/>
              </a:spcBef>
              <a:spcAft>
                <a:spcPts val="0"/>
              </a:spcAft>
              <a:buSzPts val="2470"/>
              <a:buNone/>
            </a:pPr>
            <a:r>
              <a:t/>
            </a:r>
            <a:endParaRPr>
              <a:latin typeface="Cambria Math"/>
              <a:ea typeface="Cambria Math"/>
              <a:cs typeface="Cambria Math"/>
              <a:sym typeface="Cambria Math"/>
            </a:endParaRPr>
          </a:p>
          <a:p>
            <a:pPr indent="0" lvl="0" marL="0" rtl="0" algn="l">
              <a:spcBef>
                <a:spcPts val="286"/>
              </a:spcBef>
              <a:spcAft>
                <a:spcPts val="0"/>
              </a:spcAft>
              <a:buSzPts val="2470"/>
              <a:buNone/>
            </a:pPr>
            <a:r>
              <a:t/>
            </a:r>
            <a:endParaRPr>
              <a:latin typeface="Cambria Math"/>
              <a:ea typeface="Cambria Math"/>
              <a:cs typeface="Cambria Math"/>
              <a:sym typeface="Cambria Math"/>
            </a:endParaRPr>
          </a:p>
          <a:p>
            <a:pPr indent="-305181" lvl="1" marL="640080" rtl="0" algn="l">
              <a:spcBef>
                <a:spcPts val="264"/>
              </a:spcBef>
              <a:spcAft>
                <a:spcPts val="0"/>
              </a:spcAft>
              <a:buSzPts val="2040"/>
              <a:buChar char="⚫"/>
            </a:pPr>
            <a:r>
              <a:rPr lang="en-US">
                <a:latin typeface="Cambria Math"/>
                <a:ea typeface="Cambria Math"/>
                <a:cs typeface="Cambria Math"/>
                <a:sym typeface="Cambria Math"/>
              </a:rPr>
              <a:t>Hence, we have shown that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 </a:t>
            </a:r>
            <a:r>
              <a:rPr lang="en-US">
                <a:latin typeface="Cambria Math"/>
                <a:ea typeface="Cambria Math"/>
                <a:cs typeface="Cambria Math"/>
                <a:sym typeface="Cambria Math"/>
              </a:rPr>
              <a:t>+</a:t>
            </a:r>
            <a:r>
              <a:rPr i="1" lang="en-US">
                <a:latin typeface="Cambria Math"/>
                <a:ea typeface="Cambria Math"/>
                <a:cs typeface="Cambria Math"/>
                <a:sym typeface="Cambria Math"/>
              </a:rPr>
              <a:t> </a:t>
            </a:r>
            <a:r>
              <a:rPr lang="en-US">
                <a:latin typeface="Cambria Math"/>
                <a:ea typeface="Cambria Math"/>
                <a:cs typeface="Cambria Math"/>
                <a:sym typeface="Cambria Math"/>
              </a:rPr>
              <a:t>1</a:t>
            </a:r>
            <a:r>
              <a:rPr lang="en-US">
                <a:latin typeface="Cambria Math"/>
                <a:ea typeface="Cambria Math"/>
                <a:cs typeface="Cambria Math"/>
                <a:sym typeface="Cambria Math"/>
              </a:rPr>
              <a:t>) follows from </a:t>
            </a:r>
            <a:r>
              <a:rPr i="1" lang="en-US">
                <a:latin typeface="Cambria Math"/>
                <a:ea typeface="Cambria Math"/>
                <a:cs typeface="Cambria Math"/>
                <a:sym typeface="Cambria Math"/>
              </a:rPr>
              <a:t>P</a:t>
            </a:r>
            <a:r>
              <a:rPr lang="en-US">
                <a:latin typeface="Cambria Math"/>
                <a:ea typeface="Cambria Math"/>
                <a:cs typeface="Cambria Math"/>
                <a:sym typeface="Cambria Math"/>
              </a:rPr>
              <a:t>(</a:t>
            </a:r>
            <a:r>
              <a:rPr i="1" lang="en-US">
                <a:latin typeface="Cambria Math"/>
                <a:ea typeface="Cambria Math"/>
                <a:cs typeface="Cambria Math"/>
                <a:sym typeface="Cambria Math"/>
              </a:rPr>
              <a:t>k</a:t>
            </a:r>
            <a:r>
              <a:rPr lang="en-US">
                <a:latin typeface="Cambria Math"/>
                <a:ea typeface="Cambria Math"/>
                <a:cs typeface="Cambria Math"/>
                <a:sym typeface="Cambria Math"/>
              </a:rPr>
              <a:t>). Therefore the sum of the first </a:t>
            </a:r>
            <a:r>
              <a:rPr i="1" lang="en-US">
                <a:latin typeface="Cambria Math"/>
                <a:ea typeface="Cambria Math"/>
                <a:cs typeface="Cambria Math"/>
                <a:sym typeface="Cambria Math"/>
              </a:rPr>
              <a:t>n </a:t>
            </a:r>
            <a:r>
              <a:rPr lang="en-US">
                <a:latin typeface="Cambria Math"/>
                <a:ea typeface="Cambria Math"/>
                <a:cs typeface="Cambria Math"/>
                <a:sym typeface="Cambria Math"/>
              </a:rPr>
              <a:t>positive odd integers is </a:t>
            </a:r>
            <a:r>
              <a:rPr i="1" lang="en-US">
                <a:latin typeface="Cambria Math"/>
                <a:ea typeface="Cambria Math"/>
                <a:cs typeface="Cambria Math"/>
                <a:sym typeface="Cambria Math"/>
              </a:rPr>
              <a:t>n</a:t>
            </a:r>
            <a:r>
              <a:rPr baseline="30000" lang="en-US">
                <a:latin typeface="Cambria Math"/>
                <a:ea typeface="Cambria Math"/>
                <a:cs typeface="Cambria Math"/>
                <a:sym typeface="Cambria Math"/>
              </a:rPr>
              <a:t>2</a:t>
            </a:r>
            <a:r>
              <a:rPr lang="en-US">
                <a:latin typeface="Cambria Math"/>
                <a:ea typeface="Cambria Math"/>
                <a:cs typeface="Cambria Math"/>
                <a:sym typeface="Cambria Math"/>
              </a:rPr>
              <a:t>. </a:t>
            </a:r>
            <a:endParaRPr>
              <a:latin typeface="Cambria Math"/>
              <a:ea typeface="Cambria Math"/>
              <a:cs typeface="Cambria Math"/>
              <a:sym typeface="Cambria Math"/>
            </a:endParaRPr>
          </a:p>
        </p:txBody>
      </p:sp>
      <p:sp>
        <p:nvSpPr>
          <p:cNvPr id="192" name="Google Shape;192;g311b2bad450_0_0"/>
          <p:cNvSpPr txBox="1"/>
          <p:nvPr/>
        </p:nvSpPr>
        <p:spPr>
          <a:xfrm>
            <a:off x="752075" y="1981200"/>
            <a:ext cx="7785000" cy="4308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mbria Math"/>
                <a:ea typeface="Cambria Math"/>
                <a:cs typeface="Cambria Math"/>
                <a:sym typeface="Cambria Math"/>
              </a:rPr>
              <a:t>Inductive Hypothesis</a:t>
            </a:r>
            <a:r>
              <a:rPr lang="en-US" sz="2200">
                <a:solidFill>
                  <a:schemeClr val="dk1"/>
                </a:solidFill>
                <a:latin typeface="Cambria Math"/>
                <a:ea typeface="Cambria Math"/>
                <a:cs typeface="Cambria Math"/>
                <a:sym typeface="Cambria Math"/>
              </a:rPr>
              <a:t>: P(k) ≡ “1 + 3 + 5 + ∙∙∙+ (2</a:t>
            </a:r>
            <a:r>
              <a:rPr i="1" lang="en-US" sz="2200">
                <a:solidFill>
                  <a:schemeClr val="dk1"/>
                </a:solidFill>
                <a:latin typeface="Constantia"/>
                <a:ea typeface="Constantia"/>
                <a:cs typeface="Constantia"/>
                <a:sym typeface="Constantia"/>
              </a:rPr>
              <a:t>k</a:t>
            </a:r>
            <a:r>
              <a:rPr lang="en-US" sz="2200">
                <a:solidFill>
                  <a:schemeClr val="dk1"/>
                </a:solidFill>
                <a:latin typeface="Cambria Math"/>
                <a:ea typeface="Cambria Math"/>
                <a:cs typeface="Cambria Math"/>
                <a:sym typeface="Cambria Math"/>
              </a:rPr>
              <a:t>  − 1)  = </a:t>
            </a:r>
            <a:r>
              <a:rPr i="1" lang="en-US" sz="2200">
                <a:solidFill>
                  <a:schemeClr val="dk1"/>
                </a:solidFill>
                <a:latin typeface="Constantia"/>
                <a:ea typeface="Constantia"/>
                <a:cs typeface="Constantia"/>
                <a:sym typeface="Constantia"/>
              </a:rPr>
              <a:t>k</a:t>
            </a:r>
            <a:r>
              <a:rPr baseline="30000" lang="en-US" sz="2200">
                <a:solidFill>
                  <a:schemeClr val="dk1"/>
                </a:solidFill>
                <a:latin typeface="Cambria Math"/>
                <a:ea typeface="Cambria Math"/>
                <a:cs typeface="Cambria Math"/>
                <a:sym typeface="Cambria Math"/>
              </a:rPr>
              <a:t>2 </a:t>
            </a:r>
            <a:r>
              <a:rPr lang="en-US" sz="2200">
                <a:solidFill>
                  <a:schemeClr val="dk1"/>
                </a:solidFill>
                <a:latin typeface="Cambria Math"/>
                <a:ea typeface="Cambria Math"/>
                <a:cs typeface="Cambria Math"/>
                <a:sym typeface="Cambria Math"/>
              </a:rPr>
              <a:t>”</a:t>
            </a:r>
            <a:endParaRPr sz="2200">
              <a:solidFill>
                <a:schemeClr val="dk1"/>
              </a:solidFill>
              <a:latin typeface="Constantia"/>
              <a:ea typeface="Constantia"/>
              <a:cs typeface="Constantia"/>
              <a:sym typeface="Constantia"/>
            </a:endParaRPr>
          </a:p>
        </p:txBody>
      </p:sp>
      <p:sp>
        <p:nvSpPr>
          <p:cNvPr id="193" name="Google Shape;193;g311b2bad450_0_0"/>
          <p:cNvSpPr txBox="1"/>
          <p:nvPr/>
        </p:nvSpPr>
        <p:spPr>
          <a:xfrm>
            <a:off x="905150" y="3124200"/>
            <a:ext cx="79341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mbria Math"/>
                <a:ea typeface="Cambria Math"/>
                <a:cs typeface="Cambria Math"/>
                <a:sym typeface="Cambria Math"/>
              </a:rPr>
              <a:t>1 + 3 + 5 + ∙∙∙+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 +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 </a:t>
            </a:r>
            <a:endParaRPr sz="2200">
              <a:solidFill>
                <a:schemeClr val="dk1"/>
              </a:solidFill>
              <a:latin typeface="Cambria Math"/>
              <a:ea typeface="Cambria Math"/>
              <a:cs typeface="Cambria Math"/>
              <a:sym typeface="Cambria Math"/>
            </a:endParaRPr>
          </a:p>
          <a:p>
            <a:pPr indent="0" lvl="0" marL="0" marR="0" rtl="0" algn="l">
              <a:spcBef>
                <a:spcPts val="0"/>
              </a:spcBef>
              <a:spcAft>
                <a:spcPts val="0"/>
              </a:spcAft>
              <a:buNone/>
            </a:pPr>
            <a:r>
              <a:rPr lang="en-US" sz="2200">
                <a:solidFill>
                  <a:schemeClr val="dk1"/>
                </a:solidFill>
                <a:latin typeface="Cambria Math"/>
                <a:ea typeface="Cambria Math"/>
                <a:cs typeface="Cambria Math"/>
                <a:sym typeface="Cambria Math"/>
              </a:rPr>
              <a:t>= [1 + 3 + 5 + ∙∙∙+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 +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a:t>
            </a:r>
            <a:endParaRPr sz="2200">
              <a:latin typeface="Cambria Math"/>
              <a:ea typeface="Cambria Math"/>
              <a:cs typeface="Cambria Math"/>
              <a:sym typeface="Cambria Math"/>
            </a:endParaRPr>
          </a:p>
          <a:p>
            <a:pPr indent="0" lvl="0" marL="0" marR="0" rtl="0" algn="l">
              <a:spcBef>
                <a:spcPts val="0"/>
              </a:spcBef>
              <a:spcAft>
                <a:spcPts val="0"/>
              </a:spcAft>
              <a:buNone/>
            </a:pPr>
            <a:r>
              <a:rPr lang="en-US" sz="2200">
                <a:solidFill>
                  <a:schemeClr val="dk1"/>
                </a:solidFill>
                <a:latin typeface="Cambria Math"/>
                <a:ea typeface="Cambria Math"/>
                <a:cs typeface="Cambria Math"/>
                <a:sym typeface="Cambria Math"/>
              </a:rPr>
              <a:t>=</a:t>
            </a:r>
            <a:r>
              <a:rPr i="1" lang="en-US" sz="2200">
                <a:solidFill>
                  <a:schemeClr val="dk1"/>
                </a:solidFill>
                <a:latin typeface="Cambria Math"/>
                <a:ea typeface="Cambria Math"/>
                <a:cs typeface="Cambria Math"/>
                <a:sym typeface="Cambria Math"/>
              </a:rPr>
              <a:t> k</a:t>
            </a:r>
            <a:r>
              <a:rPr baseline="30000" lang="en-US" sz="2200">
                <a:solidFill>
                  <a:schemeClr val="dk1"/>
                </a:solidFill>
                <a:latin typeface="Cambria Math"/>
                <a:ea typeface="Cambria Math"/>
                <a:cs typeface="Cambria Math"/>
                <a:sym typeface="Cambria Math"/>
              </a:rPr>
              <a:t>2 </a:t>
            </a:r>
            <a:r>
              <a:rPr lang="en-US" sz="2200">
                <a:solidFill>
                  <a:schemeClr val="dk1"/>
                </a:solidFill>
                <a:latin typeface="Cambria Math"/>
                <a:ea typeface="Cambria Math"/>
                <a:cs typeface="Cambria Math"/>
                <a:sym typeface="Cambria Math"/>
              </a:rPr>
              <a:t>+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  [</a:t>
            </a:r>
            <a:r>
              <a:rPr i="1" lang="en-US" sz="2200">
                <a:solidFill>
                  <a:schemeClr val="dk1"/>
                </a:solidFill>
                <a:latin typeface="Cambria Math"/>
                <a:ea typeface="Cambria Math"/>
                <a:cs typeface="Cambria Math"/>
                <a:sym typeface="Cambria Math"/>
              </a:rPr>
              <a:t>by the inductive hypothesis</a:t>
            </a:r>
            <a:r>
              <a:rPr lang="en-US" sz="2200">
                <a:solidFill>
                  <a:schemeClr val="dk1"/>
                </a:solidFill>
                <a:latin typeface="Cambria Math"/>
                <a:ea typeface="Cambria Math"/>
                <a:cs typeface="Cambria Math"/>
                <a:sym typeface="Cambria Math"/>
              </a:rPr>
              <a:t>]</a:t>
            </a:r>
            <a:endParaRPr sz="2200">
              <a:latin typeface="Cambria Math"/>
              <a:ea typeface="Cambria Math"/>
              <a:cs typeface="Cambria Math"/>
              <a:sym typeface="Cambria Math"/>
            </a:endParaRPr>
          </a:p>
          <a:p>
            <a:pPr indent="0" lvl="0" marL="0" marR="0" rtl="0" algn="l">
              <a:spcBef>
                <a:spcPts val="0"/>
              </a:spcBef>
              <a:spcAft>
                <a:spcPts val="0"/>
              </a:spcAft>
              <a:buNone/>
            </a:pPr>
            <a:r>
              <a:rPr lang="en-US" sz="2200">
                <a:solidFill>
                  <a:schemeClr val="dk1"/>
                </a:solidFill>
                <a:latin typeface="Cambria Math"/>
                <a:ea typeface="Cambria Math"/>
                <a:cs typeface="Cambria Math"/>
                <a:sym typeface="Cambria Math"/>
              </a:rPr>
              <a:t>= </a:t>
            </a:r>
            <a:r>
              <a:rPr i="1" lang="en-US" sz="2200">
                <a:solidFill>
                  <a:schemeClr val="dk1"/>
                </a:solidFill>
                <a:latin typeface="Cambria Math"/>
                <a:ea typeface="Cambria Math"/>
                <a:cs typeface="Cambria Math"/>
                <a:sym typeface="Cambria Math"/>
              </a:rPr>
              <a:t>k</a:t>
            </a:r>
            <a:r>
              <a:rPr baseline="30000" lang="en-US" sz="2200">
                <a:solidFill>
                  <a:schemeClr val="dk1"/>
                </a:solidFill>
                <a:latin typeface="Cambria Math"/>
                <a:ea typeface="Cambria Math"/>
                <a:cs typeface="Cambria Math"/>
                <a:sym typeface="Cambria Math"/>
              </a:rPr>
              <a:t>2 </a:t>
            </a:r>
            <a:r>
              <a:rPr lang="en-US" sz="2200">
                <a:solidFill>
                  <a:schemeClr val="dk1"/>
                </a:solidFill>
                <a:latin typeface="Cambria Math"/>
                <a:ea typeface="Cambria Math"/>
                <a:cs typeface="Cambria Math"/>
                <a:sym typeface="Cambria Math"/>
              </a:rPr>
              <a:t>+ 2</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 = (</a:t>
            </a:r>
            <a:r>
              <a:rPr i="1" lang="en-US" sz="2200">
                <a:solidFill>
                  <a:schemeClr val="dk1"/>
                </a:solidFill>
                <a:latin typeface="Cambria Math"/>
                <a:ea typeface="Cambria Math"/>
                <a:cs typeface="Cambria Math"/>
                <a:sym typeface="Cambria Math"/>
              </a:rPr>
              <a:t>k</a:t>
            </a:r>
            <a:r>
              <a:rPr lang="en-US" sz="2200">
                <a:solidFill>
                  <a:schemeClr val="dk1"/>
                </a:solidFill>
                <a:latin typeface="Cambria Math"/>
                <a:ea typeface="Cambria Math"/>
                <a:cs typeface="Cambria Math"/>
                <a:sym typeface="Cambria Math"/>
              </a:rPr>
              <a:t> + 1)</a:t>
            </a:r>
            <a:r>
              <a:rPr baseline="30000" lang="en-US" sz="2200">
                <a:solidFill>
                  <a:schemeClr val="dk1"/>
                </a:solidFill>
                <a:latin typeface="Cambria Math"/>
                <a:ea typeface="Cambria Math"/>
                <a:cs typeface="Cambria Math"/>
                <a:sym typeface="Cambria Math"/>
              </a:rPr>
              <a:t> 2</a:t>
            </a:r>
            <a:r>
              <a:rPr lang="en-US" sz="2200">
                <a:solidFill>
                  <a:schemeClr val="dk1"/>
                </a:solidFill>
                <a:latin typeface="Cambria Math"/>
                <a:ea typeface="Cambria Math"/>
                <a:cs typeface="Cambria Math"/>
                <a:sym typeface="Cambria Math"/>
              </a:rPr>
              <a:t> </a:t>
            </a:r>
            <a:endParaRPr sz="2200">
              <a:solidFill>
                <a:schemeClr val="dk1"/>
              </a:solidFill>
              <a:latin typeface="Cambria Math"/>
              <a:ea typeface="Cambria Math"/>
              <a:cs typeface="Cambria Math"/>
              <a:sym typeface="Cambria Math"/>
            </a:endParaRPr>
          </a:p>
        </p:txBody>
      </p:sp>
      <p:sp>
        <p:nvSpPr>
          <p:cNvPr id="194" name="Google Shape;194;g311b2bad450_0_0"/>
          <p:cNvSpPr/>
          <p:nvPr/>
        </p:nvSpPr>
        <p:spPr>
          <a:xfrm flipH="1" rot="-5400000">
            <a:off x="8138775" y="56928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o 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2011-03-27T19:21:35Z</dcterms:created>
  <dc:creator>Richard Scherl</dc:creator>
</cp:coreProperties>
</file>