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7010400" cy="9296400"/>
  <p:embeddedFontLst>
    <p:embeddedFont>
      <p:font typeface="Constantia"/>
      <p:regular r:id="rId26"/>
      <p:bold r:id="rId27"/>
      <p:italic r:id="rId28"/>
      <p:boldItalic r:id="rId29"/>
    </p:embeddedFont>
    <p:embeddedFont>
      <p:font typeface="Cambria Math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1" roundtripDataSignature="AMtx7mg/E9y87/7hynygPdSatS5crxPO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nstantia-regular.fntdata"/><Relationship Id="rId25" Type="http://schemas.openxmlformats.org/officeDocument/2006/relationships/slide" Target="slides/slide20.xml"/><Relationship Id="rId28" Type="http://schemas.openxmlformats.org/officeDocument/2006/relationships/font" Target="fonts/Constantia-italic.fntdata"/><Relationship Id="rId27" Type="http://schemas.openxmlformats.org/officeDocument/2006/relationships/font" Target="fonts/Constanti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nstanti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ambriaMath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23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24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5a9a747328e1d4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c5a9a747328e1d4_0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FE2F3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g30d9c987b82_0_2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9" name="Google Shape;29;g30d9c987b82_0_2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30d9c987b82_0_2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30d9c987b82_0_2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30d9c987b82_0_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30d9c987b82_0_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g30d9c987b82_0_24"/>
          <p:cNvSpPr txBox="1"/>
          <p:nvPr>
            <p:ph type="ctrTitle"/>
          </p:nvPr>
        </p:nvSpPr>
        <p:spPr>
          <a:xfrm>
            <a:off x="533400" y="1371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alibri"/>
              <a:buNone/>
              <a:defRPr b="1" sz="5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30d9c987b82_0_24"/>
          <p:cNvSpPr txBox="1"/>
          <p:nvPr>
            <p:ph idx="1" type="subTitle"/>
          </p:nvPr>
        </p:nvSpPr>
        <p:spPr>
          <a:xfrm>
            <a:off x="533400" y="3228536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47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" name="Google Shape;36;g30d9c987b82_0_24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g30d9c987b82_0_24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30d9c987b82_0_24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" name="Google Shape;39;g30d9c987b82_0_24"/>
          <p:cNvGrpSpPr/>
          <p:nvPr/>
        </p:nvGrpSpPr>
        <p:grpSpPr>
          <a:xfrm>
            <a:off x="175" y="5715115"/>
            <a:ext cx="9144053" cy="1142603"/>
            <a:chOff x="-4085248" y="3903669"/>
            <a:chExt cx="13229243" cy="1239938"/>
          </a:xfrm>
        </p:grpSpPr>
        <p:sp>
          <p:nvSpPr>
            <p:cNvPr id="40" name="Google Shape;40;g30d9c987b82_0_2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30d9c987b82_0_2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30d9c987b82_0_2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30d9c987b82_0_2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30d9c987b82_0_24"/>
            <p:cNvSpPr/>
            <p:nvPr/>
          </p:nvSpPr>
          <p:spPr>
            <a:xfrm>
              <a:off x="-4085248" y="4891607"/>
              <a:ext cx="132291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d9c987b82_0_10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30d9c987b82_0_101"/>
          <p:cNvSpPr txBox="1"/>
          <p:nvPr>
            <p:ph idx="1" type="body"/>
          </p:nvPr>
        </p:nvSpPr>
        <p:spPr>
          <a:xfrm rot="5400000">
            <a:off x="2377500" y="15180"/>
            <a:ext cx="4389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g30d9c987b82_0_10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30d9c987b82_0_10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30d9c987b82_0_10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d9c987b82_0_107"/>
          <p:cNvSpPr txBox="1"/>
          <p:nvPr>
            <p:ph type="title"/>
          </p:nvPr>
        </p:nvSpPr>
        <p:spPr>
          <a:xfrm rot="5400000">
            <a:off x="5052150" y="2491651"/>
            <a:ext cx="5211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30d9c987b82_0_107"/>
          <p:cNvSpPr txBox="1"/>
          <p:nvPr>
            <p:ph idx="1" type="body"/>
          </p:nvPr>
        </p:nvSpPr>
        <p:spPr>
          <a:xfrm rot="5400000">
            <a:off x="861150" y="510451"/>
            <a:ext cx="52119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30d9c987b82_0_107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30d9c987b82_0_107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30d9c987b82_0_107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0d9c987b82_0_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30d9c987b82_0_18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g30d9c987b82_0_18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30d9c987b82_0_18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g30d9c987b82_0_18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CFE2F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d9c987b82_0_42"/>
          <p:cNvSpPr txBox="1"/>
          <p:nvPr>
            <p:ph type="title"/>
          </p:nvPr>
        </p:nvSpPr>
        <p:spPr>
          <a:xfrm>
            <a:off x="530352" y="1316736"/>
            <a:ext cx="77724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alibri"/>
              <a:buNone/>
              <a:defRPr b="1" sz="56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30d9c987b82_0_42"/>
          <p:cNvSpPr txBox="1"/>
          <p:nvPr>
            <p:ph idx="1" type="body"/>
          </p:nvPr>
        </p:nvSpPr>
        <p:spPr>
          <a:xfrm>
            <a:off x="530352" y="2704664"/>
            <a:ext cx="77724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  <a:defRPr sz="2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120"/>
              <a:buNone/>
              <a:defRPr sz="16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910"/>
              <a:buNone/>
              <a:defRPr sz="14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910"/>
              <a:buNone/>
              <a:defRPr sz="1400">
                <a:solidFill>
                  <a:srgbClr val="000000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g30d9c987b82_0_42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30d9c987b82_0_42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30d9c987b82_0_42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7" name="Google Shape;57;g30d9c987b82_0_42"/>
          <p:cNvGrpSpPr/>
          <p:nvPr/>
        </p:nvGrpSpPr>
        <p:grpSpPr>
          <a:xfrm>
            <a:off x="175" y="5715115"/>
            <a:ext cx="9144053" cy="1142603"/>
            <a:chOff x="-4085248" y="3903669"/>
            <a:chExt cx="13229243" cy="1239938"/>
          </a:xfrm>
        </p:grpSpPr>
        <p:sp>
          <p:nvSpPr>
            <p:cNvPr id="58" name="Google Shape;58;g30d9c987b82_0_42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30d9c987b82_0_42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30d9c987b82_0_4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30d9c987b82_0_42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30d9c987b82_0_42"/>
            <p:cNvSpPr/>
            <p:nvPr/>
          </p:nvSpPr>
          <p:spPr>
            <a:xfrm>
              <a:off x="-4085248" y="4891607"/>
              <a:ext cx="132291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d9c987b82_0_5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30d9c987b82_0_54"/>
          <p:cNvSpPr txBox="1"/>
          <p:nvPr>
            <p:ph idx="1" type="body"/>
          </p:nvPr>
        </p:nvSpPr>
        <p:spPr>
          <a:xfrm>
            <a:off x="457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g30d9c987b82_0_54"/>
          <p:cNvSpPr txBox="1"/>
          <p:nvPr>
            <p:ph idx="2" type="body"/>
          </p:nvPr>
        </p:nvSpPr>
        <p:spPr>
          <a:xfrm>
            <a:off x="4648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g30d9c987b82_0_54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30d9c987b82_0_54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30d9c987b82_0_54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d9c987b82_0_6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30d9c987b82_0_61"/>
          <p:cNvSpPr txBox="1"/>
          <p:nvPr>
            <p:ph idx="1" type="body"/>
          </p:nvPr>
        </p:nvSpPr>
        <p:spPr>
          <a:xfrm>
            <a:off x="457200" y="1855248"/>
            <a:ext cx="4040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g30d9c987b82_0_61"/>
          <p:cNvSpPr txBox="1"/>
          <p:nvPr>
            <p:ph idx="2" type="body"/>
          </p:nvPr>
        </p:nvSpPr>
        <p:spPr>
          <a:xfrm>
            <a:off x="4645025" y="1859757"/>
            <a:ext cx="40419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g30d9c987b82_0_61"/>
          <p:cNvSpPr txBox="1"/>
          <p:nvPr>
            <p:ph idx="3" type="body"/>
          </p:nvPr>
        </p:nvSpPr>
        <p:spPr>
          <a:xfrm>
            <a:off x="457200" y="2514600"/>
            <a:ext cx="40401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g30d9c987b82_0_61"/>
          <p:cNvSpPr txBox="1"/>
          <p:nvPr>
            <p:ph idx="4" type="body"/>
          </p:nvPr>
        </p:nvSpPr>
        <p:spPr>
          <a:xfrm>
            <a:off x="4645025" y="2514600"/>
            <a:ext cx="40419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g30d9c987b82_0_6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30d9c987b82_0_6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30d9c987b82_0_6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g30d9c987b82_0_7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81" name="Google Shape;81;g30d9c987b82_0_7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30d9c987b82_0_7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30d9c987b82_0_7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30d9c987b82_0_7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30d9c987b82_0_7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g30d9c987b82_0_70"/>
          <p:cNvSpPr txBox="1"/>
          <p:nvPr>
            <p:ph type="title"/>
          </p:nvPr>
        </p:nvSpPr>
        <p:spPr>
          <a:xfrm>
            <a:off x="457200" y="19994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30d9c987b82_0_70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30d9c987b82_0_70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30d9c987b82_0_70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d9c987b82_0_8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30d9c987b82_0_8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30d9c987b82_0_8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9c987b82_0_85"/>
          <p:cNvSpPr txBox="1"/>
          <p:nvPr>
            <p:ph type="title"/>
          </p:nvPr>
        </p:nvSpPr>
        <p:spPr>
          <a:xfrm>
            <a:off x="685800" y="514352"/>
            <a:ext cx="27432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30d9c987b82_0_85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g30d9c987b82_0_85"/>
          <p:cNvSpPr txBox="1"/>
          <p:nvPr>
            <p:ph idx="2" type="body"/>
          </p:nvPr>
        </p:nvSpPr>
        <p:spPr>
          <a:xfrm>
            <a:off x="3575050" y="1676400"/>
            <a:ext cx="5111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g30d9c987b82_0_85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30d9c987b82_0_85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30d9c987b82_0_85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d9c987b82_0_92"/>
          <p:cNvSpPr/>
          <p:nvPr/>
        </p:nvSpPr>
        <p:spPr>
          <a:xfrm flipH="1" rot="-10380037">
            <a:off x="4172417" y="1918649"/>
            <a:ext cx="4293497" cy="3360146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1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3" name="Google Shape;103;g30d9c987b82_0_92"/>
          <p:cNvSpPr/>
          <p:nvPr/>
        </p:nvSpPr>
        <p:spPr>
          <a:xfrm flipH="1" rot="-10380733">
            <a:off x="8004114" y="5359839"/>
            <a:ext cx="155354" cy="155354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4" name="Google Shape;104;g30d9c987b82_0_92"/>
          <p:cNvSpPr txBox="1"/>
          <p:nvPr>
            <p:ph type="title"/>
          </p:nvPr>
        </p:nvSpPr>
        <p:spPr>
          <a:xfrm>
            <a:off x="609600" y="1177000"/>
            <a:ext cx="33528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 b="1"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g30d9c987b82_0_92"/>
          <p:cNvSpPr txBox="1"/>
          <p:nvPr>
            <p:ph idx="1" type="body"/>
          </p:nvPr>
        </p:nvSpPr>
        <p:spPr>
          <a:xfrm>
            <a:off x="609600" y="2828775"/>
            <a:ext cx="3352800" cy="21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Font typeface="Constantia"/>
              <a:buNone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2000"/>
              <a:buChar char="⚫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⚫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600"/>
              <a:buChar char="⚫"/>
              <a:defRPr sz="1600"/>
            </a:lvl4pPr>
            <a:lvl5pPr indent="-3175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400"/>
              <a:buChar char="⚫"/>
              <a:defRPr sz="1400"/>
            </a:lvl5pPr>
            <a:lvl6pPr indent="-3048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⚫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⚫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06" name="Google Shape;106;g30d9c987b82_0_92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30d9c987b82_0_92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30d9c987b82_0_92"/>
          <p:cNvSpPr txBox="1"/>
          <p:nvPr>
            <p:ph idx="12" type="sldNum"/>
          </p:nvPr>
        </p:nvSpPr>
        <p:spPr>
          <a:xfrm>
            <a:off x="8077200" y="6356350"/>
            <a:ext cx="60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g30d9c987b82_0_92"/>
          <p:cNvSpPr/>
          <p:nvPr>
            <p:ph idx="2" type="pic"/>
          </p:nvPr>
        </p:nvSpPr>
        <p:spPr>
          <a:xfrm rot="420005">
            <a:off x="4433574" y="1993209"/>
            <a:ext cx="3771211" cy="3210821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2" ty="0" sy="65002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0d9c987b82_0_0"/>
          <p:cNvGrpSpPr/>
          <p:nvPr/>
        </p:nvGrpSpPr>
        <p:grpSpPr>
          <a:xfrm>
            <a:off x="7600939" y="3"/>
            <a:ext cx="1542914" cy="1371650"/>
            <a:chOff x="6098378" y="5"/>
            <a:chExt cx="3045625" cy="2030570"/>
          </a:xfrm>
        </p:grpSpPr>
        <p:sp>
          <p:nvSpPr>
            <p:cNvPr id="11" name="Google Shape;11;g30d9c987b82_0_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g30d9c987b82_0_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30d9c987b82_0_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30d9c987b82_0_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30d9c987b82_0_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g30d9c987b82_0_0"/>
          <p:cNvGrpSpPr/>
          <p:nvPr/>
        </p:nvGrpSpPr>
        <p:grpSpPr>
          <a:xfrm>
            <a:off x="-2" y="6104998"/>
            <a:ext cx="9144070" cy="752890"/>
            <a:chOff x="-10935211" y="3903669"/>
            <a:chExt cx="20079206" cy="1239937"/>
          </a:xfrm>
        </p:grpSpPr>
        <p:sp>
          <p:nvSpPr>
            <p:cNvPr id="17" name="Google Shape;17;g30d9c987b82_0_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g30d9c987b82_0_0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30d9c987b82_0_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g30d9c987b82_0_0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g30d9c987b82_0_0"/>
            <p:cNvSpPr/>
            <p:nvPr/>
          </p:nvSpPr>
          <p:spPr>
            <a:xfrm>
              <a:off x="-10935211" y="4891606"/>
              <a:ext cx="200790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g30d9c987b82_0_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5000"/>
              <a:buFont typeface="Calibri"/>
              <a:buNone/>
              <a:defRPr b="0" i="0" sz="50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30d9c987b82_0_0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4" name="Google Shape;24;g30d9c987b82_0_0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5" name="Google Shape;25;g30d9c987b82_0_0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6" name="Google Shape;26;g30d9c987b82_0_0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ctrTitle"/>
          </p:nvPr>
        </p:nvSpPr>
        <p:spPr>
          <a:xfrm>
            <a:off x="533400" y="1371600"/>
            <a:ext cx="65433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Lecture 6: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Sets</a:t>
            </a:r>
            <a:endParaRPr/>
          </a:p>
        </p:txBody>
      </p:sp>
      <p:sp>
        <p:nvSpPr>
          <p:cNvPr id="127" name="Google Shape;127;p3"/>
          <p:cNvSpPr txBox="1"/>
          <p:nvPr>
            <p:ph idx="1" type="subTitle"/>
          </p:nvPr>
        </p:nvSpPr>
        <p:spPr>
          <a:xfrm>
            <a:off x="533400" y="3228530"/>
            <a:ext cx="6545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Section 2.1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Venn Diagrams</a:t>
            </a:r>
            <a:endParaRPr/>
          </a:p>
        </p:txBody>
      </p:sp>
      <p:sp>
        <p:nvSpPr>
          <p:cNvPr id="181" name="Google Shape;181;p12"/>
          <p:cNvSpPr txBox="1"/>
          <p:nvPr>
            <p:ph idx="1" type="body"/>
          </p:nvPr>
        </p:nvSpPr>
        <p:spPr>
          <a:xfrm>
            <a:off x="457200" y="1935475"/>
            <a:ext cx="41148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 Math"/>
              <a:buChar char="●"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The universal set is represented by a rectangle.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 Math"/>
              <a:buChar char="●"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Sets are shown as ovals, circles or other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geometric shapes.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 Math"/>
              <a:buChar char="●"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Sometimes points are used to represent the particular elements of the set.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0204.jpg" id="182" name="Google Shape;1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5486400"/>
            <a:ext cx="893064" cy="103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2"/>
          <p:cNvSpPr txBox="1"/>
          <p:nvPr/>
        </p:nvSpPr>
        <p:spPr>
          <a:xfrm>
            <a:off x="5943600" y="5638800"/>
            <a:ext cx="2819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John Venn (1834-1923)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Cambridge, UK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84" name="Google Shape;18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402" y="2002851"/>
            <a:ext cx="4236598" cy="240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Some things to remember</a:t>
            </a:r>
            <a:endParaRPr/>
          </a:p>
        </p:txBody>
      </p:sp>
      <p:sp>
        <p:nvSpPr>
          <p:cNvPr id="190" name="Google Shape;190;p14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Sets can be elements of sets.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      {{1,2,3},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, {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b,c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}}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       {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Z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The empty set is different from a set containing the empty set.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   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∅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≠ { ∅ }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Set Equality</a:t>
            </a:r>
            <a:endParaRPr/>
          </a:p>
        </p:txBody>
      </p:sp>
      <p:sp>
        <p:nvSpPr>
          <p:cNvPr id="197" name="Google Shape;197;p15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   Definition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Two sets are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equal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if and only if they have the same elements.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814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Therefore if A and B are sets, then A and B are equal if and only if                                               .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814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We write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if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are equal sets.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             {1,3,5}   = {3, 5, 1}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             {1,5,5,5,3,3,1} = {1,3,5}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addin_tmp.png" id="198" name="Google Shape;1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2060" y="3237550"/>
            <a:ext cx="3231833" cy="382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Subsets</a:t>
            </a:r>
            <a:endParaRPr/>
          </a:p>
        </p:txBody>
      </p:sp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   Definition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 The set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is a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subset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of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, if and only if every element of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is also an element of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 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814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The notation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⊆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is used to indicate that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is a subset of the set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814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⊆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holds if and only if                                        is true.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21944" lvl="1" marL="9144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70"/>
              <a:buFont typeface="Calibri"/>
              <a:buChar char="○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∅ ⊆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, for every set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(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Because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∈ ∅ is always false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21944" lvl="1" marL="9144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70"/>
              <a:buFont typeface="Calibri"/>
              <a:buChar char="○"/>
            </a:pP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⊆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, for every set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(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Because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∈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→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 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∈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addin_tmp.png" id="205" name="Google Shape;2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4" y="3754807"/>
            <a:ext cx="2693194" cy="319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Showing a Set is or is not a Subset of Another Set</a:t>
            </a:r>
            <a:endParaRPr/>
          </a:p>
        </p:txBody>
      </p:sp>
      <p:sp>
        <p:nvSpPr>
          <p:cNvPr id="211" name="Google Shape;211;p17"/>
          <p:cNvSpPr txBox="1"/>
          <p:nvPr>
            <p:ph idx="1" type="body"/>
          </p:nvPr>
        </p:nvSpPr>
        <p:spPr>
          <a:xfrm>
            <a:off x="349350" y="1935475"/>
            <a:ext cx="84693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19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Showing  that A is a Subset of 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To show that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⊆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, show that if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belongs to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A,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then x also belongs to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19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Showing that A is not a Subset of 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To show that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is not a subset of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,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⊈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 u="sng">
                <a:latin typeface="Cambria Math"/>
                <a:ea typeface="Cambria Math"/>
                <a:cs typeface="Cambria Math"/>
                <a:sym typeface="Cambria Math"/>
              </a:rPr>
              <a:t>find an element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∈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with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∉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(Such an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is a </a:t>
            </a:r>
            <a:r>
              <a:rPr lang="en-US" u="sng">
                <a:latin typeface="Cambria Math"/>
                <a:ea typeface="Cambria Math"/>
                <a:cs typeface="Cambria Math"/>
                <a:sym typeface="Cambria Math"/>
              </a:rPr>
              <a:t>counterexample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to the claim that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∈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implies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∈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.)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    Examples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57199" lvl="1" marL="85039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Cambria Math"/>
              <a:buChar char="○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The set of all computer science majors at your school is a subset of all students at your school.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57200" lvl="1" marL="85039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Cambria Math"/>
              <a:buChar char="○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The set of integers with squares less than 100 is not a subset of the set of nonnegative integers.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Another look at Equality of Sets</a:t>
            </a:r>
            <a:endParaRPr/>
          </a:p>
        </p:txBody>
      </p:sp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Recall that two sets </a:t>
            </a:r>
            <a:r>
              <a:rPr i="1" lang="en-US"/>
              <a:t>A</a:t>
            </a:r>
            <a:r>
              <a:rPr lang="en-US"/>
              <a:t> and </a:t>
            </a:r>
            <a:r>
              <a:rPr i="1" lang="en-US"/>
              <a:t>B</a:t>
            </a:r>
            <a:r>
              <a:rPr lang="en-US"/>
              <a:t> are </a:t>
            </a:r>
            <a:r>
              <a:rPr i="1" lang="en-US"/>
              <a:t>equal</a:t>
            </a:r>
            <a:r>
              <a:rPr lang="en-US"/>
              <a:t>, denoted by         </a:t>
            </a:r>
            <a:r>
              <a:rPr i="1" lang="en-US"/>
              <a:t>A</a:t>
            </a:r>
            <a:r>
              <a:rPr lang="en-US"/>
              <a:t> = </a:t>
            </a:r>
            <a:r>
              <a:rPr i="1" lang="en-US"/>
              <a:t>B</a:t>
            </a:r>
            <a:r>
              <a:rPr lang="en-US"/>
              <a:t>, iff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Using logical equivalences we have that </a:t>
            </a:r>
            <a:r>
              <a:rPr i="1" lang="en-US"/>
              <a:t>A</a:t>
            </a:r>
            <a:r>
              <a:rPr lang="en-US"/>
              <a:t> = </a:t>
            </a:r>
            <a:r>
              <a:rPr i="1" lang="en-US"/>
              <a:t>B</a:t>
            </a:r>
            <a:r>
              <a:rPr lang="en-US"/>
              <a:t> iff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 This is equivalent to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/>
              <a:t>                     </a:t>
            </a:r>
            <a:r>
              <a:rPr i="1" lang="en-US"/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⊆ </a:t>
            </a:r>
            <a:r>
              <a:rPr i="1" lang="en-US"/>
              <a:t>B</a:t>
            </a:r>
            <a:r>
              <a:rPr lang="en-US"/>
              <a:t>        and      </a:t>
            </a:r>
            <a:r>
              <a:rPr i="1" lang="en-US"/>
              <a:t>B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⊆ </a:t>
            </a:r>
            <a:r>
              <a:rPr i="1" lang="en-US"/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/>
          </a:p>
        </p:txBody>
      </p:sp>
      <p:pic>
        <p:nvPicPr>
          <p:cNvPr descr="addin_tmp.png" id="218" name="Google Shape;2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3962400"/>
            <a:ext cx="6700838" cy="3829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219" name="Google Shape;21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2667000"/>
            <a:ext cx="3231832" cy="382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Proper Subsets</a:t>
            </a:r>
            <a:endParaRPr/>
          </a:p>
        </p:txBody>
      </p:sp>
      <p:sp>
        <p:nvSpPr>
          <p:cNvPr id="225" name="Google Shape;225;p19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  Definition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If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⊆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, but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≠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, then we say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is a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proper subset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of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, denoted by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⊂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 If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⊂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, then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   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is true.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 Venn Diagram: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addin_tmp.png" id="226" name="Google Shape;2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200400"/>
            <a:ext cx="6755130" cy="38290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9"/>
          <p:cNvSpPr/>
          <p:nvPr/>
        </p:nvSpPr>
        <p:spPr>
          <a:xfrm>
            <a:off x="3778475" y="4495800"/>
            <a:ext cx="3308100" cy="1828800"/>
          </a:xfrm>
          <a:prstGeom prst="rect">
            <a:avLst/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6477000" y="4495800"/>
            <a:ext cx="60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</a:t>
            </a:r>
            <a:endParaRPr b="0" i="1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4648200" y="4648200"/>
            <a:ext cx="1219200" cy="1295400"/>
          </a:xfrm>
          <a:prstGeom prst="ellipse">
            <a:avLst/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5029200" y="5105400"/>
            <a:ext cx="457200" cy="381000"/>
          </a:xfrm>
          <a:prstGeom prst="ellipse">
            <a:avLst/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5029200" y="4724400"/>
            <a:ext cx="60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</a:t>
            </a:r>
            <a:endParaRPr b="0" i="1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5029200" y="5105400"/>
            <a:ext cx="60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endParaRPr b="0" i="1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Set Cardinality</a:t>
            </a:r>
            <a:endParaRPr/>
          </a:p>
        </p:txBody>
      </p:sp>
      <p:sp>
        <p:nvSpPr>
          <p:cNvPr id="238" name="Google Shape;238;p20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9525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If there are exactly n distinct elements in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where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is a nonnegative integer, we say that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is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finite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 Otherwise it is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infinite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9525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Definition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The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cardinality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of  a finite set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A,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denoted by |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|,  is the number of (distinct) elements of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Examples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5445" lvl="2" marL="68580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|ø| =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5445" lvl="2" marL="68580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Let S be the letters of the English alphabet. Then |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| = 26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5445" lvl="2" marL="68580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|{1,2,3}| =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5445" lvl="2" marL="68580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|{ø}| =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5445" lvl="2" marL="68580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The set of integers is infinite.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Power Sets</a:t>
            </a:r>
            <a:endParaRPr/>
          </a:p>
        </p:txBody>
      </p:sp>
      <p:sp>
        <p:nvSpPr>
          <p:cNvPr id="244" name="Google Shape;244;p21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   Definition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The set of all subsets of a set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, denoted P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(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, is called the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power set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of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Example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If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= {a, b} then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           P(A) = {ø, {a}, {b}, {a, b}}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Example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If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= {ø, {a, b}} then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           P(A) = {ø, {ø}, {{a, b}}, {ø, {a, b}}}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16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If a set has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elements, then the cardinality of the power set is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ⁿ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Cartesian Product</a:t>
            </a:r>
            <a:endParaRPr/>
          </a:p>
        </p:txBody>
      </p:sp>
      <p:sp>
        <p:nvSpPr>
          <p:cNvPr id="250" name="Google Shape;250;p23"/>
          <p:cNvSpPr txBox="1"/>
          <p:nvPr>
            <p:ph idx="1" type="body"/>
          </p:nvPr>
        </p:nvSpPr>
        <p:spPr>
          <a:xfrm>
            <a:off x="457200" y="1905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75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  Definition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:  The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Cartesian Product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of two sets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and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 denoted by  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×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is the set of ordered pairs (a,b) where   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∈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and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b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∈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SzPts val="4275"/>
              <a:buNone/>
            </a:pPr>
            <a:r>
              <a:t/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SzPts val="4275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  Example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: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SzPts val="4275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{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a,b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}  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{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SzPts val="4275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×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{(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),(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),(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), (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),(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b,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),(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b,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)}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SzPts val="4275"/>
              <a:buNone/>
            </a:pPr>
            <a:r>
              <a:t/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7415" lvl="0" marL="27432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Definition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: A subset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of the Cartesian product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×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is called a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relation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from the set A to the set B.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88055" lvl="0" marL="274320" rtl="0" algn="l">
              <a:lnSpc>
                <a:spcPct val="100000"/>
              </a:lnSpc>
              <a:spcBef>
                <a:spcPts val="286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286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</a:t>
            </a:r>
            <a:endParaRPr i="1" sz="24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addin_tmp.png" id="251" name="Google Shape;2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7273" y="3046100"/>
            <a:ext cx="5143500" cy="3829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206.jpg" id="252" name="Google Shape;25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200" y="381000"/>
            <a:ext cx="899160" cy="104241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3"/>
          <p:cNvSpPr txBox="1"/>
          <p:nvPr/>
        </p:nvSpPr>
        <p:spPr>
          <a:xfrm>
            <a:off x="6400800" y="533400"/>
            <a:ext cx="175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é Descartes (1596-1650)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Section Summary</a:t>
            </a:r>
            <a:endParaRPr/>
          </a:p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Definition of sets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Describing Sets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Font typeface="Cambria Math"/>
              <a:buChar char="○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Roster Method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Font typeface="Cambria Math"/>
              <a:buChar char="○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Set-Builder Notation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Some Important Sets in Mathematics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Empty Set and Universal Set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Subsets and Set Equality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Cardinality of Sets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Tuples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Cartesian Product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Cartesian Product </a:t>
            </a:r>
            <a:endParaRPr/>
          </a:p>
        </p:txBody>
      </p:sp>
      <p:sp>
        <p:nvSpPr>
          <p:cNvPr id="259" name="Google Shape;259;p24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Definition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: The cartesian products of the sets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,……,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denoted by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×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×</a:t>
            </a:r>
            <a:r>
              <a:rPr b="1"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…… ×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, is the set of ordered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-tuples (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,……,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)  where  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belongs to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for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 …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29238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29238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29238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 Example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: What is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×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×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where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{0,1},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{1,2} and   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{0,1,2}</a:t>
            </a:r>
            <a:endParaRPr b="1"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 Solution: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×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×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{(0,1,0), (0,1,1), (0,1,2),(0,2,0), (0,2,1), (0,2,2),(1,1,0), (1,1,1), (1,1,2), (1,2,0), (1,2,1), (1,2,2)}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addin_tmp.png" id="260" name="Google Shape;2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1" y="3429000"/>
            <a:ext cx="6386512" cy="688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Sets</a:t>
            </a:r>
            <a:endParaRPr/>
          </a:p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A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set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is an unordered collection of objects.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Cambria Math"/>
              <a:buChar char="○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the students in this class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Cambria Math"/>
              <a:buChar char="○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the chairs in this room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The objects in a set are called the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elements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, or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members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of the set. A set is said to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contain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its elements.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The notation 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∈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denotes that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is an element of the set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If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is not a member of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, write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∉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Describing a Set: Roster Method</a:t>
            </a:r>
            <a:endParaRPr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mbria Math"/>
              <a:buChar char="●"/>
            </a:pP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= {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a,b,c,d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Order not important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     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= {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a,b,c,d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} = {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b,c,a,d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Each distinct object is either a member or not; listing more than once does not change the set.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  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= {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a,b,c,d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} = {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a,b,c,b,c,d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Elipses (…) may be used to describe a set without listing all of the members when the pattern is clear.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      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= {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a,b,c,d, ……,z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Cambria Math"/>
              <a:buChar char="●"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Roster Method</a:t>
            </a:r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Set of all vowels in the English alphabet: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          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V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= {a,e,i,o,u}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Set of all  odd positive integers less than 10: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         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O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= {1,3,5,7,9}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Set of all positive integers less than 100: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          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= {1,2,3,……..,99}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Set of all integers less than 0: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           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= {…., -3,-2,-1}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Some Important Sets</a:t>
            </a:r>
            <a:endParaRPr/>
          </a:p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Cambria Math"/>
              <a:buChar char="●"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natural numbers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= {1,2,3….}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10"/>
              <a:buFont typeface="Cambria Math"/>
              <a:buChar char="●"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Z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integers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= {…,-3,-2,-1,0,1,2,3,…}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10"/>
              <a:buFont typeface="Cambria Math"/>
              <a:buChar char="●"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Z⁺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positive integers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= {1,2,3,…..}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10"/>
              <a:buFont typeface="Cambria Math"/>
              <a:buChar char="●"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= set of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real numbers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10"/>
              <a:buFont typeface="Cambria Math"/>
              <a:buChar char="●"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="1" baseline="30000" lang="en-US">
                <a:latin typeface="Cambria Math"/>
                <a:ea typeface="Cambria Math"/>
                <a:cs typeface="Cambria Math"/>
                <a:sym typeface="Cambria Math"/>
              </a:rPr>
              <a:t>+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= set of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positive real numbers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10"/>
              <a:buFont typeface="Cambria Math"/>
              <a:buChar char="●"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=  set of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complex numbers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10"/>
              <a:buFont typeface="Cambria Math"/>
              <a:buChar char="●"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= set of rational numbers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17475" lvl="0" marL="27432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Set-Builder Notation</a:t>
            </a:r>
            <a:endParaRPr/>
          </a:p>
        </p:txBody>
      </p:sp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62556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Specify the property or properties that all members must satisfy: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19" lvl="0" marL="11887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= {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|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is a positive integer less than 100}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19" lvl="0" marL="11887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O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= {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|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is an odd positive integer less than 10}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19" lvl="0" marL="11887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O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= {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∈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 Z⁺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|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is odd and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&lt; 10}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2556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ct val="9500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A predicate may be used: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19" lvl="0" marL="11887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b="1" i="1" lang="en-US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=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{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| P(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)}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2556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ct val="95000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Example: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b="1" i="1" lang="en-US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=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{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|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Prime(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)}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2556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ct val="9500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Positive rational numbers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: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b="1" baseline="30000" lang="en-US">
                <a:latin typeface="Cambria Math"/>
                <a:ea typeface="Cambria Math"/>
                <a:cs typeface="Cambria Math"/>
                <a:sym typeface="Cambria Math"/>
              </a:rPr>
              <a:t>+</a:t>
            </a:r>
            <a:r>
              <a:rPr baseline="30000" lang="en-US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= {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∈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|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/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, for some positive integers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Interval Notation</a:t>
            </a:r>
            <a:endParaRPr/>
          </a:p>
        </p:txBody>
      </p:sp>
      <p:sp>
        <p:nvSpPr>
          <p:cNvPr id="169" name="Google Shape;169;p11"/>
          <p:cNvSpPr txBox="1"/>
          <p:nvPr>
            <p:ph idx="1" type="body"/>
          </p:nvPr>
        </p:nvSpPr>
        <p:spPr>
          <a:xfrm>
            <a:off x="1280400" y="1918225"/>
            <a:ext cx="54459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71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[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] = {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|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≤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≤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[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) = {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|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≤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&lt;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} 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(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] = {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|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&lt;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≤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(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) = {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|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&lt;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&lt;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  closed interval 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[a,b]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  open interval    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(a,b)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5a9a747328e1d4_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Universal Set and Empty Set</a:t>
            </a:r>
            <a:endParaRPr/>
          </a:p>
        </p:txBody>
      </p:sp>
      <p:sp>
        <p:nvSpPr>
          <p:cNvPr id="175" name="Google Shape;175;gc5a9a747328e1d4_0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The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universal set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U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is the set containing everything currently under consideration. </a:t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Cambria Math"/>
              <a:buChar char="○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Sometimes implicit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Cambria Math"/>
              <a:buChar char="○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Sometimes explicitly stated.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Cambria Math"/>
              <a:buChar char="○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Contents depend on the context.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The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empty set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is the set with no elements.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5444" lvl="1" marL="9144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Cambria Math"/>
              <a:buChar char="○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Symbolized as ∅ or, {} 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o 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2011-03-27T19:09:13Z</dcterms:created>
  <dc:creator>Richard Scherl</dc:creator>
</cp:coreProperties>
</file>