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7010400" cy="9296400"/>
  <p:embeddedFontLst>
    <p:embeddedFont>
      <p:font typeface="Constantia"/>
      <p:regular r:id="rId33"/>
      <p:bold r:id="rId34"/>
      <p:italic r:id="rId35"/>
      <p:boldItalic r:id="rId36"/>
    </p:embeddedFont>
    <p:embeddedFont>
      <p:font typeface="Cambria Math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jT5k9+QWMrL1yUPOhR0IR/uPiw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Constantia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nstantia-italic.fntdata"/><Relationship Id="rId12" Type="http://schemas.openxmlformats.org/officeDocument/2006/relationships/slide" Target="slides/slide7.xml"/><Relationship Id="rId34" Type="http://schemas.openxmlformats.org/officeDocument/2006/relationships/font" Target="fonts/Constantia-bold.fntdata"/><Relationship Id="rId15" Type="http://schemas.openxmlformats.org/officeDocument/2006/relationships/slide" Target="slides/slide10.xml"/><Relationship Id="rId37" Type="http://schemas.openxmlformats.org/officeDocument/2006/relationships/font" Target="fonts/CambriaMath-regular.fntdata"/><Relationship Id="rId14" Type="http://schemas.openxmlformats.org/officeDocument/2006/relationships/slide" Target="slides/slide9.xml"/><Relationship Id="rId36" Type="http://schemas.openxmlformats.org/officeDocument/2006/relationships/font" Target="fonts/Constanti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7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8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8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8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8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8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9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9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9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9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9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77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9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95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9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3" name="Google Shape;283;p96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9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9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0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a8662902e_0_156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31a8662902e_0_156:notes"/>
          <p:cNvSpPr/>
          <p:nvPr>
            <p:ph idx="2" type="sldImg"/>
          </p:nvPr>
        </p:nvSpPr>
        <p:spPr>
          <a:xfrm>
            <a:off x="1181100" y="698500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p10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p103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10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48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5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79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80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81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82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84:notes"/>
          <p:cNvSpPr/>
          <p:nvPr>
            <p:ph idx="2" type="sldImg"/>
          </p:nvPr>
        </p:nvSpPr>
        <p:spPr>
          <a:xfrm>
            <a:off x="1181100" y="698500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FE2F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g31a8662902e_0_26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9" name="Google Shape;29;g31a8662902e_0_2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31a8662902e_0_2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31a8662902e_0_26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31a8662902e_0_2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31a8662902e_0_2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g31a8662902e_0_26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31a8662902e_0_26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" name="Google Shape;36;g31a8662902e_0_26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31a8662902e_0_26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31a8662902e_0_26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g31a8662902e_0_26"/>
          <p:cNvGrpSpPr/>
          <p:nvPr/>
        </p:nvGrpSpPr>
        <p:grpSpPr>
          <a:xfrm>
            <a:off x="175" y="5715115"/>
            <a:ext cx="9144053" cy="1142603"/>
            <a:chOff x="-4085248" y="3903669"/>
            <a:chExt cx="13229243" cy="1239938"/>
          </a:xfrm>
        </p:grpSpPr>
        <p:sp>
          <p:nvSpPr>
            <p:cNvPr id="40" name="Google Shape;40;g31a8662902e_0_2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31a8662902e_0_2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31a8662902e_0_2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31a8662902e_0_2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31a8662902e_0_26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a8662902e_0_10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31a8662902e_0_109"/>
          <p:cNvSpPr txBox="1"/>
          <p:nvPr>
            <p:ph idx="1" type="body"/>
          </p:nvPr>
        </p:nvSpPr>
        <p:spPr>
          <a:xfrm rot="5400000">
            <a:off x="2377500" y="15180"/>
            <a:ext cx="4389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g31a8662902e_0_109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31a8662902e_0_109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31a8662902e_0_109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a8662902e_0_115"/>
          <p:cNvSpPr txBox="1"/>
          <p:nvPr>
            <p:ph type="title"/>
          </p:nvPr>
        </p:nvSpPr>
        <p:spPr>
          <a:xfrm rot="5400000">
            <a:off x="5052150" y="2491651"/>
            <a:ext cx="5211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31a8662902e_0_115"/>
          <p:cNvSpPr txBox="1"/>
          <p:nvPr>
            <p:ph idx="1" type="body"/>
          </p:nvPr>
        </p:nvSpPr>
        <p:spPr>
          <a:xfrm rot="5400000">
            <a:off x="861150" y="510451"/>
            <a:ext cx="5211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31a8662902e_0_115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31a8662902e_0_115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31a8662902e_0_115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1a8662902e_0_4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31a8662902e_0_44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g31a8662902e_0_4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31a8662902e_0_4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31a8662902e_0_4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CFE2F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1a8662902e_0_50"/>
          <p:cNvSpPr txBox="1"/>
          <p:nvPr>
            <p:ph type="title"/>
          </p:nvPr>
        </p:nvSpPr>
        <p:spPr>
          <a:xfrm>
            <a:off x="530352" y="1316736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31a8662902e_0_50"/>
          <p:cNvSpPr txBox="1"/>
          <p:nvPr>
            <p:ph idx="1" type="body"/>
          </p:nvPr>
        </p:nvSpPr>
        <p:spPr>
          <a:xfrm>
            <a:off x="530352" y="2704664"/>
            <a:ext cx="77724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  <a:defRPr sz="2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120"/>
              <a:buNone/>
              <a:defRPr sz="16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g31a8662902e_0_5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1a8662902e_0_5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31a8662902e_0_5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" name="Google Shape;57;g31a8662902e_0_50"/>
          <p:cNvGrpSpPr/>
          <p:nvPr/>
        </p:nvGrpSpPr>
        <p:grpSpPr>
          <a:xfrm>
            <a:off x="175" y="5715115"/>
            <a:ext cx="9144053" cy="1142603"/>
            <a:chOff x="-4085248" y="3903669"/>
            <a:chExt cx="13229243" cy="1239938"/>
          </a:xfrm>
        </p:grpSpPr>
        <p:sp>
          <p:nvSpPr>
            <p:cNvPr id="58" name="Google Shape;58;g31a8662902e_0_5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31a8662902e_0_5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31a8662902e_0_5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31a8662902e_0_5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31a8662902e_0_50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a8662902e_0_6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31a8662902e_0_62"/>
          <p:cNvSpPr txBox="1"/>
          <p:nvPr>
            <p:ph idx="1" type="body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g31a8662902e_0_62"/>
          <p:cNvSpPr txBox="1"/>
          <p:nvPr>
            <p:ph idx="2" type="body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g31a8662902e_0_6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31a8662902e_0_6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31a8662902e_0_62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a8662902e_0_6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31a8662902e_0_69"/>
          <p:cNvSpPr txBox="1"/>
          <p:nvPr>
            <p:ph idx="1" type="body"/>
          </p:nvPr>
        </p:nvSpPr>
        <p:spPr>
          <a:xfrm>
            <a:off x="457200" y="1855248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g31a8662902e_0_69"/>
          <p:cNvSpPr txBox="1"/>
          <p:nvPr>
            <p:ph idx="2" type="body"/>
          </p:nvPr>
        </p:nvSpPr>
        <p:spPr>
          <a:xfrm>
            <a:off x="4645025" y="1859757"/>
            <a:ext cx="4041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g31a8662902e_0_69"/>
          <p:cNvSpPr txBox="1"/>
          <p:nvPr>
            <p:ph idx="3" type="body"/>
          </p:nvPr>
        </p:nvSpPr>
        <p:spPr>
          <a:xfrm>
            <a:off x="457200" y="2514600"/>
            <a:ext cx="40401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g31a8662902e_0_69"/>
          <p:cNvSpPr txBox="1"/>
          <p:nvPr>
            <p:ph idx="4" type="body"/>
          </p:nvPr>
        </p:nvSpPr>
        <p:spPr>
          <a:xfrm>
            <a:off x="4645025" y="2514600"/>
            <a:ext cx="40419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g31a8662902e_0_69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31a8662902e_0_69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31a8662902e_0_69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31a8662902e_0_78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1" name="Google Shape;81;g31a8662902e_0_7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31a8662902e_0_7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31a8662902e_0_7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31a8662902e_0_7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31a8662902e_0_7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g31a8662902e_0_78"/>
          <p:cNvSpPr txBox="1"/>
          <p:nvPr>
            <p:ph type="title"/>
          </p:nvPr>
        </p:nvSpPr>
        <p:spPr>
          <a:xfrm>
            <a:off x="457200" y="19994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1a8662902e_0_78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31a8662902e_0_78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1a8662902e_0_78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a8662902e_0_89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31a8662902e_0_89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31a8662902e_0_89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a8662902e_0_93"/>
          <p:cNvSpPr txBox="1"/>
          <p:nvPr>
            <p:ph type="title"/>
          </p:nvPr>
        </p:nvSpPr>
        <p:spPr>
          <a:xfrm>
            <a:off x="685800" y="514352"/>
            <a:ext cx="2743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1a8662902e_0_93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31a8662902e_0_93"/>
          <p:cNvSpPr txBox="1"/>
          <p:nvPr>
            <p:ph idx="2" type="body"/>
          </p:nvPr>
        </p:nvSpPr>
        <p:spPr>
          <a:xfrm>
            <a:off x="3575050" y="1676400"/>
            <a:ext cx="5111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g31a8662902e_0_93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31a8662902e_0_93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1a8662902e_0_93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a8662902e_0_100"/>
          <p:cNvSpPr/>
          <p:nvPr/>
        </p:nvSpPr>
        <p:spPr>
          <a:xfrm flipH="1" rot="-10380037">
            <a:off x="4172436" y="1918651"/>
            <a:ext cx="4293497" cy="3360146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10" rotWithShape="0" algn="tl" dir="7500000" dist="38500" sy="100080">
              <a:srgbClr val="000000">
                <a:alpha val="2431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g31a8662902e_0_100"/>
          <p:cNvSpPr/>
          <p:nvPr/>
        </p:nvSpPr>
        <p:spPr>
          <a:xfrm flipH="1" rot="-10380733">
            <a:off x="8004114" y="5359839"/>
            <a:ext cx="155354" cy="155354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274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4" name="Google Shape;104;g31a8662902e_0_100"/>
          <p:cNvSpPr txBox="1"/>
          <p:nvPr>
            <p:ph type="title"/>
          </p:nvPr>
        </p:nvSpPr>
        <p:spPr>
          <a:xfrm>
            <a:off x="609600" y="1177000"/>
            <a:ext cx="33528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g31a8662902e_0_100"/>
          <p:cNvSpPr txBox="1"/>
          <p:nvPr>
            <p:ph idx="1" type="body"/>
          </p:nvPr>
        </p:nvSpPr>
        <p:spPr>
          <a:xfrm>
            <a:off x="609600" y="2828775"/>
            <a:ext cx="33528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Font typeface="Constantia"/>
              <a:buNone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000"/>
              <a:buChar char="⚫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048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06" name="Google Shape;106;g31a8662902e_0_10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31a8662902e_0_10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31a8662902e_0_100"/>
          <p:cNvSpPr txBox="1"/>
          <p:nvPr>
            <p:ph idx="12" type="sldNum"/>
          </p:nvPr>
        </p:nvSpPr>
        <p:spPr>
          <a:xfrm>
            <a:off x="8077200" y="6356350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31a8662902e_0_100"/>
          <p:cNvSpPr/>
          <p:nvPr>
            <p:ph idx="2" type="pic"/>
          </p:nvPr>
        </p:nvSpPr>
        <p:spPr>
          <a:xfrm rot="420005">
            <a:off x="4433627" y="1993215"/>
            <a:ext cx="3771211" cy="3210821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1a8662902e_0_8"/>
          <p:cNvGrpSpPr/>
          <p:nvPr/>
        </p:nvGrpSpPr>
        <p:grpSpPr>
          <a:xfrm>
            <a:off x="7600938" y="3"/>
            <a:ext cx="1542914" cy="1371650"/>
            <a:chOff x="6098378" y="5"/>
            <a:chExt cx="3045625" cy="2030570"/>
          </a:xfrm>
        </p:grpSpPr>
        <p:sp>
          <p:nvSpPr>
            <p:cNvPr id="11" name="Google Shape;11;g31a8662902e_0_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31a8662902e_0_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31a8662902e_0_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31a8662902e_0_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31a8662902e_0_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g31a8662902e_0_8"/>
          <p:cNvGrpSpPr/>
          <p:nvPr/>
        </p:nvGrpSpPr>
        <p:grpSpPr>
          <a:xfrm>
            <a:off x="-2" y="6104997"/>
            <a:ext cx="9144070" cy="752890"/>
            <a:chOff x="-10935211" y="3903669"/>
            <a:chExt cx="20079206" cy="1239937"/>
          </a:xfrm>
        </p:grpSpPr>
        <p:sp>
          <p:nvSpPr>
            <p:cNvPr id="17" name="Google Shape;17;g31a8662902e_0_8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31a8662902e_0_8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31a8662902e_0_8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31a8662902e_0_8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31a8662902e_0_8"/>
            <p:cNvSpPr/>
            <p:nvPr/>
          </p:nvSpPr>
          <p:spPr>
            <a:xfrm>
              <a:off x="-10935211" y="4891606"/>
              <a:ext cx="200790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g31a8662902e_0_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5000"/>
              <a:buFont typeface="Calibri"/>
              <a:buNone/>
              <a:defRPr b="0" i="0" sz="50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31a8662902e_0_8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4" name="Google Shape;24;g31a8662902e_0_8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g31a8662902e_0_8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6" name="Google Shape;26;g31a8662902e_0_8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37.png"/><Relationship Id="rId8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5" Type="http://schemas.openxmlformats.org/officeDocument/2006/relationships/image" Target="../media/image39.png"/><Relationship Id="rId6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41.png"/><Relationship Id="rId5" Type="http://schemas.openxmlformats.org/officeDocument/2006/relationships/image" Target="../media/image40.png"/><Relationship Id="rId6" Type="http://schemas.openxmlformats.org/officeDocument/2006/relationships/image" Target="../media/image2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27.png"/><Relationship Id="rId6" Type="http://schemas.openxmlformats.org/officeDocument/2006/relationships/image" Target="../media/image2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35.png"/><Relationship Id="rId9" Type="http://schemas.openxmlformats.org/officeDocument/2006/relationships/image" Target="../media/image29.png"/><Relationship Id="rId5" Type="http://schemas.openxmlformats.org/officeDocument/2006/relationships/image" Target="../media/image36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jpg"/><Relationship Id="rId4" Type="http://schemas.openxmlformats.org/officeDocument/2006/relationships/image" Target="../media/image4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26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6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Lecture 8: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/>
              <a:t>Sequences &amp; Summations</a:t>
            </a:r>
            <a:endParaRPr/>
          </a:p>
        </p:txBody>
      </p:sp>
      <p:sp>
        <p:nvSpPr>
          <p:cNvPr id="127" name="Google Shape;127;p76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Section 2.4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5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   Example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: Let {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be a sequence that satisfies the recurrence relation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= 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n-1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for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1,2,3,4,….  and suppose that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What are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?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[Here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is the initial condition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]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SzPts val="2040"/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: We see from the recurrence relation that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SzPts val="204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0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+ 3 = 2 + 3 = 5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SzPts val="204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    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5 + 3 = 8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SzPts val="204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 8 + 3 = 11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18" name="Google Shape;218;p8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Recurrence Relations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   Example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: Let {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} be a sequence that satisfies the recurrence relation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= 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n-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– 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n-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for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2,3,4,….  and suppose that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and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What are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?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[Here the initial conditions are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and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 ]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 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  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: We see from the recurrence relation that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       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= 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– 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0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–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             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3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= 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– 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1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–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–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 </a:t>
            </a:r>
            <a:endParaRPr i="1"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24" name="Google Shape;224;p8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Recurrence Relations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Fibonacci Sequence</a:t>
            </a:r>
            <a:endParaRPr/>
          </a:p>
        </p:txBody>
      </p:sp>
      <p:sp>
        <p:nvSpPr>
          <p:cNvPr id="230" name="Google Shape;230;p8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  Definition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: We define the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Fibonacci sequence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          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, 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, 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, … ,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by: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3779" lvl="1" marL="64008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Initial Conditions: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, 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 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 1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3779" lvl="1" marL="64008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Recurrence Relation: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= f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n-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+ f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n-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endParaRPr baseline="-25000"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Example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: Find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f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, f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3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, f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, f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5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and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Answer: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  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0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1 + 0 = 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        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3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+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 1 + 1 = 2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  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4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2 + 1 = 3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        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5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3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 3 + 2 = 5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,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  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4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5 + 3 = 8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231" name="Google Shape;231;p87"/>
          <p:cNvPicPr preferRelativeResize="0"/>
          <p:nvPr/>
        </p:nvPicPr>
        <p:blipFill rotWithShape="1">
          <a:blip r:embed="rId3">
            <a:alphaModFix/>
          </a:blip>
          <a:srcRect b="0" l="61522" r="0" t="0"/>
          <a:stretch/>
        </p:blipFill>
        <p:spPr>
          <a:xfrm>
            <a:off x="6256400" y="1847100"/>
            <a:ext cx="2345574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b="1" lang="en-US"/>
              <a:t>Solving</a:t>
            </a:r>
            <a:r>
              <a:rPr lang="en-US"/>
              <a:t> Recurrence Relations</a:t>
            </a:r>
            <a:endParaRPr/>
          </a:p>
        </p:txBody>
      </p:sp>
      <p:sp>
        <p:nvSpPr>
          <p:cNvPr id="237" name="Google Shape;237;p88"/>
          <p:cNvSpPr txBox="1"/>
          <p:nvPr>
            <p:ph idx="1" type="body"/>
          </p:nvPr>
        </p:nvSpPr>
        <p:spPr>
          <a:xfrm>
            <a:off x="457200" y="1935475"/>
            <a:ext cx="81099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9875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Finding a </a:t>
            </a:r>
            <a:r>
              <a:rPr b="1" lang="en-US" sz="24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formula for the </a:t>
            </a:r>
            <a:r>
              <a:rPr b="1" i="1" lang="en-US" sz="24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="1" baseline="30000" lang="en-US" sz="24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th</a:t>
            </a:r>
            <a:r>
              <a:rPr b="1" lang="en-US" sz="24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 term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of the sequence generated by a recurrence relation is called </a:t>
            </a:r>
            <a:r>
              <a:rPr b="1" i="1" lang="en-US" sz="2400">
                <a:latin typeface="Cambria Math"/>
                <a:ea typeface="Cambria Math"/>
                <a:cs typeface="Cambria Math"/>
                <a:sym typeface="Cambria Math"/>
              </a:rPr>
              <a:t>solving the recurrence relation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98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Such a formula is called a </a:t>
            </a:r>
            <a:r>
              <a:rPr i="1" lang="en-US" sz="24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closed formula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98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Various methods for solving recurrence relations will be covered in next lectures (Chapter 8) where recurrence relations will be studied in greater depth.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98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For now, we illustrate by example the 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method of iteration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in which we need to 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guess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the formula. The guess can be proved correct by the method of induction.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Iterative Solution Example</a:t>
            </a:r>
            <a:endParaRPr/>
          </a:p>
        </p:txBody>
      </p:sp>
      <p:sp>
        <p:nvSpPr>
          <p:cNvPr id="243" name="Google Shape;243;p8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   </a:t>
            </a:r>
            <a:r>
              <a:rPr b="1" lang="en-US" sz="2000" u="sng">
                <a:latin typeface="Cambria Math"/>
                <a:ea typeface="Cambria Math"/>
                <a:cs typeface="Cambria Math"/>
                <a:sym typeface="Cambria Math"/>
              </a:rPr>
              <a:t>Method </a:t>
            </a:r>
            <a:r>
              <a:rPr b="1" lang="en-US" sz="2000" u="sng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 u="sng">
                <a:latin typeface="Cambria Math"/>
                <a:ea typeface="Cambria Math"/>
                <a:cs typeface="Cambria Math"/>
                <a:sym typeface="Cambria Math"/>
              </a:rPr>
              <a:t>: Working upward, forward substitution</a:t>
            </a:r>
            <a:endParaRPr sz="2000" u="sng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Let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{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be a sequence that satisfies the recurrence relation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-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+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for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2, 3, 4, ….  and suppose that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SzPts val="204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    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highlight>
                  <a:srgbClr val="D9EAD3"/>
                </a:highlight>
                <a:latin typeface="Cambria Math"/>
                <a:ea typeface="Cambria Math"/>
                <a:cs typeface="Cambria Math"/>
                <a:sym typeface="Cambria Math"/>
              </a:rPr>
              <a:t>2 + 3</a:t>
            </a:r>
            <a:endParaRPr sz="2000">
              <a:highlight>
                <a:srgbClr val="D9EAD3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SzPts val="204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lang="en-US" sz="2000">
                <a:highlight>
                  <a:srgbClr val="D9EAD3"/>
                </a:highlight>
                <a:latin typeface="Cambria Math"/>
                <a:ea typeface="Cambria Math"/>
                <a:cs typeface="Cambria Math"/>
                <a:sym typeface="Cambria Math"/>
              </a:rPr>
              <a:t>2 + 3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) + 3 = </a:t>
            </a:r>
            <a:r>
              <a:rPr lang="en-US" sz="2000">
                <a:highlight>
                  <a:srgbClr val="C9DAF8"/>
                </a:highlight>
                <a:latin typeface="Cambria Math"/>
                <a:ea typeface="Cambria Math"/>
                <a:cs typeface="Cambria Math"/>
                <a:sym typeface="Cambria Math"/>
              </a:rPr>
              <a:t>2 + 3 ∙ 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SzPts val="204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lang="en-US" sz="2000">
                <a:highlight>
                  <a:srgbClr val="C9DAF8"/>
                </a:highlight>
                <a:latin typeface="Cambria Math"/>
                <a:ea typeface="Cambria Math"/>
                <a:cs typeface="Cambria Math"/>
                <a:sym typeface="Cambria Math"/>
              </a:rPr>
              <a:t>2 + 2 ∙ 3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) + 3 = </a:t>
            </a:r>
            <a:r>
              <a:rPr lang="en-US" sz="2000">
                <a:highlight>
                  <a:srgbClr val="FCE5CD"/>
                </a:highlight>
                <a:latin typeface="Cambria Math"/>
                <a:ea typeface="Cambria Math"/>
                <a:cs typeface="Cambria Math"/>
                <a:sym typeface="Cambria Math"/>
              </a:rPr>
              <a:t>2 + 3 ∙ 3</a:t>
            </a:r>
            <a:endParaRPr sz="2000">
              <a:highlight>
                <a:srgbClr val="FCE5CD"/>
              </a:highlight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SzPts val="204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                  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SzPts val="204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                  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SzPts val="204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                  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    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n-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+ 3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=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(2 + 3 ∙ (</a:t>
            </a:r>
            <a:r>
              <a:rPr b="1" i="1" lang="en-US" sz="2000">
                <a:latin typeface="Cambria Math"/>
                <a:ea typeface="Cambria Math"/>
                <a:cs typeface="Cambria Math"/>
                <a:sym typeface="Cambria Math"/>
              </a:rPr>
              <a:t>n –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2))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+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 +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3(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– 1)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444"/>
              </a:spcBef>
              <a:spcAft>
                <a:spcPts val="0"/>
              </a:spcAft>
              <a:buSzPts val="204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Iterative Solution Example</a:t>
            </a:r>
            <a:endParaRPr/>
          </a:p>
        </p:txBody>
      </p:sp>
      <p:sp>
        <p:nvSpPr>
          <p:cNvPr id="249" name="Google Shape;249;p9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   </a:t>
            </a:r>
            <a:r>
              <a:rPr b="1" lang="en-US" sz="2000" u="sng">
                <a:latin typeface="Cambria Math"/>
                <a:ea typeface="Cambria Math"/>
                <a:cs typeface="Cambria Math"/>
                <a:sym typeface="Cambria Math"/>
              </a:rPr>
              <a:t>Method </a:t>
            </a:r>
            <a:r>
              <a:rPr b="1" lang="en-US" sz="2000" u="sng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 u="sng">
                <a:latin typeface="Cambria Math"/>
                <a:ea typeface="Cambria Math"/>
                <a:cs typeface="Cambria Math"/>
                <a:sym typeface="Cambria Math"/>
              </a:rPr>
              <a:t>: Working downward, backward substitution</a:t>
            </a:r>
            <a:endParaRPr sz="2000" u="sng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03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Let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{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be a sequence that satisfies the recurrence relation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n-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+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for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2, 3, 4, ….  and suppose that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i="1"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34"/>
              </a:spcBef>
              <a:spcAft>
                <a:spcPts val="0"/>
              </a:spcAft>
              <a:buSzPts val="247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         a</a:t>
            </a:r>
            <a:r>
              <a:rPr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highlight>
                  <a:srgbClr val="FCE5CD"/>
                </a:highlight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highlight>
                  <a:srgbClr val="FCE5CD"/>
                </a:highlight>
                <a:latin typeface="Cambria Math"/>
                <a:ea typeface="Cambria Math"/>
                <a:cs typeface="Cambria Math"/>
                <a:sym typeface="Cambria Math"/>
              </a:rPr>
              <a:t>n-</a:t>
            </a:r>
            <a:r>
              <a:rPr baseline="-25000" lang="en-US" sz="2000">
                <a:highlight>
                  <a:srgbClr val="FCE5CD"/>
                </a:highlight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+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34"/>
              </a:spcBef>
              <a:spcAft>
                <a:spcPts val="0"/>
              </a:spcAft>
              <a:buSzPts val="266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              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i="1" lang="en-US" sz="2000">
                <a:highlight>
                  <a:srgbClr val="FCE5CD"/>
                </a:highlight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highlight>
                  <a:srgbClr val="FCE5CD"/>
                </a:highlight>
                <a:latin typeface="Cambria Math"/>
                <a:ea typeface="Cambria Math"/>
                <a:cs typeface="Cambria Math"/>
                <a:sym typeface="Cambria Math"/>
              </a:rPr>
              <a:t>n-</a:t>
            </a:r>
            <a:r>
              <a:rPr baseline="-25000" lang="en-US" sz="2000">
                <a:highlight>
                  <a:srgbClr val="FCE5CD"/>
                </a:highlight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000">
                <a:highlight>
                  <a:srgbClr val="FCE5CD"/>
                </a:highlight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highlight>
                  <a:srgbClr val="FCE5CD"/>
                </a:highlight>
                <a:latin typeface="Cambria Math"/>
                <a:ea typeface="Cambria Math"/>
                <a:cs typeface="Cambria Math"/>
                <a:sym typeface="Cambria Math"/>
              </a:rPr>
              <a:t>+</a:t>
            </a:r>
            <a:r>
              <a:rPr i="1" lang="en-US" sz="2000">
                <a:highlight>
                  <a:srgbClr val="FCE5CD"/>
                </a:highlight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highlight>
                  <a:srgbClr val="FCE5CD"/>
                </a:highlight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+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highlight>
                  <a:srgbClr val="D9EAD3"/>
                </a:highlight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highlight>
                  <a:srgbClr val="D9EAD3"/>
                </a:highlight>
                <a:latin typeface="Cambria Math"/>
                <a:ea typeface="Cambria Math"/>
                <a:cs typeface="Cambria Math"/>
                <a:sym typeface="Cambria Math"/>
              </a:rPr>
              <a:t>n-</a:t>
            </a:r>
            <a:r>
              <a:rPr baseline="-25000" lang="en-US" sz="2000">
                <a:highlight>
                  <a:srgbClr val="D9EAD3"/>
                </a:highlight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+ 3 ∙ 2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434"/>
              </a:spcBef>
              <a:spcAft>
                <a:spcPts val="0"/>
              </a:spcAft>
              <a:buSzPts val="238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       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i="1" lang="en-US" sz="2000">
                <a:highlight>
                  <a:srgbClr val="D9EAD3"/>
                </a:highlight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highlight>
                  <a:srgbClr val="D9EAD3"/>
                </a:highlight>
                <a:latin typeface="Cambria Math"/>
                <a:ea typeface="Cambria Math"/>
                <a:cs typeface="Cambria Math"/>
                <a:sym typeface="Cambria Math"/>
              </a:rPr>
              <a:t>n-</a:t>
            </a:r>
            <a:r>
              <a:rPr baseline="-25000" lang="en-US" sz="2000">
                <a:highlight>
                  <a:srgbClr val="D9EAD3"/>
                </a:highlight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i="1" lang="en-US" sz="2000">
                <a:highlight>
                  <a:srgbClr val="D9EAD3"/>
                </a:highlight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highlight>
                  <a:srgbClr val="D9EAD3"/>
                </a:highlight>
                <a:latin typeface="Cambria Math"/>
                <a:ea typeface="Cambria Math"/>
                <a:cs typeface="Cambria Math"/>
                <a:sym typeface="Cambria Math"/>
              </a:rPr>
              <a:t>+</a:t>
            </a:r>
            <a:r>
              <a:rPr i="1" lang="en-US" sz="2000">
                <a:highlight>
                  <a:srgbClr val="D9EAD3"/>
                </a:highlight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highlight>
                  <a:srgbClr val="D9EAD3"/>
                </a:highlight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)+ 3 ∙ 2  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highlight>
                  <a:srgbClr val="CFE2F3"/>
                </a:highlight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0">
                <a:highlight>
                  <a:srgbClr val="CFE2F3"/>
                </a:highlight>
                <a:latin typeface="Cambria Math"/>
                <a:ea typeface="Cambria Math"/>
                <a:cs typeface="Cambria Math"/>
                <a:sym typeface="Cambria Math"/>
              </a:rPr>
              <a:t>n-</a:t>
            </a:r>
            <a:r>
              <a:rPr baseline="-25000" lang="en-US" sz="2000">
                <a:highlight>
                  <a:srgbClr val="CFE2F3"/>
                </a:highlight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+ 3 ∙ 3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434"/>
              </a:spcBef>
              <a:spcAft>
                <a:spcPts val="0"/>
              </a:spcAft>
              <a:buSzPts val="238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                  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434"/>
              </a:spcBef>
              <a:spcAft>
                <a:spcPts val="0"/>
              </a:spcAft>
              <a:buSzPts val="238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                  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15000"/>
              </a:lnSpc>
              <a:spcBef>
                <a:spcPts val="434"/>
              </a:spcBef>
              <a:spcAft>
                <a:spcPts val="0"/>
              </a:spcAft>
              <a:buSzPts val="2380"/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                  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34"/>
              </a:spcBef>
              <a:spcAft>
                <a:spcPts val="0"/>
              </a:spcAft>
              <a:buSzPts val="266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              =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+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3(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n –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2) 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b="1"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="1" baseline="-25000" i="1"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+ 3)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+ 3(</a:t>
            </a:r>
            <a:r>
              <a:rPr b="1" i="1" lang="en-US" sz="2000">
                <a:latin typeface="Cambria Math"/>
                <a:ea typeface="Cambria Math"/>
                <a:cs typeface="Cambria Math"/>
                <a:sym typeface="Cambria Math"/>
              </a:rPr>
              <a:t>n –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2)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 + 3(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– 1)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Real World Application</a:t>
            </a:r>
            <a:endParaRPr/>
          </a:p>
        </p:txBody>
      </p:sp>
      <p:sp>
        <p:nvSpPr>
          <p:cNvPr id="255" name="Google Shape;255;p91"/>
          <p:cNvSpPr txBox="1"/>
          <p:nvPr>
            <p:ph idx="1" type="body"/>
          </p:nvPr>
        </p:nvSpPr>
        <p:spPr>
          <a:xfrm>
            <a:off x="457200" y="1935475"/>
            <a:ext cx="83490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Example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Suppose that a person deposits $10,000.00 in a savings account at a bank yielding 11% per year with interest compounded annually. How much will be in the account after 30 years?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Solution: </a:t>
            </a:r>
            <a:endParaRPr b="1"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Let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denote the amount in the account after n years.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Then,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satisfies the following recurrence relation: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             P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P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n-1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+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0.11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n-1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(1.11)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n-1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 with the initial condition 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2400">
                <a:latin typeface="Cambria Math"/>
                <a:ea typeface="Cambria Math"/>
                <a:cs typeface="Cambria Math"/>
                <a:sym typeface="Cambria Math"/>
              </a:rPr>
              <a:t>0 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10,000.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56" name="Google Shape;256;p91"/>
          <p:cNvSpPr txBox="1"/>
          <p:nvPr/>
        </p:nvSpPr>
        <p:spPr>
          <a:xfrm>
            <a:off x="4572000" y="6162250"/>
            <a:ext cx="3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Continued on next slide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⇒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Real World Application</a:t>
            </a:r>
            <a:endParaRPr/>
          </a:p>
        </p:txBody>
      </p:sp>
      <p:sp>
        <p:nvSpPr>
          <p:cNvPr id="262" name="Google Shape;262;p9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        P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 = P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n-1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 +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0.11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n-1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(1.11)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n-1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with the initial condition 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0 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= 10,000</a:t>
            </a:r>
            <a:endParaRPr i="1"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Solving the recurrence with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Forward Substitution: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 = (1.11)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 = (1.11)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= (1.11)</a:t>
            </a:r>
            <a:r>
              <a:rPr baseline="30000" lang="en-US" sz="22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 = (1.11)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2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= (1.11)</a:t>
            </a:r>
            <a:r>
              <a:rPr baseline="30000" lang="en-US" sz="22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                 :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= (1.11)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-1 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= (1.11)</a:t>
            </a:r>
            <a:r>
              <a:rPr baseline="30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=   (1.11)</a:t>
            </a:r>
            <a:r>
              <a:rPr baseline="30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10,000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Since,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= (1.11)</a:t>
            </a:r>
            <a:r>
              <a:rPr baseline="30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10,000 ,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P</a:t>
            </a:r>
            <a:r>
              <a:rPr baseline="-25000" lang="en-US" sz="2200">
                <a:latin typeface="Cambria Math"/>
                <a:ea typeface="Cambria Math"/>
                <a:cs typeface="Cambria Math"/>
                <a:sym typeface="Cambria Math"/>
              </a:rPr>
              <a:t>30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= (1.11)</a:t>
            </a:r>
            <a:r>
              <a:rPr baseline="30000" lang="en-US" sz="2200">
                <a:latin typeface="Cambria Math"/>
                <a:ea typeface="Cambria Math"/>
                <a:cs typeface="Cambria Math"/>
                <a:sym typeface="Cambria Math"/>
              </a:rPr>
              <a:t>30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10,000 = $228,992.97.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3"/>
          <p:cNvSpPr txBox="1"/>
          <p:nvPr>
            <p:ph type="title"/>
          </p:nvPr>
        </p:nvSpPr>
        <p:spPr>
          <a:xfrm>
            <a:off x="457200" y="94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Identifying Integer Sequences</a:t>
            </a:r>
            <a:endParaRPr/>
          </a:p>
        </p:txBody>
      </p:sp>
      <p:sp>
        <p:nvSpPr>
          <p:cNvPr id="268" name="Google Shape;268;p93"/>
          <p:cNvSpPr txBox="1"/>
          <p:nvPr>
            <p:ph idx="1" type="body"/>
          </p:nvPr>
        </p:nvSpPr>
        <p:spPr>
          <a:xfrm>
            <a:off x="457200" y="13258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Given a few terms of a sequence, try to identify the sequence. Conjecture a formula, recurrence relation, or some other rule.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Some questions to ask?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Are there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repeated terms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of the same value?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Can you obtain a term from the previous term by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adding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an amount or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multiplying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by an amount?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Can you obtain a term by </a:t>
            </a: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combining the previous terms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in some way?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Are there cycles among the terms?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4688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Do the terms match those of a well known sequence?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4"/>
          <p:cNvSpPr txBox="1"/>
          <p:nvPr>
            <p:ph type="title"/>
          </p:nvPr>
        </p:nvSpPr>
        <p:spPr>
          <a:xfrm>
            <a:off x="457200" y="94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Identifying Integer Sequences</a:t>
            </a:r>
            <a:endParaRPr/>
          </a:p>
        </p:txBody>
      </p:sp>
      <p:sp>
        <p:nvSpPr>
          <p:cNvPr id="274" name="Google Shape;274;p94"/>
          <p:cNvSpPr txBox="1"/>
          <p:nvPr>
            <p:ph idx="1" type="body"/>
          </p:nvPr>
        </p:nvSpPr>
        <p:spPr>
          <a:xfrm>
            <a:off x="457200" y="1325874"/>
            <a:ext cx="8229600" cy="53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85"/>
              <a:buNone/>
            </a:pP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Find formulae for the sequences with the following first five terms:</a:t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85"/>
              <a:buNone/>
            </a:pPr>
            <a:r>
              <a:rPr b="1" lang="en-US" sz="2004">
                <a:latin typeface="Cambria Math"/>
                <a:ea typeface="Cambria Math"/>
                <a:cs typeface="Cambria Math"/>
                <a:sym typeface="Cambria Math"/>
              </a:rPr>
              <a:t>Example 1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: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1, 1/2,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1/4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, 1/8, 1/16, ….</a:t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rPr b="1" lang="en-US" sz="2004">
                <a:latin typeface="Cambria Math"/>
                <a:ea typeface="Cambria Math"/>
                <a:cs typeface="Cambria Math"/>
                <a:sym typeface="Cambria Math"/>
              </a:rPr>
              <a:t>Solution: 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Note that the denominators are powers of 2. </a:t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The sequence with 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4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1/2</a:t>
            </a:r>
            <a:r>
              <a:rPr baseline="30000" i="1" lang="en-US" sz="2004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is a possible match. </a:t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This is a </a:t>
            </a:r>
            <a:r>
              <a:rPr b="1" lang="en-US" sz="2004">
                <a:latin typeface="Cambria Math"/>
                <a:ea typeface="Cambria Math"/>
                <a:cs typeface="Cambria Math"/>
                <a:sym typeface="Cambria Math"/>
              </a:rPr>
              <a:t>geometric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 progression with 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a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= 1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and 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r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= 1/2.</a:t>
            </a:r>
            <a:endParaRPr sz="1005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85"/>
              <a:buNone/>
            </a:pPr>
            <a:r>
              <a:rPr b="1" lang="en-US" sz="2004">
                <a:latin typeface="Cambria Math"/>
                <a:ea typeface="Cambria Math"/>
                <a:cs typeface="Cambria Math"/>
                <a:sym typeface="Cambria Math"/>
              </a:rPr>
              <a:t>Example </a:t>
            </a:r>
            <a:r>
              <a:rPr b="1" lang="en-US" sz="2004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: 1,3,5,7,9</a:t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rPr b="1" lang="en-US" sz="2004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b="1" lang="en-US" sz="2004"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 Note that each term is obtained by adding 2 to the previous term.  A possible formula is 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4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 = 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n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+ 1.</a:t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This is an </a:t>
            </a:r>
            <a:r>
              <a:rPr b="1" lang="en-US" sz="2004">
                <a:latin typeface="Cambria Math"/>
                <a:ea typeface="Cambria Math"/>
                <a:cs typeface="Cambria Math"/>
                <a:sym typeface="Cambria Math"/>
              </a:rPr>
              <a:t>arithmetic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 progression with 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a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=1 and 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d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= 2.</a:t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85"/>
              <a:buNone/>
            </a:pPr>
            <a:r>
              <a:rPr b="1" lang="en-US" sz="2004">
                <a:latin typeface="Cambria Math"/>
                <a:ea typeface="Cambria Math"/>
                <a:cs typeface="Cambria Math"/>
                <a:sym typeface="Cambria Math"/>
              </a:rPr>
              <a:t>Example </a:t>
            </a:r>
            <a:r>
              <a:rPr b="1" lang="en-US" sz="2004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: 1, –1, 1, –1,1</a:t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rPr b="1" lang="en-US" sz="2004">
                <a:latin typeface="Cambria Math"/>
                <a:ea typeface="Cambria Math"/>
                <a:cs typeface="Cambria Math"/>
                <a:sym typeface="Cambria Math"/>
              </a:rPr>
              <a:t>Solution: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The terms alternate between 1 and -1. </a:t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A possible sequence is 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004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(−1)</a:t>
            </a:r>
            <a:r>
              <a:rPr baseline="30000" i="1" lang="en-US" sz="2004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 . </a:t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This is a </a:t>
            </a:r>
            <a:r>
              <a:rPr b="1" lang="en-US" sz="2004">
                <a:latin typeface="Cambria Math"/>
                <a:ea typeface="Cambria Math"/>
                <a:cs typeface="Cambria Math"/>
                <a:sym typeface="Cambria Math"/>
              </a:rPr>
              <a:t>geometric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 progression with 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a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and 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r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−1.</a:t>
            </a:r>
            <a:endParaRPr i="1" sz="2004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Section Summary</a:t>
            </a:r>
            <a:endParaRPr/>
          </a:p>
        </p:txBody>
      </p:sp>
      <p:sp>
        <p:nvSpPr>
          <p:cNvPr id="133" name="Google Shape;133;p7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9875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Sequences.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974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Examples: Geometric Progression, Arithmetic Progression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98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Recurrence Relations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974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Cambria Math"/>
              <a:buChar char="○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Example: Fibonacci Sequence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98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Summations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9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Useful Sequences</a:t>
            </a:r>
            <a:endParaRPr/>
          </a:p>
        </p:txBody>
      </p:sp>
      <p:pic>
        <p:nvPicPr>
          <p:cNvPr descr="table27.jpg" id="280" name="Google Shape;280;p9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935475"/>
            <a:ext cx="8229600" cy="40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9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Guessing Sequences</a:t>
            </a:r>
            <a:endParaRPr/>
          </a:p>
        </p:txBody>
      </p:sp>
      <p:sp>
        <p:nvSpPr>
          <p:cNvPr id="286" name="Google Shape;286;p9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 Example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Conjecture a simple formula for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if the first 10 terms of the sequence {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are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1, 7, 25, 79, 241, 727, 2185, 6559, 19681, 59047.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Note the ratio of each term to the previous approximates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 So now compare with the  sequence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. 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{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} = 1, 3, 9, 27, 81, 243, 729, 2187, 6561, 19683, 59049, ...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We notice that the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 term is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less than the corresponding power of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  So a good conjecture is that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baseline="30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30000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99"/>
          <p:cNvSpPr txBox="1"/>
          <p:nvPr>
            <p:ph idx="1" type="body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37156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85"/>
              <a:buFont typeface="Cambria Math"/>
              <a:buChar char="●"/>
            </a:pP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Sum of the terms                                              from the sequence</a:t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37156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1885"/>
              <a:buFont typeface="Cambria Math"/>
              <a:buChar char="●"/>
            </a:pP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The notations:</a:t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29238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                                        or,                                        or,</a:t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     represents</a:t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29238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37156" lvl="0" marL="274320" rtl="0" algn="l">
              <a:lnSpc>
                <a:spcPct val="115000"/>
              </a:lnSpc>
              <a:spcBef>
                <a:spcPts val="481"/>
              </a:spcBef>
              <a:spcAft>
                <a:spcPts val="0"/>
              </a:spcAft>
              <a:buSzPts val="1885"/>
              <a:buFont typeface="Cambria Math"/>
              <a:buChar char="●"/>
            </a:pP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The variable 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j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 is called the 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index of summation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It runs through all the integers starting with its 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lower limit, m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 and ending with its </a:t>
            </a:r>
            <a:r>
              <a:rPr i="1" lang="en-US" sz="2004">
                <a:latin typeface="Cambria Math"/>
                <a:ea typeface="Cambria Math"/>
                <a:cs typeface="Cambria Math"/>
                <a:sym typeface="Cambria Math"/>
              </a:rPr>
              <a:t>upper limit, n</a:t>
            </a:r>
            <a:r>
              <a:rPr lang="en-US" sz="2004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004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292" name="Google Shape;292;p9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Summations</a:t>
            </a:r>
            <a:endParaRPr/>
          </a:p>
        </p:txBody>
      </p:sp>
      <p:pic>
        <p:nvPicPr>
          <p:cNvPr descr="addin_tmp.png" id="293" name="Google Shape;293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500" y="2040951"/>
            <a:ext cx="2315725" cy="22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94" name="Google Shape;294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2575" y="2010137"/>
            <a:ext cx="544575" cy="281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95" name="Google Shape;295;p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38000" y="2791775"/>
            <a:ext cx="1025843" cy="1094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96" name="Google Shape;296;p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44613" y="3100388"/>
            <a:ext cx="1423035" cy="4772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97" name="Google Shape;297;p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98400" y="3110388"/>
            <a:ext cx="185451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98" name="Google Shape;298;p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14600" y="4267200"/>
            <a:ext cx="3557588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0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Summations</a:t>
            </a:r>
            <a:endParaRPr/>
          </a:p>
        </p:txBody>
      </p:sp>
      <p:sp>
        <p:nvSpPr>
          <p:cNvPr id="304" name="Google Shape;304;p10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Font typeface="Cambria Math"/>
              <a:buChar char="●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More generally for a set </a:t>
            </a:r>
            <a:r>
              <a:rPr i="1" lang="en-US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Examples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305" name="Google Shape;305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0" y="2590800"/>
            <a:ext cx="132873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306" name="Google Shape;306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83175" y="3791700"/>
            <a:ext cx="3977640" cy="6915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307" name="Google Shape;307;p1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1600" y="4483225"/>
            <a:ext cx="3101340" cy="6896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308" name="Google Shape;308;p10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61175" y="5226925"/>
            <a:ext cx="5621654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a8662902e_0_156"/>
          <p:cNvSpPr txBox="1"/>
          <p:nvPr>
            <p:ph type="title"/>
          </p:nvPr>
        </p:nvSpPr>
        <p:spPr>
          <a:xfrm>
            <a:off x="457200" y="94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Summations Examples</a:t>
            </a:r>
            <a:endParaRPr/>
          </a:p>
        </p:txBody>
      </p:sp>
      <p:sp>
        <p:nvSpPr>
          <p:cNvPr id="314" name="Google Shape;314;g31a8662902e_0_156"/>
          <p:cNvSpPr txBox="1"/>
          <p:nvPr>
            <p:ph idx="1" type="body"/>
          </p:nvPr>
        </p:nvSpPr>
        <p:spPr>
          <a:xfrm>
            <a:off x="457200" y="13258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5445" lvl="0" marL="45720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AutoNum type="arabicPeriod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What is the value of                  ?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Solution: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385445" lvl="0" marL="45720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470"/>
              <a:buAutoNum type="arabicPeriod"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What is the value of                           ?</a:t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457200" rtl="0" algn="l">
              <a:spcBef>
                <a:spcPts val="520"/>
              </a:spcBef>
              <a:spcAft>
                <a:spcPts val="0"/>
              </a:spcAft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Solution:</a:t>
            </a:r>
            <a:endParaRPr b="1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315" name="Google Shape;315;g31a8662902e_0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150" y="1325875"/>
            <a:ext cx="995926" cy="5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31a8662902e_0_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2425" y="1758825"/>
            <a:ext cx="3786475" cy="17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31a8662902e_0_1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0150" y="4035850"/>
            <a:ext cx="1720493" cy="54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31a8662902e_0_1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2413" y="4581525"/>
            <a:ext cx="5454101" cy="157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Summation of Series Formula</a:t>
            </a:r>
            <a:endParaRPr/>
          </a:p>
        </p:txBody>
      </p:sp>
      <p:pic>
        <p:nvPicPr>
          <p:cNvPr descr="addin_tmp.png" id="324" name="Google Shape;324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667000"/>
            <a:ext cx="4940618" cy="110585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02"/>
          <p:cNvSpPr txBox="1"/>
          <p:nvPr/>
        </p:nvSpPr>
        <p:spPr>
          <a:xfrm>
            <a:off x="1066800" y="2133600"/>
            <a:ext cx="556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Sums of terms of geometric progressions</a:t>
            </a:r>
            <a:endParaRPr b="1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26" name="Google Shape;326;p102"/>
          <p:cNvSpPr/>
          <p:nvPr/>
        </p:nvSpPr>
        <p:spPr>
          <a:xfrm>
            <a:off x="304800" y="4191000"/>
            <a:ext cx="856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Proof:</a:t>
            </a:r>
            <a:endParaRPr b="1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327" name="Google Shape;327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8800" y="4114800"/>
            <a:ext cx="1358265" cy="72961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102"/>
          <p:cNvSpPr txBox="1"/>
          <p:nvPr/>
        </p:nvSpPr>
        <p:spPr>
          <a:xfrm>
            <a:off x="990600" y="4191000"/>
            <a:ext cx="7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Let</a:t>
            </a:r>
            <a:endParaRPr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29" name="Google Shape;329;p102"/>
          <p:cNvSpPr txBox="1"/>
          <p:nvPr/>
        </p:nvSpPr>
        <p:spPr>
          <a:xfrm>
            <a:off x="3352800" y="4156363"/>
            <a:ext cx="533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To compute 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baseline="-25000"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, first multiply both sides of the equality by 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and then manipulate the resulting sum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endParaRPr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330" name="Google Shape;330;p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8800" y="5029200"/>
            <a:ext cx="1649730" cy="729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331" name="Google Shape;331;p1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23263" y="5029200"/>
            <a:ext cx="1249680" cy="72961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02"/>
          <p:cNvSpPr txBox="1"/>
          <p:nvPr/>
        </p:nvSpPr>
        <p:spPr>
          <a:xfrm>
            <a:off x="4495800" y="6019800"/>
            <a:ext cx="327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Continued on next slide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⇒</a:t>
            </a:r>
            <a:endParaRPr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Summation of Series Formula</a:t>
            </a:r>
            <a:endParaRPr/>
          </a:p>
        </p:txBody>
      </p:sp>
      <p:pic>
        <p:nvPicPr>
          <p:cNvPr descr="addin_tmp.png" id="338" name="Google Shape;338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905000"/>
            <a:ext cx="1249680" cy="7296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339" name="Google Shape;339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2743200"/>
            <a:ext cx="1034415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03"/>
          <p:cNvSpPr txBox="1"/>
          <p:nvPr/>
        </p:nvSpPr>
        <p:spPr>
          <a:xfrm>
            <a:off x="3429000" y="2895600"/>
            <a:ext cx="533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Shifting the index of summation with 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j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+ 1.</a:t>
            </a:r>
            <a:endParaRPr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341" name="Google Shape;341;p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600" y="3581400"/>
            <a:ext cx="2263140" cy="570071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03"/>
          <p:cNvSpPr txBox="1"/>
          <p:nvPr/>
        </p:nvSpPr>
        <p:spPr>
          <a:xfrm>
            <a:off x="4495800" y="3505200"/>
            <a:ext cx="449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Removing 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+ 1 term and </a:t>
            </a:r>
            <a:endParaRPr i="0" sz="18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adding 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k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= 0 term.</a:t>
            </a:r>
            <a:endParaRPr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343" name="Google Shape;343;p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33600" y="4419600"/>
            <a:ext cx="2122170" cy="28765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03"/>
          <p:cNvSpPr txBox="1"/>
          <p:nvPr/>
        </p:nvSpPr>
        <p:spPr>
          <a:xfrm>
            <a:off x="4495800" y="4343400"/>
            <a:ext cx="411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Substituting </a:t>
            </a:r>
            <a:r>
              <a:rPr i="1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for summation formula</a:t>
            </a:r>
            <a:endParaRPr i="0" sz="1800" u="none" cap="none" strike="noStrike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345" name="Google Shape;345;p10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09800" y="5029200"/>
            <a:ext cx="2613660" cy="2876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346" name="Google Shape;346;p10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1575" y="5562600"/>
            <a:ext cx="1703022" cy="547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103"/>
          <p:cNvSpPr txBox="1"/>
          <p:nvPr/>
        </p:nvSpPr>
        <p:spPr>
          <a:xfrm>
            <a:off x="1828800" y="5029200"/>
            <a:ext cx="34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∴</a:t>
            </a:r>
            <a:endParaRPr b="1"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48" name="Google Shape;348;p103"/>
          <p:cNvSpPr txBox="1"/>
          <p:nvPr/>
        </p:nvSpPr>
        <p:spPr>
          <a:xfrm>
            <a:off x="2514600" y="5638800"/>
            <a:ext cx="84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if r ≠1</a:t>
            </a:r>
            <a:endParaRPr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349" name="Google Shape;349;p103"/>
          <p:cNvSpPr txBox="1"/>
          <p:nvPr/>
        </p:nvSpPr>
        <p:spPr>
          <a:xfrm>
            <a:off x="7239000" y="5715000"/>
            <a:ext cx="91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if r = 1</a:t>
            </a:r>
            <a:endParaRPr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350" name="Google Shape;350;p10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581400" y="5534838"/>
            <a:ext cx="3518665" cy="7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03"/>
          <p:cNvSpPr txBox="1"/>
          <p:nvPr/>
        </p:nvSpPr>
        <p:spPr>
          <a:xfrm>
            <a:off x="3581400" y="2133600"/>
            <a:ext cx="533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From previous slide.</a:t>
            </a:r>
            <a:endParaRPr i="0" sz="1800" u="none" cap="none" strike="noStrike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0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Some Useful Summation Formulae </a:t>
            </a:r>
            <a:endParaRPr/>
          </a:p>
        </p:txBody>
      </p:sp>
      <p:pic>
        <p:nvPicPr>
          <p:cNvPr descr="table28.jpg" id="357" name="Google Shape;357;p10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1388" y="1847100"/>
            <a:ext cx="3869400" cy="43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04"/>
          <p:cNvSpPr txBox="1"/>
          <p:nvPr/>
        </p:nvSpPr>
        <p:spPr>
          <a:xfrm>
            <a:off x="5851313" y="3360550"/>
            <a:ext cx="1295400" cy="1477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e </a:t>
            </a: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 prove these by induction, also.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59" name="Google Shape;359;p104"/>
          <p:cNvSpPr txBox="1"/>
          <p:nvPr/>
        </p:nvSpPr>
        <p:spPr>
          <a:xfrm>
            <a:off x="5394113" y="5265550"/>
            <a:ext cx="1752600" cy="646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Proof requires calculus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360" name="Google Shape;360;p104"/>
          <p:cNvCxnSpPr/>
          <p:nvPr/>
        </p:nvCxnSpPr>
        <p:spPr>
          <a:xfrm rot="10800000">
            <a:off x="3907613" y="5293150"/>
            <a:ext cx="1501200" cy="828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1" name="Google Shape;361;p104"/>
          <p:cNvCxnSpPr/>
          <p:nvPr/>
        </p:nvCxnSpPr>
        <p:spPr>
          <a:xfrm flipH="1">
            <a:off x="4064738" y="5733800"/>
            <a:ext cx="1312500" cy="1191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2" name="Google Shape;362;p104"/>
          <p:cNvCxnSpPr/>
          <p:nvPr/>
        </p:nvCxnSpPr>
        <p:spPr>
          <a:xfrm rot="10800000">
            <a:off x="4526188" y="3054425"/>
            <a:ext cx="1308900" cy="4902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3" name="Google Shape;363;p104"/>
          <p:cNvCxnSpPr/>
          <p:nvPr/>
        </p:nvCxnSpPr>
        <p:spPr>
          <a:xfrm rot="10800000">
            <a:off x="4172788" y="3546325"/>
            <a:ext cx="1662300" cy="403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4" name="Google Shape;364;p104"/>
          <p:cNvCxnSpPr/>
          <p:nvPr/>
        </p:nvCxnSpPr>
        <p:spPr>
          <a:xfrm rot="10800000">
            <a:off x="4683238" y="4154225"/>
            <a:ext cx="1147200" cy="1503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5" name="Google Shape;365;p104"/>
          <p:cNvCxnSpPr/>
          <p:nvPr/>
        </p:nvCxnSpPr>
        <p:spPr>
          <a:xfrm flipH="1">
            <a:off x="4349488" y="4649725"/>
            <a:ext cx="1485600" cy="249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366" name="Google Shape;366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4000" y="2286550"/>
            <a:ext cx="2722417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04"/>
          <p:cNvSpPr txBox="1"/>
          <p:nvPr/>
        </p:nvSpPr>
        <p:spPr>
          <a:xfrm>
            <a:off x="5150213" y="1900025"/>
            <a:ext cx="330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for Arithmetic Series,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p:cxnSp>
        <p:nvCxnSpPr>
          <p:cNvPr id="368" name="Google Shape;368;p104"/>
          <p:cNvCxnSpPr>
            <a:stCxn id="358" idx="0"/>
          </p:cNvCxnSpPr>
          <p:nvPr/>
        </p:nvCxnSpPr>
        <p:spPr>
          <a:xfrm rot="10800000">
            <a:off x="6050213" y="2933050"/>
            <a:ext cx="448800" cy="4275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139" name="Google Shape;139;p4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 Definition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 Let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and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be nonempty sets. A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function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f  from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to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denoted  f :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→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is an assignment of each element of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to exactly one element of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  We write  f(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) =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if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is the unique element of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assigned by the function f to the element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of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98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00"/>
              <a:buFont typeface="Cambria Math"/>
              <a:buChar char="●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Functions are sometimes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 called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mappings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or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   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transformations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sp>
        <p:nvSpPr>
          <p:cNvPr id="140" name="Google Shape;140;p48"/>
          <p:cNvSpPr/>
          <p:nvPr/>
        </p:nvSpPr>
        <p:spPr>
          <a:xfrm>
            <a:off x="5943600" y="5029200"/>
            <a:ext cx="304800" cy="298500"/>
          </a:xfrm>
          <a:prstGeom prst="flowChartConnector">
            <a:avLst/>
          </a:prstGeom>
          <a:solidFill>
            <a:srgbClr val="4F81BD">
              <a:alpha val="26666"/>
            </a:srgbClr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1" name="Google Shape;141;p48"/>
          <p:cNvSpPr/>
          <p:nvPr/>
        </p:nvSpPr>
        <p:spPr>
          <a:xfrm>
            <a:off x="5943600" y="5638800"/>
            <a:ext cx="304800" cy="298500"/>
          </a:xfrm>
          <a:prstGeom prst="flowChartConnector">
            <a:avLst/>
          </a:prstGeom>
          <a:solidFill>
            <a:srgbClr val="4F81BD">
              <a:alpha val="26666"/>
            </a:srgbClr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2" name="Google Shape;142;p48"/>
          <p:cNvSpPr/>
          <p:nvPr/>
        </p:nvSpPr>
        <p:spPr>
          <a:xfrm>
            <a:off x="5943600" y="4343400"/>
            <a:ext cx="304800" cy="298500"/>
          </a:xfrm>
          <a:prstGeom prst="flowChartConnector">
            <a:avLst/>
          </a:prstGeom>
          <a:solidFill>
            <a:srgbClr val="4F81BD">
              <a:alpha val="26666"/>
            </a:srgbClr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3" name="Google Shape;143;p48"/>
          <p:cNvSpPr/>
          <p:nvPr/>
        </p:nvSpPr>
        <p:spPr>
          <a:xfrm>
            <a:off x="6019800" y="6172200"/>
            <a:ext cx="304800" cy="298500"/>
          </a:xfrm>
          <a:prstGeom prst="flowChartConnector">
            <a:avLst/>
          </a:prstGeom>
          <a:solidFill>
            <a:srgbClr val="4F81BD">
              <a:alpha val="26666"/>
            </a:srgbClr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4" name="Google Shape;144;p48"/>
          <p:cNvSpPr/>
          <p:nvPr/>
        </p:nvSpPr>
        <p:spPr>
          <a:xfrm>
            <a:off x="7391400" y="4114800"/>
            <a:ext cx="304800" cy="298500"/>
          </a:xfrm>
          <a:prstGeom prst="flowChartConnector">
            <a:avLst/>
          </a:prstGeom>
          <a:solidFill>
            <a:srgbClr val="4F81BD">
              <a:alpha val="26666"/>
            </a:srgbClr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5" name="Google Shape;145;p48"/>
          <p:cNvSpPr/>
          <p:nvPr/>
        </p:nvSpPr>
        <p:spPr>
          <a:xfrm>
            <a:off x="7391400" y="5105400"/>
            <a:ext cx="304800" cy="298500"/>
          </a:xfrm>
          <a:prstGeom prst="flowChartConnector">
            <a:avLst/>
          </a:prstGeom>
          <a:solidFill>
            <a:srgbClr val="4F81BD">
              <a:alpha val="26666"/>
            </a:srgbClr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6" name="Google Shape;146;p48"/>
          <p:cNvSpPr txBox="1"/>
          <p:nvPr/>
        </p:nvSpPr>
        <p:spPr>
          <a:xfrm>
            <a:off x="7772400" y="4038600"/>
            <a:ext cx="2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7" name="Google Shape;147;p48"/>
          <p:cNvSpPr txBox="1"/>
          <p:nvPr/>
        </p:nvSpPr>
        <p:spPr>
          <a:xfrm>
            <a:off x="7772400" y="4572000"/>
            <a:ext cx="2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8" name="Google Shape;148;p48"/>
          <p:cNvSpPr txBox="1"/>
          <p:nvPr/>
        </p:nvSpPr>
        <p:spPr>
          <a:xfrm>
            <a:off x="7772400" y="5105400"/>
            <a:ext cx="7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9" name="Google Shape;149;p48"/>
          <p:cNvSpPr txBox="1"/>
          <p:nvPr/>
        </p:nvSpPr>
        <p:spPr>
          <a:xfrm>
            <a:off x="5562600" y="3657600"/>
            <a:ext cx="16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Students</a:t>
            </a:r>
            <a:endParaRPr b="1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0" name="Google Shape;150;p48"/>
          <p:cNvSpPr txBox="1"/>
          <p:nvPr/>
        </p:nvSpPr>
        <p:spPr>
          <a:xfrm>
            <a:off x="7086600" y="3657600"/>
            <a:ext cx="106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Grades</a:t>
            </a:r>
            <a:endParaRPr b="1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1" name="Google Shape;151;p48"/>
          <p:cNvSpPr/>
          <p:nvPr/>
        </p:nvSpPr>
        <p:spPr>
          <a:xfrm>
            <a:off x="7391400" y="4648200"/>
            <a:ext cx="304800" cy="298500"/>
          </a:xfrm>
          <a:prstGeom prst="flowChartConnector">
            <a:avLst/>
          </a:prstGeom>
          <a:solidFill>
            <a:srgbClr val="4F81BD">
              <a:alpha val="26666"/>
            </a:srgbClr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2" name="Google Shape;152;p48"/>
          <p:cNvSpPr/>
          <p:nvPr/>
        </p:nvSpPr>
        <p:spPr>
          <a:xfrm>
            <a:off x="7391400" y="5562600"/>
            <a:ext cx="304800" cy="298500"/>
          </a:xfrm>
          <a:prstGeom prst="flowChartConnector">
            <a:avLst/>
          </a:prstGeom>
          <a:solidFill>
            <a:srgbClr val="4F81BD">
              <a:alpha val="26666"/>
            </a:srgbClr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3" name="Google Shape;153;p48"/>
          <p:cNvSpPr/>
          <p:nvPr/>
        </p:nvSpPr>
        <p:spPr>
          <a:xfrm>
            <a:off x="7391400" y="6019800"/>
            <a:ext cx="304800" cy="298500"/>
          </a:xfrm>
          <a:prstGeom prst="flowChartConnector">
            <a:avLst/>
          </a:prstGeom>
          <a:solidFill>
            <a:srgbClr val="4F81BD">
              <a:alpha val="26666"/>
            </a:srgbClr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4" name="Google Shape;154;p48"/>
          <p:cNvSpPr txBox="1"/>
          <p:nvPr/>
        </p:nvSpPr>
        <p:spPr>
          <a:xfrm>
            <a:off x="7772400" y="5562600"/>
            <a:ext cx="20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5" name="Google Shape;155;p48"/>
          <p:cNvSpPr txBox="1"/>
          <p:nvPr/>
        </p:nvSpPr>
        <p:spPr>
          <a:xfrm>
            <a:off x="7772400" y="6019800"/>
            <a:ext cx="22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F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6" name="Google Shape;156;p48"/>
          <p:cNvSpPr txBox="1"/>
          <p:nvPr/>
        </p:nvSpPr>
        <p:spPr>
          <a:xfrm>
            <a:off x="4032175" y="6101475"/>
            <a:ext cx="167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Scott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7" name="Google Shape;157;p48"/>
          <p:cNvSpPr txBox="1"/>
          <p:nvPr/>
        </p:nvSpPr>
        <p:spPr>
          <a:xfrm>
            <a:off x="4233475" y="4963200"/>
            <a:ext cx="147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Sandeep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8" name="Google Shape;158;p48"/>
          <p:cNvSpPr txBox="1"/>
          <p:nvPr/>
        </p:nvSpPr>
        <p:spPr>
          <a:xfrm>
            <a:off x="4108375" y="4310400"/>
            <a:ext cx="160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Carl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9" name="Google Shape;159;p48"/>
          <p:cNvSpPr txBox="1"/>
          <p:nvPr/>
        </p:nvSpPr>
        <p:spPr>
          <a:xfrm>
            <a:off x="4520875" y="5583025"/>
            <a:ext cx="118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Williams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160" name="Google Shape;160;p48"/>
          <p:cNvCxnSpPr>
            <a:stCxn id="142" idx="6"/>
          </p:cNvCxnSpPr>
          <p:nvPr/>
        </p:nvCxnSpPr>
        <p:spPr>
          <a:xfrm flipH="1" rot="10800000">
            <a:off x="6248400" y="4343250"/>
            <a:ext cx="1143000" cy="1494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1" name="Google Shape;161;p48"/>
          <p:cNvCxnSpPr>
            <a:stCxn id="141" idx="6"/>
            <a:endCxn id="151" idx="3"/>
          </p:cNvCxnSpPr>
          <p:nvPr/>
        </p:nvCxnSpPr>
        <p:spPr>
          <a:xfrm flipH="1" rot="10800000">
            <a:off x="6248400" y="4903050"/>
            <a:ext cx="1187700" cy="8850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2" name="Google Shape;162;p48"/>
          <p:cNvCxnSpPr>
            <a:endCxn id="151" idx="2"/>
          </p:cNvCxnSpPr>
          <p:nvPr/>
        </p:nvCxnSpPr>
        <p:spPr>
          <a:xfrm flipH="1" rot="10800000">
            <a:off x="6172200" y="4797450"/>
            <a:ext cx="1219200" cy="2787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3" name="Google Shape;163;p48"/>
          <p:cNvCxnSpPr>
            <a:endCxn id="144" idx="3"/>
          </p:cNvCxnSpPr>
          <p:nvPr/>
        </p:nvCxnSpPr>
        <p:spPr>
          <a:xfrm flipH="1" rot="10800000">
            <a:off x="6324537" y="4369586"/>
            <a:ext cx="1111500" cy="1878900"/>
          </a:xfrm>
          <a:prstGeom prst="straightConnector1">
            <a:avLst/>
          </a:prstGeom>
          <a:noFill/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169" name="Google Shape;169;p5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Given a function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: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→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B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0414" lvl="0" marL="27432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We say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maps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to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B or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None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is a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mapping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from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to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0414" lvl="0" marL="27432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is called the </a:t>
            </a:r>
            <a:r>
              <a:rPr b="1" i="1" lang="en-US" sz="2000">
                <a:latin typeface="Cambria Math"/>
                <a:ea typeface="Cambria Math"/>
                <a:cs typeface="Cambria Math"/>
                <a:sym typeface="Cambria Math"/>
              </a:rPr>
              <a:t>domain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of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0414" lvl="0" marL="27432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is called the </a:t>
            </a:r>
            <a:r>
              <a:rPr b="1" i="1" lang="en-US" sz="2000">
                <a:latin typeface="Cambria Math"/>
                <a:ea typeface="Cambria Math"/>
                <a:cs typeface="Cambria Math"/>
                <a:sym typeface="Cambria Math"/>
              </a:rPr>
              <a:t>codomain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of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0414" lvl="0" marL="27432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2000"/>
              <a:buFont typeface="Cambria Math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If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)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= b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,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56761" lvl="1" marL="64008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2000"/>
              <a:buFont typeface="Cambria Math"/>
              <a:buChar char="○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then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b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is called the </a:t>
            </a:r>
            <a:r>
              <a:rPr b="1" i="1" lang="en-US" sz="2000">
                <a:latin typeface="Cambria Math"/>
                <a:ea typeface="Cambria Math"/>
                <a:cs typeface="Cambria Math"/>
                <a:sym typeface="Cambria Math"/>
              </a:rPr>
              <a:t>image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of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under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56761" lvl="1" marL="64008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2000"/>
              <a:buFont typeface="Cambria Math"/>
              <a:buChar char="○"/>
            </a:pP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is called the </a:t>
            </a:r>
            <a:r>
              <a:rPr b="1" i="1" lang="en-US" sz="2000">
                <a:latin typeface="Cambria Math"/>
                <a:ea typeface="Cambria Math"/>
                <a:cs typeface="Cambria Math"/>
                <a:sym typeface="Cambria Math"/>
              </a:rPr>
              <a:t>preimage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of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b.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0414" lvl="0" marL="274320" rtl="0" algn="l">
              <a:lnSpc>
                <a:spcPct val="100000"/>
              </a:lnSpc>
              <a:spcBef>
                <a:spcPts val="434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The </a:t>
            </a:r>
            <a:r>
              <a:rPr b="1" i="1" lang="en-US" sz="2000">
                <a:latin typeface="Cambria Math"/>
                <a:ea typeface="Cambria Math"/>
                <a:cs typeface="Cambria Math"/>
                <a:sym typeface="Cambria Math"/>
              </a:rPr>
              <a:t>range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of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is the set of all images of points in </a:t>
            </a: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under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We denote it by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f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b="1"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).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0213.jpg" id="170" name="Google Shape;17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575" y="2011100"/>
            <a:ext cx="4465925" cy="157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Sequences</a:t>
            </a:r>
            <a:endParaRPr/>
          </a:p>
        </p:txBody>
      </p:sp>
      <p:sp>
        <p:nvSpPr>
          <p:cNvPr id="176" name="Google Shape;176;p7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175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mbria Math"/>
              <a:buChar char="●"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Sequences are </a:t>
            </a:r>
            <a:r>
              <a:rPr b="1" lang="en-US" sz="2200">
                <a:latin typeface="Cambria Math"/>
                <a:ea typeface="Cambria Math"/>
                <a:cs typeface="Cambria Math"/>
                <a:sym typeface="Cambria Math"/>
              </a:rPr>
              <a:t>ordered lists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of elements. 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57048" lvl="1" marL="64008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200"/>
              <a:buFont typeface="Cambria Math"/>
              <a:buChar char="○"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 1, 2, 3, 5, 8    (finite)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57048" lvl="1" marL="64008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SzPts val="2200"/>
              <a:buFont typeface="Cambria Math"/>
              <a:buChar char="○"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 1, 3, 9, 27, 81, ……. (infinite)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9525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200">
                <a:latin typeface="Cambria Math"/>
                <a:ea typeface="Cambria Math"/>
                <a:cs typeface="Cambria Math"/>
                <a:sym typeface="Cambria Math"/>
              </a:rPr>
              <a:t>Definition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: A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sequence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is a </a:t>
            </a:r>
            <a:r>
              <a:rPr b="1" lang="en-US" sz="2200">
                <a:latin typeface="Cambria Math"/>
                <a:ea typeface="Cambria Math"/>
                <a:cs typeface="Cambria Math"/>
                <a:sym typeface="Cambria Math"/>
              </a:rPr>
              <a:t>function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200">
                <a:solidFill>
                  <a:srgbClr val="035C75"/>
                </a:solidFill>
                <a:latin typeface="Cambria Math"/>
                <a:ea typeface="Cambria Math"/>
                <a:cs typeface="Cambria Math"/>
                <a:sym typeface="Cambria Math"/>
              </a:rPr>
              <a:t>from a subset of the integers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(usually either the set {0, 1, 2, 3, 4, …} or {1, 2, 3, 4, …} ) </a:t>
            </a:r>
            <a:r>
              <a:rPr lang="en-US" sz="22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to a set </a:t>
            </a:r>
            <a:r>
              <a:rPr i="1" lang="en-US" sz="2200">
                <a:solidFill>
                  <a:schemeClr val="dk2"/>
                </a:solidFill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57175" lvl="0" marL="274320" rtl="0" algn="l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The notation 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  is used to denote the </a:t>
            </a:r>
            <a:r>
              <a:rPr b="1" lang="en-US" sz="2200">
                <a:latin typeface="Cambria Math"/>
                <a:ea typeface="Cambria Math"/>
                <a:cs typeface="Cambria Math"/>
                <a:sym typeface="Cambria Math"/>
              </a:rPr>
              <a:t>image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of the integer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. 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We can think of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as the equivalent of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f(n)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where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f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 is a function from  {0, 1, 2, …} to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S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.  We call </a:t>
            </a:r>
            <a:r>
              <a:rPr i="1" lang="en-US" sz="22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2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 a </a:t>
            </a:r>
            <a:r>
              <a:rPr b="1" i="1" lang="en-US" sz="2200">
                <a:latin typeface="Cambria Math"/>
                <a:ea typeface="Cambria Math"/>
                <a:cs typeface="Cambria Math"/>
                <a:sym typeface="Cambria Math"/>
              </a:rPr>
              <a:t>term</a:t>
            </a:r>
            <a:r>
              <a:rPr lang="en-US" sz="2200">
                <a:latin typeface="Cambria Math"/>
                <a:ea typeface="Cambria Math"/>
                <a:cs typeface="Cambria Math"/>
                <a:sym typeface="Cambria Math"/>
              </a:rPr>
              <a:t> of the sequence.</a:t>
            </a:r>
            <a:endParaRPr sz="22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Sequences </a:t>
            </a:r>
            <a:endParaRPr/>
          </a:p>
        </p:txBody>
      </p:sp>
      <p:sp>
        <p:nvSpPr>
          <p:cNvPr id="182" name="Google Shape;182;p8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Example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Consider the sequence            where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descr="addin_tmp.png" id="183" name="Google Shape;183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1981200"/>
            <a:ext cx="734378" cy="382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184" name="Google Shape;184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5100" y="1786888"/>
            <a:ext cx="1385888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185" name="Google Shape;185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42775" y="3237550"/>
            <a:ext cx="3894773" cy="3829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186" name="Google Shape;186;p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80450" y="3864275"/>
            <a:ext cx="1983105" cy="78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Geometric Progression</a:t>
            </a:r>
            <a:endParaRPr/>
          </a:p>
        </p:txBody>
      </p:sp>
      <p:sp>
        <p:nvSpPr>
          <p:cNvPr id="192" name="Google Shape;192;p8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   Definition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: A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geometric progression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is a sequence of the form: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where the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initial term a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and the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common ratio r 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are real numbers.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2660"/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   Examples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521525" lvl="1" marL="88011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Let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and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r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−1. Then: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521525" lvl="1" marL="88011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Let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and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r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5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. Then: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521525" lvl="1" marL="88011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Let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and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r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1/3. Then: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193" name="Google Shape;193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9625" y="2341250"/>
            <a:ext cx="3013299" cy="35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194" name="Google Shape;194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4000" y="5252925"/>
            <a:ext cx="5594988" cy="521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14000" y="3783975"/>
            <a:ext cx="5814963" cy="2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68500" y="4535646"/>
            <a:ext cx="6030649" cy="2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Arithmetic Progression</a:t>
            </a:r>
            <a:endParaRPr/>
          </a:p>
        </p:txBody>
      </p:sp>
      <p:sp>
        <p:nvSpPr>
          <p:cNvPr id="202" name="Google Shape;202;p8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   Definition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: A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arithmetic progression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is a sequence of the form: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   where the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initial term a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and the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common difference  d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are real numbers.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280"/>
              <a:buNone/>
            </a:pPr>
            <a:r>
              <a:rPr b="1" lang="en-US" sz="2000">
                <a:latin typeface="Cambria Math"/>
                <a:ea typeface="Cambria Math"/>
                <a:cs typeface="Cambria Math"/>
                <a:sym typeface="Cambria Math"/>
              </a:rPr>
              <a:t>    Examples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: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521525" lvl="1" marL="88011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Let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 = −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and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d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: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521525" lvl="1" marL="88011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Let 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and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d = −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3: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521525" lvl="1" marL="88011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Let </a:t>
            </a:r>
            <a:r>
              <a:rPr i="1" lang="en-US" sz="20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 and d = 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: </a:t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0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descr="addin_tmp.png" id="203" name="Google Shape;203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514600"/>
            <a:ext cx="5022401" cy="344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04" name="Google Shape;204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4724400"/>
            <a:ext cx="5436869" cy="2533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05" name="Google Shape;205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5486400"/>
            <a:ext cx="5364481" cy="253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1600" y="4017370"/>
            <a:ext cx="5929267" cy="2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Recurrence Relations</a:t>
            </a:r>
            <a:endParaRPr/>
          </a:p>
        </p:txBody>
      </p:sp>
      <p:sp>
        <p:nvSpPr>
          <p:cNvPr id="212" name="Google Shape;212;p8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Definition: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A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recurrence relation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for the sequence {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}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is an equation that expresses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in terms of one or more of the </a:t>
            </a:r>
            <a:r>
              <a:rPr b="1" lang="en-US" sz="2400">
                <a:latin typeface="Cambria Math"/>
                <a:ea typeface="Cambria Math"/>
                <a:cs typeface="Cambria Math"/>
                <a:sym typeface="Cambria Math"/>
              </a:rPr>
              <a:t>previous terms of the sequence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namely,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, 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, …, a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n-1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for all integers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with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n ≥ n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, where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n</a:t>
            </a:r>
            <a:r>
              <a:rPr baseline="-25000" i="1" lang="en-US" sz="24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is a nonnegative integer.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16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70"/>
              <a:buFont typeface="Cambria Math"/>
              <a:buChar char="●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A sequence is called a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solution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 of a recurrence relation if its terms satisfy the recurrence relation.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616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70"/>
              <a:buFont typeface="Cambria Math"/>
              <a:buChar char="●"/>
            </a:pP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The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initial conditions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for a sequence specify the terms that precede the first term where the recurrence relation takes effect.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o 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2011-03-27T19:09:13Z</dcterms:created>
  <dc:creator>Richard Scherl</dc:creator>
</cp:coreProperties>
</file>