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7010400" cy="9296400"/>
  <p:embeddedFontLst>
    <p:embeddedFont>
      <p:font typeface="Constantia"/>
      <p:regular r:id="rId25"/>
      <p:bold r:id="rId26"/>
      <p:italic r:id="rId27"/>
      <p:boldItalic r:id="rId28"/>
    </p:embeddedFont>
    <p:embeddedFont>
      <p:font typeface="Cambria Mat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gRjsAaDBQxx35f/6XGyf028u2F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95653F-2726-41BF-A750-991EEA1F027E}">
  <a:tblStyle styleId="{9595653F-2726-41BF-A750-991EEA1F0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nstantia-bold.fntdata"/><Relationship Id="rId25" Type="http://schemas.openxmlformats.org/officeDocument/2006/relationships/font" Target="fonts/Constantia-regular.fntdata"/><Relationship Id="rId28" Type="http://schemas.openxmlformats.org/officeDocument/2006/relationships/font" Target="fonts/Constantia-boldItalic.fntdata"/><Relationship Id="rId27" Type="http://schemas.openxmlformats.org/officeDocument/2006/relationships/font" Target="fonts/Constanti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mbriaMath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b5fb13ef4_0_17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1b5fb13ef4_0_17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b5fb13ef4_0_18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1b5fb13ef4_0_18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b5fb13ef4_0_18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1b5fb13ef4_0_182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b5fb13ef4_0_115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b5fb13ef4_0_115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b5fb13ef4_0_129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b5fb13ef4_0_129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b5fb13ef4_0_14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1b5fb13ef4_0_144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1b5fb13ef4_0_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31b5fb13ef4_0_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g31b5fb13ef4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31b5fb13ef4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31b5fb13ef4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5fb13ef4_0_10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1b5fb13ef4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31b5fb13ef4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1b5fb13ef4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1b5fb13ef4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5fb13ef4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1b5fb13ef4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31b5fb13ef4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1b5fb13ef4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1b5fb13ef4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31b5fb13ef4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35" name="Google Shape;35;g31b5fb13ef4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1b5fb13ef4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1b5fb13ef4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1b5fb13ef4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31b5fb13ef4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31b5fb13ef4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31b5fb13ef4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g31b5fb13ef4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31b5fb13ef4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31b5fb13ef4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5" name="Google Shape;45;g31b5fb13ef4_0_24"/>
          <p:cNvGrpSpPr/>
          <p:nvPr/>
        </p:nvGrpSpPr>
        <p:grpSpPr>
          <a:xfrm>
            <a:off x="175" y="5715115"/>
            <a:ext cx="9144053" cy="1142603"/>
            <a:chOff x="-4085248" y="3903669"/>
            <a:chExt cx="13229244" cy="1239938"/>
          </a:xfrm>
        </p:grpSpPr>
        <p:sp>
          <p:nvSpPr>
            <p:cNvPr id="46" name="Google Shape;46;g31b5fb13ef4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31b5fb13ef4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31b5fb13ef4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31b5fb13ef4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31b5fb13ef4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b5fb13ef4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31b5fb13ef4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31b5fb13ef4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1b5fb13ef4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1b5fb13ef4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31b5fb13ef4_0_42"/>
          <p:cNvGrpSpPr/>
          <p:nvPr/>
        </p:nvGrpSpPr>
        <p:grpSpPr>
          <a:xfrm>
            <a:off x="175" y="5715115"/>
            <a:ext cx="9144053" cy="1142603"/>
            <a:chOff x="-4085248" y="3903669"/>
            <a:chExt cx="13229244" cy="1239938"/>
          </a:xfrm>
        </p:grpSpPr>
        <p:sp>
          <p:nvSpPr>
            <p:cNvPr id="58" name="Google Shape;58;g31b5fb13ef4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1b5fb13ef4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g31b5fb13ef4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g31b5fb13ef4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31b5fb13ef4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5fb13ef4_0_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1b5fb13ef4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31b5fb13ef4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31b5fb13ef4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1b5fb13ef4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1b5fb13ef4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5fb13ef4_0_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1b5fb13ef4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1b5fb13ef4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1b5fb13ef4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31b5fb13ef4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31b5fb13ef4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1b5fb13ef4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1b5fb13ef4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1b5fb13ef4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31b5fb13ef4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1b5fb13ef4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1b5fb13ef4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1b5fb13ef4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1b5fb13ef4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g31b5fb13ef4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1b5fb13ef4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1b5fb13ef4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1b5fb13ef4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b5fb13ef4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1b5fb13ef4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1b5fb13ef4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5fb13ef4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1b5fb13ef4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31b5fb13ef4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1b5fb13ef4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1b5fb13ef4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1b5fb13ef4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5fb13ef4_0_92"/>
          <p:cNvSpPr/>
          <p:nvPr/>
        </p:nvSpPr>
        <p:spPr>
          <a:xfrm flipH="1" rot="-10380037">
            <a:off x="4172401" y="1918610"/>
            <a:ext cx="4293497" cy="3360183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31b5fb13ef4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31b5fb13ef4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31b5fb13ef4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31b5fb13ef4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1b5fb13ef4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1b5fb13ef4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31b5fb13ef4_0_92"/>
          <p:cNvSpPr/>
          <p:nvPr>
            <p:ph idx="2" type="pic"/>
          </p:nvPr>
        </p:nvSpPr>
        <p:spPr>
          <a:xfrm rot="420005">
            <a:off x="4433519" y="1993203"/>
            <a:ext cx="3771211" cy="32108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b5fb13ef4_0_0"/>
          <p:cNvGrpSpPr/>
          <p:nvPr/>
        </p:nvGrpSpPr>
        <p:grpSpPr>
          <a:xfrm>
            <a:off x="7600940" y="3"/>
            <a:ext cx="1542914" cy="1371650"/>
            <a:chOff x="6098378" y="5"/>
            <a:chExt cx="3045625" cy="2030570"/>
          </a:xfrm>
        </p:grpSpPr>
        <p:sp>
          <p:nvSpPr>
            <p:cNvPr id="11" name="Google Shape;11;g31b5fb13ef4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1b5fb13ef4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b5fb13ef4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1b5fb13ef4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1b5fb13ef4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g31b5fb13ef4_0_0"/>
          <p:cNvGrpSpPr/>
          <p:nvPr/>
        </p:nvGrpSpPr>
        <p:grpSpPr>
          <a:xfrm>
            <a:off x="-2" y="6104999"/>
            <a:ext cx="9144071" cy="752890"/>
            <a:chOff x="-10935211" y="3903669"/>
            <a:chExt cx="20079207" cy="1239937"/>
          </a:xfrm>
        </p:grpSpPr>
        <p:sp>
          <p:nvSpPr>
            <p:cNvPr id="17" name="Google Shape;17;g31b5fb13ef4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31b5fb13ef4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31b5fb13ef4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b5fb13ef4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31b5fb13ef4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g31b5fb13ef4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31b5fb13ef4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g31b5fb13ef4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31b5fb13ef4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31b5fb13ef4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ct val="100000"/>
              <a:buFont typeface="Calibri"/>
              <a:buNone/>
            </a:pPr>
            <a:r>
              <a:rPr lang="en-US"/>
              <a:t>Lecture 9 &amp; 10: Solving Linear Recurrence Relations</a:t>
            </a:r>
            <a:endParaRPr/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Section 8.2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457200" y="1237500"/>
            <a:ext cx="8229600" cy="54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Example: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What is the solution to the recurrence relation 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     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n−1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+ 2a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n−2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with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2 and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7?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Solution: 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Step-1: find the </a:t>
            </a: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characteristic</a:t>
            </a: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 equation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our degree 2 recurrence relations, the characteristic equation is  r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−  r − 2 = 0. (c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1,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2)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Step-2: find the roots of the characteristic equation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Its roots are r = 2 and r = −1. 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Step-3: find the general solution format with α</a:t>
            </a:r>
            <a:r>
              <a:rPr baseline="-25000"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 and α</a:t>
            </a:r>
            <a:r>
              <a:rPr baseline="-25000"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2000">
              <a:solidFill>
                <a:srgbClr val="09B6BE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Therefore, {a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} is a solution if and only if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= α</a:t>
            </a:r>
            <a:r>
              <a:rPr b="1"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(−1)</a:t>
            </a:r>
            <a:r>
              <a:rPr b="1"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some constants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Step-4: find the values of  α</a:t>
            </a:r>
            <a:r>
              <a:rPr baseline="-25000"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 and α</a:t>
            </a:r>
            <a:r>
              <a:rPr baseline="-25000"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 using </a:t>
            </a:r>
            <a:r>
              <a:rPr b="1" lang="en-US" sz="2000">
                <a:solidFill>
                  <a:srgbClr val="09B6BE"/>
                </a:solidFill>
                <a:latin typeface="Cambria Math"/>
                <a:ea typeface="Cambria Math"/>
                <a:cs typeface="Cambria Math"/>
                <a:sym typeface="Cambria Math"/>
              </a:rPr>
              <a:t>the initial conditions</a:t>
            </a:r>
            <a:endParaRPr b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 = α</a:t>
            </a:r>
            <a:r>
              <a:rPr b="1" baseline="-25000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and 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7 = α</a:t>
            </a:r>
            <a:r>
              <a:rPr b="1" baseline="-25000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 + α</a:t>
            </a:r>
            <a:r>
              <a:rPr b="1" baseline="-25000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0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(−1)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Solving these equations, we find that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3 and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−1. </a:t>
            </a:r>
            <a:endParaRPr baseline="-25000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Hence, the solution is the sequence {a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} with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3∙2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− (−1)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Solving Linear Homogeneous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Recurrence Relations of Degree Two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An Explicit Formula for the Fibonacci Numbers</a:t>
            </a:r>
            <a:endParaRPr sz="32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457200" y="1234450"/>
            <a:ext cx="8229600" cy="5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We can find an explicit formula for the Fibonacci numbers. The sequence of Fibonacci numbers satisfies the recurrence relation: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 = f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n−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  +  f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n−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with the initial conditions: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0  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 The roots of the characteristic equation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 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–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–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0 are: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                         ,                            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So,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some constants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Using the initial conditions: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                                      ;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We solve these equations to find:                       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Thus,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625" y="2630825"/>
            <a:ext cx="1333619" cy="41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97" name="Google Shape;1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8247" y="2630825"/>
            <a:ext cx="1338178" cy="41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98" name="Google Shape;19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192775"/>
            <a:ext cx="3562350" cy="472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99" name="Google Shape;19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5175" y="4272051"/>
            <a:ext cx="1878330" cy="230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0" name="Google Shape;20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8175" y="4158700"/>
            <a:ext cx="372618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1" name="Google Shape;20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08175" y="4938775"/>
            <a:ext cx="902970" cy="358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2" name="Google Shape;202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79775" y="4938775"/>
            <a:ext cx="1099185" cy="358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3" name="Google Shape;203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55175" y="5665300"/>
            <a:ext cx="4651623" cy="5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What if there is a repeated root from the characteristic equation?</a:t>
            </a:r>
            <a:endParaRPr sz="3600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57200" y="1935475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9525" lvl="0" marL="17145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be real numbers with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≠ 0. 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17145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Suppose that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– </a:t>
            </a:r>
            <a:r>
              <a:rPr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– </a:t>
            </a:r>
            <a:r>
              <a:rPr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has one repeated root </a:t>
            </a:r>
            <a:r>
              <a:rPr i="1" lang="en-US" sz="24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lang="en-US" sz="24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17145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Then the sequence {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} is a solution to the recurrence relation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b="1"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="1"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−1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b="1"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="1"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if and only if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17145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			</a:t>
            </a:r>
            <a:r>
              <a:rPr b="1"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8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8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𝛼</a:t>
            </a:r>
            <a:r>
              <a:rPr b="1" baseline="-25000" lang="en-US" sz="28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i="1" lang="en-US" sz="28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baseline="-25000" lang="en-US" sz="28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1" baseline="30000" i="1" lang="en-US" sz="2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8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b="1" lang="en-US" sz="28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𝛼</a:t>
            </a:r>
            <a:r>
              <a:rPr b="1" baseline="-25000" lang="en-US" sz="28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i="1" lang="en-US" sz="28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baseline="-25000" lang="en-US" sz="28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="1" baseline="30000" i="1" lang="en-US" sz="2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17145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for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0, 1, 2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… , where 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and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are constants.</a:t>
            </a:r>
            <a:endParaRPr baseline="-25000"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 close-up of a math problem&#10;&#10;Description automatically generated"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7150"/>
            <a:ext cx="91440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457200" y="-57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Example Problem</a:t>
            </a:r>
            <a:endParaRPr sz="4000"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73474"/>
            <a:ext cx="8229600" cy="5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 What is the solution to the recurrence relation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6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with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1 and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6?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The characteristic equation is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− 6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 only root is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i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Therefore,  {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is a solution if and only if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=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(3)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,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where 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and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are constants.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From the given initial conditions,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               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 = </a:t>
            </a:r>
            <a:r>
              <a:rPr b="1" i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and,  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6 =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∙ 3 +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∙ 1 ∙ 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Solving, we find that  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</a:t>
            </a:r>
            <a:r>
              <a:rPr lang="en-US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Hence,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4000"/>
              <a:t>Solving Linear Homogeneous Recurrence Relations of Arbitrary Degree</a:t>
            </a:r>
            <a:endParaRPr sz="4000"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This theorem can be used to solve linear homogeneous recurrence relations with constant coefficients of any degree when the characteristic equation has distinct roots.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solidFill>
                  <a:srgbClr val="4CE0EA"/>
                </a:solidFill>
                <a:latin typeface="Cambria Math"/>
                <a:ea typeface="Cambria Math"/>
                <a:cs typeface="Cambria Math"/>
                <a:sym typeface="Cambria Math"/>
              </a:rPr>
              <a:t>Theorem 3: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Let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,…,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be real numbers. Suppose that the characteristic equation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–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k−1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–⋯ –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0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has k distinct roots r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r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…, r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 Then a sequence {a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} is a solution of the recurrence relation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n−1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n−2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….. +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n−k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if and only if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30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… + α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baseline="30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0, 1, 2, …, where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,…, α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are constants.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b5fb13ef4_0_177"/>
          <p:cNvSpPr txBox="1"/>
          <p:nvPr>
            <p:ph type="title"/>
          </p:nvPr>
        </p:nvSpPr>
        <p:spPr>
          <a:xfrm>
            <a:off x="457200" y="-57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Example Problem</a:t>
            </a:r>
            <a:endParaRPr sz="4000"/>
          </a:p>
        </p:txBody>
      </p:sp>
      <p:sp>
        <p:nvSpPr>
          <p:cNvPr id="228" name="Google Shape;228;g31b5fb13ef4_0_177"/>
          <p:cNvSpPr txBox="1"/>
          <p:nvPr>
            <p:ph idx="1" type="body"/>
          </p:nvPr>
        </p:nvSpPr>
        <p:spPr>
          <a:xfrm>
            <a:off x="457200" y="1173475"/>
            <a:ext cx="8331900" cy="5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 What is the solution to the recurrence relation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6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− 11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+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6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with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2,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5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15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?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The characteristic equation is 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1"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– 6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1"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11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– 6 = 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 roots are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1,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3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Therefore, the solution is of the form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=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where 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and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are constants.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From the given initial conditions,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i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b="1" i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b="1" i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5 =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∙ 2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∙ 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15 =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∙ 4 +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∙ 9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Solving, we find that  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1 and</a:t>
            </a:r>
            <a:r>
              <a:rPr lang="en-US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–1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and</a:t>
            </a:r>
            <a:r>
              <a:rPr lang="en-US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Hence,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1 – 2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lang="en-US" sz="24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∙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The General Case with Repeated Roots Allowed </a:t>
            </a:r>
            <a:endParaRPr sz="3200"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57200" y="13258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solidFill>
                  <a:srgbClr val="4CE0EA"/>
                </a:solidFill>
                <a:latin typeface="Cambria Math"/>
                <a:ea typeface="Cambria Math"/>
                <a:cs typeface="Cambria Math"/>
                <a:sym typeface="Cambria Math"/>
              </a:rPr>
              <a:t>Theorem 4: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Let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,…,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be real numbers. Suppose that the characteristic equation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–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k−1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–⋯ –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0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has t distinct roots r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r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…, r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with multiplicities  m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m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…, m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respectively so that m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≥ 1 for i = 0, 1, 2, … ,  t and m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 m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 … + m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t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 k.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Then a sequence {a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}   is a solution of the recurrence relation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n−1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n−2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….. + 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n−k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if and only if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6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n = 0, 1, 2, …, where α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i,j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are constants for 1≤ i ≤ t  and 0≤ j ≤ m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i−1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235" name="Google Shape;235;p28"/>
          <p:cNvGrpSpPr/>
          <p:nvPr/>
        </p:nvGrpSpPr>
        <p:grpSpPr>
          <a:xfrm>
            <a:off x="2022525" y="4094150"/>
            <a:ext cx="5837205" cy="894112"/>
            <a:chOff x="1143000" y="4114800"/>
            <a:chExt cx="5837205" cy="894112"/>
          </a:xfrm>
        </p:grpSpPr>
        <p:pic>
          <p:nvPicPr>
            <p:cNvPr descr="addin_tmp.png" id="236" name="Google Shape;23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0" y="4114800"/>
              <a:ext cx="5102638" cy="298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ddin_tmp.png" id="237" name="Google Shape;23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43551" y="4412826"/>
              <a:ext cx="4666583" cy="298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ddin_tmp.png" id="238" name="Google Shape;238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43550" y="4710875"/>
              <a:ext cx="5236655" cy="2980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b5fb13ef4_0_187"/>
          <p:cNvSpPr txBox="1"/>
          <p:nvPr>
            <p:ph type="title"/>
          </p:nvPr>
        </p:nvSpPr>
        <p:spPr>
          <a:xfrm>
            <a:off x="457200" y="-57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Example Problem</a:t>
            </a:r>
            <a:endParaRPr sz="4000"/>
          </a:p>
        </p:txBody>
      </p:sp>
      <p:sp>
        <p:nvSpPr>
          <p:cNvPr id="244" name="Google Shape;244;g31b5fb13ef4_0_187"/>
          <p:cNvSpPr txBox="1"/>
          <p:nvPr>
            <p:ph idx="1" type="body"/>
          </p:nvPr>
        </p:nvSpPr>
        <p:spPr>
          <a:xfrm>
            <a:off x="457200" y="1173475"/>
            <a:ext cx="8331900" cy="5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Suppose that the roots of the characteristic equation of a linear homogeneous recurrence relation are 2, 2, 2, 5, 5 and 9. What is the form of the general solution?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Here, there are only 3 roots,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2, with multiplicity 3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5, with multiplicity 2 and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9, with multiplicity 1.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Therefore, the solution is of the form:</a:t>
            </a:r>
            <a:endParaRPr i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= (α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1,0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1,1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1,2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)(2)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b="1" i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+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(α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2,0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2,1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)(5)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b="1" i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+ (α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3,0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)(9)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b5fb13ef4_0_182"/>
          <p:cNvSpPr txBox="1"/>
          <p:nvPr>
            <p:ph type="title"/>
          </p:nvPr>
        </p:nvSpPr>
        <p:spPr>
          <a:xfrm>
            <a:off x="457200" y="-57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Example Problem</a:t>
            </a:r>
            <a:endParaRPr sz="4000"/>
          </a:p>
        </p:txBody>
      </p:sp>
      <p:sp>
        <p:nvSpPr>
          <p:cNvPr id="250" name="Google Shape;250;g31b5fb13ef4_0_182"/>
          <p:cNvSpPr txBox="1"/>
          <p:nvPr>
            <p:ph idx="1" type="body"/>
          </p:nvPr>
        </p:nvSpPr>
        <p:spPr>
          <a:xfrm>
            <a:off x="457200" y="1173475"/>
            <a:ext cx="8331900" cy="5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 What is the solution to the recurrence relation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− 3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− 3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−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with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1,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−2,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−1?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The characteristic equation is 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1"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+ 3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1"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+ 3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+ 1 = 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There is only a single root,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−1,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with multiplicity 3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Therefore, the solution is of the form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=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1,0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1)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1,1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(−1)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1,2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(−1)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i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457200" lvl="0" marL="0" rtl="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= (α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1,0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1,1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α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1,2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)(−1)</a:t>
            </a:r>
            <a:r>
              <a:rPr b="1"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endParaRPr i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where 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are constants.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From the given initial conditions,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i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1,0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–2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= –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1,0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–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1,1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–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1,2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–1 = 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1,0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+ 2α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1,1</a:t>
            </a:r>
            <a:r>
              <a:rPr b="1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 + 4α</a:t>
            </a:r>
            <a:r>
              <a:rPr b="1" baseline="-25000" lang="en-US" sz="2400">
                <a:solidFill>
                  <a:srgbClr val="0079AD"/>
                </a:solidFill>
                <a:latin typeface="Cambria Math"/>
                <a:ea typeface="Cambria Math"/>
                <a:cs typeface="Cambria Math"/>
                <a:sym typeface="Cambria Math"/>
              </a:rPr>
              <a:t>1,2</a:t>
            </a:r>
            <a:r>
              <a:rPr b="1" lang="en-US" sz="24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Solving, we find that  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1 and</a:t>
            </a:r>
            <a:r>
              <a:rPr lang="en-US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3 and</a:t>
            </a:r>
            <a:r>
              <a:rPr lang="en-US" sz="24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α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1,2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–2.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Hence,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(1 + 3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– 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 sz="24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(–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Linear Homogeneous Recurrence Relations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Solving Linear Homogeneous Recurrence Relations with Constant Coefficients.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Solving Linear Nonhomogeneous Recurrence Relations with Constant Coefficients. (</a:t>
            </a:r>
            <a:r>
              <a:rPr lang="en-US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Self Study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Linear Homogeneous Recurrence Relations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Definition: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linear homogeneous recurrence relation of degree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with constant coefficients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is a recurrence relation of the form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= 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n−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+ 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n−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+ ….. + c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n−k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where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, 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, ….,c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are real numbers, and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≠ 0.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41800" y="3820625"/>
            <a:ext cx="8074500" cy="224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Char char="•"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It is </a:t>
            </a:r>
            <a:r>
              <a:rPr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linear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because the right-hand side is a sum of the previous terms of the sequence each multiplied by a function of </a:t>
            </a:r>
            <a:r>
              <a:rPr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Char char="•"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It is </a:t>
            </a:r>
            <a:r>
              <a:rPr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homogeneous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because no terms occur that are not multiples of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the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recursive elements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Char char="•"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Each coefficient is a constant.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Char char="•"/>
            </a:pP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The </a:t>
            </a:r>
            <a:r>
              <a:rPr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degree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</a:t>
            </a:r>
            <a:r>
              <a:rPr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k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because </a:t>
            </a:r>
            <a:r>
              <a:rPr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is expressed in terms of the previous </a:t>
            </a:r>
            <a:r>
              <a:rPr i="1"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terms of the sequence. </a:t>
            </a:r>
            <a:endParaRPr i="1" sz="20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19"/>
          <p:cNvGraphicFramePr/>
          <p:nvPr/>
        </p:nvGraphicFramePr>
        <p:xfrm>
          <a:off x="693138" y="196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{9595653F-2726-41BF-A750-991EEA1F027E}</a:tableStyleId>
              </a:tblPr>
              <a:tblGrid>
                <a:gridCol w="2731125"/>
                <a:gridCol w="5026600"/>
              </a:tblGrid>
              <a:tr h="694225">
                <a:tc>
                  <a:txBody>
                    <a:bodyPr/>
                    <a:lstStyle/>
                    <a:p>
                      <a:pPr indent="-244475" lvl="0" marL="2743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2000"/>
                        <a:buFont typeface="Cambria Math"/>
                        <a:buChar char="●"/>
                      </a:pP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= (1.11)</a:t>
                      </a: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baseline="-25000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–1</a:t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9A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linear homogeneous recurrence relation of degree one</a:t>
                      </a:r>
                      <a:endParaRPr sz="2000">
                        <a:solidFill>
                          <a:srgbClr val="0079AD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361000">
                <a:tc>
                  <a:txBody>
                    <a:bodyPr/>
                    <a:lstStyle/>
                    <a:p>
                      <a:pPr indent="-244475" lvl="0" marL="27432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2000"/>
                        <a:buFont typeface="Cambria Math"/>
                        <a:buChar char="●"/>
                      </a:pP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f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= </a:t>
                      </a: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f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baseline="-25000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–1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+ </a:t>
                      </a: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f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baseline="-25000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–2</a:t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9A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linear homogeneous recurrence relation of degree two</a:t>
                      </a:r>
                      <a:endParaRPr sz="2000">
                        <a:solidFill>
                          <a:srgbClr val="0079AD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117825">
                <a:tc>
                  <a:txBody>
                    <a:bodyPr/>
                    <a:lstStyle/>
                    <a:p>
                      <a:pPr indent="-244475" lvl="0" marL="27432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2000"/>
                        <a:buFont typeface="Cambria Math"/>
                        <a:buChar char="●"/>
                      </a:pPr>
                      <a:r>
                        <a:t/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9A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not linear</a:t>
                      </a:r>
                      <a:endParaRPr sz="2000">
                        <a:solidFill>
                          <a:srgbClr val="0079AD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197500">
                <a:tc>
                  <a:txBody>
                    <a:bodyPr/>
                    <a:lstStyle/>
                    <a:p>
                      <a:pPr indent="-244475" lvl="0" marL="27432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2000"/>
                        <a:buFont typeface="Cambria Math"/>
                        <a:buChar char="●"/>
                      </a:pP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= 2</a:t>
                      </a: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n−</a:t>
                      </a:r>
                      <a:r>
                        <a:rPr baseline="-25000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+ 1</a:t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9A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not homogeneous</a:t>
                      </a:r>
                      <a:endParaRPr sz="2000">
                        <a:solidFill>
                          <a:srgbClr val="0079AD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143250">
                <a:tc>
                  <a:txBody>
                    <a:bodyPr/>
                    <a:lstStyle/>
                    <a:p>
                      <a:pPr indent="-244475" lvl="0" marL="27432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2000"/>
                        <a:buFont typeface="Cambria Math"/>
                        <a:buChar char="●"/>
                      </a:pP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B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= </a:t>
                      </a: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nB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n−</a:t>
                      </a:r>
                      <a:r>
                        <a:rPr baseline="-25000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9A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coefficients are not constants</a:t>
                      </a:r>
                      <a:endParaRPr sz="2000">
                        <a:solidFill>
                          <a:srgbClr val="0079AD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-244475" lvl="0" marL="27432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2000"/>
                        <a:buFont typeface="Cambria Math"/>
                        <a:buChar char="●"/>
                      </a:pP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= </a:t>
                      </a:r>
                      <a:r>
                        <a:rPr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</a:t>
                      </a:r>
                      <a:r>
                        <a:rPr baseline="-25000" i="1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</a:t>
                      </a:r>
                      <a:r>
                        <a:rPr baseline="-25000" lang="en-US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−5</a:t>
                      </a:r>
                      <a:endParaRPr baseline="-25000" i="1" sz="2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5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9A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linear homogeneous recurrence relation of degree </a:t>
                      </a:r>
                      <a:r>
                        <a:rPr b="1" lang="en-US" sz="2000">
                          <a:solidFill>
                            <a:srgbClr val="0079A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five</a:t>
                      </a:r>
                      <a:endParaRPr b="1" sz="2000">
                        <a:solidFill>
                          <a:srgbClr val="0079AD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Examples of Linear Homogeneous Recurrence Relations </a:t>
            </a:r>
            <a:endParaRPr/>
          </a:p>
        </p:txBody>
      </p:sp>
      <p:pic>
        <p:nvPicPr>
          <p:cNvPr descr="addin_tmp.png"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475" y="3645800"/>
            <a:ext cx="2113074" cy="2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b5fb13ef4_0_1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Solving Linear Homogeneous Recurrence Relations</a:t>
            </a:r>
            <a:endParaRPr/>
          </a:p>
        </p:txBody>
      </p:sp>
      <p:sp>
        <p:nvSpPr>
          <p:cNvPr id="153" name="Google Shape;153;g31b5fb13ef4_0_11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00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The basic approach is to look for solutions of the form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46304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3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3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3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3000">
                <a:latin typeface="Cambria Math"/>
                <a:ea typeface="Cambria Math"/>
                <a:cs typeface="Cambria Math"/>
                <a:sym typeface="Cambria Math"/>
              </a:rPr>
              <a:t>r </a:t>
            </a:r>
            <a:r>
              <a:rPr baseline="30000" i="1" lang="en-US" sz="3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where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a constant (Geometric progression).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800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Notice that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is a solution to the recurrence relation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7315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−1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+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+ ⋯ +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k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7315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if and only if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 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 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−1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+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 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−2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+ ⋯ +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r 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800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Divide both sides of this equation by r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n−k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73736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−1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0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−2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 ⋯ +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k−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k 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70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 Math"/>
              <a:buChar char="●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Algebraic manipulation yields the </a:t>
            </a:r>
            <a:r>
              <a:rPr i="1" lang="en-US" sz="2200" u="sng">
                <a:latin typeface="Cambria Math"/>
                <a:ea typeface="Cambria Math"/>
                <a:cs typeface="Cambria Math"/>
                <a:sym typeface="Cambria Math"/>
              </a:rPr>
              <a:t>characteristic equation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73736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c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k−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c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k−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⋯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c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k−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−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k  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80701" lvl="0" marL="2743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mbria Math"/>
              <a:buChar char="●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The sequence {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} with 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is a solution if and only if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188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is a solution to this equation.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1188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80701" lvl="0" marL="274320" rtl="0" algn="l">
              <a:lnSpc>
                <a:spcPct val="115000"/>
              </a:lnSpc>
              <a:spcBef>
                <a:spcPts val="442"/>
              </a:spcBef>
              <a:spcAft>
                <a:spcPts val="1000"/>
              </a:spcAft>
              <a:buSzPts val="2200"/>
              <a:buFont typeface="Cambria Math"/>
              <a:buChar char="●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The solutions to the characteristic equation are called the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characteristic roots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of the recurrence relation. The roots are used to give an explicit formula for all the solutions of the recurrence relation.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Solving Linear Homogeneous Recurrence Relations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b5fb13ef4_0_129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701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 Math"/>
              <a:buChar char="●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Another observation: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linear combination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of two solutions is also a solution.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So, if the recurrence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−1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+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+ ⋯ +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i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have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both as valid solutions, so,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                                                                                             and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Consider a linear combination of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: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where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are real numbers.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5" name="Google Shape;165;g31b5fb13ef4_0_1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Solving Linear Homogeneous Recurrence Relations</a:t>
            </a:r>
            <a:endParaRPr/>
          </a:p>
        </p:txBody>
      </p:sp>
      <p:pic>
        <p:nvPicPr>
          <p:cNvPr descr="A black text on a white background&#10;&#10;Description automatically generated" id="166" name="Google Shape;166;g31b5fb13ef4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325" y="3917175"/>
            <a:ext cx="4773475" cy="512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text with numbers&#10;&#10;Description automatically generated" id="167" name="Google Shape;167;g31b5fb13ef4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325" y="4314305"/>
            <a:ext cx="4773475" cy="59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b5fb13ef4_0_14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We have: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 Math"/>
              <a:buChar char="●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So, if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both are solutions, then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is also a solution.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 Math"/>
              <a:buChar char="●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Combining that with the idea solutions can be of the form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, gives us the following theorem: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3" name="Google Shape;173;g31b5fb13ef4_0_1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Solving Linear Homogeneous Recurrence Relations</a:t>
            </a:r>
            <a:endParaRPr/>
          </a:p>
        </p:txBody>
      </p:sp>
      <p:grpSp>
        <p:nvGrpSpPr>
          <p:cNvPr id="174" name="Google Shape;174;g31b5fb13ef4_0_144"/>
          <p:cNvGrpSpPr/>
          <p:nvPr/>
        </p:nvGrpSpPr>
        <p:grpSpPr>
          <a:xfrm>
            <a:off x="457200" y="2534022"/>
            <a:ext cx="8229602" cy="1251590"/>
            <a:chOff x="0" y="2534025"/>
            <a:chExt cx="9144002" cy="1390656"/>
          </a:xfrm>
        </p:grpSpPr>
        <p:pic>
          <p:nvPicPr>
            <p:cNvPr id="175" name="Google Shape;175;g31b5fb13ef4_0_1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933320"/>
              <a:ext cx="9144002" cy="991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g31b5fb13ef4_0_1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534025"/>
              <a:ext cx="1394437" cy="3992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Solving Linear Homogeneous Recurrence Relations of Degree Two</a:t>
            </a:r>
            <a:endParaRPr sz="36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" lvl="0" marL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be real numbers.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Suppose that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 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− </a:t>
            </a:r>
            <a:r>
              <a:rPr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− </a:t>
            </a:r>
            <a:r>
              <a:rPr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0 has two distinct roots </a:t>
            </a:r>
            <a:r>
              <a:rPr i="1" lang="en-US" sz="24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lang="en-US" sz="24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4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lang="en-US" sz="24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Now, t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he degree-2 recurrence relation,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="1"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−1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b="1" i="1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b="1" baseline="-25000" lang="en-US" sz="2400">
                <a:solidFill>
                  <a:srgbClr val="439FD7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−2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has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 solution of the form: </a:t>
            </a:r>
            <a:r>
              <a:rPr b="1" i="1" lang="en-US" sz="28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8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b="1" lang="en-US" sz="28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𝛼</a:t>
            </a:r>
            <a:r>
              <a:rPr b="1" baseline="-25000" lang="en-US" sz="28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i="1" lang="en-US" sz="28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baseline="-25000" lang="en-US" sz="28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baseline="30000" i="1" lang="en-US" sz="2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lang="en-US" sz="28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1" lang="en-US" sz="2800">
                <a:latin typeface="Cambria Math"/>
                <a:ea typeface="Cambria Math"/>
                <a:cs typeface="Cambria Math"/>
                <a:sym typeface="Cambria Math"/>
              </a:rPr>
              <a:t>+ </a:t>
            </a:r>
            <a:r>
              <a:rPr b="1" lang="en-US" sz="28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𝛼</a:t>
            </a:r>
            <a:r>
              <a:rPr b="1" baseline="-25000" lang="en-US" sz="28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i="1" lang="en-US" sz="28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="1" baseline="-25000" lang="en-US" sz="280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="1" baseline="30000" i="1" lang="en-US" sz="28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for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0, 1, 2, …, where </a:t>
            </a:r>
            <a:r>
              <a:rPr lang="en-US" sz="24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𝛼</a:t>
            </a:r>
            <a:r>
              <a:rPr baseline="-25000" lang="en-US" sz="24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lang="en-US" sz="24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𝛼</a:t>
            </a:r>
            <a:r>
              <a:rPr baseline="-25000" lang="en-US" sz="24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are constants.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 math equation with black text&#10;&#10;Description automatically generated"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6550"/>
            <a:ext cx="91440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2011-03-27T19:09:13Z</dcterms:created>
  <dc:creator>Richard Scherl</dc:creator>
</cp:coreProperties>
</file>