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Constantia"/>
      <p:regular r:id="rId19"/>
      <p:bold r:id="rId20"/>
      <p:italic r:id="rId21"/>
      <p:boldItalic r:id="rId22"/>
    </p:embeddedFont>
    <p:embeddedFont>
      <p:font typeface="Cambria Math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jiGhq3XO7OL3XTrFn1H3ZGM6T3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tantia-bold.fntdata"/><Relationship Id="rId11" Type="http://schemas.openxmlformats.org/officeDocument/2006/relationships/slide" Target="slides/slide6.xml"/><Relationship Id="rId22" Type="http://schemas.openxmlformats.org/officeDocument/2006/relationships/font" Target="fonts/Constantia-boldItalic.fntdata"/><Relationship Id="rId10" Type="http://schemas.openxmlformats.org/officeDocument/2006/relationships/slide" Target="slides/slide5.xml"/><Relationship Id="rId21" Type="http://schemas.openxmlformats.org/officeDocument/2006/relationships/font" Target="fonts/Constantia-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ambriaMath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nstanti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1ad3b04318fe2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201ad3b04318fe2e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0ebe8e9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320ebe8e96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FE2F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g30d99c05c49_0_2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9" name="Google Shape;29;g30d99c05c49_0_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30d99c05c49_0_2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30d99c05c49_0_2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30d99c05c49_0_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30d99c05c49_0_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g30d99c05c49_0_24"/>
          <p:cNvSpPr txBox="1"/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alibri"/>
              <a:buNone/>
              <a:defRPr b="1" sz="5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30d99c05c49_0_24"/>
          <p:cNvSpPr txBox="1"/>
          <p:nvPr>
            <p:ph idx="1" type="subTitle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47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" name="Google Shape;36;g30d99c05c49_0_24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g30d99c05c49_0_24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30d99c05c49_0_24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" name="Google Shape;39;g30d99c05c49_0_24"/>
          <p:cNvGrpSpPr/>
          <p:nvPr/>
        </p:nvGrpSpPr>
        <p:grpSpPr>
          <a:xfrm>
            <a:off x="175" y="5715115"/>
            <a:ext cx="9144052" cy="1142603"/>
            <a:chOff x="-4085248" y="3903669"/>
            <a:chExt cx="13229243" cy="1239938"/>
          </a:xfrm>
        </p:grpSpPr>
        <p:sp>
          <p:nvSpPr>
            <p:cNvPr id="40" name="Google Shape;40;g30d99c05c49_0_2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30d99c05c49_0_2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30d99c05c49_0_2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30d99c05c49_0_2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30d99c05c49_0_24"/>
            <p:cNvSpPr/>
            <p:nvPr/>
          </p:nvSpPr>
          <p:spPr>
            <a:xfrm>
              <a:off x="-4085248" y="4891607"/>
              <a:ext cx="132291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d99c05c49_0_10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30d99c05c49_0_101"/>
          <p:cNvSpPr txBox="1"/>
          <p:nvPr>
            <p:ph idx="1" type="body"/>
          </p:nvPr>
        </p:nvSpPr>
        <p:spPr>
          <a:xfrm rot="5400000">
            <a:off x="2377500" y="15180"/>
            <a:ext cx="4389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g30d99c05c49_0_10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30d99c05c49_0_10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30d99c05c49_0_10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d99c05c49_0_107"/>
          <p:cNvSpPr txBox="1"/>
          <p:nvPr>
            <p:ph type="title"/>
          </p:nvPr>
        </p:nvSpPr>
        <p:spPr>
          <a:xfrm rot="5400000">
            <a:off x="5052150" y="2491651"/>
            <a:ext cx="5211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30d99c05c49_0_107"/>
          <p:cNvSpPr txBox="1"/>
          <p:nvPr>
            <p:ph idx="1" type="body"/>
          </p:nvPr>
        </p:nvSpPr>
        <p:spPr>
          <a:xfrm rot="5400000">
            <a:off x="861150" y="510451"/>
            <a:ext cx="52119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30d99c05c49_0_107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30d99c05c49_0_107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30d99c05c49_0_107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0d99c05c49_0_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30d99c05c49_0_18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g30d99c05c49_0_18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30d99c05c49_0_18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30d99c05c49_0_18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CFE2F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d99c05c49_0_42"/>
          <p:cNvSpPr txBox="1"/>
          <p:nvPr>
            <p:ph type="title"/>
          </p:nvPr>
        </p:nvSpPr>
        <p:spPr>
          <a:xfrm>
            <a:off x="530352" y="1316736"/>
            <a:ext cx="77724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alibri"/>
              <a:buNone/>
              <a:defRPr b="1" sz="56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30d99c05c49_0_42"/>
          <p:cNvSpPr txBox="1"/>
          <p:nvPr>
            <p:ph idx="1" type="body"/>
          </p:nvPr>
        </p:nvSpPr>
        <p:spPr>
          <a:xfrm>
            <a:off x="530352" y="2704664"/>
            <a:ext cx="77724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  <a:defRPr sz="2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120"/>
              <a:buNone/>
              <a:defRPr sz="16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910"/>
              <a:buNone/>
              <a:defRPr sz="1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910"/>
              <a:buNone/>
              <a:defRPr sz="1400">
                <a:solidFill>
                  <a:srgbClr val="000000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g30d99c05c49_0_42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30d99c05c49_0_42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30d99c05c49_0_42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7" name="Google Shape;57;g30d99c05c49_0_42"/>
          <p:cNvGrpSpPr/>
          <p:nvPr/>
        </p:nvGrpSpPr>
        <p:grpSpPr>
          <a:xfrm>
            <a:off x="175" y="5715115"/>
            <a:ext cx="9144052" cy="1142603"/>
            <a:chOff x="-4085248" y="3903669"/>
            <a:chExt cx="13229243" cy="1239938"/>
          </a:xfrm>
        </p:grpSpPr>
        <p:sp>
          <p:nvSpPr>
            <p:cNvPr id="58" name="Google Shape;58;g30d99c05c49_0_42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30d99c05c49_0_4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30d99c05c49_0_4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30d99c05c49_0_42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30d99c05c49_0_42"/>
            <p:cNvSpPr/>
            <p:nvPr/>
          </p:nvSpPr>
          <p:spPr>
            <a:xfrm>
              <a:off x="-4085248" y="4891607"/>
              <a:ext cx="132291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d99c05c49_0_5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30d99c05c49_0_54"/>
          <p:cNvSpPr txBox="1"/>
          <p:nvPr>
            <p:ph idx="1" type="body"/>
          </p:nvPr>
        </p:nvSpPr>
        <p:spPr>
          <a:xfrm>
            <a:off x="457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g30d99c05c49_0_54"/>
          <p:cNvSpPr txBox="1"/>
          <p:nvPr>
            <p:ph idx="2" type="body"/>
          </p:nvPr>
        </p:nvSpPr>
        <p:spPr>
          <a:xfrm>
            <a:off x="4648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g30d99c05c49_0_54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30d99c05c49_0_54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30d99c05c49_0_54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d99c05c49_0_6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30d99c05c49_0_61"/>
          <p:cNvSpPr txBox="1"/>
          <p:nvPr>
            <p:ph idx="1" type="body"/>
          </p:nvPr>
        </p:nvSpPr>
        <p:spPr>
          <a:xfrm>
            <a:off x="457200" y="1855248"/>
            <a:ext cx="4040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g30d99c05c49_0_61"/>
          <p:cNvSpPr txBox="1"/>
          <p:nvPr>
            <p:ph idx="2" type="body"/>
          </p:nvPr>
        </p:nvSpPr>
        <p:spPr>
          <a:xfrm>
            <a:off x="4645025" y="1859757"/>
            <a:ext cx="40419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g30d99c05c49_0_61"/>
          <p:cNvSpPr txBox="1"/>
          <p:nvPr>
            <p:ph idx="3" type="body"/>
          </p:nvPr>
        </p:nvSpPr>
        <p:spPr>
          <a:xfrm>
            <a:off x="457200" y="2514600"/>
            <a:ext cx="40401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g30d99c05c49_0_61"/>
          <p:cNvSpPr txBox="1"/>
          <p:nvPr>
            <p:ph idx="4" type="body"/>
          </p:nvPr>
        </p:nvSpPr>
        <p:spPr>
          <a:xfrm>
            <a:off x="4645025" y="2514600"/>
            <a:ext cx="40419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g30d99c05c49_0_6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30d99c05c49_0_6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30d99c05c49_0_6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30d99c05c49_0_7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1" name="Google Shape;81;g30d99c05c49_0_7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30d99c05c49_0_7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30d99c05c49_0_7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30d99c05c49_0_7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30d99c05c49_0_7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g30d99c05c49_0_70"/>
          <p:cNvSpPr txBox="1"/>
          <p:nvPr>
            <p:ph type="title"/>
          </p:nvPr>
        </p:nvSpPr>
        <p:spPr>
          <a:xfrm>
            <a:off x="457200" y="19994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30d99c05c49_0_70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30d99c05c49_0_70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0d99c05c49_0_70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d99c05c49_0_8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30d99c05c49_0_8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30d99c05c49_0_8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99c05c49_0_85"/>
          <p:cNvSpPr txBox="1"/>
          <p:nvPr>
            <p:ph type="title"/>
          </p:nvPr>
        </p:nvSpPr>
        <p:spPr>
          <a:xfrm>
            <a:off x="685800" y="514352"/>
            <a:ext cx="2743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30d99c05c49_0_85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g30d99c05c49_0_85"/>
          <p:cNvSpPr txBox="1"/>
          <p:nvPr>
            <p:ph idx="2" type="body"/>
          </p:nvPr>
        </p:nvSpPr>
        <p:spPr>
          <a:xfrm>
            <a:off x="3575050" y="1676400"/>
            <a:ext cx="5111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g30d99c05c49_0_85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30d99c05c49_0_85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30d99c05c49_0_85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d99c05c49_0_92"/>
          <p:cNvSpPr/>
          <p:nvPr/>
        </p:nvSpPr>
        <p:spPr>
          <a:xfrm flipH="1" rot="-10380037">
            <a:off x="4172401" y="1918610"/>
            <a:ext cx="4293497" cy="3360183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1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" name="Google Shape;103;g30d99c05c49_0_92"/>
          <p:cNvSpPr/>
          <p:nvPr/>
        </p:nvSpPr>
        <p:spPr>
          <a:xfrm flipH="1" rot="-10380733">
            <a:off x="8004114" y="5359839"/>
            <a:ext cx="155354" cy="155354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4" name="Google Shape;104;g30d99c05c49_0_92"/>
          <p:cNvSpPr txBox="1"/>
          <p:nvPr>
            <p:ph type="title"/>
          </p:nvPr>
        </p:nvSpPr>
        <p:spPr>
          <a:xfrm>
            <a:off x="609600" y="1177000"/>
            <a:ext cx="33528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b="1"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g30d99c05c49_0_92"/>
          <p:cNvSpPr txBox="1"/>
          <p:nvPr>
            <p:ph idx="1" type="body"/>
          </p:nvPr>
        </p:nvSpPr>
        <p:spPr>
          <a:xfrm>
            <a:off x="609600" y="2828775"/>
            <a:ext cx="3352800" cy="2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Font typeface="Constantia"/>
              <a:buNone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000"/>
              <a:buChar char="⚫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175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400"/>
              <a:buChar char="⚫"/>
              <a:defRPr sz="1400"/>
            </a:lvl5pPr>
            <a:lvl6pPr indent="-3048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⚫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⚫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06" name="Google Shape;106;g30d99c05c49_0_92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30d99c05c49_0_92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30d99c05c49_0_92"/>
          <p:cNvSpPr txBox="1"/>
          <p:nvPr>
            <p:ph idx="12" type="sldNum"/>
          </p:nvPr>
        </p:nvSpPr>
        <p:spPr>
          <a:xfrm>
            <a:off x="8077200" y="6356350"/>
            <a:ext cx="60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g30d99c05c49_0_92"/>
          <p:cNvSpPr/>
          <p:nvPr>
            <p:ph idx="2" type="pic"/>
          </p:nvPr>
        </p:nvSpPr>
        <p:spPr>
          <a:xfrm rot="420005">
            <a:off x="4433519" y="1993203"/>
            <a:ext cx="3771211" cy="3210857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2" ty="0" sy="65002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0d99c05c49_0_0"/>
          <p:cNvGrpSpPr/>
          <p:nvPr/>
        </p:nvGrpSpPr>
        <p:grpSpPr>
          <a:xfrm>
            <a:off x="7600940" y="3"/>
            <a:ext cx="1542914" cy="1371650"/>
            <a:chOff x="6098378" y="5"/>
            <a:chExt cx="3045625" cy="2030570"/>
          </a:xfrm>
        </p:grpSpPr>
        <p:sp>
          <p:nvSpPr>
            <p:cNvPr id="11" name="Google Shape;11;g30d99c05c49_0_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g30d99c05c49_0_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30d99c05c49_0_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30d99c05c49_0_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30d99c05c49_0_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g30d99c05c49_0_0"/>
          <p:cNvGrpSpPr/>
          <p:nvPr/>
        </p:nvGrpSpPr>
        <p:grpSpPr>
          <a:xfrm>
            <a:off x="-2" y="6104999"/>
            <a:ext cx="9144071" cy="752890"/>
            <a:chOff x="-10935211" y="3903669"/>
            <a:chExt cx="20079206" cy="1239937"/>
          </a:xfrm>
        </p:grpSpPr>
        <p:sp>
          <p:nvSpPr>
            <p:cNvPr id="17" name="Google Shape;17;g30d99c05c49_0_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30d99c05c49_0_0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30d99c05c49_0_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30d99c05c49_0_0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30d99c05c49_0_0"/>
            <p:cNvSpPr/>
            <p:nvPr/>
          </p:nvSpPr>
          <p:spPr>
            <a:xfrm>
              <a:off x="-10935211" y="4891606"/>
              <a:ext cx="200790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g30d99c05c49_0_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5000"/>
              <a:buFont typeface="Calibri"/>
              <a:buNone/>
              <a:defRPr b="0" i="0" sz="50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30d99c05c49_0_0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mbria Math"/>
              <a:buChar char="•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mbria Math"/>
              <a:buChar char="•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/>
        </p:txBody>
      </p:sp>
      <p:sp>
        <p:nvSpPr>
          <p:cNvPr id="24" name="Google Shape;24;g30d99c05c49_0_0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5" name="Google Shape;25;g30d99c05c49_0_0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6" name="Google Shape;26;g30d99c05c49_0_0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Lecture 11: Divisibility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and Modular Arithmetic</a:t>
            </a:r>
            <a:endParaRPr/>
          </a:p>
        </p:txBody>
      </p:sp>
      <p:sp>
        <p:nvSpPr>
          <p:cNvPr id="127" name="Google Shape;127;p4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Section 4.1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The Relationship between         (mod </a:t>
            </a:r>
            <a:r>
              <a:rPr i="1" lang="en-US"/>
              <a:t>m</a:t>
            </a:r>
            <a:r>
              <a:rPr lang="en-US"/>
              <a:t>) and </a:t>
            </a:r>
            <a:r>
              <a:rPr b="1" lang="en-US"/>
              <a:t>mod</a:t>
            </a:r>
            <a:r>
              <a:rPr lang="en-US"/>
              <a:t> </a:t>
            </a:r>
            <a:r>
              <a:rPr i="1" lang="en-US"/>
              <a:t>m </a:t>
            </a:r>
            <a:r>
              <a:rPr lang="en-US"/>
              <a:t>Notations</a:t>
            </a:r>
            <a:endParaRPr/>
          </a:p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b="1" lang="en-US"/>
              <a:t> </a:t>
            </a:r>
            <a:r>
              <a:rPr lang="en-US"/>
              <a:t>The use of “mod” in </a:t>
            </a:r>
            <a:r>
              <a:rPr i="1" lang="en-US"/>
              <a:t>a 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/>
              <a:t>  </a:t>
            </a:r>
            <a:r>
              <a:rPr i="1" lang="en-US"/>
              <a:t>b </a:t>
            </a:r>
            <a:r>
              <a:rPr lang="en-US"/>
              <a:t>(mod</a:t>
            </a:r>
            <a:r>
              <a:rPr i="1" lang="en-US"/>
              <a:t> m</a:t>
            </a:r>
            <a:r>
              <a:rPr lang="en-US"/>
              <a:t>)</a:t>
            </a:r>
            <a:r>
              <a:rPr i="1" lang="en-US"/>
              <a:t> </a:t>
            </a:r>
            <a:r>
              <a:rPr lang="en-US"/>
              <a:t>and</a:t>
            </a:r>
            <a:r>
              <a:rPr i="1" lang="en-US"/>
              <a:t> a </a:t>
            </a:r>
            <a:r>
              <a:rPr b="1" lang="en-US"/>
              <a:t>mod</a:t>
            </a:r>
            <a:r>
              <a:rPr i="1" lang="en-US"/>
              <a:t> m = b </a:t>
            </a:r>
            <a:r>
              <a:rPr lang="en-US"/>
              <a:t>are different</a:t>
            </a:r>
            <a:r>
              <a:rPr i="1" lang="en-US"/>
              <a:t>.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i="1" lang="en-US"/>
              <a:t>a 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/>
              <a:t>  </a:t>
            </a:r>
            <a:r>
              <a:rPr i="1" lang="en-US"/>
              <a:t>b </a:t>
            </a:r>
            <a:r>
              <a:rPr lang="en-US"/>
              <a:t>(mod</a:t>
            </a:r>
            <a:r>
              <a:rPr i="1" lang="en-US"/>
              <a:t> m</a:t>
            </a:r>
            <a:r>
              <a:rPr lang="en-US"/>
              <a:t>) is a </a:t>
            </a:r>
            <a:r>
              <a:rPr b="1" lang="en-US">
                <a:solidFill>
                  <a:schemeClr val="accent1"/>
                </a:solidFill>
              </a:rPr>
              <a:t>relation</a:t>
            </a:r>
            <a:r>
              <a:rPr lang="en-US"/>
              <a:t> on the set of integers.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In</a:t>
            </a:r>
            <a:r>
              <a:rPr i="1" lang="en-US"/>
              <a:t> a </a:t>
            </a:r>
            <a:r>
              <a:rPr b="1" lang="en-US"/>
              <a:t>mod</a:t>
            </a:r>
            <a:r>
              <a:rPr i="1" lang="en-US"/>
              <a:t> m = b,  </a:t>
            </a:r>
            <a:r>
              <a:rPr lang="en-US"/>
              <a:t>the notation </a:t>
            </a:r>
            <a:r>
              <a:rPr b="1" lang="en-US"/>
              <a:t>mod</a:t>
            </a:r>
            <a:r>
              <a:rPr lang="en-US"/>
              <a:t> denotes a </a:t>
            </a:r>
            <a:r>
              <a:rPr b="1" lang="en-US">
                <a:solidFill>
                  <a:schemeClr val="accent1"/>
                </a:solidFill>
              </a:rPr>
              <a:t>function</a:t>
            </a:r>
            <a:r>
              <a:rPr i="1" lang="en-US"/>
              <a:t>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The relationship between these notations is made clear in this theorem.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b="1" lang="en-US"/>
              <a:t>Theorem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: Let </a:t>
            </a:r>
            <a:r>
              <a:rPr i="1" lang="en-US"/>
              <a:t>a</a:t>
            </a:r>
            <a:r>
              <a:rPr lang="en-US"/>
              <a:t> and </a:t>
            </a:r>
            <a:r>
              <a:rPr i="1" lang="en-US"/>
              <a:t>b</a:t>
            </a:r>
            <a:r>
              <a:rPr lang="en-US"/>
              <a:t> be integers, and let </a:t>
            </a:r>
            <a:r>
              <a:rPr i="1" lang="en-US"/>
              <a:t>m</a:t>
            </a:r>
            <a:r>
              <a:rPr lang="en-US"/>
              <a:t> be a positive integer.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/>
              <a:t>Then </a:t>
            </a:r>
            <a:r>
              <a:rPr i="1" lang="en-US"/>
              <a:t>a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i="1" lang="en-US"/>
              <a:t> b </a:t>
            </a:r>
            <a:r>
              <a:rPr lang="en-US"/>
              <a:t>(mod</a:t>
            </a:r>
            <a:r>
              <a:rPr i="1" lang="en-US"/>
              <a:t> m</a:t>
            </a:r>
            <a:r>
              <a:rPr lang="en-US"/>
              <a:t>) if and only if </a:t>
            </a:r>
            <a:r>
              <a:rPr i="1" lang="en-US"/>
              <a:t>a </a:t>
            </a:r>
            <a:r>
              <a:rPr b="1" lang="en-US"/>
              <a:t>mod</a:t>
            </a:r>
            <a:r>
              <a:rPr i="1" lang="en-US"/>
              <a:t> m = b </a:t>
            </a:r>
            <a:r>
              <a:rPr b="1" lang="en-US"/>
              <a:t>mod</a:t>
            </a:r>
            <a:r>
              <a:rPr i="1" lang="en-US"/>
              <a:t> m. </a:t>
            </a:r>
            <a:r>
              <a:rPr lang="en-US"/>
              <a:t>(</a:t>
            </a:r>
            <a:r>
              <a:rPr i="1" lang="en-US"/>
              <a:t>Proof in the exercises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457200" y="94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Congruences of Sums and Products</a:t>
            </a:r>
            <a:endParaRPr/>
          </a:p>
        </p:txBody>
      </p:sp>
      <p:sp>
        <p:nvSpPr>
          <p:cNvPr id="191" name="Google Shape;191;p12"/>
          <p:cNvSpPr txBox="1"/>
          <p:nvPr>
            <p:ph idx="1" type="body"/>
          </p:nvPr>
        </p:nvSpPr>
        <p:spPr>
          <a:xfrm>
            <a:off x="381450" y="1325875"/>
            <a:ext cx="83811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000"/>
              <a:t>Theorem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sz="2000"/>
              <a:t>: Let </a:t>
            </a:r>
            <a:r>
              <a:rPr i="1" lang="en-US" sz="2000"/>
              <a:t>m</a:t>
            </a:r>
            <a:r>
              <a:rPr lang="en-US" sz="2000"/>
              <a:t> be a positive integer. If </a:t>
            </a:r>
            <a:r>
              <a:rPr i="1" lang="en-US" sz="2000"/>
              <a:t>a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 sz="2000"/>
              <a:t> </a:t>
            </a:r>
            <a:r>
              <a:rPr i="1" lang="en-US" sz="2000"/>
              <a:t>b </a:t>
            </a:r>
            <a:r>
              <a:rPr lang="en-US" sz="2000"/>
              <a:t>(mod</a:t>
            </a:r>
            <a:r>
              <a:rPr i="1" lang="en-US" sz="2000"/>
              <a:t> m</a:t>
            </a:r>
            <a:r>
              <a:rPr lang="en-US" sz="2000"/>
              <a:t>) and </a:t>
            </a:r>
            <a:r>
              <a:rPr i="1" lang="en-US" sz="2000"/>
              <a:t>c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 sz="2000"/>
              <a:t> </a:t>
            </a:r>
            <a:r>
              <a:rPr i="1" lang="en-US" sz="2000"/>
              <a:t>d </a:t>
            </a:r>
            <a:r>
              <a:rPr lang="en-US" sz="2000"/>
              <a:t>(mod</a:t>
            </a:r>
            <a:r>
              <a:rPr i="1" lang="en-US" sz="2000"/>
              <a:t> m</a:t>
            </a:r>
            <a:r>
              <a:rPr lang="en-US" sz="2000"/>
              <a:t>), then </a:t>
            </a:r>
            <a:r>
              <a:rPr i="1" lang="en-US" sz="2000"/>
              <a:t>a + c 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 sz="2000"/>
              <a:t>  </a:t>
            </a:r>
            <a:r>
              <a:rPr i="1" lang="en-US" sz="2000"/>
              <a:t>b + d </a:t>
            </a:r>
            <a:r>
              <a:rPr lang="en-US" sz="2000"/>
              <a:t>(mod</a:t>
            </a:r>
            <a:r>
              <a:rPr i="1" lang="en-US" sz="2000"/>
              <a:t> m</a:t>
            </a:r>
            <a:r>
              <a:rPr lang="en-US" sz="2000"/>
              <a:t>) and </a:t>
            </a:r>
            <a:r>
              <a:rPr i="1" lang="en-US" sz="2000"/>
              <a:t>ac 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 sz="2000"/>
              <a:t>  </a:t>
            </a:r>
            <a:r>
              <a:rPr i="1" lang="en-US" sz="2000"/>
              <a:t>bd </a:t>
            </a:r>
            <a:r>
              <a:rPr lang="en-US" sz="2000"/>
              <a:t>(mod</a:t>
            </a:r>
            <a:r>
              <a:rPr i="1" lang="en-US" sz="2000"/>
              <a:t> m</a:t>
            </a:r>
            <a:r>
              <a:rPr lang="en-US" sz="2000"/>
              <a:t>).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b="1" lang="en-US" sz="2000"/>
              <a:t>Proof</a:t>
            </a:r>
            <a:r>
              <a:rPr lang="en-US" sz="2000"/>
              <a:t>: </a:t>
            </a:r>
            <a:endParaRPr sz="2000"/>
          </a:p>
          <a:p>
            <a:pPr indent="-260350" lvl="1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Because </a:t>
            </a:r>
            <a:r>
              <a:rPr i="1" lang="en-US" sz="2000"/>
              <a:t>a 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 sz="2000"/>
              <a:t>  </a:t>
            </a:r>
            <a:r>
              <a:rPr i="1" lang="en-US" sz="2000"/>
              <a:t>b </a:t>
            </a:r>
            <a:r>
              <a:rPr lang="en-US" sz="2000"/>
              <a:t>(mod</a:t>
            </a:r>
            <a:r>
              <a:rPr i="1" lang="en-US" sz="2000"/>
              <a:t> m</a:t>
            </a:r>
            <a:r>
              <a:rPr lang="en-US" sz="2000"/>
              <a:t>)  and </a:t>
            </a:r>
            <a:r>
              <a:rPr i="1" lang="en-US" sz="2000"/>
              <a:t>c 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 sz="2000"/>
              <a:t>  </a:t>
            </a:r>
            <a:r>
              <a:rPr i="1" lang="en-US" sz="2000"/>
              <a:t>d </a:t>
            </a:r>
            <a:r>
              <a:rPr lang="en-US" sz="2000"/>
              <a:t>(mod</a:t>
            </a:r>
            <a:r>
              <a:rPr i="1" lang="en-US" sz="2000"/>
              <a:t> m</a:t>
            </a:r>
            <a:r>
              <a:rPr lang="en-US" sz="2000"/>
              <a:t>), by Theorem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 sz="2000"/>
              <a:t> there are integers </a:t>
            </a:r>
            <a:r>
              <a:rPr i="1" lang="en-US" sz="2000"/>
              <a:t>s</a:t>
            </a:r>
            <a:r>
              <a:rPr lang="en-US" sz="2000"/>
              <a:t> and </a:t>
            </a:r>
            <a:r>
              <a:rPr i="1" lang="en-US" sz="2000"/>
              <a:t>t</a:t>
            </a:r>
            <a:r>
              <a:rPr lang="en-US" sz="2000"/>
              <a:t> with </a:t>
            </a:r>
            <a:r>
              <a:rPr i="1" lang="en-US" sz="2000"/>
              <a:t>b</a:t>
            </a:r>
            <a:r>
              <a:rPr lang="en-US" sz="2000"/>
              <a:t> = </a:t>
            </a:r>
            <a:r>
              <a:rPr i="1" lang="en-US" sz="2000"/>
              <a:t>a</a:t>
            </a:r>
            <a:r>
              <a:rPr lang="en-US" sz="2000"/>
              <a:t> + </a:t>
            </a:r>
            <a:r>
              <a:rPr i="1" lang="en-US" sz="2000"/>
              <a:t>sm</a:t>
            </a:r>
            <a:r>
              <a:rPr lang="en-US" sz="2000"/>
              <a:t> and </a:t>
            </a:r>
            <a:r>
              <a:rPr i="1" lang="en-US" sz="2000"/>
              <a:t>d</a:t>
            </a:r>
            <a:r>
              <a:rPr lang="en-US" sz="2000"/>
              <a:t> = </a:t>
            </a:r>
            <a:r>
              <a:rPr i="1" lang="en-US" sz="2000"/>
              <a:t>c </a:t>
            </a:r>
            <a:r>
              <a:rPr lang="en-US" sz="2000"/>
              <a:t>+ </a:t>
            </a:r>
            <a:r>
              <a:rPr i="1" lang="en-US" sz="2000"/>
              <a:t>tm</a:t>
            </a:r>
            <a:r>
              <a:rPr lang="en-US" sz="2000"/>
              <a:t>.</a:t>
            </a:r>
            <a:endParaRPr sz="2000"/>
          </a:p>
          <a:p>
            <a:pPr indent="-260350" lvl="1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Therefore,  </a:t>
            </a:r>
            <a:endParaRPr sz="2000"/>
          </a:p>
          <a:p>
            <a:pPr indent="-298450" lvl="2" marL="685800" rtl="0" algn="l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SzPts val="2000"/>
              <a:buChar char="■"/>
            </a:pPr>
            <a:r>
              <a:rPr i="1" lang="en-US" sz="2000"/>
              <a:t>b + d = </a:t>
            </a:r>
            <a:r>
              <a:rPr lang="en-US" sz="2000"/>
              <a:t>(</a:t>
            </a:r>
            <a:r>
              <a:rPr i="1" lang="en-US" sz="2000"/>
              <a:t>a  </a:t>
            </a:r>
            <a:r>
              <a:rPr lang="en-US" sz="2000"/>
              <a:t>+</a:t>
            </a:r>
            <a:r>
              <a:rPr i="1" lang="en-US" sz="2000"/>
              <a:t> sm</a:t>
            </a:r>
            <a:r>
              <a:rPr lang="en-US" sz="2000"/>
              <a:t>)</a:t>
            </a:r>
            <a:r>
              <a:rPr i="1" lang="en-US" sz="2000"/>
              <a:t> + </a:t>
            </a:r>
            <a:r>
              <a:rPr lang="en-US" sz="2000"/>
              <a:t>(</a:t>
            </a:r>
            <a:r>
              <a:rPr i="1" lang="en-US" sz="2000"/>
              <a:t>c + tm</a:t>
            </a:r>
            <a:r>
              <a:rPr lang="en-US" sz="2000"/>
              <a:t>)</a:t>
            </a:r>
            <a:r>
              <a:rPr i="1" lang="en-US" sz="2000"/>
              <a:t> </a:t>
            </a:r>
            <a:r>
              <a:rPr lang="en-US" sz="2000"/>
              <a:t>=</a:t>
            </a:r>
            <a:r>
              <a:rPr i="1" lang="en-US" sz="2000"/>
              <a:t> </a:t>
            </a:r>
            <a:r>
              <a:rPr lang="en-US" sz="2000"/>
              <a:t>(</a:t>
            </a:r>
            <a:r>
              <a:rPr i="1" lang="en-US" sz="2000"/>
              <a:t>a + c</a:t>
            </a:r>
            <a:r>
              <a:rPr lang="en-US" sz="2000"/>
              <a:t>)</a:t>
            </a:r>
            <a:r>
              <a:rPr i="1" lang="en-US" sz="2000"/>
              <a:t> + m</a:t>
            </a:r>
            <a:r>
              <a:rPr lang="en-US" sz="2000"/>
              <a:t>(</a:t>
            </a:r>
            <a:r>
              <a:rPr i="1" lang="en-US" sz="2000"/>
              <a:t>s + t</a:t>
            </a:r>
            <a:r>
              <a:rPr lang="en-US" sz="2000"/>
              <a:t>) and</a:t>
            </a:r>
            <a:endParaRPr sz="2000"/>
          </a:p>
          <a:p>
            <a:pPr indent="-298450" lvl="2" marL="685800" rtl="0" algn="l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SzPts val="2000"/>
              <a:buChar char="■"/>
            </a:pPr>
            <a:r>
              <a:rPr i="1" lang="en-US" sz="2000"/>
              <a:t>b</a:t>
            </a:r>
            <a:r>
              <a:rPr lang="en-US" sz="2000"/>
              <a:t> ∙ </a:t>
            </a:r>
            <a:r>
              <a:rPr i="1" lang="en-US" sz="2000"/>
              <a:t>d = </a:t>
            </a:r>
            <a:r>
              <a:rPr lang="en-US" sz="2000"/>
              <a:t>(</a:t>
            </a:r>
            <a:r>
              <a:rPr i="1" lang="en-US" sz="2000"/>
              <a:t>a  </a:t>
            </a:r>
            <a:r>
              <a:rPr lang="en-US" sz="2000"/>
              <a:t>+</a:t>
            </a:r>
            <a:r>
              <a:rPr i="1" lang="en-US" sz="2000"/>
              <a:t> sm</a:t>
            </a:r>
            <a:r>
              <a:rPr lang="en-US" sz="2000"/>
              <a:t>)</a:t>
            </a:r>
            <a:r>
              <a:rPr i="1" lang="en-US" sz="2000"/>
              <a:t> </a:t>
            </a:r>
            <a:r>
              <a:rPr lang="en-US" sz="2000"/>
              <a:t>(</a:t>
            </a:r>
            <a:r>
              <a:rPr i="1" lang="en-US" sz="2000"/>
              <a:t>c + tm</a:t>
            </a:r>
            <a:r>
              <a:rPr lang="en-US" sz="2000"/>
              <a:t>)</a:t>
            </a:r>
            <a:r>
              <a:rPr i="1" lang="en-US" sz="2000"/>
              <a:t> </a:t>
            </a:r>
            <a:r>
              <a:rPr lang="en-US" sz="2000"/>
              <a:t>=</a:t>
            </a:r>
            <a:r>
              <a:rPr i="1" lang="en-US" sz="2000"/>
              <a:t> ac + m</a:t>
            </a:r>
            <a:r>
              <a:rPr lang="en-US" sz="2000"/>
              <a:t>(</a:t>
            </a:r>
            <a:r>
              <a:rPr i="1" lang="en-US" sz="2000"/>
              <a:t>at + cs + stm</a:t>
            </a:r>
            <a:r>
              <a:rPr lang="en-US" sz="2000"/>
              <a:t>).</a:t>
            </a:r>
            <a:endParaRPr sz="2000"/>
          </a:p>
          <a:p>
            <a:pPr indent="-260350" lvl="1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Hence, </a:t>
            </a:r>
            <a:r>
              <a:rPr i="1" lang="en-US" sz="2000"/>
              <a:t>a + c 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 sz="2000"/>
              <a:t>  </a:t>
            </a:r>
            <a:r>
              <a:rPr i="1" lang="en-US" sz="2000"/>
              <a:t>b + d </a:t>
            </a:r>
            <a:r>
              <a:rPr lang="en-US" sz="2000"/>
              <a:t>(mod</a:t>
            </a:r>
            <a:r>
              <a:rPr i="1" lang="en-US" sz="2000"/>
              <a:t> m</a:t>
            </a:r>
            <a:r>
              <a:rPr lang="en-US" sz="2000"/>
              <a:t>) and </a:t>
            </a:r>
            <a:r>
              <a:rPr i="1" lang="en-US" sz="2000"/>
              <a:t>ac 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 sz="2000"/>
              <a:t>  </a:t>
            </a:r>
            <a:r>
              <a:rPr i="1" lang="en-US" sz="2000"/>
              <a:t>bd </a:t>
            </a:r>
            <a:r>
              <a:rPr lang="en-US" sz="2000"/>
              <a:t>(mod</a:t>
            </a:r>
            <a:r>
              <a:rPr i="1" lang="en-US" sz="2000"/>
              <a:t> m</a:t>
            </a:r>
            <a:r>
              <a:rPr lang="en-US" sz="2000"/>
              <a:t>). 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b="1" lang="en-US" sz="2000"/>
              <a:t>   Example</a:t>
            </a:r>
            <a:r>
              <a:rPr lang="en-US" sz="2000"/>
              <a:t>: Because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i="1" lang="en-US" sz="2000"/>
              <a:t> 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 sz="2000"/>
              <a:t>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000"/>
              <a:t> </a:t>
            </a:r>
            <a:r>
              <a:rPr lang="en-US" sz="2000"/>
              <a:t>(mod</a:t>
            </a:r>
            <a:r>
              <a:rPr i="1" lang="en-US" sz="2000"/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sz="2000"/>
              <a:t>) and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11</a:t>
            </a:r>
            <a:r>
              <a:rPr i="1" lang="en-US" sz="2000"/>
              <a:t> 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 sz="2000"/>
              <a:t>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000"/>
              <a:t> </a:t>
            </a:r>
            <a:r>
              <a:rPr lang="en-US" sz="2000"/>
              <a:t>(mod</a:t>
            </a:r>
            <a:r>
              <a:rPr i="1" lang="en-US" sz="2000"/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sz="2000"/>
              <a:t>) , it follows from Theorem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sz="2000"/>
              <a:t> that</a:t>
            </a:r>
            <a:endParaRPr sz="2000"/>
          </a:p>
          <a:p>
            <a:pPr indent="-246887" lvl="2" marL="914400" rtl="0" algn="l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SzPts val="1470"/>
              <a:buNone/>
            </a:pPr>
            <a:r>
              <a:rPr lang="en-US" sz="2000"/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18 = 7 + 11</a:t>
            </a:r>
            <a:r>
              <a:rPr i="1" lang="en-US" sz="2000"/>
              <a:t> 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 sz="2000"/>
              <a:t>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 + 1 = 3</a:t>
            </a:r>
            <a:r>
              <a:rPr i="1" lang="en-US" sz="2000"/>
              <a:t> </a:t>
            </a:r>
            <a:r>
              <a:rPr lang="en-US" sz="2000"/>
              <a:t>(mod</a:t>
            </a:r>
            <a:r>
              <a:rPr i="1" lang="en-US" sz="2000"/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sz="2000"/>
              <a:t>)  </a:t>
            </a:r>
            <a:endParaRPr sz="2000"/>
          </a:p>
          <a:p>
            <a:pPr indent="-246886" lvl="2" marL="914400" rtl="0" algn="l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SzPts val="1470"/>
              <a:buNone/>
            </a:pPr>
            <a:r>
              <a:rPr lang="en-US" sz="2000"/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77 = 7 ∙ 11</a:t>
            </a:r>
            <a:r>
              <a:rPr i="1" lang="en-US" sz="2000"/>
              <a:t> 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 sz="2000"/>
              <a:t>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 ∙ 1 = 2</a:t>
            </a:r>
            <a:r>
              <a:rPr i="1" lang="en-US" sz="2000"/>
              <a:t> </a:t>
            </a:r>
            <a:r>
              <a:rPr lang="en-US" sz="2000"/>
              <a:t>(mod</a:t>
            </a:r>
            <a:r>
              <a:rPr i="1" lang="en-US" sz="2000"/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sz="2000"/>
              <a:t>)</a:t>
            </a:r>
            <a:endParaRPr sz="2000"/>
          </a:p>
        </p:txBody>
      </p:sp>
      <p:sp>
        <p:nvSpPr>
          <p:cNvPr id="192" name="Google Shape;192;p12"/>
          <p:cNvSpPr/>
          <p:nvPr/>
        </p:nvSpPr>
        <p:spPr>
          <a:xfrm flipH="1" rot="-5400000">
            <a:off x="7693701" y="4253334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title"/>
          </p:nvPr>
        </p:nvSpPr>
        <p:spPr>
          <a:xfrm>
            <a:off x="457200" y="94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Algebraic Manipulation of Congruences </a:t>
            </a:r>
            <a:endParaRPr sz="4000"/>
          </a:p>
        </p:txBody>
      </p:sp>
      <p:sp>
        <p:nvSpPr>
          <p:cNvPr id="198" name="Google Shape;198;p13"/>
          <p:cNvSpPr txBox="1"/>
          <p:nvPr>
            <p:ph idx="1" type="body"/>
          </p:nvPr>
        </p:nvSpPr>
        <p:spPr>
          <a:xfrm>
            <a:off x="457200" y="13258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0701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>
                <a:solidFill>
                  <a:schemeClr val="dk2"/>
                </a:solidFill>
              </a:rPr>
              <a:t>Multiplying</a:t>
            </a:r>
            <a:r>
              <a:rPr lang="en-US" sz="2200"/>
              <a:t> both sides of a valid congruence by an integer preserves validity. </a:t>
            </a:r>
            <a:endParaRPr sz="2200"/>
          </a:p>
          <a:p>
            <a:pPr indent="-246888" lvl="1" marL="64008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ts val="1887"/>
              <a:buNone/>
            </a:pPr>
            <a:r>
              <a:rPr lang="en-US" sz="2200"/>
              <a:t>    If  </a:t>
            </a:r>
            <a:r>
              <a:rPr i="1" lang="en-US" sz="2200"/>
              <a:t>a  </a:t>
            </a:r>
            <a:r>
              <a:rPr b="1" lang="en-US" sz="2200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 sz="2200"/>
              <a:t>  </a:t>
            </a:r>
            <a:r>
              <a:rPr i="1" lang="en-US" sz="2200"/>
              <a:t>b </a:t>
            </a:r>
            <a:r>
              <a:rPr lang="en-US" sz="2200"/>
              <a:t>(mod</a:t>
            </a:r>
            <a:r>
              <a:rPr i="1" lang="en-US" sz="2200"/>
              <a:t> m</a:t>
            </a:r>
            <a:r>
              <a:rPr lang="en-US" sz="2200"/>
              <a:t>) holds then </a:t>
            </a:r>
            <a:r>
              <a:rPr i="1" lang="en-US" sz="2200"/>
              <a:t>c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∙</a:t>
            </a:r>
            <a:r>
              <a:rPr i="1" lang="en-US" sz="2200"/>
              <a:t>a  </a:t>
            </a:r>
            <a:r>
              <a:rPr b="1" lang="en-US" sz="2200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 sz="2200"/>
              <a:t> </a:t>
            </a:r>
            <a:r>
              <a:rPr i="1" lang="en-US" sz="2200"/>
              <a:t>c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∙</a:t>
            </a:r>
            <a:r>
              <a:rPr i="1" lang="en-US" sz="2200"/>
              <a:t>b </a:t>
            </a:r>
            <a:r>
              <a:rPr lang="en-US" sz="2200"/>
              <a:t>(mod</a:t>
            </a:r>
            <a:r>
              <a:rPr i="1" lang="en-US" sz="2200"/>
              <a:t> m</a:t>
            </a:r>
            <a:r>
              <a:rPr lang="en-US" sz="2200"/>
              <a:t>), where </a:t>
            </a:r>
            <a:r>
              <a:rPr i="1" lang="en-US" sz="2200"/>
              <a:t>c</a:t>
            </a:r>
            <a:r>
              <a:rPr lang="en-US" sz="2200"/>
              <a:t> is any integer, (Theorem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sz="2200"/>
              <a:t> with </a:t>
            </a:r>
            <a:r>
              <a:rPr i="1" lang="en-US" sz="2200"/>
              <a:t>d</a:t>
            </a:r>
            <a:r>
              <a:rPr lang="en-US" sz="2200"/>
              <a:t> = </a:t>
            </a:r>
            <a:r>
              <a:rPr i="1" lang="en-US" sz="2200"/>
              <a:t>c</a:t>
            </a:r>
            <a:r>
              <a:rPr lang="en-US" sz="2200"/>
              <a:t>)</a:t>
            </a:r>
            <a:endParaRPr sz="2200"/>
          </a:p>
          <a:p>
            <a:pPr indent="-280701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>
                <a:solidFill>
                  <a:schemeClr val="dk2"/>
                </a:solidFill>
              </a:rPr>
              <a:t>Adding</a:t>
            </a:r>
            <a:r>
              <a:rPr lang="en-US" sz="2200"/>
              <a:t> an integer to both sides of a valid congruence preserves validity.</a:t>
            </a:r>
            <a:endParaRPr sz="2200"/>
          </a:p>
          <a:p>
            <a:pPr indent="-246888" lvl="1" marL="64008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ts val="1887"/>
              <a:buNone/>
            </a:pPr>
            <a:r>
              <a:rPr lang="en-US" sz="2200"/>
              <a:t>    If  </a:t>
            </a:r>
            <a:r>
              <a:rPr i="1" lang="en-US" sz="2200"/>
              <a:t>a  </a:t>
            </a:r>
            <a:r>
              <a:rPr b="1" lang="en-US" sz="2200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 sz="2200"/>
              <a:t>  </a:t>
            </a:r>
            <a:r>
              <a:rPr i="1" lang="en-US" sz="2200"/>
              <a:t>b </a:t>
            </a:r>
            <a:r>
              <a:rPr lang="en-US" sz="2200"/>
              <a:t>(mod</a:t>
            </a:r>
            <a:r>
              <a:rPr i="1" lang="en-US" sz="2200"/>
              <a:t> m</a:t>
            </a:r>
            <a:r>
              <a:rPr lang="en-US" sz="2200"/>
              <a:t>) holds then </a:t>
            </a:r>
            <a:r>
              <a:rPr i="1" lang="en-US" sz="2200"/>
              <a:t>c</a:t>
            </a:r>
            <a:r>
              <a:rPr lang="en-US" sz="2200"/>
              <a:t> + </a:t>
            </a:r>
            <a:r>
              <a:rPr i="1" lang="en-US" sz="2200"/>
              <a:t>a  </a:t>
            </a:r>
            <a:r>
              <a:rPr b="1" lang="en-US" sz="2200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 sz="2200"/>
              <a:t> </a:t>
            </a:r>
            <a:r>
              <a:rPr i="1" lang="en-US" sz="2200"/>
              <a:t>c</a:t>
            </a:r>
            <a:r>
              <a:rPr lang="en-US" sz="2200"/>
              <a:t> + </a:t>
            </a:r>
            <a:r>
              <a:rPr i="1" lang="en-US" sz="2200"/>
              <a:t>b </a:t>
            </a:r>
            <a:r>
              <a:rPr lang="en-US" sz="2200"/>
              <a:t>(mod</a:t>
            </a:r>
            <a:r>
              <a:rPr i="1" lang="en-US" sz="2200"/>
              <a:t> m</a:t>
            </a:r>
            <a:r>
              <a:rPr lang="en-US" sz="2200"/>
              <a:t>), where </a:t>
            </a:r>
            <a:r>
              <a:rPr i="1" lang="en-US" sz="2200"/>
              <a:t>c</a:t>
            </a:r>
            <a:r>
              <a:rPr lang="en-US" sz="2200"/>
              <a:t> is any integer, (Theorem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sz="2200"/>
              <a:t>  with </a:t>
            </a:r>
            <a:r>
              <a:rPr i="1" lang="en-US" sz="2200"/>
              <a:t>d</a:t>
            </a:r>
            <a:r>
              <a:rPr lang="en-US" sz="2200"/>
              <a:t> = </a:t>
            </a:r>
            <a:r>
              <a:rPr i="1" lang="en-US" sz="2200"/>
              <a:t>c</a:t>
            </a:r>
            <a:r>
              <a:rPr lang="en-US" sz="2200"/>
              <a:t>)</a:t>
            </a:r>
            <a:endParaRPr sz="2200"/>
          </a:p>
          <a:p>
            <a:pPr indent="-280701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Clr>
                <a:srgbClr val="4CE0EA"/>
              </a:buClr>
              <a:buSzPts val="2200"/>
              <a:buChar char="●"/>
            </a:pPr>
            <a:r>
              <a:rPr b="1" lang="en-US" sz="2200">
                <a:solidFill>
                  <a:srgbClr val="D23369"/>
                </a:solidFill>
              </a:rPr>
              <a:t>Dividing</a:t>
            </a:r>
            <a:r>
              <a:rPr lang="en-US" sz="2200"/>
              <a:t> a congruence by an integer does </a:t>
            </a:r>
            <a:r>
              <a:rPr b="1" lang="en-US" sz="2200">
                <a:solidFill>
                  <a:srgbClr val="D23369"/>
                </a:solidFill>
              </a:rPr>
              <a:t>not</a:t>
            </a:r>
            <a:r>
              <a:rPr lang="en-US" sz="2200"/>
              <a:t> always produce a valid congruence.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285"/>
              <a:buNone/>
            </a:pPr>
            <a:r>
              <a:rPr lang="en-US" sz="2200"/>
              <a:t>    </a:t>
            </a:r>
            <a:r>
              <a:rPr b="1" lang="en-US" sz="2200"/>
              <a:t>Example</a:t>
            </a:r>
            <a:r>
              <a:rPr lang="en-US" sz="2200"/>
              <a:t>: The congruence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14≡</a:t>
            </a:r>
            <a:r>
              <a:rPr lang="en-US" sz="2200"/>
              <a:t>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8</a:t>
            </a:r>
            <a:r>
              <a:rPr lang="en-US" sz="2200"/>
              <a:t> (mod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r>
              <a:rPr lang="en-US" sz="2200"/>
              <a:t>) holds. But dividing both sides by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200"/>
              <a:t>does not produce a valid congruence since      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14/2 = 7 and 8/2 = 4, but 7≢4 (mod 6). 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Computing the </a:t>
            </a:r>
            <a:r>
              <a:rPr b="1" lang="en-US"/>
              <a:t>mod</a:t>
            </a:r>
            <a:r>
              <a:rPr lang="en-US"/>
              <a:t> </a:t>
            </a:r>
            <a:r>
              <a:rPr i="1" lang="en-US"/>
              <a:t>m </a:t>
            </a:r>
            <a:r>
              <a:rPr lang="en-US"/>
              <a:t>Function of Products and Sums</a:t>
            </a:r>
            <a:r>
              <a:rPr i="1" lang="en-US"/>
              <a:t> </a:t>
            </a:r>
            <a:endParaRPr i="1"/>
          </a:p>
        </p:txBody>
      </p:sp>
      <p:sp>
        <p:nvSpPr>
          <p:cNvPr id="204" name="Google Shape;204;p1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use the  following corollary to Theorem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5 to compute the </a:t>
            </a:r>
            <a:r>
              <a:rPr b="1" lang="en-US"/>
              <a:t>remainder of the product or sum of two integers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when divided by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m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b="1" lang="en-US"/>
              <a:t>from the remainders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when each is divided by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m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Corollary</a:t>
            </a:r>
            <a:r>
              <a:rPr lang="en-US"/>
              <a:t>: Let </a:t>
            </a:r>
            <a:r>
              <a:rPr i="1" lang="en-US"/>
              <a:t>m</a:t>
            </a:r>
            <a:r>
              <a:rPr lang="en-US"/>
              <a:t> be a positive integer and let </a:t>
            </a:r>
            <a:r>
              <a:rPr i="1" lang="en-US"/>
              <a:t>a</a:t>
            </a:r>
            <a:r>
              <a:rPr b="1" lang="en-US"/>
              <a:t> </a:t>
            </a:r>
            <a:r>
              <a:rPr lang="en-US"/>
              <a:t>and</a:t>
            </a:r>
            <a:r>
              <a:rPr b="1" lang="en-US"/>
              <a:t> </a:t>
            </a:r>
            <a:r>
              <a:rPr i="1" lang="en-US"/>
              <a:t>b</a:t>
            </a:r>
            <a:r>
              <a:rPr lang="en-US"/>
              <a:t>  be integers. Then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(</a:t>
            </a:r>
            <a:r>
              <a:rPr i="1" lang="en-US"/>
              <a:t>a + b) </a:t>
            </a:r>
            <a:r>
              <a:rPr lang="en-US"/>
              <a:t>(</a:t>
            </a:r>
            <a:r>
              <a:rPr b="1" lang="en-US"/>
              <a:t>mod</a:t>
            </a:r>
            <a:r>
              <a:rPr i="1" lang="en-US"/>
              <a:t> m</a:t>
            </a:r>
            <a:r>
              <a:rPr lang="en-US"/>
              <a:t>) = </a:t>
            </a:r>
            <a:r>
              <a:rPr i="1" lang="en-US"/>
              <a:t> </a:t>
            </a:r>
            <a:r>
              <a:rPr lang="en-US"/>
              <a:t>((</a:t>
            </a:r>
            <a:r>
              <a:rPr i="1" lang="en-US"/>
              <a:t>a </a:t>
            </a:r>
            <a:r>
              <a:rPr b="1" lang="en-US"/>
              <a:t>mod</a:t>
            </a:r>
            <a:r>
              <a:rPr i="1" lang="en-US"/>
              <a:t> m</a:t>
            </a:r>
            <a:r>
              <a:rPr lang="en-US"/>
              <a:t>) + (</a:t>
            </a:r>
            <a:r>
              <a:rPr i="1" lang="en-US"/>
              <a:t>b </a:t>
            </a:r>
            <a:r>
              <a:rPr b="1" lang="en-US"/>
              <a:t>mod</a:t>
            </a:r>
            <a:r>
              <a:rPr i="1" lang="en-US"/>
              <a:t> m</a:t>
            </a:r>
            <a:r>
              <a:rPr lang="en-US"/>
              <a:t>)) </a:t>
            </a:r>
            <a:r>
              <a:rPr b="1" lang="en-US"/>
              <a:t>mod</a:t>
            </a:r>
            <a:r>
              <a:rPr i="1" lang="en-US"/>
              <a:t> m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and </a:t>
            </a:r>
            <a:r>
              <a:rPr i="1" lang="en-US"/>
              <a:t>ab </a:t>
            </a:r>
            <a:r>
              <a:rPr b="1" lang="en-US"/>
              <a:t>mod</a:t>
            </a:r>
            <a:r>
              <a:rPr i="1" lang="en-US"/>
              <a:t> m</a:t>
            </a:r>
            <a:r>
              <a:rPr lang="en-US"/>
              <a:t> </a:t>
            </a:r>
            <a:r>
              <a:rPr i="1" lang="en-US"/>
              <a:t>= </a:t>
            </a:r>
            <a:r>
              <a:rPr lang="en-US"/>
              <a:t>((</a:t>
            </a:r>
            <a:r>
              <a:rPr i="1" lang="en-US"/>
              <a:t>a</a:t>
            </a:r>
            <a:r>
              <a:rPr lang="en-US"/>
              <a:t> </a:t>
            </a:r>
            <a:r>
              <a:rPr b="1" lang="en-US"/>
              <a:t>mod</a:t>
            </a:r>
            <a:r>
              <a:rPr i="1" lang="en-US"/>
              <a:t> m</a:t>
            </a:r>
            <a:r>
              <a:rPr lang="en-US"/>
              <a:t>)</a:t>
            </a:r>
            <a:r>
              <a:rPr i="1" lang="en-US"/>
              <a:t> </a:t>
            </a:r>
            <a:r>
              <a:rPr lang="en-US"/>
              <a:t>(</a:t>
            </a:r>
            <a:r>
              <a:rPr i="1" lang="en-US"/>
              <a:t>b</a:t>
            </a:r>
            <a:r>
              <a:rPr lang="en-US"/>
              <a:t> </a:t>
            </a:r>
            <a:r>
              <a:rPr b="1" lang="en-US"/>
              <a:t>mod</a:t>
            </a:r>
            <a:r>
              <a:rPr i="1" lang="en-US"/>
              <a:t> m</a:t>
            </a:r>
            <a:r>
              <a:rPr lang="en-US"/>
              <a:t>)) </a:t>
            </a:r>
            <a:r>
              <a:rPr b="1" lang="en-US"/>
              <a:t>mod</a:t>
            </a:r>
            <a:r>
              <a:rPr i="1" lang="en-US"/>
              <a:t> m</a:t>
            </a:r>
            <a:r>
              <a:rPr lang="en-US"/>
              <a:t>. </a:t>
            </a:r>
            <a:endParaRPr/>
          </a:p>
          <a:p>
            <a:pPr indent="-274320" lvl="0" marL="274320" rtl="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    (</a:t>
            </a:r>
            <a:r>
              <a:rPr i="1" lang="en-US"/>
              <a:t>proof  in textbook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Section Summary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Division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Division Algorithm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Modular Arithmetic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Division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Definition</a:t>
            </a:r>
            <a:r>
              <a:rPr lang="en-US"/>
              <a:t>: If </a:t>
            </a:r>
            <a:r>
              <a:rPr i="1" lang="en-US"/>
              <a:t>a</a:t>
            </a:r>
            <a:r>
              <a:rPr lang="en-US"/>
              <a:t> and </a:t>
            </a:r>
            <a:r>
              <a:rPr i="1" lang="en-US"/>
              <a:t>b</a:t>
            </a:r>
            <a:r>
              <a:rPr lang="en-US"/>
              <a:t> are integers with </a:t>
            </a:r>
            <a:r>
              <a:rPr i="1" lang="en-US"/>
              <a:t>a ≠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/>
              <a:t>, then </a:t>
            </a:r>
            <a:r>
              <a:rPr i="1" lang="en-US"/>
              <a:t>a</a:t>
            </a:r>
            <a:r>
              <a:rPr lang="en-US"/>
              <a:t> </a:t>
            </a:r>
            <a:r>
              <a:rPr i="1" lang="en-US"/>
              <a:t>divides</a:t>
            </a:r>
            <a:r>
              <a:rPr lang="en-US"/>
              <a:t> </a:t>
            </a:r>
            <a:r>
              <a:rPr i="1" lang="en-US"/>
              <a:t>b</a:t>
            </a:r>
            <a:r>
              <a:rPr lang="en-US"/>
              <a:t> if there exists an integer </a:t>
            </a:r>
            <a:r>
              <a:rPr i="1" lang="en-US"/>
              <a:t>c</a:t>
            </a:r>
            <a:r>
              <a:rPr lang="en-US"/>
              <a:t> such that  </a:t>
            </a:r>
            <a:r>
              <a:rPr i="1" lang="en-US"/>
              <a:t>b = ac</a:t>
            </a:r>
            <a:r>
              <a:rPr lang="en-US"/>
              <a:t>.</a:t>
            </a:r>
            <a:endParaRPr/>
          </a:p>
          <a:p>
            <a:pPr indent="41909" lvl="1" marL="1714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When </a:t>
            </a:r>
            <a:r>
              <a:rPr i="1" lang="en-US"/>
              <a:t>a</a:t>
            </a:r>
            <a:r>
              <a:rPr lang="en-US"/>
              <a:t> divides </a:t>
            </a:r>
            <a:r>
              <a:rPr i="1" lang="en-US"/>
              <a:t>b</a:t>
            </a:r>
            <a:r>
              <a:rPr lang="en-US"/>
              <a:t> we say that </a:t>
            </a:r>
            <a:r>
              <a:rPr i="1" lang="en-US"/>
              <a:t>a</a:t>
            </a:r>
            <a:r>
              <a:rPr lang="en-US"/>
              <a:t> is a </a:t>
            </a:r>
            <a:r>
              <a:rPr i="1" lang="en-US"/>
              <a:t>factor</a:t>
            </a:r>
            <a:r>
              <a:rPr lang="en-US"/>
              <a:t> or </a:t>
            </a:r>
            <a:r>
              <a:rPr i="1" lang="en-US"/>
              <a:t>divisor</a:t>
            </a:r>
            <a:r>
              <a:rPr lang="en-US"/>
              <a:t> of </a:t>
            </a:r>
            <a:r>
              <a:rPr i="1" lang="en-US"/>
              <a:t>b</a:t>
            </a:r>
            <a:r>
              <a:rPr lang="en-US"/>
              <a:t> and that </a:t>
            </a:r>
            <a:r>
              <a:rPr i="1" lang="en-US"/>
              <a:t>b</a:t>
            </a:r>
            <a:r>
              <a:rPr lang="en-US"/>
              <a:t> is a multiple of </a:t>
            </a:r>
            <a:r>
              <a:rPr i="1" lang="en-US"/>
              <a:t>a</a:t>
            </a:r>
            <a:r>
              <a:rPr lang="en-US"/>
              <a:t>.</a:t>
            </a:r>
            <a:endParaRPr/>
          </a:p>
          <a:p>
            <a:pPr indent="41909" lvl="1" marL="1714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The notation </a:t>
            </a:r>
            <a:r>
              <a:rPr i="1" lang="en-US"/>
              <a:t>a </a:t>
            </a:r>
            <a:r>
              <a:rPr lang="en-US"/>
              <a:t>| </a:t>
            </a:r>
            <a:r>
              <a:rPr i="1" lang="en-US"/>
              <a:t>b</a:t>
            </a:r>
            <a:r>
              <a:rPr lang="en-US"/>
              <a:t> denotes that </a:t>
            </a:r>
            <a:r>
              <a:rPr i="1" lang="en-US"/>
              <a:t>a</a:t>
            </a:r>
            <a:r>
              <a:rPr lang="en-US"/>
              <a:t> divides </a:t>
            </a:r>
            <a:r>
              <a:rPr i="1" lang="en-US"/>
              <a:t>b</a:t>
            </a:r>
            <a:r>
              <a:rPr lang="en-US"/>
              <a:t>.</a:t>
            </a:r>
            <a:endParaRPr/>
          </a:p>
          <a:p>
            <a:pPr indent="41909" lvl="1" marL="1714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If </a:t>
            </a:r>
            <a:r>
              <a:rPr i="1" lang="en-US"/>
              <a:t>a</a:t>
            </a:r>
            <a:r>
              <a:rPr lang="en-US"/>
              <a:t> | </a:t>
            </a:r>
            <a:r>
              <a:rPr i="1" lang="en-US"/>
              <a:t>b</a:t>
            </a:r>
            <a:r>
              <a:rPr lang="en-US"/>
              <a:t>, then </a:t>
            </a:r>
            <a:r>
              <a:rPr i="1" lang="en-US"/>
              <a:t>b</a:t>
            </a:r>
            <a:r>
              <a:rPr lang="en-US"/>
              <a:t>/</a:t>
            </a:r>
            <a:r>
              <a:rPr i="1" lang="en-US"/>
              <a:t>a</a:t>
            </a:r>
            <a:r>
              <a:rPr lang="en-US"/>
              <a:t> is an integer.</a:t>
            </a:r>
            <a:endParaRPr/>
          </a:p>
          <a:p>
            <a:pPr indent="41909" lvl="1" marL="1714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If </a:t>
            </a:r>
            <a:r>
              <a:rPr i="1" lang="en-US"/>
              <a:t>a </a:t>
            </a:r>
            <a:r>
              <a:rPr lang="en-US"/>
              <a:t>does not divide </a:t>
            </a:r>
            <a:r>
              <a:rPr i="1" lang="en-US"/>
              <a:t>b</a:t>
            </a:r>
            <a:r>
              <a:rPr lang="en-US"/>
              <a:t>, we write </a:t>
            </a:r>
            <a:r>
              <a:rPr i="1" lang="en-US"/>
              <a:t>a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∤ </a:t>
            </a:r>
            <a:r>
              <a:rPr i="1" lang="en-US"/>
              <a:t>b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Example</a:t>
            </a:r>
            <a:r>
              <a:rPr lang="en-US"/>
              <a:t>: Determine whether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 |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/>
              <a:t> and whether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 |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12</a:t>
            </a:r>
            <a:r>
              <a:rPr lang="en-US"/>
              <a:t>.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Properties of Divisibility</a:t>
            </a: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Theorem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: Let </a:t>
            </a:r>
            <a:r>
              <a:rPr i="1" lang="en-US"/>
              <a:t>a</a:t>
            </a:r>
            <a:r>
              <a:rPr lang="en-US"/>
              <a:t>, </a:t>
            </a:r>
            <a:r>
              <a:rPr i="1" lang="en-US"/>
              <a:t>b</a:t>
            </a:r>
            <a:r>
              <a:rPr lang="en-US"/>
              <a:t>, and </a:t>
            </a:r>
            <a:r>
              <a:rPr i="1" lang="en-US"/>
              <a:t>c</a:t>
            </a:r>
            <a:r>
              <a:rPr lang="en-US"/>
              <a:t> be integers, where </a:t>
            </a:r>
            <a:r>
              <a:rPr i="1" lang="en-US"/>
              <a:t>a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≠0</a:t>
            </a:r>
            <a:r>
              <a:rPr lang="en-US"/>
              <a:t>. </a:t>
            </a:r>
            <a:endParaRPr/>
          </a:p>
          <a:p>
            <a:pPr indent="-120015" lvl="1" marL="2857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040"/>
              <a:buFont typeface="Calibri"/>
              <a:buAutoNum type="romanLcPeriod"/>
            </a:pPr>
            <a:r>
              <a:rPr lang="en-US"/>
              <a:t>If </a:t>
            </a:r>
            <a:r>
              <a:rPr i="1" lang="en-US"/>
              <a:t>a</a:t>
            </a:r>
            <a:r>
              <a:rPr lang="en-US"/>
              <a:t> | </a:t>
            </a:r>
            <a:r>
              <a:rPr i="1" lang="en-US"/>
              <a:t>b</a:t>
            </a:r>
            <a:r>
              <a:rPr lang="en-US"/>
              <a:t> and </a:t>
            </a:r>
            <a:r>
              <a:rPr i="1" lang="en-US"/>
              <a:t>a</a:t>
            </a:r>
            <a:r>
              <a:rPr lang="en-US"/>
              <a:t> | </a:t>
            </a:r>
            <a:r>
              <a:rPr i="1" lang="en-US"/>
              <a:t>c</a:t>
            </a:r>
            <a:r>
              <a:rPr lang="en-US"/>
              <a:t>, then</a:t>
            </a:r>
            <a:r>
              <a:rPr i="1" lang="en-US"/>
              <a:t> a</a:t>
            </a:r>
            <a:r>
              <a:rPr lang="en-US"/>
              <a:t> | (</a:t>
            </a:r>
            <a:r>
              <a:rPr i="1" lang="en-US"/>
              <a:t>b + c</a:t>
            </a:r>
            <a:r>
              <a:rPr lang="en-US"/>
              <a:t>);</a:t>
            </a:r>
            <a:endParaRPr/>
          </a:p>
          <a:p>
            <a:pPr indent="-120015" lvl="1" marL="2857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040"/>
              <a:buFont typeface="Calibri"/>
              <a:buAutoNum type="romanLcPeriod"/>
            </a:pPr>
            <a:r>
              <a:rPr lang="en-US"/>
              <a:t>If </a:t>
            </a:r>
            <a:r>
              <a:rPr i="1" lang="en-US"/>
              <a:t>a</a:t>
            </a:r>
            <a:r>
              <a:rPr lang="en-US"/>
              <a:t> | </a:t>
            </a:r>
            <a:r>
              <a:rPr i="1" lang="en-US"/>
              <a:t>b,</a:t>
            </a:r>
            <a:r>
              <a:rPr lang="en-US"/>
              <a:t> then </a:t>
            </a:r>
            <a:r>
              <a:rPr i="1" lang="en-US"/>
              <a:t>a</a:t>
            </a:r>
            <a:r>
              <a:rPr lang="en-US"/>
              <a:t> | b</a:t>
            </a:r>
            <a:r>
              <a:rPr i="1" lang="en-US"/>
              <a:t>c</a:t>
            </a:r>
            <a:r>
              <a:rPr lang="en-US"/>
              <a:t> for all integers </a:t>
            </a:r>
            <a:r>
              <a:rPr i="1" lang="en-US"/>
              <a:t>c</a:t>
            </a:r>
            <a:r>
              <a:rPr lang="en-US"/>
              <a:t>;</a:t>
            </a:r>
            <a:endParaRPr i="1"/>
          </a:p>
          <a:p>
            <a:pPr indent="-120015" lvl="1" marL="2857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040"/>
              <a:buFont typeface="Calibri"/>
              <a:buAutoNum type="romanLcPeriod"/>
            </a:pPr>
            <a:r>
              <a:rPr lang="en-US"/>
              <a:t>If </a:t>
            </a:r>
            <a:r>
              <a:rPr i="1" lang="en-US"/>
              <a:t>a</a:t>
            </a:r>
            <a:r>
              <a:rPr lang="en-US"/>
              <a:t> | </a:t>
            </a:r>
            <a:r>
              <a:rPr i="1" lang="en-US"/>
              <a:t>b</a:t>
            </a:r>
            <a:r>
              <a:rPr lang="en-US"/>
              <a:t> and </a:t>
            </a:r>
            <a:r>
              <a:rPr i="1" lang="en-US"/>
              <a:t>b</a:t>
            </a:r>
            <a:r>
              <a:rPr lang="en-US"/>
              <a:t> | </a:t>
            </a:r>
            <a:r>
              <a:rPr i="1" lang="en-US"/>
              <a:t>c</a:t>
            </a:r>
            <a:r>
              <a:rPr lang="en-US"/>
              <a:t>, then </a:t>
            </a:r>
            <a:r>
              <a:rPr i="1" lang="en-US"/>
              <a:t>a</a:t>
            </a:r>
            <a:r>
              <a:rPr lang="en-US"/>
              <a:t> | </a:t>
            </a:r>
            <a:r>
              <a:rPr i="1" lang="en-US"/>
              <a:t>c</a:t>
            </a:r>
            <a:r>
              <a:rPr lang="en-US"/>
              <a:t>.</a:t>
            </a:r>
            <a:endParaRPr/>
          </a:p>
          <a:p>
            <a:pPr indent="9525" lvl="1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040"/>
              <a:buNone/>
            </a:pPr>
            <a:r>
              <a:rPr b="1" lang="en-US"/>
              <a:t>Proof</a:t>
            </a:r>
            <a:r>
              <a:rPr lang="en-US"/>
              <a:t>: (i)  Suppose </a:t>
            </a:r>
            <a:r>
              <a:rPr i="1" lang="en-US"/>
              <a:t>a</a:t>
            </a:r>
            <a:r>
              <a:rPr lang="en-US"/>
              <a:t> | </a:t>
            </a:r>
            <a:r>
              <a:rPr i="1" lang="en-US"/>
              <a:t>b</a:t>
            </a:r>
            <a:r>
              <a:rPr lang="en-US"/>
              <a:t> and </a:t>
            </a:r>
            <a:r>
              <a:rPr i="1" lang="en-US"/>
              <a:t>a</a:t>
            </a:r>
            <a:r>
              <a:rPr lang="en-US"/>
              <a:t> | </a:t>
            </a:r>
            <a:r>
              <a:rPr i="1" lang="en-US"/>
              <a:t>c</a:t>
            </a:r>
            <a:r>
              <a:rPr lang="en-US"/>
              <a:t>, then it follows that there are integers </a:t>
            </a:r>
            <a:r>
              <a:rPr i="1" lang="en-US"/>
              <a:t>s</a:t>
            </a:r>
            <a:r>
              <a:rPr lang="en-US"/>
              <a:t> and </a:t>
            </a:r>
            <a:r>
              <a:rPr i="1" lang="en-US"/>
              <a:t>t</a:t>
            </a:r>
            <a:r>
              <a:rPr lang="en-US"/>
              <a:t> with </a:t>
            </a:r>
            <a:r>
              <a:rPr i="1" lang="en-US"/>
              <a:t>b</a:t>
            </a:r>
            <a:r>
              <a:rPr lang="en-US"/>
              <a:t> = </a:t>
            </a:r>
            <a:r>
              <a:rPr i="1" lang="en-US"/>
              <a:t>as</a:t>
            </a:r>
            <a:r>
              <a:rPr lang="en-US"/>
              <a:t> and </a:t>
            </a:r>
            <a:r>
              <a:rPr i="1" lang="en-US"/>
              <a:t>c</a:t>
            </a:r>
            <a:r>
              <a:rPr lang="en-US"/>
              <a:t> = </a:t>
            </a:r>
            <a:r>
              <a:rPr i="1" lang="en-US"/>
              <a:t>at</a:t>
            </a:r>
            <a:r>
              <a:rPr lang="en-US"/>
              <a:t>. Hence,</a:t>
            </a:r>
            <a:endParaRPr/>
          </a:p>
          <a:p>
            <a:pPr indent="9525" lvl="1" marL="4572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040"/>
              <a:buNone/>
            </a:pPr>
            <a:r>
              <a:rPr i="1" lang="en-US"/>
              <a:t>b</a:t>
            </a:r>
            <a:r>
              <a:rPr lang="en-US"/>
              <a:t> + </a:t>
            </a:r>
            <a:r>
              <a:rPr i="1" lang="en-US"/>
              <a:t>c</a:t>
            </a:r>
            <a:r>
              <a:rPr lang="en-US"/>
              <a:t> = </a:t>
            </a:r>
            <a:r>
              <a:rPr i="1" lang="en-US"/>
              <a:t>as</a:t>
            </a:r>
            <a:r>
              <a:rPr lang="en-US"/>
              <a:t> + </a:t>
            </a:r>
            <a:r>
              <a:rPr i="1" lang="en-US"/>
              <a:t>at</a:t>
            </a:r>
            <a:r>
              <a:rPr lang="en-US"/>
              <a:t> = </a:t>
            </a:r>
            <a:r>
              <a:rPr i="1" lang="en-US"/>
              <a:t>a</a:t>
            </a:r>
            <a:r>
              <a:rPr lang="en-US"/>
              <a:t>(</a:t>
            </a:r>
            <a:r>
              <a:rPr i="1" lang="en-US"/>
              <a:t>s</a:t>
            </a:r>
            <a:r>
              <a:rPr lang="en-US"/>
              <a:t> + </a:t>
            </a:r>
            <a:r>
              <a:rPr i="1" lang="en-US"/>
              <a:t>t</a:t>
            </a:r>
            <a:r>
              <a:rPr lang="en-US"/>
              <a:t>).   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Hence,  </a:t>
            </a:r>
            <a:r>
              <a:rPr i="1" lang="en-US"/>
              <a:t>a</a:t>
            </a:r>
            <a:r>
              <a:rPr lang="en-US"/>
              <a:t> | (</a:t>
            </a:r>
            <a:r>
              <a:rPr i="1" lang="en-US"/>
              <a:t>b + c</a:t>
            </a:r>
            <a:r>
              <a:rPr lang="en-US"/>
              <a:t>)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040"/>
              <a:buNone/>
            </a:pPr>
            <a:r>
              <a:rPr b="1" lang="en-US"/>
              <a:t>Corollary</a:t>
            </a:r>
            <a:r>
              <a:rPr lang="en-US"/>
              <a:t>: If </a:t>
            </a:r>
            <a:r>
              <a:rPr i="1" lang="en-US"/>
              <a:t>a</a:t>
            </a:r>
            <a:r>
              <a:rPr lang="en-US"/>
              <a:t>, </a:t>
            </a:r>
            <a:r>
              <a:rPr i="1" lang="en-US"/>
              <a:t>b</a:t>
            </a:r>
            <a:r>
              <a:rPr lang="en-US"/>
              <a:t>, and </a:t>
            </a:r>
            <a:r>
              <a:rPr i="1" lang="en-US"/>
              <a:t>c</a:t>
            </a:r>
            <a:r>
              <a:rPr lang="en-US"/>
              <a:t> be integers, where </a:t>
            </a:r>
            <a:r>
              <a:rPr i="1" lang="en-US"/>
              <a:t>a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≠0</a:t>
            </a:r>
            <a:r>
              <a:rPr lang="en-US"/>
              <a:t>, such that </a:t>
            </a:r>
            <a:r>
              <a:rPr i="1" lang="en-US"/>
              <a:t>a</a:t>
            </a:r>
            <a:r>
              <a:rPr lang="en-US"/>
              <a:t> | </a:t>
            </a:r>
            <a:r>
              <a:rPr i="1" lang="en-US"/>
              <a:t>b</a:t>
            </a:r>
            <a:r>
              <a:rPr lang="en-US"/>
              <a:t> and </a:t>
            </a:r>
            <a:r>
              <a:rPr i="1" lang="en-US"/>
              <a:t>a</a:t>
            </a:r>
            <a:r>
              <a:rPr lang="en-US"/>
              <a:t> | </a:t>
            </a:r>
            <a:r>
              <a:rPr i="1" lang="en-US"/>
              <a:t>c, </a:t>
            </a:r>
            <a:r>
              <a:rPr lang="en-US"/>
              <a:t>then </a:t>
            </a:r>
            <a:r>
              <a:rPr i="1" lang="en-US"/>
              <a:t>a</a:t>
            </a:r>
            <a:r>
              <a:rPr lang="en-US"/>
              <a:t> | </a:t>
            </a:r>
            <a:r>
              <a:rPr i="1" lang="en-US"/>
              <a:t>mb</a:t>
            </a:r>
            <a:r>
              <a:rPr lang="en-US"/>
              <a:t> + </a:t>
            </a:r>
            <a:r>
              <a:rPr i="1" lang="en-US"/>
              <a:t>nc</a:t>
            </a:r>
            <a:r>
              <a:rPr lang="en-US"/>
              <a:t> whenever </a:t>
            </a:r>
            <a:r>
              <a:rPr i="1" lang="en-US"/>
              <a:t>m</a:t>
            </a:r>
            <a:r>
              <a:rPr lang="en-US"/>
              <a:t> and </a:t>
            </a:r>
            <a:r>
              <a:rPr i="1" lang="en-US"/>
              <a:t>n</a:t>
            </a:r>
            <a:r>
              <a:rPr lang="en-US"/>
              <a:t> are integers. </a:t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 flipH="1" rot="-5400000">
            <a:off x="7315200" y="46482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Division Algorithm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an integer is divided by a positive integer, there is a quotient and a remainder. This is traditionally called the “Division Algorithm,” but is really a theorem.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3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Division Algorithm</a:t>
            </a:r>
            <a:r>
              <a:rPr lang="en-US"/>
              <a:t>: If </a:t>
            </a:r>
            <a:r>
              <a:rPr i="1" lang="en-US"/>
              <a:t>a</a:t>
            </a:r>
            <a:r>
              <a:rPr lang="en-US"/>
              <a:t> is an integer and </a:t>
            </a:r>
            <a:r>
              <a:rPr i="1" lang="en-US"/>
              <a:t>d</a:t>
            </a:r>
            <a:r>
              <a:rPr lang="en-US"/>
              <a:t> a positive integer, then there are unique integers </a:t>
            </a:r>
            <a:r>
              <a:rPr i="1" lang="en-US"/>
              <a:t>q</a:t>
            </a:r>
            <a:r>
              <a:rPr lang="en-US"/>
              <a:t> and </a:t>
            </a:r>
            <a:r>
              <a:rPr i="1" lang="en-US"/>
              <a:t>r</a:t>
            </a:r>
            <a:r>
              <a:rPr lang="en-US"/>
              <a:t>, with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i="1" lang="en-US"/>
              <a:t> ≤ </a:t>
            </a:r>
            <a:r>
              <a:rPr lang="en-US"/>
              <a:t>r</a:t>
            </a:r>
            <a:r>
              <a:rPr i="1" lang="en-US"/>
              <a:t> &lt;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d</a:t>
            </a:r>
            <a:r>
              <a:rPr lang="en-US"/>
              <a:t>, such that  </a:t>
            </a:r>
            <a:r>
              <a:rPr b="1" i="1" lang="en-US">
                <a:solidFill>
                  <a:srgbClr val="035C75"/>
                </a:solidFill>
              </a:rPr>
              <a:t>a</a:t>
            </a:r>
            <a:r>
              <a:rPr b="1" lang="en-US"/>
              <a:t> = </a:t>
            </a:r>
            <a:r>
              <a:rPr b="1" i="1" lang="en-US">
                <a:solidFill>
                  <a:srgbClr val="035C75"/>
                </a:solidFill>
              </a:rPr>
              <a:t>d</a:t>
            </a:r>
            <a:r>
              <a:rPr b="1" i="1" lang="en-US">
                <a:solidFill>
                  <a:srgbClr val="9C254D"/>
                </a:solidFill>
              </a:rPr>
              <a:t>q</a:t>
            </a:r>
            <a:r>
              <a:rPr b="1" lang="en-US"/>
              <a:t> + </a:t>
            </a:r>
            <a:r>
              <a:rPr b="1" i="1" lang="en-US">
                <a:solidFill>
                  <a:srgbClr val="9C254D"/>
                </a:solidFill>
              </a:rPr>
              <a:t>r</a:t>
            </a:r>
            <a:r>
              <a:rPr lang="en-US"/>
              <a:t>.</a:t>
            </a:r>
            <a:endParaRPr/>
          </a:p>
          <a:p>
            <a:pPr indent="-267912" lvl="2" marL="9144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70"/>
              <a:buChar char="■"/>
            </a:pPr>
            <a:r>
              <a:rPr i="1" lang="en-US"/>
              <a:t>d</a:t>
            </a:r>
            <a:r>
              <a:rPr lang="en-US"/>
              <a:t> is called the </a:t>
            </a:r>
            <a:r>
              <a:rPr i="1" lang="en-US"/>
              <a:t>divisor</a:t>
            </a:r>
            <a:r>
              <a:rPr lang="en-US"/>
              <a:t>.</a:t>
            </a:r>
            <a:endParaRPr/>
          </a:p>
          <a:p>
            <a:pPr indent="-267912" lvl="2" marL="9144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70"/>
              <a:buChar char="■"/>
            </a:pPr>
            <a:r>
              <a:rPr i="1" lang="en-US"/>
              <a:t>a</a:t>
            </a:r>
            <a:r>
              <a:rPr lang="en-US"/>
              <a:t> is called the </a:t>
            </a:r>
            <a:r>
              <a:rPr i="1" lang="en-US"/>
              <a:t>dividend</a:t>
            </a:r>
            <a:r>
              <a:rPr lang="en-US"/>
              <a:t>.</a:t>
            </a:r>
            <a:endParaRPr/>
          </a:p>
          <a:p>
            <a:pPr indent="-267912" lvl="2" marL="9144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70"/>
              <a:buChar char="■"/>
            </a:pPr>
            <a:r>
              <a:rPr i="1" lang="en-US"/>
              <a:t>q</a:t>
            </a:r>
            <a:r>
              <a:rPr lang="en-US"/>
              <a:t> is called the </a:t>
            </a:r>
            <a:r>
              <a:rPr i="1" lang="en-US"/>
              <a:t>quotient</a:t>
            </a:r>
            <a:r>
              <a:rPr lang="en-US"/>
              <a:t>.      </a:t>
            </a:r>
            <a:endParaRPr/>
          </a:p>
          <a:p>
            <a:pPr indent="-267912" lvl="2" marL="9144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70"/>
              <a:buChar char="■"/>
            </a:pPr>
            <a:r>
              <a:rPr i="1" lang="en-US"/>
              <a:t>r</a:t>
            </a:r>
            <a:r>
              <a:rPr lang="en-US"/>
              <a:t> is called the </a:t>
            </a:r>
            <a:r>
              <a:rPr i="1" lang="en-US"/>
              <a:t>remainder</a:t>
            </a:r>
            <a:r>
              <a:rPr lang="en-US"/>
              <a:t>.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5155924" y="4202177"/>
            <a:ext cx="3042300" cy="1631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Definitions of Functions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div</a:t>
            </a:r>
            <a:r>
              <a:rPr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mod</a:t>
            </a:r>
            <a:endParaRPr i="0" sz="20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 q = 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div</a:t>
            </a:r>
            <a:r>
              <a:rPr i="1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d</a:t>
            </a:r>
            <a:endParaRPr i="0" sz="20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 r = 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mod</a:t>
            </a:r>
            <a:r>
              <a:rPr i="1" lang="en-US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d</a:t>
            </a:r>
            <a:endParaRPr i="0" sz="20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1ad3b04318fe2e_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Division Algorithm</a:t>
            </a:r>
            <a:endParaRPr/>
          </a:p>
        </p:txBody>
      </p:sp>
      <p:sp>
        <p:nvSpPr>
          <p:cNvPr id="160" name="Google Shape;160;g201ad3b04318fe2e_0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ts val="2470"/>
              <a:buNone/>
            </a:pPr>
            <a:r>
              <a:rPr lang="en-US" sz="2200"/>
              <a:t>Since, </a:t>
            </a:r>
            <a:r>
              <a:rPr b="1" i="1" lang="en-US" sz="2200">
                <a:solidFill>
                  <a:srgbClr val="035C75"/>
                </a:solidFill>
              </a:rPr>
              <a:t>a</a:t>
            </a:r>
            <a:r>
              <a:rPr b="1" lang="en-US" sz="2200"/>
              <a:t> = </a:t>
            </a:r>
            <a:r>
              <a:rPr b="1" i="1" lang="en-US" sz="2200">
                <a:solidFill>
                  <a:srgbClr val="035C75"/>
                </a:solidFill>
              </a:rPr>
              <a:t>d</a:t>
            </a:r>
            <a:r>
              <a:rPr b="1" i="1" lang="en-US" sz="2200">
                <a:solidFill>
                  <a:srgbClr val="9C254D"/>
                </a:solidFill>
              </a:rPr>
              <a:t>q</a:t>
            </a:r>
            <a:r>
              <a:rPr b="1" lang="en-US" sz="2200"/>
              <a:t> + </a:t>
            </a:r>
            <a:r>
              <a:rPr b="1" i="1" lang="en-US" sz="2200">
                <a:solidFill>
                  <a:srgbClr val="9C254D"/>
                </a:solidFill>
              </a:rPr>
              <a:t>r</a:t>
            </a:r>
            <a:r>
              <a:rPr lang="en-US" sz="2200"/>
              <a:t>  and </a:t>
            </a:r>
            <a:r>
              <a:rPr b="1" i="1" lang="en-US" sz="2200">
                <a:solidFill>
                  <a:srgbClr val="9C254D"/>
                </a:solidFill>
              </a:rPr>
              <a:t>q</a:t>
            </a:r>
            <a:r>
              <a:rPr b="1" lang="en-US" sz="2200"/>
              <a:t> = </a:t>
            </a:r>
            <a:r>
              <a:rPr b="1" i="1" lang="en-US" sz="2200">
                <a:solidFill>
                  <a:srgbClr val="035C75"/>
                </a:solidFill>
              </a:rPr>
              <a:t>a</a:t>
            </a:r>
            <a:r>
              <a:rPr b="1" lang="en-US" sz="2200">
                <a:solidFill>
                  <a:srgbClr val="035C75"/>
                </a:solidFill>
              </a:rPr>
              <a:t> </a:t>
            </a:r>
            <a:r>
              <a:rPr b="1" lang="en-US" sz="2200"/>
              <a:t>div </a:t>
            </a:r>
            <a:r>
              <a:rPr b="1" i="1" lang="en-US" sz="2200">
                <a:solidFill>
                  <a:srgbClr val="035C75"/>
                </a:solidFill>
              </a:rPr>
              <a:t>d</a:t>
            </a:r>
            <a:r>
              <a:rPr b="1" lang="en-US" sz="2200"/>
              <a:t>  </a:t>
            </a:r>
            <a:r>
              <a:rPr lang="en-US" sz="2200"/>
              <a:t>=&gt;</a:t>
            </a:r>
            <a:r>
              <a:rPr b="1" lang="en-US" sz="2200"/>
              <a:t>  </a:t>
            </a:r>
            <a:r>
              <a:rPr b="1" i="1" lang="en-US" sz="2200">
                <a:solidFill>
                  <a:srgbClr val="9C254D"/>
                </a:solidFill>
              </a:rPr>
              <a:t>q</a:t>
            </a:r>
            <a:r>
              <a:rPr b="1" lang="en-US" sz="2200"/>
              <a:t> = ⌊</a:t>
            </a:r>
            <a:r>
              <a:rPr b="1" i="1" lang="en-US" sz="2200">
                <a:solidFill>
                  <a:srgbClr val="035C75"/>
                </a:solidFill>
              </a:rPr>
              <a:t>a</a:t>
            </a:r>
            <a:r>
              <a:rPr b="1" lang="en-US" sz="2200">
                <a:solidFill>
                  <a:srgbClr val="035C75"/>
                </a:solidFill>
              </a:rPr>
              <a:t>/</a:t>
            </a:r>
            <a:r>
              <a:rPr b="1" i="1" lang="en-US" sz="2200">
                <a:solidFill>
                  <a:srgbClr val="035C75"/>
                </a:solidFill>
              </a:rPr>
              <a:t>d</a:t>
            </a:r>
            <a:r>
              <a:rPr b="1" lang="en-US" sz="2200"/>
              <a:t>⌋ </a:t>
            </a:r>
            <a:r>
              <a:rPr lang="en-US" sz="2200"/>
              <a:t>,</a:t>
            </a:r>
            <a:r>
              <a:rPr b="1" lang="en-US" sz="2200"/>
              <a:t> </a:t>
            </a:r>
            <a:endParaRPr b="1" sz="2200"/>
          </a:p>
          <a:p>
            <a:pPr indent="-274319" lvl="0" marL="731520" rtl="0" algn="l">
              <a:spcBef>
                <a:spcPts val="403"/>
              </a:spcBef>
              <a:spcAft>
                <a:spcPts val="0"/>
              </a:spcAft>
              <a:buSzPts val="2470"/>
              <a:buNone/>
            </a:pPr>
            <a:r>
              <a:rPr b="1" i="1" lang="en-US" sz="2200">
                <a:solidFill>
                  <a:srgbClr val="9C254D"/>
                </a:solidFill>
              </a:rPr>
              <a:t>r</a:t>
            </a:r>
            <a:r>
              <a:rPr b="1" lang="en-US" sz="2200"/>
              <a:t> = </a:t>
            </a:r>
            <a:r>
              <a:rPr b="1" i="1" lang="en-US" sz="2200">
                <a:solidFill>
                  <a:srgbClr val="035C75"/>
                </a:solidFill>
              </a:rPr>
              <a:t>a</a:t>
            </a:r>
            <a:r>
              <a:rPr b="1" lang="en-US" sz="2200"/>
              <a:t> – </a:t>
            </a:r>
            <a:r>
              <a:rPr b="1" i="1" lang="en-US" sz="2200">
                <a:solidFill>
                  <a:srgbClr val="035C75"/>
                </a:solidFill>
              </a:rPr>
              <a:t>d</a:t>
            </a:r>
            <a:r>
              <a:rPr b="1" i="1" lang="en-US" sz="2200">
                <a:solidFill>
                  <a:srgbClr val="9C254D"/>
                </a:solidFill>
              </a:rPr>
              <a:t>q</a:t>
            </a:r>
            <a:r>
              <a:rPr b="1" lang="en-US" sz="2200"/>
              <a:t>  </a:t>
            </a:r>
            <a:r>
              <a:rPr lang="en-US" sz="2200"/>
              <a:t>=&gt;</a:t>
            </a:r>
            <a:r>
              <a:rPr b="1" lang="en-US" sz="2200"/>
              <a:t>  </a:t>
            </a:r>
            <a:r>
              <a:rPr b="1" i="1" lang="en-US" sz="2200">
                <a:solidFill>
                  <a:srgbClr val="9C254D"/>
                </a:solidFill>
              </a:rPr>
              <a:t>r</a:t>
            </a:r>
            <a:r>
              <a:rPr b="1" lang="en-US" sz="2200"/>
              <a:t> = </a:t>
            </a:r>
            <a:r>
              <a:rPr b="1" i="1" lang="en-US" sz="2200">
                <a:solidFill>
                  <a:srgbClr val="035C75"/>
                </a:solidFill>
              </a:rPr>
              <a:t>a</a:t>
            </a:r>
            <a:r>
              <a:rPr b="1" lang="en-US" sz="2200"/>
              <a:t> – </a:t>
            </a:r>
            <a:r>
              <a:rPr b="1" i="1" lang="en-US" sz="2200">
                <a:solidFill>
                  <a:srgbClr val="035C75"/>
                </a:solidFill>
              </a:rPr>
              <a:t>d</a:t>
            </a:r>
            <a:r>
              <a:rPr b="1" lang="en-US" sz="2200"/>
              <a:t> * ⌊</a:t>
            </a:r>
            <a:r>
              <a:rPr b="1" i="1" lang="en-US" sz="2200">
                <a:solidFill>
                  <a:srgbClr val="035C75"/>
                </a:solidFill>
              </a:rPr>
              <a:t>a</a:t>
            </a:r>
            <a:r>
              <a:rPr b="1" lang="en-US" sz="2200">
                <a:solidFill>
                  <a:srgbClr val="035C75"/>
                </a:solidFill>
              </a:rPr>
              <a:t>/</a:t>
            </a:r>
            <a:r>
              <a:rPr b="1" i="1" lang="en-US" sz="2200">
                <a:solidFill>
                  <a:srgbClr val="035C75"/>
                </a:solidFill>
              </a:rPr>
              <a:t>d</a:t>
            </a:r>
            <a:r>
              <a:rPr b="1" lang="en-US" sz="2200"/>
              <a:t>⌋ </a:t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403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403"/>
              </a:spcBef>
              <a:spcAft>
                <a:spcPts val="0"/>
              </a:spcAft>
              <a:buSzPts val="2470"/>
              <a:buNone/>
            </a:pPr>
            <a:r>
              <a:rPr b="1" lang="en-US" sz="2000"/>
              <a:t>Examples</a:t>
            </a:r>
            <a:r>
              <a:rPr lang="en-US" sz="2000"/>
              <a:t>:  </a:t>
            </a:r>
            <a:endParaRPr sz="2000"/>
          </a:p>
          <a:p>
            <a:pPr indent="-12700" lvl="0" marL="1143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are the quotient and remainder when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101 </a:t>
            </a:r>
            <a:r>
              <a:rPr lang="en-US" sz="2000"/>
              <a:t>is divided by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11</a:t>
            </a:r>
            <a:r>
              <a:rPr lang="en-US" sz="2000"/>
              <a:t>?</a:t>
            </a:r>
            <a:endParaRPr sz="2000"/>
          </a:p>
          <a:p>
            <a:pPr indent="0" lvl="2" marL="4572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70"/>
              <a:buNone/>
            </a:pPr>
            <a:r>
              <a:rPr b="1" lang="en-US" sz="2000"/>
              <a:t>Solution</a:t>
            </a:r>
            <a:r>
              <a:rPr lang="en-US" sz="2000"/>
              <a:t>: The quotient when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101</a:t>
            </a:r>
            <a:r>
              <a:rPr lang="en-US" sz="2000"/>
              <a:t> is divided by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11</a:t>
            </a:r>
            <a:r>
              <a:rPr lang="en-US" sz="2000"/>
              <a:t> is </a:t>
            </a:r>
            <a:endParaRPr sz="2000"/>
          </a:p>
          <a:p>
            <a:pPr indent="0" lvl="2" marL="4572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9</a:t>
            </a:r>
            <a:r>
              <a:rPr lang="en-US" sz="2000"/>
              <a:t>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101 </a:t>
            </a:r>
            <a:r>
              <a:rPr b="1" lang="en-US" sz="2000"/>
              <a:t>div</a:t>
            </a:r>
            <a:r>
              <a:rPr lang="en-US" sz="2000"/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11</a:t>
            </a:r>
            <a:r>
              <a:rPr lang="en-US" sz="2000"/>
              <a:t>, and the remainder is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/>
              <a:t>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101</a:t>
            </a:r>
            <a:r>
              <a:rPr lang="en-US" sz="2000"/>
              <a:t> </a:t>
            </a:r>
            <a:r>
              <a:rPr b="1" lang="en-US" sz="2000"/>
              <a:t>mod</a:t>
            </a:r>
            <a:r>
              <a:rPr lang="en-US" sz="2000"/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11</a:t>
            </a:r>
            <a:r>
              <a:rPr lang="en-US" sz="2000"/>
              <a:t>. </a:t>
            </a:r>
            <a:endParaRPr sz="2000"/>
          </a:p>
          <a:p>
            <a:pPr indent="-12700" lvl="0" marL="1143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What are the quotient and remainder when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−11</a:t>
            </a:r>
            <a:r>
              <a:rPr lang="en-US" sz="2000"/>
              <a:t> is divided by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000"/>
              <a:t>?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b="1" lang="en-US" sz="2000"/>
              <a:t>Solution</a:t>
            </a:r>
            <a:r>
              <a:rPr lang="en-US" sz="2000"/>
              <a:t>: The quotient when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−11</a:t>
            </a:r>
            <a:r>
              <a:rPr lang="en-US" sz="2000"/>
              <a:t> is divided by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000"/>
              <a:t> is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−4</a:t>
            </a:r>
            <a:r>
              <a:rPr lang="en-US" sz="2000"/>
              <a:t>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−11 </a:t>
            </a:r>
            <a:r>
              <a:rPr b="1" lang="en-US" sz="2000"/>
              <a:t>div</a:t>
            </a:r>
            <a:r>
              <a:rPr lang="en-US" sz="2000"/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000"/>
              <a:t>, and the remainder is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/>
              <a:t>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−11</a:t>
            </a:r>
            <a:r>
              <a:rPr lang="en-US" sz="2000"/>
              <a:t> </a:t>
            </a:r>
            <a:r>
              <a:rPr b="1" lang="en-US" sz="2000"/>
              <a:t>mod</a:t>
            </a:r>
            <a:r>
              <a:rPr lang="en-US" sz="2000"/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0ebe8e963_0_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Division Algorithm</a:t>
            </a:r>
            <a:endParaRPr/>
          </a:p>
        </p:txBody>
      </p:sp>
      <p:sp>
        <p:nvSpPr>
          <p:cNvPr id="166" name="Google Shape;166;g320ebe8e963_0_0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20954" lvl="0" marL="114300" rtl="0" algn="l">
              <a:spcBef>
                <a:spcPts val="325"/>
              </a:spcBef>
              <a:spcAft>
                <a:spcPts val="0"/>
              </a:spcAft>
              <a:buSzPts val="1470"/>
              <a:buChar char="●"/>
            </a:pPr>
            <a:r>
              <a:rPr lang="en-US"/>
              <a:t>Prove that if </a:t>
            </a:r>
            <a:r>
              <a:rPr i="1" lang="en-US"/>
              <a:t>a</a:t>
            </a:r>
            <a:r>
              <a:rPr lang="en-US"/>
              <a:t> is an integer that is not divisible by 3, then (</a:t>
            </a:r>
            <a:r>
              <a:rPr i="1" lang="en-US"/>
              <a:t>a</a:t>
            </a:r>
            <a:r>
              <a:rPr lang="en-US"/>
              <a:t> +1)(</a:t>
            </a:r>
            <a:r>
              <a:rPr i="1" lang="en-US"/>
              <a:t>a</a:t>
            </a:r>
            <a:r>
              <a:rPr lang="en-US"/>
              <a:t> +2) is divisible by 3.</a:t>
            </a:r>
            <a:endParaRPr/>
          </a:p>
          <a:p>
            <a:pPr indent="0" lvl="2" marL="4572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70"/>
              <a:buNone/>
            </a:pPr>
            <a:r>
              <a:rPr b="1" lang="en-US"/>
              <a:t>Solution</a:t>
            </a:r>
            <a:r>
              <a:rPr lang="en-US"/>
              <a:t>: Assume </a:t>
            </a:r>
            <a:r>
              <a:rPr lang="en-US"/>
              <a:t>that 3 ∤ </a:t>
            </a:r>
            <a:r>
              <a:rPr i="1" lang="en-US"/>
              <a:t>a</a:t>
            </a:r>
            <a:r>
              <a:rPr lang="en-US"/>
              <a:t>. </a:t>
            </a:r>
            <a:endParaRPr/>
          </a:p>
          <a:p>
            <a:pPr indent="0" lvl="2" marL="4572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70"/>
              <a:buNone/>
            </a:pPr>
            <a:r>
              <a:rPr lang="en-US"/>
              <a:t>So,</a:t>
            </a:r>
            <a:r>
              <a:rPr lang="en-US"/>
              <a:t> we get a non-zero remainder, </a:t>
            </a:r>
            <a:r>
              <a:rPr i="1" lang="en-US"/>
              <a:t>r</a:t>
            </a:r>
            <a:r>
              <a:rPr lang="en-US"/>
              <a:t> ∈ {1, 2} when </a:t>
            </a:r>
            <a:r>
              <a:rPr i="1" lang="en-US"/>
              <a:t>a</a:t>
            </a:r>
            <a:r>
              <a:rPr lang="en-US"/>
              <a:t> is divided by 3. In other words, </a:t>
            </a:r>
            <a:r>
              <a:rPr i="1" lang="en-US"/>
              <a:t>a</a:t>
            </a:r>
            <a:r>
              <a:rPr lang="en-US"/>
              <a:t> = 3</a:t>
            </a:r>
            <a:r>
              <a:rPr i="1" lang="en-US"/>
              <a:t>q</a:t>
            </a:r>
            <a:r>
              <a:rPr lang="en-US"/>
              <a:t> + </a:t>
            </a:r>
            <a:r>
              <a:rPr lang="en-US"/>
              <a:t>1 or, </a:t>
            </a:r>
            <a:r>
              <a:rPr i="1" lang="en-US"/>
              <a:t>a</a:t>
            </a:r>
            <a:r>
              <a:rPr lang="en-US"/>
              <a:t> = 3</a:t>
            </a:r>
            <a:r>
              <a:rPr i="1" lang="en-US"/>
              <a:t>q</a:t>
            </a:r>
            <a:r>
              <a:rPr lang="en-US"/>
              <a:t> + 2</a:t>
            </a:r>
            <a:r>
              <a:rPr lang="en-US"/>
              <a:t>. </a:t>
            </a:r>
            <a:endParaRPr/>
          </a:p>
          <a:p>
            <a:pPr indent="0" lvl="2" marL="4572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70"/>
              <a:buNone/>
            </a:pPr>
            <a:r>
              <a:rPr lang="en-US"/>
              <a:t>Where </a:t>
            </a:r>
            <a:r>
              <a:rPr i="1" lang="en-US"/>
              <a:t>q</a:t>
            </a:r>
            <a:r>
              <a:rPr lang="en-US"/>
              <a:t> ∈ </a:t>
            </a:r>
            <a:r>
              <a:rPr b="1" lang="en-US"/>
              <a:t>Z</a:t>
            </a:r>
            <a:r>
              <a:rPr lang="en-US"/>
              <a:t>. Now, </a:t>
            </a:r>
            <a:endParaRPr/>
          </a:p>
          <a:p>
            <a:pPr indent="0" lvl="2" marL="4572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70"/>
              <a:buNone/>
            </a:pPr>
            <a:r>
              <a:rPr lang="en-US"/>
              <a:t>Case 1: </a:t>
            </a:r>
            <a:r>
              <a:rPr i="1" lang="en-US"/>
              <a:t>a</a:t>
            </a:r>
            <a:r>
              <a:rPr lang="en-US"/>
              <a:t> = 3</a:t>
            </a:r>
            <a:r>
              <a:rPr i="1" lang="en-US"/>
              <a:t>q</a:t>
            </a:r>
            <a:r>
              <a:rPr lang="en-US"/>
              <a:t> + 1. Then, (</a:t>
            </a:r>
            <a:r>
              <a:rPr i="1" lang="en-US"/>
              <a:t>a</a:t>
            </a:r>
            <a:r>
              <a:rPr lang="en-US"/>
              <a:t> +1)(</a:t>
            </a:r>
            <a:r>
              <a:rPr i="1" lang="en-US"/>
              <a:t>a</a:t>
            </a:r>
            <a:r>
              <a:rPr lang="en-US"/>
              <a:t> +2) = (3</a:t>
            </a:r>
            <a:r>
              <a:rPr i="1" lang="en-US"/>
              <a:t>q</a:t>
            </a:r>
            <a:r>
              <a:rPr lang="en-US"/>
              <a:t> +2)(3</a:t>
            </a:r>
            <a:r>
              <a:rPr i="1" lang="en-US"/>
              <a:t>q</a:t>
            </a:r>
            <a:r>
              <a:rPr lang="en-US"/>
              <a:t> +3) = 3(3</a:t>
            </a:r>
            <a:r>
              <a:rPr i="1" lang="en-US"/>
              <a:t>q</a:t>
            </a:r>
            <a:r>
              <a:rPr lang="en-US"/>
              <a:t> +2)(</a:t>
            </a:r>
            <a:r>
              <a:rPr i="1" lang="en-US"/>
              <a:t>q</a:t>
            </a:r>
            <a:r>
              <a:rPr lang="en-US"/>
              <a:t> +1). Therefore, 3 | (</a:t>
            </a:r>
            <a:r>
              <a:rPr i="1" lang="en-US"/>
              <a:t>a</a:t>
            </a:r>
            <a:r>
              <a:rPr lang="en-US"/>
              <a:t> +1)(</a:t>
            </a:r>
            <a:r>
              <a:rPr i="1" lang="en-US"/>
              <a:t>a</a:t>
            </a:r>
            <a:r>
              <a:rPr lang="en-US"/>
              <a:t> +2).</a:t>
            </a:r>
            <a:endParaRPr/>
          </a:p>
          <a:p>
            <a:pPr indent="0" lvl="2" marL="45720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470"/>
              <a:buNone/>
            </a:pPr>
            <a:r>
              <a:rPr lang="en-US"/>
              <a:t>Case 2: </a:t>
            </a:r>
            <a:r>
              <a:rPr i="1" lang="en-US"/>
              <a:t>a</a:t>
            </a:r>
            <a:r>
              <a:rPr lang="en-US"/>
              <a:t> = 3</a:t>
            </a:r>
            <a:r>
              <a:rPr i="1" lang="en-US"/>
              <a:t>q</a:t>
            </a:r>
            <a:r>
              <a:rPr lang="en-US"/>
              <a:t> + 2. Then, (</a:t>
            </a:r>
            <a:r>
              <a:rPr i="1" lang="en-US"/>
              <a:t>a</a:t>
            </a:r>
            <a:r>
              <a:rPr lang="en-US"/>
              <a:t> +1)(</a:t>
            </a:r>
            <a:r>
              <a:rPr i="1" lang="en-US"/>
              <a:t>a</a:t>
            </a:r>
            <a:r>
              <a:rPr lang="en-US"/>
              <a:t> +2) = (3</a:t>
            </a:r>
            <a:r>
              <a:rPr i="1" lang="en-US"/>
              <a:t>q</a:t>
            </a:r>
            <a:r>
              <a:rPr lang="en-US"/>
              <a:t> +3)(3</a:t>
            </a:r>
            <a:r>
              <a:rPr i="1" lang="en-US"/>
              <a:t>q</a:t>
            </a:r>
            <a:r>
              <a:rPr lang="en-US"/>
              <a:t> +4) = 3(</a:t>
            </a:r>
            <a:r>
              <a:rPr i="1" lang="en-US"/>
              <a:t>q</a:t>
            </a:r>
            <a:r>
              <a:rPr lang="en-US"/>
              <a:t> +1)(3</a:t>
            </a:r>
            <a:r>
              <a:rPr i="1" lang="en-US"/>
              <a:t>q</a:t>
            </a:r>
            <a:r>
              <a:rPr lang="en-US"/>
              <a:t> +4). Therefore, 3 | (</a:t>
            </a:r>
            <a:r>
              <a:rPr i="1" lang="en-US"/>
              <a:t>a</a:t>
            </a:r>
            <a:r>
              <a:rPr lang="en-US"/>
              <a:t> +1)(</a:t>
            </a:r>
            <a:r>
              <a:rPr i="1" lang="en-US"/>
              <a:t>a</a:t>
            </a:r>
            <a:r>
              <a:rPr lang="en-US"/>
              <a:t> +2).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457200" y="-2103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Congruence Relation</a:t>
            </a:r>
            <a:endParaRPr/>
          </a:p>
        </p:txBody>
      </p:sp>
      <p:sp>
        <p:nvSpPr>
          <p:cNvPr id="172" name="Google Shape;172;p9"/>
          <p:cNvSpPr txBox="1"/>
          <p:nvPr>
            <p:ph idx="1" type="body"/>
          </p:nvPr>
        </p:nvSpPr>
        <p:spPr>
          <a:xfrm>
            <a:off x="457200" y="1021074"/>
            <a:ext cx="8229600" cy="55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 sz="2000"/>
              <a:t>Definition</a:t>
            </a:r>
            <a:r>
              <a:rPr lang="en-US" sz="2000"/>
              <a:t>: If </a:t>
            </a:r>
            <a:r>
              <a:rPr i="1" lang="en-US" sz="2000"/>
              <a:t>a</a:t>
            </a:r>
            <a:r>
              <a:rPr lang="en-US" sz="2000"/>
              <a:t> and </a:t>
            </a:r>
            <a:r>
              <a:rPr i="1" lang="en-US" sz="2000"/>
              <a:t>b</a:t>
            </a:r>
            <a:r>
              <a:rPr lang="en-US" sz="2000"/>
              <a:t> are integers and </a:t>
            </a:r>
            <a:r>
              <a:rPr i="1" lang="en-US" sz="2000"/>
              <a:t>m</a:t>
            </a:r>
            <a:r>
              <a:rPr lang="en-US" sz="2000"/>
              <a:t> is a positive integer, then </a:t>
            </a:r>
            <a:r>
              <a:rPr i="1" lang="en-US" sz="2000"/>
              <a:t>a</a:t>
            </a:r>
            <a:r>
              <a:rPr lang="en-US" sz="2000"/>
              <a:t> is </a:t>
            </a:r>
            <a:r>
              <a:rPr i="1" lang="en-US" sz="2000"/>
              <a:t>congruent </a:t>
            </a:r>
            <a:r>
              <a:rPr lang="en-US" sz="2000"/>
              <a:t>to </a:t>
            </a:r>
            <a:r>
              <a:rPr i="1" lang="en-US" sz="2000"/>
              <a:t>b</a:t>
            </a:r>
            <a:r>
              <a:rPr lang="en-US" sz="2000"/>
              <a:t> </a:t>
            </a:r>
            <a:r>
              <a:rPr i="1" lang="en-US" sz="2000"/>
              <a:t>modulo m</a:t>
            </a:r>
            <a:r>
              <a:rPr lang="en-US" sz="2000"/>
              <a:t> if </a:t>
            </a:r>
            <a:r>
              <a:rPr i="1" lang="en-US" sz="2000"/>
              <a:t>m</a:t>
            </a:r>
            <a:r>
              <a:rPr lang="en-US" sz="2000"/>
              <a:t> divides    </a:t>
            </a:r>
            <a:r>
              <a:rPr i="1" lang="en-US" sz="2000"/>
              <a:t>a – b</a:t>
            </a:r>
            <a:r>
              <a:rPr lang="en-US" sz="2000"/>
              <a:t>.</a:t>
            </a:r>
            <a:endParaRPr sz="2000"/>
          </a:p>
          <a:p>
            <a:pPr indent="101600" lvl="1" marL="114300" rtl="0" algn="l">
              <a:lnSpc>
                <a:spcPct val="115000"/>
              </a:lnSpc>
              <a:spcBef>
                <a:spcPts val="372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 notation </a:t>
            </a:r>
            <a:r>
              <a:rPr i="1" lang="en-US" sz="2000"/>
              <a:t>a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 sz="2000"/>
              <a:t> </a:t>
            </a:r>
            <a:r>
              <a:rPr i="1" lang="en-US" sz="2000"/>
              <a:t>b </a:t>
            </a:r>
            <a:r>
              <a:rPr lang="en-US" sz="2000"/>
              <a:t>(mod</a:t>
            </a:r>
            <a:r>
              <a:rPr i="1" lang="en-US" sz="2000"/>
              <a:t> m</a:t>
            </a:r>
            <a:r>
              <a:rPr lang="en-US" sz="2000"/>
              <a:t>)</a:t>
            </a:r>
            <a:r>
              <a:rPr i="1" lang="en-US" sz="2000"/>
              <a:t> </a:t>
            </a:r>
            <a:r>
              <a:rPr lang="en-US" sz="2000"/>
              <a:t>says that </a:t>
            </a:r>
            <a:r>
              <a:rPr i="1" lang="en-US" sz="2000"/>
              <a:t>a</a:t>
            </a:r>
            <a:r>
              <a:rPr lang="en-US" sz="2000"/>
              <a:t> is congruent to </a:t>
            </a:r>
            <a:r>
              <a:rPr i="1" lang="en-US" sz="2000"/>
              <a:t>b</a:t>
            </a:r>
            <a:r>
              <a:rPr lang="en-US" sz="2000"/>
              <a:t> modulo </a:t>
            </a:r>
            <a:r>
              <a:rPr i="1" lang="en-US" sz="2000"/>
              <a:t>m</a:t>
            </a:r>
            <a:r>
              <a:rPr lang="en-US" sz="2000"/>
              <a:t>.  </a:t>
            </a:r>
            <a:endParaRPr sz="2000"/>
          </a:p>
          <a:p>
            <a:pPr indent="101600" lvl="1" marL="114300" rtl="0" algn="l">
              <a:lnSpc>
                <a:spcPct val="115000"/>
              </a:lnSpc>
              <a:spcBef>
                <a:spcPts val="372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We say that </a:t>
            </a:r>
            <a:r>
              <a:rPr i="1" lang="en-US" sz="2000"/>
              <a:t>a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 sz="2000"/>
              <a:t> </a:t>
            </a:r>
            <a:r>
              <a:rPr i="1" lang="en-US" sz="2000"/>
              <a:t>b </a:t>
            </a:r>
            <a:r>
              <a:rPr lang="en-US" sz="2000"/>
              <a:t>(mod</a:t>
            </a:r>
            <a:r>
              <a:rPr i="1" lang="en-US" sz="2000"/>
              <a:t> m</a:t>
            </a:r>
            <a:r>
              <a:rPr lang="en-US" sz="2000"/>
              <a:t>)</a:t>
            </a:r>
            <a:r>
              <a:rPr i="1" lang="en-US" sz="2000"/>
              <a:t> </a:t>
            </a:r>
            <a:r>
              <a:rPr lang="en-US" sz="2000"/>
              <a:t>is a</a:t>
            </a:r>
            <a:r>
              <a:rPr i="1" lang="en-US" sz="2000"/>
              <a:t> congruence </a:t>
            </a:r>
            <a:r>
              <a:rPr lang="en-US" sz="2000"/>
              <a:t>and that </a:t>
            </a:r>
            <a:r>
              <a:rPr i="1" lang="en-US" sz="2000"/>
              <a:t>m </a:t>
            </a:r>
            <a:r>
              <a:rPr lang="en-US" sz="2000"/>
              <a:t>is its </a:t>
            </a:r>
            <a:r>
              <a:rPr i="1" lang="en-US" sz="2000"/>
              <a:t>modulus.</a:t>
            </a:r>
            <a:endParaRPr sz="2000"/>
          </a:p>
          <a:p>
            <a:pPr indent="101600" lvl="1" marL="114300" rtl="0" algn="l">
              <a:lnSpc>
                <a:spcPct val="115000"/>
              </a:lnSpc>
              <a:spcBef>
                <a:spcPts val="372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Two integers are congruent mod </a:t>
            </a:r>
            <a:r>
              <a:rPr i="1" lang="en-US" sz="2000"/>
              <a:t>m</a:t>
            </a:r>
            <a:r>
              <a:rPr lang="en-US" sz="2000"/>
              <a:t>  if and only if they have the same remainder when divided by </a:t>
            </a:r>
            <a:r>
              <a:rPr i="1" lang="en-US" sz="2000"/>
              <a:t>m</a:t>
            </a:r>
            <a:r>
              <a:rPr lang="en-US" sz="2000"/>
              <a:t>.</a:t>
            </a:r>
            <a:endParaRPr sz="2000"/>
          </a:p>
          <a:p>
            <a:pPr indent="101600" lvl="1" marL="114300" rtl="0" algn="l">
              <a:lnSpc>
                <a:spcPct val="115000"/>
              </a:lnSpc>
              <a:spcBef>
                <a:spcPts val="372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If </a:t>
            </a:r>
            <a:r>
              <a:rPr i="1" lang="en-US" sz="2000"/>
              <a:t>a</a:t>
            </a:r>
            <a:r>
              <a:rPr lang="en-US" sz="2000"/>
              <a:t> is not congruent to </a:t>
            </a:r>
            <a:r>
              <a:rPr i="1" lang="en-US" sz="2000"/>
              <a:t>b</a:t>
            </a:r>
            <a:r>
              <a:rPr lang="en-US" sz="2000"/>
              <a:t> modulo </a:t>
            </a:r>
            <a:r>
              <a:rPr i="1" lang="en-US" sz="2000"/>
              <a:t>m</a:t>
            </a:r>
            <a:r>
              <a:rPr lang="en-US" sz="2000"/>
              <a:t>, we write </a:t>
            </a:r>
            <a:endParaRPr sz="2000"/>
          </a:p>
          <a:p>
            <a:pPr indent="0" lvl="1" marL="0" rtl="0" algn="l">
              <a:lnSpc>
                <a:spcPct val="115000"/>
              </a:lnSpc>
              <a:spcBef>
                <a:spcPts val="372"/>
              </a:spcBef>
              <a:spcAft>
                <a:spcPts val="0"/>
              </a:spcAft>
              <a:buSzPts val="1734"/>
              <a:buNone/>
            </a:pPr>
            <a:r>
              <a:rPr i="1" lang="en-US" sz="2000"/>
              <a:t>                  a</a:t>
            </a:r>
            <a:r>
              <a:rPr lang="en-US" sz="2000"/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≢</a:t>
            </a:r>
            <a:r>
              <a:rPr lang="en-US" sz="2000"/>
              <a:t>  </a:t>
            </a:r>
            <a:r>
              <a:rPr i="1" lang="en-US" sz="2000"/>
              <a:t>b</a:t>
            </a:r>
            <a:r>
              <a:rPr lang="en-US" sz="2000"/>
              <a:t> (mod </a:t>
            </a:r>
            <a:r>
              <a:rPr i="1" lang="en-US" sz="2000"/>
              <a:t>m</a:t>
            </a:r>
            <a:r>
              <a:rPr lang="en-US" sz="2000"/>
              <a:t>)</a:t>
            </a:r>
            <a:endParaRPr sz="2000"/>
          </a:p>
          <a:p>
            <a:pPr indent="0" lvl="1" marL="0" rtl="0" algn="l">
              <a:lnSpc>
                <a:spcPct val="115000"/>
              </a:lnSpc>
              <a:spcBef>
                <a:spcPts val="372"/>
              </a:spcBef>
              <a:spcAft>
                <a:spcPts val="0"/>
              </a:spcAft>
              <a:buSzPts val="1734"/>
              <a:buNone/>
            </a:pPr>
            <a:r>
              <a:rPr b="1" lang="en-US" sz="2000"/>
              <a:t>Example</a:t>
            </a:r>
            <a:r>
              <a:rPr lang="en-US" sz="2000"/>
              <a:t>: Determine whether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17</a:t>
            </a:r>
            <a:r>
              <a:rPr lang="en-US" sz="2000"/>
              <a:t> is congruent to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sz="2000"/>
              <a:t> modulo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r>
              <a:rPr lang="en-US" sz="2000"/>
              <a:t> and whether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24</a:t>
            </a:r>
            <a:r>
              <a:rPr lang="en-US" sz="2000"/>
              <a:t> and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14</a:t>
            </a:r>
            <a:r>
              <a:rPr lang="en-US" sz="2000"/>
              <a:t> are congruent modulo 6.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403"/>
              </a:spcBef>
              <a:spcAft>
                <a:spcPts val="0"/>
              </a:spcAft>
              <a:buSzPts val="2100"/>
              <a:buNone/>
            </a:pPr>
            <a:r>
              <a:rPr b="1" lang="en-US" sz="2000"/>
              <a:t>Solution</a:t>
            </a:r>
            <a:r>
              <a:rPr lang="en-US" sz="2000"/>
              <a:t>: </a:t>
            </a:r>
            <a:endParaRPr sz="2000"/>
          </a:p>
          <a:p>
            <a:pPr indent="-12700" lvl="2" marL="0" rtl="0" algn="l">
              <a:lnSpc>
                <a:spcPct val="115000"/>
              </a:lnSpc>
              <a:spcBef>
                <a:spcPts val="325"/>
              </a:spcBef>
              <a:spcAft>
                <a:spcPts val="0"/>
              </a:spcAft>
              <a:buSzPts val="2000"/>
              <a:buChar char="■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17</a:t>
            </a:r>
            <a:r>
              <a:rPr lang="en-US" sz="2000"/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lang="en-US" sz="2000"/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sz="2000"/>
              <a:t> (mod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6)</a:t>
            </a:r>
            <a:r>
              <a:rPr lang="en-US" sz="2000"/>
              <a:t> because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r>
              <a:rPr lang="en-US" sz="2000"/>
              <a:t> divides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17</a:t>
            </a:r>
            <a:r>
              <a:rPr lang="en-US" sz="2000"/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lang="en-US" sz="2000"/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sz="2000"/>
              <a:t>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12. </a:t>
            </a:r>
            <a:endParaRPr sz="2000"/>
          </a:p>
          <a:p>
            <a:pPr indent="-12700" lvl="2" marL="0" rtl="0" algn="l">
              <a:lnSpc>
                <a:spcPct val="115000"/>
              </a:lnSpc>
              <a:spcBef>
                <a:spcPts val="325"/>
              </a:spcBef>
              <a:spcAft>
                <a:spcPts val="0"/>
              </a:spcAft>
              <a:buSzPts val="2000"/>
              <a:buChar char="■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24</a:t>
            </a:r>
            <a:r>
              <a:rPr lang="en-US" sz="2000"/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≢ 14</a:t>
            </a:r>
            <a:r>
              <a:rPr lang="en-US" sz="2000"/>
              <a:t> (mod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6)</a:t>
            </a:r>
            <a:r>
              <a:rPr lang="en-US" sz="2000"/>
              <a:t> since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24</a:t>
            </a:r>
            <a:r>
              <a:rPr lang="en-US" sz="2000"/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lang="en-US" sz="2000"/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14</a:t>
            </a:r>
            <a:r>
              <a:rPr lang="en-US" sz="2000"/>
              <a:t>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10  is not divisible by 6.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More on Congruences</a:t>
            </a:r>
            <a:endParaRPr/>
          </a:p>
        </p:txBody>
      </p:sp>
      <p:sp>
        <p:nvSpPr>
          <p:cNvPr id="178" name="Google Shape;178;p1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Theorem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/>
              <a:t>: Let m be a positive integer. The integers </a:t>
            </a:r>
            <a:r>
              <a:rPr i="1" lang="en-US"/>
              <a:t>a</a:t>
            </a:r>
            <a:r>
              <a:rPr lang="en-US"/>
              <a:t> and </a:t>
            </a:r>
            <a:r>
              <a:rPr i="1" lang="en-US"/>
              <a:t>b</a:t>
            </a:r>
            <a:r>
              <a:rPr lang="en-US"/>
              <a:t> are congruent modulo </a:t>
            </a:r>
            <a:r>
              <a:rPr i="1" lang="en-US"/>
              <a:t>m</a:t>
            </a:r>
            <a:r>
              <a:rPr lang="en-US"/>
              <a:t> if and only if there is an integer </a:t>
            </a:r>
            <a:r>
              <a:rPr i="1" lang="en-US"/>
              <a:t>k</a:t>
            </a:r>
            <a:r>
              <a:rPr lang="en-US"/>
              <a:t> such that </a:t>
            </a:r>
            <a:r>
              <a:rPr i="1" lang="en-US"/>
              <a:t>a</a:t>
            </a:r>
            <a:r>
              <a:rPr lang="en-US"/>
              <a:t> = </a:t>
            </a:r>
            <a:r>
              <a:rPr i="1" lang="en-US"/>
              <a:t>b</a:t>
            </a:r>
            <a:r>
              <a:rPr lang="en-US"/>
              <a:t> + </a:t>
            </a:r>
            <a:r>
              <a:rPr i="1" lang="en-US"/>
              <a:t>km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Proof</a:t>
            </a:r>
            <a:r>
              <a:rPr lang="en-US"/>
              <a:t>: 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If </a:t>
            </a:r>
            <a:r>
              <a:rPr i="1" lang="en-US"/>
              <a:t>a 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/>
              <a:t>  </a:t>
            </a:r>
            <a:r>
              <a:rPr i="1" lang="en-US"/>
              <a:t>b </a:t>
            </a:r>
            <a:r>
              <a:rPr lang="en-US"/>
              <a:t>(mod</a:t>
            </a:r>
            <a:r>
              <a:rPr i="1" lang="en-US"/>
              <a:t> m</a:t>
            </a:r>
            <a:r>
              <a:rPr lang="en-US"/>
              <a:t>), then (by the definition of congruence)  </a:t>
            </a:r>
            <a:r>
              <a:rPr i="1" lang="en-US"/>
              <a:t>m</a:t>
            </a:r>
            <a:r>
              <a:rPr lang="en-US"/>
              <a:t> | </a:t>
            </a:r>
            <a:r>
              <a:rPr i="1" lang="en-US"/>
              <a:t>a – b</a:t>
            </a:r>
            <a:r>
              <a:rPr lang="en-US"/>
              <a:t>. 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Hence, there is an integer </a:t>
            </a:r>
            <a:r>
              <a:rPr i="1" lang="en-US"/>
              <a:t>k</a:t>
            </a:r>
            <a:r>
              <a:rPr lang="en-US"/>
              <a:t> such that </a:t>
            </a:r>
            <a:r>
              <a:rPr i="1" lang="en-US"/>
              <a:t>a – b = km </a:t>
            </a:r>
            <a:r>
              <a:rPr lang="en-US"/>
              <a:t>and equivalently </a:t>
            </a:r>
            <a:r>
              <a:rPr i="1" lang="en-US"/>
              <a:t>a = b + km.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Conversely, if there is an integer </a:t>
            </a:r>
            <a:r>
              <a:rPr i="1" lang="en-US"/>
              <a:t>k</a:t>
            </a:r>
            <a:r>
              <a:rPr lang="en-US"/>
              <a:t> such that </a:t>
            </a:r>
            <a:r>
              <a:rPr i="1" lang="en-US"/>
              <a:t>a = b + km, </a:t>
            </a:r>
            <a:r>
              <a:rPr lang="en-US"/>
              <a:t>then</a:t>
            </a:r>
            <a:r>
              <a:rPr i="1" lang="en-US"/>
              <a:t> km = a – b. </a:t>
            </a:r>
            <a:r>
              <a:rPr lang="en-US"/>
              <a:t>Hence</a:t>
            </a:r>
            <a:r>
              <a:rPr i="1" lang="en-US"/>
              <a:t>, m</a:t>
            </a:r>
            <a:r>
              <a:rPr lang="en-US"/>
              <a:t> | </a:t>
            </a:r>
            <a:r>
              <a:rPr i="1" lang="en-US"/>
              <a:t>a – b </a:t>
            </a:r>
            <a:r>
              <a:rPr lang="en-US"/>
              <a:t>and</a:t>
            </a:r>
            <a:r>
              <a:rPr i="1" lang="en-US"/>
              <a:t> a 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≡</a:t>
            </a:r>
            <a:r>
              <a:rPr b="1" lang="en-US"/>
              <a:t>  </a:t>
            </a:r>
            <a:r>
              <a:rPr i="1" lang="en-US"/>
              <a:t>b </a:t>
            </a:r>
            <a:r>
              <a:rPr lang="en-US"/>
              <a:t>(mod</a:t>
            </a:r>
            <a:r>
              <a:rPr i="1" lang="en-US"/>
              <a:t> m</a:t>
            </a:r>
            <a:r>
              <a:rPr lang="en-US"/>
              <a:t>).</a:t>
            </a:r>
            <a:endParaRPr/>
          </a:p>
        </p:txBody>
      </p:sp>
      <p:sp>
        <p:nvSpPr>
          <p:cNvPr id="179" name="Google Shape;179;p10"/>
          <p:cNvSpPr/>
          <p:nvPr/>
        </p:nvSpPr>
        <p:spPr>
          <a:xfrm flipH="1" rot="-5400000">
            <a:off x="8458200" y="57150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o 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2014-01-07T19:45:03Z</dcterms:created>
  <dc:creator>Richard Scherl</dc:creator>
</cp:coreProperties>
</file>