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embeddedFontLst>
    <p:embeddedFont>
      <p:font typeface="Constantia"/>
      <p:regular r:id="rId20"/>
      <p:bold r:id="rId21"/>
      <p:italic r:id="rId22"/>
      <p:boldItalic r:id="rId23"/>
    </p:embeddedFont>
    <p:embeddedFont>
      <p:font typeface="Cambria Math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jppKU/pccK2h9QiIddOm8Vuy24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57D932-C8A7-4C64-B76D-102F0BB799AA}">
  <a:tblStyle styleId="{2057D932-C8A7-4C64-B76D-102F0BB799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nstantia-regular.fntdata"/><Relationship Id="rId22" Type="http://schemas.openxmlformats.org/officeDocument/2006/relationships/font" Target="fonts/Constantia-italic.fntdata"/><Relationship Id="rId21" Type="http://schemas.openxmlformats.org/officeDocument/2006/relationships/font" Target="fonts/Constantia-bold.fntdata"/><Relationship Id="rId24" Type="http://schemas.openxmlformats.org/officeDocument/2006/relationships/font" Target="fonts/CambriaMath-regular.fntdata"/><Relationship Id="rId23" Type="http://schemas.openxmlformats.org/officeDocument/2006/relationships/font" Target="fonts/Constanti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f5488ca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31f5488cad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ecb6de3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1ecb6de33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0d99c05c49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30d99c05c49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0d99c05c49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0d99c05c49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0d99c05c49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0d99c05c49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0d99c05c49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0d99c05c49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30d99c05c49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0d99c05c49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0d99c05c49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30d99c05c49_0_24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40" name="Google Shape;40;g30d99c05c49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0d99c05c49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0d99c05c49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0d99c05c49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0d99c05c49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99c05c49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0d99c05c49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0d99c05c49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0d99c05c49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0d99c05c49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99c05c49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0d99c05c49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0d99c05c49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0d99c05c49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0d99c05c49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d99c05c49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30d99c05c49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30d99c05c49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0d99c05c49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0d99c05c49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d99c05c49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0d99c05c49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0d99c05c49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0d99c05c49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0d99c05c49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0d99c05c49_0_42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58" name="Google Shape;58;g30d99c05c49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0d99c05c49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0d99c05c49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0d99c05c49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0d99c05c49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d99c05c49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0d99c05c49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0d99c05c49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0d99c05c49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0d99c05c49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0d99c05c49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d99c05c49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0d99c05c49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0d99c05c49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0d99c05c49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0d99c05c49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0d99c05c49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0d99c05c49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0d99c05c49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0d99c05c49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0d99c05c49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0d99c05c49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0d99c05c49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0d99c05c49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0d99c05c49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30d99c05c49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0d99c05c49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0d99c05c49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0d99c05c49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99c05c49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0d99c05c49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0d99c05c49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99c05c49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0d99c05c49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0d99c05c49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0d99c05c49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0d99c05c49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0d99c05c49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d99c05c49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0d99c05c49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0d99c05c49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0d99c05c49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0d99c05c49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0d99c05c49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0d99c05c49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0d99c05c49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0d99c05c49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30d99c05c49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0d99c05c49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0d99c05c49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0d99c05c49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0d99c05c49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30d99c05c49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6" cy="1239937"/>
          </a:xfrm>
        </p:grpSpPr>
        <p:sp>
          <p:nvSpPr>
            <p:cNvPr id="17" name="Google Shape;17;g30d99c05c49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30d99c05c49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30d99c05c49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0d99c05c49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30d99c05c49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30d99c05c49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30d99c05c49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 Math"/>
              <a:buChar char="•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mbria Math"/>
              <a:buChar char="•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24" name="Google Shape;24;g30d99c05c49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0d99c05c49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0d99c05c49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12: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Integer Representations</a:t>
            </a:r>
            <a:endParaRPr/>
          </a:p>
        </p:txBody>
      </p:sp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4.2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Comparison of Hexadecimal, Octal, and Binary Representations</a:t>
            </a:r>
            <a:endParaRPr/>
          </a:p>
        </p:txBody>
      </p:sp>
      <p:pic>
        <p:nvPicPr>
          <p:cNvPr descr="table31.jpg" id="181" name="Google Shape;181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09800"/>
            <a:ext cx="8382000" cy="172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838200" y="4800600"/>
            <a:ext cx="79248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●"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Each octal digit corresponds to a block of 3 binary digits.</a:t>
            </a:r>
            <a:endParaRPr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 Math"/>
              <a:buChar char="●"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Each hexadecimal digit corresponds to a block of 4 binary digits. </a:t>
            </a:r>
            <a:endParaRPr i="0" sz="14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So, conversion between binary, octal, and hexadecimal is easy.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751400" y="3930900"/>
            <a:ext cx="297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Initial 0s are not shown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Conversion Between Binary, Octal, and Hexadecimal Expansions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Example</a:t>
            </a:r>
            <a:r>
              <a:rPr lang="en-US" sz="2000"/>
              <a:t>: Find the octal and hexadecimal expansions of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11 1110 1011 1100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  </a:t>
            </a:r>
            <a:r>
              <a:rPr b="1" lang="en-US" sz="2000"/>
              <a:t>Solution</a:t>
            </a:r>
            <a:r>
              <a:rPr lang="en-US" sz="2000"/>
              <a:t>: </a:t>
            </a:r>
            <a:endParaRPr sz="2000"/>
          </a:p>
          <a:p>
            <a:pPr indent="-2443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To convert to octal, we group the digits into blocks of three</a:t>
            </a:r>
            <a:r>
              <a:rPr lang="en-US" sz="2000"/>
              <a:t>, adding initial 0s as needed:</a:t>
            </a:r>
            <a:endParaRPr sz="2000"/>
          </a:p>
          <a:p>
            <a:pPr indent="0" lvl="0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011 111 010 111 100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 </a:t>
            </a:r>
            <a:endParaRPr sz="2000"/>
          </a:p>
          <a:p>
            <a:pPr indent="0" lvl="0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The blocks from left to right correspond to the digits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2000"/>
              <a:t>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2000"/>
              <a:t> and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2000"/>
              <a:t>. Hence, the solution is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37274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2000"/>
              <a:t>.</a:t>
            </a:r>
            <a:endParaRPr sz="2000"/>
          </a:p>
          <a:p>
            <a:pPr indent="-2443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To convert to hexadecimal, we group the digits into blocks of four</a:t>
            </a:r>
            <a:r>
              <a:rPr lang="en-US" sz="2000"/>
              <a:t>, adding initial 0s as needed:</a:t>
            </a:r>
            <a:endParaRPr sz="2000"/>
          </a:p>
          <a:p>
            <a:pPr indent="0" lvl="0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0011 1110 1011 1100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2000"/>
          </a:p>
          <a:p>
            <a:pPr indent="0" lvl="0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000"/>
              <a:t>The blocks from left to right correspond to the digits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E</a:t>
            </a:r>
            <a:r>
              <a:rPr lang="en-US" sz="2000"/>
              <a:t>,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 and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2000"/>
              <a:t>. Hence, the solution is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3EBC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16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Binary (Fast) Modular Exponentiation</a:t>
            </a:r>
            <a:endParaRPr sz="4000"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57200" y="1402074"/>
            <a:ext cx="82296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In cryptography, it  is important to be able to find </a:t>
            </a:r>
            <a:r>
              <a:rPr i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b</a:t>
            </a:r>
            <a:r>
              <a:rPr baseline="30000" i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n</a:t>
            </a:r>
            <a:r>
              <a:rPr lang="en-US" sz="2000">
                <a:solidFill>
                  <a:srgbClr val="9C254D"/>
                </a:solidFill>
                <a:highlight>
                  <a:srgbClr val="FFF2CC"/>
                </a:highlight>
              </a:rPr>
              <a:t> </a:t>
            </a:r>
            <a:r>
              <a:rPr b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mod</a:t>
            </a:r>
            <a:r>
              <a:rPr lang="en-US" sz="2000">
                <a:solidFill>
                  <a:srgbClr val="9C254D"/>
                </a:solidFill>
                <a:highlight>
                  <a:srgbClr val="FFF2CC"/>
                </a:highlight>
              </a:rPr>
              <a:t> </a:t>
            </a:r>
            <a:r>
              <a:rPr i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m</a:t>
            </a:r>
            <a:r>
              <a:rPr lang="en-US" sz="2000">
                <a:solidFill>
                  <a:srgbClr val="9C254D"/>
                </a:solidFill>
              </a:rPr>
              <a:t> </a:t>
            </a:r>
            <a:r>
              <a:rPr lang="en-US" sz="2000"/>
              <a:t>efficiently, where </a:t>
            </a:r>
            <a:r>
              <a:rPr i="1" lang="en-US" sz="2000"/>
              <a:t>b</a:t>
            </a:r>
            <a:r>
              <a:rPr lang="en-US" sz="2000"/>
              <a:t>, </a:t>
            </a:r>
            <a:r>
              <a:rPr i="1" lang="en-US" sz="2000"/>
              <a:t>n</a:t>
            </a:r>
            <a:r>
              <a:rPr lang="en-US" sz="2000"/>
              <a:t>, and </a:t>
            </a:r>
            <a:r>
              <a:rPr i="1" lang="en-US" sz="2000"/>
              <a:t>m</a:t>
            </a:r>
            <a:r>
              <a:rPr lang="en-US" sz="2000"/>
              <a:t>  are large integers.</a:t>
            </a:r>
            <a:endParaRPr sz="2000"/>
          </a:p>
          <a:p>
            <a:pPr indent="-268001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 can compute the exponential using the fact: 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/>
              <a:t>b</a:t>
            </a:r>
            <a:r>
              <a:rPr baseline="30000" i="1" lang="en-US" sz="2000"/>
              <a:t>s</a:t>
            </a:r>
            <a:r>
              <a:rPr baseline="30000" lang="en-US" sz="2000"/>
              <a:t>+</a:t>
            </a:r>
            <a:r>
              <a:rPr baseline="30000" i="1" lang="en-US" sz="2000"/>
              <a:t>t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r>
              <a:rPr lang="en-US" sz="2000"/>
              <a:t> = (</a:t>
            </a:r>
            <a:r>
              <a:rPr i="1" lang="en-US" sz="2000"/>
              <a:t>b</a:t>
            </a:r>
            <a:r>
              <a:rPr baseline="30000" i="1" lang="en-US" sz="2000"/>
              <a:t>s</a:t>
            </a:r>
            <a:r>
              <a:rPr i="1" lang="en-US" sz="2000"/>
              <a:t> </a:t>
            </a:r>
            <a:r>
              <a:rPr b="1" lang="en-US" sz="2000"/>
              <a:t>mod</a:t>
            </a:r>
            <a:r>
              <a:rPr i="1" lang="en-US" sz="2000"/>
              <a:t> m)</a:t>
            </a:r>
            <a:r>
              <a:rPr lang="en-US" sz="2000"/>
              <a:t>(</a:t>
            </a:r>
            <a:r>
              <a:rPr i="1" lang="en-US" sz="2000"/>
              <a:t>b</a:t>
            </a:r>
            <a:r>
              <a:rPr baseline="30000" i="1" lang="en-US" sz="2000"/>
              <a:t>t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r>
              <a:rPr lang="en-US" sz="2000"/>
              <a:t>)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endParaRPr sz="2000"/>
          </a:p>
          <a:p>
            <a:pPr indent="-268001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Also, binary representation of </a:t>
            </a:r>
            <a:r>
              <a:rPr i="1" lang="en-US" sz="2000"/>
              <a:t>n</a:t>
            </a:r>
            <a:r>
              <a:rPr lang="en-US" sz="2000"/>
              <a:t> yields: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000"/>
              <a:t>n</a:t>
            </a:r>
            <a:r>
              <a:rPr lang="en-US" sz="2000"/>
              <a:t> = </a:t>
            </a:r>
            <a:r>
              <a:rPr i="1" lang="en-US" sz="2000"/>
              <a:t>a</a:t>
            </a:r>
            <a:r>
              <a:rPr baseline="-25000" i="1" lang="en-US" sz="2000"/>
              <a:t>k </a:t>
            </a:r>
            <a:r>
              <a:rPr baseline="-25000" lang="en-US" sz="2000"/>
              <a:t>–1</a:t>
            </a:r>
            <a:r>
              <a:rPr i="1" lang="en-US" sz="2000"/>
              <a:t>2</a:t>
            </a:r>
            <a:r>
              <a:rPr baseline="30000" i="1" lang="en-US" sz="2000"/>
              <a:t>k </a:t>
            </a:r>
            <a:r>
              <a:rPr baseline="30000" lang="en-US" sz="2000"/>
              <a:t>–1 </a:t>
            </a:r>
            <a:r>
              <a:rPr lang="en-US" sz="2000"/>
              <a:t>+ …. + </a:t>
            </a:r>
            <a:r>
              <a:rPr i="1" lang="en-US" sz="2000"/>
              <a:t>a</a:t>
            </a:r>
            <a:r>
              <a:rPr baseline="-25000" lang="en-US" sz="2000"/>
              <a:t>1</a:t>
            </a:r>
            <a:r>
              <a:rPr i="1" lang="en-US" sz="2000"/>
              <a:t>2</a:t>
            </a:r>
            <a:r>
              <a:rPr lang="en-US" sz="2000"/>
              <a:t> + </a:t>
            </a:r>
            <a:r>
              <a:rPr i="1" lang="en-US" sz="2000"/>
              <a:t>a</a:t>
            </a:r>
            <a:r>
              <a:rPr baseline="-25000" lang="en-US" sz="2000"/>
              <a:t>0</a:t>
            </a:r>
            <a:r>
              <a:rPr lang="en-US" sz="2000"/>
              <a:t> = (</a:t>
            </a:r>
            <a:r>
              <a:rPr i="1" lang="en-US" sz="2000"/>
              <a:t>a</a:t>
            </a:r>
            <a:r>
              <a:rPr baseline="-25000" i="1" lang="en-US" sz="2000"/>
              <a:t>k </a:t>
            </a:r>
            <a:r>
              <a:rPr baseline="-25000" lang="en-US" sz="2000"/>
              <a:t>–1</a:t>
            </a:r>
            <a:r>
              <a:rPr lang="en-US" sz="2000"/>
              <a:t> . . . </a:t>
            </a:r>
            <a:r>
              <a:rPr i="1" lang="en-US" sz="2000"/>
              <a:t>a</a:t>
            </a:r>
            <a:r>
              <a:rPr baseline="-25000" lang="en-US" sz="2000"/>
              <a:t>1</a:t>
            </a:r>
            <a:r>
              <a:rPr lang="en-US" sz="2000"/>
              <a:t> </a:t>
            </a:r>
            <a:r>
              <a:rPr i="1" lang="en-US" sz="2000"/>
              <a:t>a</a:t>
            </a:r>
            <a:r>
              <a:rPr baseline="-25000" lang="en-US" sz="2000"/>
              <a:t>0</a:t>
            </a:r>
            <a:r>
              <a:rPr lang="en-US" sz="2000"/>
              <a:t>)</a:t>
            </a:r>
            <a:r>
              <a:rPr baseline="-25000" lang="en-US" sz="2000"/>
              <a:t>2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Note that Here </a:t>
            </a:r>
            <a:r>
              <a:rPr i="1" lang="en-US" sz="2000"/>
              <a:t>a</a:t>
            </a:r>
            <a:r>
              <a:rPr baseline="-25000" i="1" lang="en-US" sz="2000"/>
              <a:t>k</a:t>
            </a:r>
            <a:r>
              <a:rPr lang="en-US" sz="2000"/>
              <a:t> , </a:t>
            </a:r>
            <a:r>
              <a:rPr i="1" lang="en-US" sz="2000"/>
              <a:t>a</a:t>
            </a:r>
            <a:r>
              <a:rPr baseline="-25000" i="1" lang="en-US" sz="2000"/>
              <a:t>k</a:t>
            </a:r>
            <a:r>
              <a:rPr baseline="-25000" lang="en-US" sz="2000"/>
              <a:t>–1</a:t>
            </a:r>
            <a:r>
              <a:rPr lang="en-US" sz="2000"/>
              <a:t>, . . . , </a:t>
            </a:r>
            <a:r>
              <a:rPr i="1" lang="en-US" sz="2000"/>
              <a:t>a</a:t>
            </a:r>
            <a:r>
              <a:rPr baseline="-25000" lang="en-US" sz="2000"/>
              <a:t>1</a:t>
            </a:r>
            <a:r>
              <a:rPr lang="en-US" sz="2000"/>
              <a:t>, </a:t>
            </a:r>
            <a:r>
              <a:rPr i="1" lang="en-US" sz="2000"/>
              <a:t>a</a:t>
            </a:r>
            <a:r>
              <a:rPr baseline="-25000" lang="en-US" sz="2000"/>
              <a:t>0</a:t>
            </a:r>
            <a:r>
              <a:rPr lang="en-US" sz="2000"/>
              <a:t> ∈ {0, 1}.</a:t>
            </a:r>
            <a:endParaRPr sz="2000"/>
          </a:p>
          <a:p>
            <a:pPr indent="-268001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Then,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sz="2000"/>
          </a:p>
          <a:p>
            <a:pPr indent="-268001" lvl="0" marL="27432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 calculate </a:t>
            </a:r>
            <a:r>
              <a:rPr i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b</a:t>
            </a:r>
            <a:r>
              <a:rPr baseline="30000" i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n</a:t>
            </a:r>
            <a:r>
              <a:rPr lang="en-US" sz="2000">
                <a:solidFill>
                  <a:srgbClr val="9C254D"/>
                </a:solidFill>
                <a:highlight>
                  <a:srgbClr val="FFF2CC"/>
                </a:highlight>
              </a:rPr>
              <a:t> </a:t>
            </a:r>
            <a:r>
              <a:rPr b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mod</a:t>
            </a:r>
            <a:r>
              <a:rPr lang="en-US" sz="2000">
                <a:solidFill>
                  <a:srgbClr val="9C254D"/>
                </a:solidFill>
                <a:highlight>
                  <a:srgbClr val="FFF2CC"/>
                </a:highlight>
              </a:rPr>
              <a:t> </a:t>
            </a:r>
            <a:r>
              <a:rPr i="1" lang="en-US" sz="2000">
                <a:solidFill>
                  <a:srgbClr val="9C254D"/>
                </a:solidFill>
                <a:highlight>
                  <a:srgbClr val="FFF2CC"/>
                </a:highlight>
              </a:rPr>
              <a:t>m</a:t>
            </a:r>
            <a:r>
              <a:rPr lang="en-US" sz="2000"/>
              <a:t>, successively find: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/>
              <a:t>b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r>
              <a:rPr lang="en-US" sz="2000"/>
              <a:t>, </a:t>
            </a:r>
            <a:r>
              <a:rPr i="1" lang="en-US" sz="2000"/>
              <a:t>b</a:t>
            </a:r>
            <a:r>
              <a:rPr baseline="30000" lang="en-US" sz="2000"/>
              <a:t>2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r>
              <a:rPr lang="en-US" sz="2000"/>
              <a:t>, </a:t>
            </a:r>
            <a:r>
              <a:rPr i="1" lang="en-US" sz="2000"/>
              <a:t>b</a:t>
            </a:r>
            <a:r>
              <a:rPr baseline="30000" lang="en-US" sz="2000"/>
              <a:t>4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r>
              <a:rPr lang="en-US" sz="2000"/>
              <a:t>, . . . , </a:t>
            </a:r>
            <a:r>
              <a:rPr i="1" lang="en-US" sz="2000"/>
              <a:t>b</a:t>
            </a:r>
            <a:r>
              <a:rPr baseline="30000" lang="en-US" sz="2000"/>
              <a:t>2^(</a:t>
            </a:r>
            <a:r>
              <a:rPr baseline="30000" i="1" lang="en-US" sz="2000"/>
              <a:t>k</a:t>
            </a:r>
            <a:r>
              <a:rPr baseline="30000" lang="en-US" sz="2000"/>
              <a:t>−1)</a:t>
            </a:r>
            <a:r>
              <a:rPr lang="en-US" sz="2000"/>
              <a:t> </a:t>
            </a:r>
            <a:r>
              <a:rPr b="1" lang="en-US" sz="2000"/>
              <a:t>mod </a:t>
            </a:r>
            <a:r>
              <a:rPr i="1" lang="en-US" sz="2000"/>
              <a:t>m</a:t>
            </a:r>
            <a:r>
              <a:rPr lang="en-US" sz="2000"/>
              <a:t> 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Then, multiply together the terms </a:t>
            </a:r>
            <a:r>
              <a:rPr i="1" lang="en-US" sz="2000"/>
              <a:t>b</a:t>
            </a:r>
            <a:r>
              <a:rPr baseline="30000" lang="en-US" sz="2000"/>
              <a:t>2^</a:t>
            </a:r>
            <a:r>
              <a:rPr baseline="30000" i="1" lang="en-US" sz="2000"/>
              <a:t>j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</a:t>
            </a:r>
            <a:r>
              <a:rPr i="1" lang="en-US" sz="2000"/>
              <a:t>m</a:t>
            </a:r>
            <a:r>
              <a:rPr lang="en-US" sz="2000"/>
              <a:t> where </a:t>
            </a:r>
            <a:r>
              <a:rPr i="1" lang="en-US" sz="2000"/>
              <a:t>a</a:t>
            </a:r>
            <a:r>
              <a:rPr baseline="-25000" i="1" lang="en-US" sz="2000"/>
              <a:t>j</a:t>
            </a:r>
            <a:r>
              <a:rPr lang="en-US" sz="2000"/>
              <a:t> = 1.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Example</a:t>
            </a:r>
            <a:r>
              <a:rPr lang="en-US" sz="2000"/>
              <a:t>: Compute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i="1" lang="en-US" sz="2000"/>
              <a:t> </a:t>
            </a:r>
            <a:r>
              <a:rPr lang="en-US" sz="2000"/>
              <a:t>using this method</a:t>
            </a:r>
            <a:r>
              <a:rPr i="1" lang="en-US" sz="2000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Solution</a:t>
            </a:r>
            <a:r>
              <a:rPr lang="en-US" sz="2000"/>
              <a:t>: Note that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 </a:t>
            </a:r>
            <a:r>
              <a:rPr lang="en-US" sz="2000"/>
              <a:t>=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1011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 so that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11</a:t>
            </a:r>
            <a:r>
              <a:rPr i="1" lang="en-US" sz="2000"/>
              <a:t> </a:t>
            </a:r>
            <a:r>
              <a:rPr lang="en-US" sz="2000"/>
              <a:t>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/>
              <a:t>=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((3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(9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∙ 9 ∙ 3 = (81)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∙ 9 ∙ 3 = 6561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∙ 9 ∙ 3</a:t>
            </a:r>
            <a:r>
              <a:rPr lang="en-US" sz="2000"/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=117,147</a:t>
            </a:r>
            <a:r>
              <a:rPr lang="en-US" sz="2000"/>
              <a:t>.</a:t>
            </a:r>
            <a:endParaRPr sz="2000"/>
          </a:p>
        </p:txBody>
      </p:sp>
      <p:grpSp>
        <p:nvGrpSpPr>
          <p:cNvPr id="196" name="Google Shape;196;p32"/>
          <p:cNvGrpSpPr/>
          <p:nvPr/>
        </p:nvGrpSpPr>
        <p:grpSpPr>
          <a:xfrm>
            <a:off x="1411520" y="3816762"/>
            <a:ext cx="6062306" cy="369357"/>
            <a:chOff x="-3002125" y="4016500"/>
            <a:chExt cx="12973050" cy="790575"/>
          </a:xfrm>
        </p:grpSpPr>
        <p:pic>
          <p:nvPicPr>
            <p:cNvPr descr="A black text on a white background&#10;&#10;Description automatically generated" id="197" name="Google Shape;19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002125" y="4016500"/>
              <a:ext cx="6619875" cy="790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number and dots on a white background&#10;&#10;Description automatically generated" id="198" name="Google Shape;19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17750" y="4016500"/>
              <a:ext cx="6353175" cy="7905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f5488cad6_0_7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Fast </a:t>
            </a:r>
            <a:r>
              <a:rPr lang="en-US" sz="4000"/>
              <a:t>Modular Exponentiation Example</a:t>
            </a:r>
            <a:endParaRPr sz="4000"/>
          </a:p>
        </p:txBody>
      </p:sp>
      <p:sp>
        <p:nvSpPr>
          <p:cNvPr id="204" name="Google Shape;204;g31f5488cad6_0_7"/>
          <p:cNvSpPr txBox="1"/>
          <p:nvPr>
            <p:ph idx="1" type="body"/>
          </p:nvPr>
        </p:nvSpPr>
        <p:spPr>
          <a:xfrm>
            <a:off x="457200" y="1402074"/>
            <a:ext cx="8229600" cy="52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Example</a:t>
            </a:r>
            <a:r>
              <a:rPr lang="en-US" sz="2000"/>
              <a:t>: Find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/>
              <a:t>144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100</a:t>
            </a:r>
            <a:r>
              <a:rPr i="1" lang="en-US" sz="2000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Solution</a:t>
            </a:r>
            <a:r>
              <a:rPr lang="en-US" sz="2000"/>
              <a:t>: Here, 144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/>
              <a:t>= (10010000)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 so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/>
              <a:t>1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44</a:t>
            </a:r>
            <a:r>
              <a:rPr i="1" lang="en-US" sz="2000"/>
              <a:t> </a:t>
            </a:r>
            <a:r>
              <a:rPr lang="en-US" sz="2000"/>
              <a:t>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128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3</a:t>
            </a:r>
            <a:r>
              <a:rPr baseline="30000" lang="en-US" sz="2000"/>
              <a:t>16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. Now,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So, 3</a:t>
            </a:r>
            <a:r>
              <a:rPr baseline="30000" lang="en-US" sz="2000"/>
              <a:t>144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100 = (3</a:t>
            </a:r>
            <a:r>
              <a:rPr baseline="30000" lang="en-US" sz="2000"/>
              <a:t>128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100)(3</a:t>
            </a:r>
            <a:r>
              <a:rPr baseline="30000" lang="en-US" sz="2000"/>
              <a:t>16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100) </a:t>
            </a:r>
            <a:r>
              <a:rPr b="1" lang="en-US" sz="2000"/>
              <a:t>mod</a:t>
            </a:r>
            <a:r>
              <a:rPr lang="en-US" sz="2000"/>
              <a:t> 100 </a:t>
            </a:r>
            <a:endParaRPr sz="2000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= (61*21) </a:t>
            </a:r>
            <a:r>
              <a:rPr b="1" lang="en-US" sz="2000"/>
              <a:t>mod</a:t>
            </a:r>
            <a:r>
              <a:rPr lang="en-US" sz="2000"/>
              <a:t> 100 = 1281 </a:t>
            </a:r>
            <a:r>
              <a:rPr b="1" lang="en-US" sz="2000"/>
              <a:t>mod</a:t>
            </a:r>
            <a:r>
              <a:rPr lang="en-US" sz="2000"/>
              <a:t> 100 = 81.</a:t>
            </a:r>
            <a:endParaRPr sz="2000"/>
          </a:p>
          <a:p>
            <a:pPr indent="0" lvl="0" marL="0" rtl="0" algn="l"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2470"/>
              <a:buFont typeface="Arial"/>
              <a:buNone/>
            </a:pPr>
            <a:r>
              <a:rPr lang="en-US" sz="2000"/>
              <a:t>Therefore, 3</a:t>
            </a:r>
            <a:r>
              <a:rPr baseline="30000" lang="en-US" sz="2000"/>
              <a:t>144</a:t>
            </a:r>
            <a:r>
              <a:rPr lang="en-US" sz="2000"/>
              <a:t> </a:t>
            </a:r>
            <a:r>
              <a:rPr b="1" lang="en-US" sz="2000"/>
              <a:t>mod</a:t>
            </a:r>
            <a:r>
              <a:rPr lang="en-US" sz="2000"/>
              <a:t> 10 = 81 (Answer)</a:t>
            </a:r>
            <a:endParaRPr sz="2000"/>
          </a:p>
        </p:txBody>
      </p:sp>
      <p:graphicFrame>
        <p:nvGraphicFramePr>
          <p:cNvPr id="205" name="Google Shape;205;g31f5488cad6_0_7"/>
          <p:cNvGraphicFramePr/>
          <p:nvPr/>
        </p:nvGraphicFramePr>
        <p:xfrm>
          <a:off x="457200" y="21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{2057D932-C8A7-4C64-B76D-102F0BB799AA}</a:tableStyleId>
              </a:tblPr>
              <a:tblGrid>
                <a:gridCol w="4114800"/>
                <a:gridCol w="4114800"/>
              </a:tblGrid>
              <a:tr h="100000"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100 = 3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5301" lvl="0" marL="27432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16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100 = (61 * 61)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 3721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21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100 = (3 * 3)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 9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32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100 = (21 * 21)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  441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41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4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100 = (9 * 9)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 81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64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645 = (41 * 41)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  1681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81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8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100 = (81 * 81)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4572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 6561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61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55301" lvl="0" marL="2743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800"/>
                        <a:buFont typeface="Cambria Math"/>
                        <a:buChar char="●"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3</a:t>
                      </a:r>
                      <a:r>
                        <a:rPr baseline="30000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128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645 = (81 * 81)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=  6561 </a:t>
                      </a:r>
                      <a:r>
                        <a:rPr b="1"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mod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 100 = 61</a:t>
                      </a:r>
                      <a:endParaRPr sz="1800">
                        <a:solidFill>
                          <a:schemeClr val="dk1"/>
                        </a:solidFill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Integer Representations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 Base </a:t>
            </a:r>
            <a:r>
              <a:rPr i="1" lang="en-US"/>
              <a:t>b</a:t>
            </a:r>
            <a:r>
              <a:rPr lang="en-US"/>
              <a:t> Expansions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 Binary Expansions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 Octal Expansions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Hexadecimal Expansions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Base Conversion Algorithm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Algorithms for Integer Operations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Representations of Integers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In the modern world, we use </a:t>
            </a:r>
            <a:r>
              <a:rPr i="1" lang="en-US"/>
              <a:t>decimal,</a:t>
            </a:r>
            <a:r>
              <a:rPr lang="en-US"/>
              <a:t> or </a:t>
            </a:r>
            <a:r>
              <a:rPr i="1" lang="en-US"/>
              <a:t>base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10,</a:t>
            </a:r>
            <a:r>
              <a:rPr lang="en-US"/>
              <a:t> </a:t>
            </a:r>
            <a:r>
              <a:rPr i="1" lang="en-US"/>
              <a:t>notation</a:t>
            </a:r>
            <a:r>
              <a:rPr lang="en-US"/>
              <a:t> to represent integers. For example when we write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965, we </a:t>
            </a:r>
            <a:r>
              <a:rPr lang="en-US"/>
              <a:t> mean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9∙10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+ 6∙10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+ 5∙10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We  can represent numbers using any base </a:t>
            </a:r>
            <a:r>
              <a:rPr i="1" lang="en-US"/>
              <a:t>b</a:t>
            </a:r>
            <a:r>
              <a:rPr lang="en-US"/>
              <a:t>, where </a:t>
            </a:r>
            <a:r>
              <a:rPr i="1" lang="en-US"/>
              <a:t>b</a:t>
            </a:r>
            <a:r>
              <a:rPr lang="en-US"/>
              <a:t> is a positive integer greater than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bases </a:t>
            </a:r>
            <a:r>
              <a:rPr i="1" lang="en-US"/>
              <a:t>b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/>
              <a:t>(</a:t>
            </a:r>
            <a:r>
              <a:rPr i="1" lang="en-US"/>
              <a:t>binary</a:t>
            </a:r>
            <a:r>
              <a:rPr lang="en-US"/>
              <a:t>), </a:t>
            </a:r>
            <a:r>
              <a:rPr i="1" lang="en-US"/>
              <a:t>b</a:t>
            </a:r>
            <a:r>
              <a:rPr lang="en-US"/>
              <a:t> = 8 (</a:t>
            </a:r>
            <a:r>
              <a:rPr i="1" lang="en-US"/>
              <a:t>octal</a:t>
            </a:r>
            <a:r>
              <a:rPr lang="en-US"/>
              <a:t>) , and </a:t>
            </a:r>
            <a:r>
              <a:rPr i="1" lang="en-US"/>
              <a:t>b</a:t>
            </a:r>
            <a:r>
              <a:rPr lang="en-US"/>
              <a:t>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16 </a:t>
            </a:r>
            <a:r>
              <a:rPr lang="en-US"/>
              <a:t>(</a:t>
            </a:r>
            <a:r>
              <a:rPr i="1" lang="en-US"/>
              <a:t>hexadecimal</a:t>
            </a:r>
            <a:r>
              <a:rPr lang="en-US"/>
              <a:t>) are important for computing and communications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The ancient Mayans used base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20</a:t>
            </a:r>
            <a:r>
              <a:rPr lang="en-US"/>
              <a:t> and the ancient Babylonians used base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60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7200" y="323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Base </a:t>
            </a:r>
            <a:r>
              <a:rPr i="1" lang="en-US"/>
              <a:t>b</a:t>
            </a:r>
            <a:r>
              <a:rPr lang="en-US"/>
              <a:t> Representations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554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0701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We can use positive integer </a:t>
            </a:r>
            <a:r>
              <a:rPr i="1" lang="en-US" sz="2200"/>
              <a:t>b</a:t>
            </a:r>
            <a:r>
              <a:rPr lang="en-US" sz="2200"/>
              <a:t> greater than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 as a base, because of this theorem:</a:t>
            </a:r>
            <a:endParaRPr sz="2200"/>
          </a:p>
          <a:p>
            <a:pPr indent="0" lvl="0" marL="2286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Theorem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: Let </a:t>
            </a:r>
            <a:r>
              <a:rPr i="1" lang="en-US" sz="2200"/>
              <a:t>b</a:t>
            </a:r>
            <a:r>
              <a:rPr lang="en-US" sz="2200"/>
              <a:t> be a positive integer greater than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. Then if </a:t>
            </a:r>
            <a:r>
              <a:rPr i="1" lang="en-US" sz="2200"/>
              <a:t>n</a:t>
            </a:r>
            <a:r>
              <a:rPr lang="en-US" sz="2200"/>
              <a:t> is a positive integer, it can be expressed uniquely in the form: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            </a:t>
            </a:r>
            <a:r>
              <a:rPr i="1" lang="en-US" sz="2200"/>
              <a:t>n</a:t>
            </a:r>
            <a:r>
              <a:rPr lang="en-US" sz="2200"/>
              <a:t> = </a:t>
            </a:r>
            <a:r>
              <a:rPr i="1" lang="en-US" sz="2200"/>
              <a:t>a</a:t>
            </a:r>
            <a:r>
              <a:rPr baseline="-25000" i="1" lang="en-US" sz="2200"/>
              <a:t>k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lang="en-US" sz="2200"/>
              <a:t> + </a:t>
            </a:r>
            <a:r>
              <a:rPr i="1" lang="en-US" sz="2200"/>
              <a:t>a</a:t>
            </a:r>
            <a:r>
              <a:rPr baseline="-25000" i="1" lang="en-US" sz="2200"/>
              <a:t>k</a:t>
            </a:r>
            <a:r>
              <a:rPr baseline="-25000" lang="en-US" sz="2200"/>
              <a:t>-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baseline="30000" lang="en-US" sz="2200"/>
              <a:t>-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30000" lang="en-US" sz="2200"/>
              <a:t> </a:t>
            </a:r>
            <a:r>
              <a:rPr lang="en-US" sz="2200"/>
              <a:t>+ …. + </a:t>
            </a:r>
            <a:r>
              <a:rPr i="1" lang="en-US" sz="2200"/>
              <a:t>a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200"/>
              <a:t>b</a:t>
            </a:r>
            <a:r>
              <a:rPr lang="en-US" sz="2200"/>
              <a:t> + </a:t>
            </a:r>
            <a:r>
              <a:rPr i="1" lang="en-US" sz="2200"/>
              <a:t>a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sz="2200"/>
          </a:p>
          <a:p>
            <a:pPr indent="0" lvl="0" marL="2286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where </a:t>
            </a:r>
            <a:r>
              <a:rPr i="1" lang="en-US" sz="2200"/>
              <a:t>k</a:t>
            </a:r>
            <a:r>
              <a:rPr lang="en-US" sz="2200"/>
              <a:t> is a nonnegative integer;</a:t>
            </a:r>
            <a:endParaRPr sz="2200"/>
          </a:p>
          <a:p>
            <a:pPr indent="0" lvl="0" marL="2286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i="1" lang="en-US" sz="2200"/>
              <a:t>a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/>
              <a:t>, </a:t>
            </a:r>
            <a:r>
              <a:rPr i="1" lang="en-US" sz="2200"/>
              <a:t>a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, .... </a:t>
            </a:r>
            <a:r>
              <a:rPr i="1" lang="en-US" sz="2200"/>
              <a:t>a</a:t>
            </a:r>
            <a:r>
              <a:rPr baseline="-25000" i="1" lang="en-US" sz="2200"/>
              <a:t>k</a:t>
            </a:r>
            <a:r>
              <a:rPr lang="en-US" sz="2200"/>
              <a:t> are nonnegative integers less than </a:t>
            </a:r>
            <a:r>
              <a:rPr i="1" lang="en-US" sz="2200"/>
              <a:t>b</a:t>
            </a:r>
            <a:r>
              <a:rPr lang="en-US" sz="2200"/>
              <a:t>, and </a:t>
            </a:r>
            <a:r>
              <a:rPr i="1" lang="en-US" sz="2200"/>
              <a:t>a</a:t>
            </a:r>
            <a:r>
              <a:rPr baseline="-25000" i="1" lang="en-US" sz="2200"/>
              <a:t>k</a:t>
            </a:r>
            <a:r>
              <a:rPr i="1" lang="en-US" sz="2200"/>
              <a:t>≠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/>
              <a:t>. </a:t>
            </a:r>
            <a:endParaRPr sz="2200"/>
          </a:p>
          <a:p>
            <a:pPr indent="0" lvl="0" marL="22860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The </a:t>
            </a:r>
            <a:r>
              <a:rPr i="1" lang="en-US" sz="2200"/>
              <a:t>a</a:t>
            </a:r>
            <a:r>
              <a:rPr baseline="-25000" i="1" lang="en-US" sz="2200"/>
              <a:t>j</a:t>
            </a:r>
            <a:r>
              <a:rPr lang="en-US" sz="2200"/>
              <a:t> terms with </a:t>
            </a:r>
            <a:r>
              <a:rPr i="1" lang="en-US" sz="2200"/>
              <a:t>j</a:t>
            </a:r>
            <a:r>
              <a:rPr lang="en-US" sz="2200"/>
              <a:t> =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/>
              <a:t>,…,</a:t>
            </a:r>
            <a:r>
              <a:rPr i="1" lang="en-US" sz="2200"/>
              <a:t>k</a:t>
            </a:r>
            <a:r>
              <a:rPr lang="en-US" sz="2200"/>
              <a:t> are called the </a:t>
            </a:r>
            <a:r>
              <a:rPr b="1" lang="en-US" sz="2200">
                <a:solidFill>
                  <a:srgbClr val="9C254D"/>
                </a:solidFill>
              </a:rPr>
              <a:t>base-</a:t>
            </a:r>
            <a:r>
              <a:rPr b="1" i="1" lang="en-US" sz="2200">
                <a:solidFill>
                  <a:srgbClr val="9C254D"/>
                </a:solidFill>
              </a:rPr>
              <a:t>b</a:t>
            </a:r>
            <a:r>
              <a:rPr b="1" lang="en-US" sz="2200">
                <a:solidFill>
                  <a:srgbClr val="9C254D"/>
                </a:solidFill>
              </a:rPr>
              <a:t> digits</a:t>
            </a:r>
            <a:r>
              <a:rPr lang="en-US" sz="2200"/>
              <a:t> of the representation.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/>
          </a:p>
          <a:p>
            <a:pPr indent="-280701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representation of </a:t>
            </a:r>
            <a:r>
              <a:rPr i="1" lang="en-US" sz="2200"/>
              <a:t>n</a:t>
            </a:r>
            <a:r>
              <a:rPr lang="en-US" sz="2200"/>
              <a:t> given in Theorem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/>
              <a:t> is called the </a:t>
            </a:r>
            <a:r>
              <a:rPr b="1" i="1" lang="en-US" sz="2200"/>
              <a:t>base b expansion of n</a:t>
            </a:r>
            <a:r>
              <a:rPr lang="en-US" sz="2200"/>
              <a:t> and is denoted by </a:t>
            </a:r>
            <a:r>
              <a:rPr lang="en-US" sz="2200"/>
              <a:t>(</a:t>
            </a:r>
            <a:r>
              <a:rPr i="1" lang="en-US" sz="2200"/>
              <a:t>a</a:t>
            </a:r>
            <a:r>
              <a:rPr baseline="-25000" i="1" lang="en-US" sz="2200"/>
              <a:t>k</a:t>
            </a:r>
            <a:r>
              <a:rPr i="1" lang="en-US" sz="2200"/>
              <a:t>a</a:t>
            </a:r>
            <a:r>
              <a:rPr baseline="-25000" i="1" lang="en-US" sz="2200"/>
              <a:t>k</a:t>
            </a:r>
            <a:r>
              <a:rPr baseline="-25000" lang="en-US" sz="2200"/>
              <a:t>-1</a:t>
            </a:r>
            <a:r>
              <a:rPr lang="en-US" sz="2200"/>
              <a:t>….</a:t>
            </a:r>
            <a:r>
              <a:rPr i="1" lang="en-US" sz="2200"/>
              <a:t>a</a:t>
            </a:r>
            <a:r>
              <a:rPr baseline="-25000" lang="en-US" sz="2200"/>
              <a:t>1</a:t>
            </a:r>
            <a:r>
              <a:rPr i="1" lang="en-US" sz="2200"/>
              <a:t>a</a:t>
            </a:r>
            <a:r>
              <a:rPr baseline="-25000" lang="en-US" sz="2200"/>
              <a:t>0</a:t>
            </a:r>
            <a:r>
              <a:rPr lang="en-US" sz="2200"/>
              <a:t>)</a:t>
            </a:r>
            <a:r>
              <a:rPr baseline="-25000" i="1" lang="en-US" sz="2200"/>
              <a:t>b</a:t>
            </a:r>
            <a:r>
              <a:rPr lang="en-US" sz="2200"/>
              <a:t>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ecb6de334_0_0"/>
          <p:cNvSpPr txBox="1"/>
          <p:nvPr>
            <p:ph type="title"/>
          </p:nvPr>
        </p:nvSpPr>
        <p:spPr>
          <a:xfrm>
            <a:off x="457200" y="323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Base </a:t>
            </a:r>
            <a:r>
              <a:rPr i="1" lang="en-US"/>
              <a:t>b</a:t>
            </a:r>
            <a:r>
              <a:rPr lang="en-US"/>
              <a:t> Representations</a:t>
            </a:r>
            <a:endParaRPr/>
          </a:p>
        </p:txBody>
      </p:sp>
      <p:sp>
        <p:nvSpPr>
          <p:cNvPr id="151" name="Google Shape;151;g31ecb6de334_0_0"/>
          <p:cNvSpPr txBox="1"/>
          <p:nvPr>
            <p:ph idx="1" type="body"/>
          </p:nvPr>
        </p:nvSpPr>
        <p:spPr>
          <a:xfrm>
            <a:off x="457200" y="1554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From the division algorithm, we can write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i="1" lang="en-US" sz="2200"/>
              <a:t>n</a:t>
            </a:r>
            <a:r>
              <a:rPr lang="en-US" sz="2200"/>
              <a:t> =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/>
              <a:t>q</a:t>
            </a:r>
            <a:r>
              <a:rPr baseline="-25000" lang="en-US" sz="2200"/>
              <a:t>0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</a:t>
            </a:r>
            <a:r>
              <a:rPr lang="en-US" sz="2200"/>
              <a:t>; where 0 ≤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&lt; </a:t>
            </a:r>
            <a:r>
              <a:rPr i="1" lang="en-US" sz="2200"/>
              <a:t>b</a:t>
            </a:r>
            <a:r>
              <a:rPr lang="en-US" sz="2200"/>
              <a:t>  and </a:t>
            </a:r>
            <a:r>
              <a:rPr i="1" lang="en-US" sz="2200"/>
              <a:t>q</a:t>
            </a:r>
            <a:r>
              <a:rPr baseline="-25000" lang="en-US" sz="2200"/>
              <a:t>0</a:t>
            </a:r>
            <a:r>
              <a:rPr lang="en-US" sz="2200"/>
              <a:t> &lt; </a:t>
            </a:r>
            <a:r>
              <a:rPr i="1" lang="en-US" sz="2200"/>
              <a:t>n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Now, </a:t>
            </a:r>
            <a:r>
              <a:rPr lang="en-US" sz="2200"/>
              <a:t>q</a:t>
            </a:r>
            <a:r>
              <a:rPr baseline="-25000" lang="en-US" sz="2200"/>
              <a:t>0</a:t>
            </a:r>
            <a:r>
              <a:rPr lang="en-US" sz="2200"/>
              <a:t> can also be written as: </a:t>
            </a:r>
            <a:r>
              <a:rPr i="1" lang="en-US" sz="2200">
                <a:solidFill>
                  <a:schemeClr val="dk2"/>
                </a:solidFill>
              </a:rPr>
              <a:t>q</a:t>
            </a:r>
            <a:r>
              <a:rPr baseline="-25000" lang="en-US" sz="2200">
                <a:solidFill>
                  <a:schemeClr val="dk2"/>
                </a:solidFill>
              </a:rPr>
              <a:t>0</a:t>
            </a:r>
            <a:r>
              <a:rPr lang="en-US" sz="2200">
                <a:solidFill>
                  <a:schemeClr val="dk2"/>
                </a:solidFill>
              </a:rPr>
              <a:t> = </a:t>
            </a:r>
            <a:r>
              <a:rPr i="1" lang="en-US" sz="2200">
                <a:solidFill>
                  <a:schemeClr val="dk2"/>
                </a:solidFill>
              </a:rPr>
              <a:t>b</a:t>
            </a:r>
            <a:r>
              <a:rPr lang="en-US" sz="2200">
                <a:solidFill>
                  <a:schemeClr val="dk2"/>
                </a:solidFill>
              </a:rPr>
              <a:t> ∙ </a:t>
            </a:r>
            <a:r>
              <a:rPr i="1" lang="en-US" sz="2200">
                <a:solidFill>
                  <a:schemeClr val="dk2"/>
                </a:solidFill>
              </a:rPr>
              <a:t>q</a:t>
            </a:r>
            <a:r>
              <a:rPr baseline="-25000" lang="en-US" sz="2200">
                <a:solidFill>
                  <a:schemeClr val="dk2"/>
                </a:solidFill>
              </a:rPr>
              <a:t>1</a:t>
            </a:r>
            <a:r>
              <a:rPr lang="en-US" sz="2200">
                <a:solidFill>
                  <a:schemeClr val="dk2"/>
                </a:solidFill>
              </a:rPr>
              <a:t> + </a:t>
            </a:r>
            <a:r>
              <a:rPr i="1" lang="en-US" sz="2200">
                <a:solidFill>
                  <a:schemeClr val="dk2"/>
                </a:solidFill>
              </a:rPr>
              <a:t>r</a:t>
            </a:r>
            <a:r>
              <a:rPr baseline="-25000" lang="en-US" sz="2200">
                <a:solidFill>
                  <a:schemeClr val="dk2"/>
                </a:solidFill>
              </a:rPr>
              <a:t>1</a:t>
            </a:r>
            <a:r>
              <a:rPr lang="en-US" sz="2200"/>
              <a:t>, where </a:t>
            </a:r>
            <a:r>
              <a:rPr i="1" lang="en-US" sz="2200"/>
              <a:t>q</a:t>
            </a:r>
            <a:r>
              <a:rPr baseline="-25000" lang="en-US" sz="2200"/>
              <a:t>1</a:t>
            </a:r>
            <a:r>
              <a:rPr lang="en-US" sz="2200"/>
              <a:t> &lt; </a:t>
            </a:r>
            <a:r>
              <a:rPr i="1" lang="en-US" sz="2200"/>
              <a:t>q</a:t>
            </a:r>
            <a:r>
              <a:rPr baseline="-25000" lang="en-US" sz="2200"/>
              <a:t>0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and consequently, </a:t>
            </a:r>
            <a:r>
              <a:rPr i="1" lang="en-US" sz="2200">
                <a:solidFill>
                  <a:srgbClr val="9C254D"/>
                </a:solidFill>
              </a:rPr>
              <a:t>q</a:t>
            </a:r>
            <a:r>
              <a:rPr baseline="-25000" lang="en-US" sz="2200">
                <a:solidFill>
                  <a:srgbClr val="9C254D"/>
                </a:solidFill>
              </a:rPr>
              <a:t>1</a:t>
            </a:r>
            <a:r>
              <a:rPr lang="en-US" sz="2200">
                <a:solidFill>
                  <a:srgbClr val="9C254D"/>
                </a:solidFill>
              </a:rPr>
              <a:t> = </a:t>
            </a:r>
            <a:r>
              <a:rPr i="1" lang="en-US" sz="2200">
                <a:solidFill>
                  <a:srgbClr val="9C254D"/>
                </a:solidFill>
              </a:rPr>
              <a:t>b</a:t>
            </a:r>
            <a:r>
              <a:rPr lang="en-US" sz="2200">
                <a:solidFill>
                  <a:srgbClr val="9C254D"/>
                </a:solidFill>
              </a:rPr>
              <a:t> ∙ </a:t>
            </a:r>
            <a:r>
              <a:rPr i="1" lang="en-US" sz="2200">
                <a:solidFill>
                  <a:srgbClr val="9C254D"/>
                </a:solidFill>
              </a:rPr>
              <a:t>q</a:t>
            </a:r>
            <a:r>
              <a:rPr baseline="-25000" lang="en-US" sz="2200">
                <a:solidFill>
                  <a:srgbClr val="9C254D"/>
                </a:solidFill>
              </a:rPr>
              <a:t>2</a:t>
            </a:r>
            <a:r>
              <a:rPr lang="en-US" sz="2200">
                <a:solidFill>
                  <a:srgbClr val="9C254D"/>
                </a:solidFill>
              </a:rPr>
              <a:t> + </a:t>
            </a:r>
            <a:r>
              <a:rPr i="1" lang="en-US" sz="2200">
                <a:solidFill>
                  <a:srgbClr val="9C254D"/>
                </a:solidFill>
              </a:rPr>
              <a:t>r</a:t>
            </a:r>
            <a:r>
              <a:rPr baseline="-25000" lang="en-US" sz="2200">
                <a:solidFill>
                  <a:srgbClr val="9C254D"/>
                </a:solidFill>
              </a:rPr>
              <a:t>2</a:t>
            </a:r>
            <a:r>
              <a:rPr lang="en-US" sz="2200"/>
              <a:t>, where </a:t>
            </a:r>
            <a:r>
              <a:rPr i="1" lang="en-US" sz="2200"/>
              <a:t>q</a:t>
            </a:r>
            <a:r>
              <a:rPr baseline="-25000" lang="en-US" sz="2200"/>
              <a:t>2</a:t>
            </a:r>
            <a:r>
              <a:rPr lang="en-US" sz="2200"/>
              <a:t> &lt; </a:t>
            </a:r>
            <a:r>
              <a:rPr i="1" lang="en-US" sz="2200"/>
              <a:t>q</a:t>
            </a:r>
            <a:r>
              <a:rPr baseline="-25000" lang="en-US" sz="2200"/>
              <a:t>1</a:t>
            </a:r>
            <a:r>
              <a:rPr lang="en-US" sz="2200"/>
              <a:t>, and so on.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Eventually, after </a:t>
            </a:r>
            <a:r>
              <a:rPr i="1" lang="en-US" sz="2200"/>
              <a:t>k</a:t>
            </a:r>
            <a:r>
              <a:rPr lang="en-US" sz="2200"/>
              <a:t> steps, </a:t>
            </a:r>
            <a:r>
              <a:rPr b="1" i="1" lang="en-US" sz="2200">
                <a:solidFill>
                  <a:srgbClr val="3949AB"/>
                </a:solidFill>
              </a:rPr>
              <a:t>q</a:t>
            </a:r>
            <a:r>
              <a:rPr b="1" baseline="-25000" i="1" lang="en-US" sz="2200">
                <a:solidFill>
                  <a:srgbClr val="3949AB"/>
                </a:solidFill>
              </a:rPr>
              <a:t>k</a:t>
            </a:r>
            <a:r>
              <a:rPr b="1" lang="en-US" sz="2200">
                <a:solidFill>
                  <a:srgbClr val="3949AB"/>
                </a:solidFill>
              </a:rPr>
              <a:t> will be zero</a:t>
            </a:r>
            <a:r>
              <a:rPr lang="en-US" sz="2200"/>
              <a:t>. So, q</a:t>
            </a:r>
            <a:r>
              <a:rPr baseline="-25000" i="1" lang="en-US" sz="2200"/>
              <a:t>k</a:t>
            </a:r>
            <a:r>
              <a:rPr baseline="-25000" lang="en-US" sz="2200"/>
              <a:t>–1</a:t>
            </a:r>
            <a:r>
              <a:rPr lang="en-US" sz="2200"/>
              <a:t> = </a:t>
            </a:r>
            <a:r>
              <a:rPr i="1" lang="en-US" sz="2200"/>
              <a:t>b</a:t>
            </a:r>
            <a:r>
              <a:rPr lang="en-US" sz="2200"/>
              <a:t> ∙ 0 + </a:t>
            </a:r>
            <a:r>
              <a:rPr i="1" lang="en-US" sz="2200"/>
              <a:t>r</a:t>
            </a:r>
            <a:r>
              <a:rPr baseline="-25000" i="1" lang="en-US" sz="2200"/>
              <a:t>k</a:t>
            </a:r>
            <a:r>
              <a:rPr lang="en-US" sz="2200"/>
              <a:t> = </a:t>
            </a:r>
            <a:r>
              <a:rPr i="1" lang="en-US" sz="2200"/>
              <a:t>r</a:t>
            </a:r>
            <a:r>
              <a:rPr baseline="-25000" i="1" lang="en-US" sz="2200"/>
              <a:t>k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Thus we have,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i="1" lang="en-US" sz="2200"/>
              <a:t>n</a:t>
            </a:r>
            <a:r>
              <a:rPr lang="en-US" sz="2200"/>
              <a:t> =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>
                <a:solidFill>
                  <a:schemeClr val="dk2"/>
                </a:solidFill>
              </a:rPr>
              <a:t>q</a:t>
            </a:r>
            <a:r>
              <a:rPr baseline="-25000" lang="en-US" sz="2200">
                <a:solidFill>
                  <a:schemeClr val="dk2"/>
                </a:solidFill>
              </a:rPr>
              <a:t>0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= </a:t>
            </a:r>
            <a:r>
              <a:rPr i="1" lang="en-US" sz="2200"/>
              <a:t>b</a:t>
            </a:r>
            <a:r>
              <a:rPr lang="en-US" sz="2200"/>
              <a:t> ∙ (</a:t>
            </a:r>
            <a:r>
              <a:rPr i="1" lang="en-US" sz="2200">
                <a:solidFill>
                  <a:schemeClr val="dk2"/>
                </a:solidFill>
              </a:rPr>
              <a:t>b</a:t>
            </a:r>
            <a:r>
              <a:rPr lang="en-US" sz="2200">
                <a:solidFill>
                  <a:schemeClr val="dk2"/>
                </a:solidFill>
              </a:rPr>
              <a:t> ∙ </a:t>
            </a:r>
            <a:r>
              <a:rPr i="1" lang="en-US" sz="2200">
                <a:solidFill>
                  <a:schemeClr val="dk2"/>
                </a:solidFill>
              </a:rPr>
              <a:t>q</a:t>
            </a:r>
            <a:r>
              <a:rPr baseline="-25000" lang="en-US" sz="2200">
                <a:solidFill>
                  <a:schemeClr val="dk2"/>
                </a:solidFill>
              </a:rPr>
              <a:t>1</a:t>
            </a:r>
            <a:r>
              <a:rPr lang="en-US" sz="2200">
                <a:solidFill>
                  <a:schemeClr val="dk2"/>
                </a:solidFill>
              </a:rPr>
              <a:t> + </a:t>
            </a:r>
            <a:r>
              <a:rPr i="1" lang="en-US" sz="2200">
                <a:solidFill>
                  <a:schemeClr val="dk2"/>
                </a:solidFill>
              </a:rPr>
              <a:t>r</a:t>
            </a:r>
            <a:r>
              <a:rPr baseline="-25000" lang="en-US" sz="2200">
                <a:solidFill>
                  <a:schemeClr val="dk2"/>
                </a:solidFill>
              </a:rPr>
              <a:t>1</a:t>
            </a:r>
            <a:r>
              <a:rPr lang="en-US" sz="2200"/>
              <a:t>)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= </a:t>
            </a:r>
            <a:r>
              <a:rPr i="1" lang="en-US" sz="2200"/>
              <a:t>b</a:t>
            </a:r>
            <a:r>
              <a:rPr baseline="30000" lang="en-US" sz="2200"/>
              <a:t>2</a:t>
            </a:r>
            <a:r>
              <a:rPr lang="en-US" sz="2200"/>
              <a:t> ∙ </a:t>
            </a:r>
            <a:r>
              <a:rPr i="1" lang="en-US" sz="2200">
                <a:solidFill>
                  <a:srgbClr val="9C254D"/>
                </a:solidFill>
              </a:rPr>
              <a:t>q</a:t>
            </a:r>
            <a:r>
              <a:rPr baseline="-25000" lang="en-US" sz="2200">
                <a:solidFill>
                  <a:srgbClr val="9C254D"/>
                </a:solidFill>
              </a:rPr>
              <a:t>1</a:t>
            </a:r>
            <a:r>
              <a:rPr lang="en-US" sz="2200"/>
              <a:t> +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1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 = </a:t>
            </a:r>
            <a:r>
              <a:rPr i="1" lang="en-US" sz="2200"/>
              <a:t>b</a:t>
            </a:r>
            <a:r>
              <a:rPr baseline="30000" lang="en-US" sz="2200"/>
              <a:t>2</a:t>
            </a:r>
            <a:r>
              <a:rPr lang="en-US" sz="2200"/>
              <a:t> ∙ (</a:t>
            </a:r>
            <a:r>
              <a:rPr i="1" lang="en-US" sz="2200">
                <a:solidFill>
                  <a:srgbClr val="9C254D"/>
                </a:solidFill>
              </a:rPr>
              <a:t>b</a:t>
            </a:r>
            <a:r>
              <a:rPr lang="en-US" sz="2200">
                <a:solidFill>
                  <a:srgbClr val="9C254D"/>
                </a:solidFill>
              </a:rPr>
              <a:t> ∙ </a:t>
            </a:r>
            <a:r>
              <a:rPr i="1" lang="en-US" sz="2200">
                <a:solidFill>
                  <a:srgbClr val="9C254D"/>
                </a:solidFill>
              </a:rPr>
              <a:t>q</a:t>
            </a:r>
            <a:r>
              <a:rPr baseline="-25000" lang="en-US" sz="2200">
                <a:solidFill>
                  <a:srgbClr val="9C254D"/>
                </a:solidFill>
              </a:rPr>
              <a:t>2</a:t>
            </a:r>
            <a:r>
              <a:rPr lang="en-US" sz="2200">
                <a:solidFill>
                  <a:srgbClr val="9C254D"/>
                </a:solidFill>
              </a:rPr>
              <a:t> + </a:t>
            </a:r>
            <a:r>
              <a:rPr i="1" lang="en-US" sz="2200">
                <a:solidFill>
                  <a:srgbClr val="9C254D"/>
                </a:solidFill>
              </a:rPr>
              <a:t>r</a:t>
            </a:r>
            <a:r>
              <a:rPr baseline="-25000" lang="en-US" sz="2200">
                <a:solidFill>
                  <a:srgbClr val="9C254D"/>
                </a:solidFill>
              </a:rPr>
              <a:t>2</a:t>
            </a:r>
            <a:r>
              <a:rPr lang="en-US" sz="2200"/>
              <a:t>) +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1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=  </a:t>
            </a:r>
            <a:r>
              <a:rPr i="1" lang="en-US" sz="2200"/>
              <a:t>b</a:t>
            </a:r>
            <a:r>
              <a:rPr baseline="30000" lang="en-US" sz="2200"/>
              <a:t>3</a:t>
            </a:r>
            <a:r>
              <a:rPr lang="en-US" sz="2200"/>
              <a:t> ∙ </a:t>
            </a:r>
            <a:r>
              <a:rPr i="1" lang="en-US" sz="2200"/>
              <a:t>q</a:t>
            </a:r>
            <a:r>
              <a:rPr baseline="-25000" lang="en-US" sz="2200"/>
              <a:t>2</a:t>
            </a:r>
            <a:r>
              <a:rPr lang="en-US" sz="2200"/>
              <a:t> +</a:t>
            </a:r>
            <a:r>
              <a:rPr lang="en-US" sz="2200">
                <a:solidFill>
                  <a:srgbClr val="9C254D"/>
                </a:solidFill>
              </a:rPr>
              <a:t> </a:t>
            </a:r>
            <a:r>
              <a:rPr i="1" lang="en-US" sz="2200"/>
              <a:t>b</a:t>
            </a:r>
            <a:r>
              <a:rPr baseline="30000" lang="en-US" sz="2200"/>
              <a:t>2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2</a:t>
            </a:r>
            <a:r>
              <a:rPr lang="en-US" sz="2200"/>
              <a:t> +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1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en-US" sz="2200"/>
              <a:t> = 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baseline="30000" lang="en-US" sz="2200"/>
              <a:t>+1</a:t>
            </a:r>
            <a:r>
              <a:rPr lang="en-US" sz="2200"/>
              <a:t> ∙ </a:t>
            </a:r>
            <a:r>
              <a:rPr b="1" i="1" lang="en-US" sz="2200">
                <a:solidFill>
                  <a:srgbClr val="3949AB"/>
                </a:solidFill>
              </a:rPr>
              <a:t>q</a:t>
            </a:r>
            <a:r>
              <a:rPr b="1" baseline="-25000" i="1" lang="en-US" sz="2200">
                <a:solidFill>
                  <a:srgbClr val="3949AB"/>
                </a:solidFill>
              </a:rPr>
              <a:t>k</a:t>
            </a:r>
            <a:r>
              <a:rPr lang="en-US" sz="2200"/>
              <a:t> +</a:t>
            </a:r>
            <a:r>
              <a:rPr lang="en-US" sz="2200">
                <a:solidFill>
                  <a:srgbClr val="9C254D"/>
                </a:solidFill>
              </a:rPr>
              <a:t> 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i="1" lang="en-US" sz="2200"/>
              <a:t>k</a:t>
            </a:r>
            <a:r>
              <a:rPr lang="en-US" sz="2200"/>
              <a:t> +</a:t>
            </a:r>
            <a:r>
              <a:rPr lang="en-US" sz="2200">
                <a:solidFill>
                  <a:srgbClr val="9C254D"/>
                </a:solidFill>
              </a:rPr>
              <a:t> 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baseline="30000" lang="en-US" sz="2200"/>
              <a:t>–1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i="1" lang="en-US" sz="2200"/>
              <a:t>k</a:t>
            </a:r>
            <a:r>
              <a:rPr baseline="-25000" lang="en-US" sz="2200"/>
              <a:t>–1</a:t>
            </a:r>
            <a:r>
              <a:rPr lang="en-US" sz="2200"/>
              <a:t> + . . . . . + </a:t>
            </a:r>
            <a:r>
              <a:rPr i="1" lang="en-US" sz="2200"/>
              <a:t>b</a:t>
            </a:r>
            <a:r>
              <a:rPr baseline="30000" lang="en-US" sz="2200"/>
              <a:t>3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3</a:t>
            </a:r>
            <a:r>
              <a:rPr lang="en-US" sz="2200"/>
              <a:t> +</a:t>
            </a:r>
            <a:r>
              <a:rPr lang="en-US" sz="2200">
                <a:solidFill>
                  <a:srgbClr val="9C254D"/>
                </a:solidFill>
              </a:rPr>
              <a:t> </a:t>
            </a:r>
            <a:r>
              <a:rPr i="1" lang="en-US" sz="2200"/>
              <a:t>b</a:t>
            </a:r>
            <a:r>
              <a:rPr baseline="30000" lang="en-US" sz="2200"/>
              <a:t>2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2</a:t>
            </a:r>
            <a:r>
              <a:rPr lang="en-US" sz="2200"/>
              <a:t> +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1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 = 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i="1" lang="en-US" sz="2200"/>
              <a:t>k</a:t>
            </a:r>
            <a:r>
              <a:rPr lang="en-US" sz="2200"/>
              <a:t> +</a:t>
            </a:r>
            <a:r>
              <a:rPr lang="en-US" sz="2200">
                <a:solidFill>
                  <a:srgbClr val="9C254D"/>
                </a:solidFill>
              </a:rPr>
              <a:t> </a:t>
            </a:r>
            <a:r>
              <a:rPr i="1" lang="en-US" sz="2200"/>
              <a:t>b</a:t>
            </a:r>
            <a:r>
              <a:rPr baseline="30000" i="1" lang="en-US" sz="2200"/>
              <a:t>k</a:t>
            </a:r>
            <a:r>
              <a:rPr baseline="30000" lang="en-US" sz="2200"/>
              <a:t>–1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i="1" lang="en-US" sz="2200"/>
              <a:t>k</a:t>
            </a:r>
            <a:r>
              <a:rPr baseline="-25000" lang="en-US" sz="2200"/>
              <a:t>–1</a:t>
            </a:r>
            <a:r>
              <a:rPr lang="en-US" sz="2200"/>
              <a:t> + . . . . . + </a:t>
            </a:r>
            <a:r>
              <a:rPr i="1" lang="en-US" sz="2200"/>
              <a:t>b</a:t>
            </a:r>
            <a:r>
              <a:rPr baseline="30000" lang="en-US" sz="2200"/>
              <a:t>3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3</a:t>
            </a:r>
            <a:r>
              <a:rPr lang="en-US" sz="2200"/>
              <a:t> +</a:t>
            </a:r>
            <a:r>
              <a:rPr lang="en-US" sz="2200">
                <a:solidFill>
                  <a:srgbClr val="9C254D"/>
                </a:solidFill>
              </a:rPr>
              <a:t> </a:t>
            </a:r>
            <a:r>
              <a:rPr i="1" lang="en-US" sz="2200"/>
              <a:t>b</a:t>
            </a:r>
            <a:r>
              <a:rPr baseline="30000" lang="en-US" sz="2200"/>
              <a:t>2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2</a:t>
            </a:r>
            <a:r>
              <a:rPr lang="en-US" sz="2200"/>
              <a:t> + </a:t>
            </a:r>
            <a:r>
              <a:rPr i="1" lang="en-US" sz="2200"/>
              <a:t>b</a:t>
            </a:r>
            <a:r>
              <a:rPr lang="en-US" sz="2200"/>
              <a:t> ∙ </a:t>
            </a:r>
            <a:r>
              <a:rPr i="1" lang="en-US" sz="2200"/>
              <a:t>r</a:t>
            </a:r>
            <a:r>
              <a:rPr baseline="-25000" lang="en-US" sz="2200"/>
              <a:t>1</a:t>
            </a:r>
            <a:r>
              <a:rPr lang="en-US" sz="2200"/>
              <a:t> + </a:t>
            </a:r>
            <a:r>
              <a:rPr i="1" lang="en-US" sz="2200"/>
              <a:t>r</a:t>
            </a:r>
            <a:r>
              <a:rPr baseline="-25000" lang="en-US" sz="2200"/>
              <a:t>0</a:t>
            </a:r>
            <a:r>
              <a:rPr lang="en-US" sz="2200"/>
              <a:t> [</a:t>
            </a:r>
            <a:r>
              <a:rPr i="1" lang="en-US" sz="2200"/>
              <a:t>q</a:t>
            </a:r>
            <a:r>
              <a:rPr baseline="-25000" i="1" lang="en-US" sz="2200"/>
              <a:t>k</a:t>
            </a:r>
            <a:r>
              <a:rPr lang="en-US" sz="2200"/>
              <a:t> = 0]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Binary Expansions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63750" y="1919075"/>
            <a:ext cx="84165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Most computers represent integers and do arithmetic with binary (base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) expansions of integers. In these expansions, the only digits used are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0 and 1</a:t>
            </a:r>
            <a:r>
              <a:rPr lang="en-US" sz="2000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Example</a:t>
            </a:r>
            <a:r>
              <a:rPr lang="en-US" sz="2000"/>
              <a:t>: What is the decimal expansion of the integer that has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1 0101 1111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 as its binary expansion?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Solution</a:t>
            </a:r>
            <a:r>
              <a:rPr lang="en-US" sz="2000"/>
              <a:t>: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1 0101 1111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   </a:t>
            </a:r>
            <a:endParaRPr baseline="-25000"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8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+ 0∙2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7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6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+ 0∙2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5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4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351.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Example</a:t>
            </a:r>
            <a:r>
              <a:rPr lang="en-US" sz="2000"/>
              <a:t>: What is the decimal expansion of  the integer that has 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11011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  as its binary expansion?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Solution</a:t>
            </a:r>
            <a:r>
              <a:rPr lang="en-US" sz="2000"/>
              <a:t>: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11011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1 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4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+ 0∙2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+ 1∙2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=27. 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Octal Expansions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The octal expansion (base 8) uses the digits {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0,1,2,3,4,5,6,7</a:t>
            </a:r>
            <a:r>
              <a:rPr lang="en-US" sz="2200"/>
              <a:t>}.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   Example</a:t>
            </a:r>
            <a:r>
              <a:rPr lang="en-US" sz="2200"/>
              <a:t>: What is the decimal expansion of the number with octal expansion (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7016</a:t>
            </a:r>
            <a:r>
              <a:rPr lang="en-US" sz="2200"/>
              <a:t>)</a:t>
            </a:r>
            <a:r>
              <a:rPr baseline="-25000" lang="en-US" sz="2200"/>
              <a:t>8 </a:t>
            </a:r>
            <a:r>
              <a:rPr lang="en-US" sz="2200"/>
              <a:t>?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200"/>
              <a:t>   </a:t>
            </a:r>
            <a:r>
              <a:rPr b="1" lang="en-US" sz="2200"/>
              <a:t>Solution</a:t>
            </a:r>
            <a:r>
              <a:rPr lang="en-US" sz="2200"/>
              <a:t>: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7∙8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+ 0∙8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+ 1∙8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+ 6∙8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=3598</a:t>
            </a:r>
            <a:endParaRPr sz="22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 sz="2200"/>
              <a:t>Example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lang="en-US" sz="2200"/>
              <a:t>What is the decimal expansion of the number with octal expansion (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111</a:t>
            </a:r>
            <a:r>
              <a:rPr lang="en-US" sz="2200"/>
              <a:t>)</a:t>
            </a:r>
            <a:r>
              <a:rPr baseline="-25000" lang="en-US" sz="2200"/>
              <a:t>8 </a:t>
            </a:r>
            <a:r>
              <a:rPr lang="en-US" sz="2200"/>
              <a:t>?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200"/>
              <a:t>   Solution</a:t>
            </a:r>
            <a:r>
              <a:rPr lang="en-US" sz="2200"/>
              <a:t>: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1∙8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+ 1∙8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+ 1∙8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64 + 8 + 1 = 73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Hexadecimal Expansions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  The hexadecimal expansion needs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16</a:t>
            </a:r>
            <a:r>
              <a:rPr lang="en-US" sz="2000"/>
              <a:t> digits, but our decimal system provides only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r>
              <a:rPr lang="en-US" sz="2000"/>
              <a:t>. So letters are used for the additional symbols.  The hexadecimal system uses the digits {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0,1,2,3,4,5,6,7,8,9</a:t>
            </a:r>
            <a:r>
              <a:rPr lang="en-US" sz="2000"/>
              <a:t>,A,B,C,D,E,F}. The letters A through F represent the decimal numbers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r>
              <a:rPr lang="en-US" sz="2000"/>
              <a:t> through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15</a:t>
            </a:r>
            <a:r>
              <a:rPr lang="en-US" sz="2000"/>
              <a:t>.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   Example</a:t>
            </a:r>
            <a:r>
              <a:rPr lang="en-US" sz="2000"/>
              <a:t>: What is the decimal expansion of the number with hexadecimal expansion 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2AE0B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16</a:t>
            </a:r>
            <a:r>
              <a:rPr baseline="-25000" lang="en-US" sz="2000"/>
              <a:t> </a:t>
            </a:r>
            <a:r>
              <a:rPr lang="en-US" sz="2000"/>
              <a:t>?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  </a:t>
            </a:r>
            <a:r>
              <a:rPr b="1" lang="en-US" sz="2000"/>
              <a:t>Solution</a:t>
            </a:r>
            <a:r>
              <a:rPr lang="en-US" sz="2000"/>
              <a:t>: 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2∙16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4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+ 10∙16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+ 14∙16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+ 0∙16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+ 11∙16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=175627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 sz="2000"/>
              <a:t>Example</a:t>
            </a:r>
            <a:r>
              <a:rPr lang="en-US" sz="2000"/>
              <a:t>: What is the decimal expansion of the number with hexadecimal expansion (E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/>
              <a:t>)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16</a:t>
            </a:r>
            <a:r>
              <a:rPr baseline="-25000" lang="en-US" sz="2000"/>
              <a:t> </a:t>
            </a:r>
            <a:r>
              <a:rPr lang="en-US" sz="2000"/>
              <a:t>?</a:t>
            </a:r>
            <a:endParaRPr sz="20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  </a:t>
            </a:r>
            <a:r>
              <a:rPr b="1" lang="en-US" sz="2000"/>
              <a:t>Solution</a:t>
            </a:r>
            <a:r>
              <a:rPr lang="en-US" sz="2000"/>
              <a:t>: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14∙16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+ 5∙16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0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224 + 5 = 229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Base Conversion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Example</a:t>
            </a:r>
            <a:r>
              <a:rPr lang="en-US"/>
              <a:t>: Find the octal expansion of 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12345</a:t>
            </a:r>
            <a:r>
              <a:rPr lang="en-US"/>
              <a:t>)</a:t>
            </a:r>
            <a:r>
              <a:rPr baseline="-25000" lang="en-US"/>
              <a:t>10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Solution</a:t>
            </a:r>
            <a:r>
              <a:rPr lang="en-US"/>
              <a:t>:  Successively dividing by 8 gives:</a:t>
            </a:r>
            <a:endParaRPr baseline="-25000"/>
          </a:p>
          <a:p>
            <a:pPr indent="0" lvl="0" marL="914400" marR="3302614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12345</a:t>
            </a:r>
            <a:r>
              <a:rPr lang="en-US"/>
              <a:t> = 8 ∙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1543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/>
          </a:p>
          <a:p>
            <a:pPr indent="0" lvl="0" marL="914400" marR="3302614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1543</a:t>
            </a:r>
            <a:r>
              <a:rPr lang="en-US"/>
              <a:t> =    8 ∙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192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endParaRPr/>
          </a:p>
          <a:p>
            <a:pPr indent="0" lvl="0" marL="914400" marR="3302614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192</a:t>
            </a:r>
            <a:r>
              <a:rPr lang="en-US"/>
              <a:t> =      8 ∙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/>
          </a:p>
          <a:p>
            <a:pPr indent="0" lvl="0" marL="914400" marR="3302614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24</a:t>
            </a:r>
            <a:r>
              <a:rPr lang="en-US"/>
              <a:t> =        8 ∙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/>
          </a:p>
          <a:p>
            <a:pPr indent="0" lvl="0" marL="914400" marR="3302614" rtl="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  =        8 ∙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The remainders are the digits from right to left, yielding  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30071</a:t>
            </a:r>
            <a:r>
              <a:rPr lang="en-US"/>
              <a:t>)</a:t>
            </a:r>
            <a:r>
              <a:rPr baseline="-25000" lang="en-US"/>
              <a:t>8</a:t>
            </a:r>
            <a:r>
              <a:rPr lang="en-US"/>
              <a:t>.</a:t>
            </a:r>
            <a:endParaRPr baseline="-2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2014-01-07T19:45:03Z</dcterms:created>
  <dc:creator>Richard Scherl</dc:creator>
</cp:coreProperties>
</file>