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Constantia"/>
      <p:regular r:id="rId25"/>
      <p:bold r:id="rId26"/>
      <p:italic r:id="rId27"/>
      <p:boldItalic r:id="rId28"/>
    </p:embeddedFont>
    <p:embeddedFont>
      <p:font typeface="Cambria Mat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hrxqVKYS8XPedrUICuina5jbQ5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bold.fntdata"/><Relationship Id="rId25" Type="http://schemas.openxmlformats.org/officeDocument/2006/relationships/font" Target="fonts/Constantia-regular.fntdata"/><Relationship Id="rId28" Type="http://schemas.openxmlformats.org/officeDocument/2006/relationships/font" Target="fonts/Constantia-boldItalic.fntdata"/><Relationship Id="rId27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mbriaMath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30d99c05c49_0_2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9" name="Google Shape;29;g30d99c05c49_0_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0d99c05c49_0_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30d99c05c49_0_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30d99c05c49_0_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0d99c05c49_0_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30d99c05c49_0_24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0d99c05c49_0_24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g30d99c05c49_0_2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30d99c05c49_0_2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30d99c05c49_0_2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g30d99c05c49_0_24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40" name="Google Shape;40;g30d99c05c49_0_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0d99c05c49_0_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30d99c05c49_0_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30d99c05c49_0_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0d99c05c49_0_24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99c05c49_0_10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30d99c05c49_0_101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30d99c05c49_0_10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0d99c05c49_0_10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0d99c05c49_0_10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d99c05c49_0_10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0d99c05c49_0_10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30d99c05c49_0_107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30d99c05c49_0_107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0d99c05c49_0_107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d99c05c49_0_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30d99c05c49_0_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g30d99c05c49_0_1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30d99c05c49_0_1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30d99c05c49_0_1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d99c05c49_0_42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30d99c05c49_0_42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30d99c05c49_0_4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0d99c05c49_0_4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0d99c05c49_0_42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g30d99c05c49_0_42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58" name="Google Shape;58;g30d99c05c49_0_4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30d99c05c49_0_4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30d99c05c49_0_4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0d99c05c49_0_4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30d99c05c49_0_42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d99c05c49_0_5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0d99c05c49_0_54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30d99c05c49_0_54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30d99c05c49_0_5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0d99c05c49_0_5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0d99c05c49_0_5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d99c05c49_0_6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0d99c05c49_0_6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30d99c05c49_0_6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30d99c05c49_0_6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30d99c05c49_0_6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30d99c05c49_0_6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30d99c05c49_0_6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0d99c05c49_0_6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30d99c05c49_0_7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1" name="Google Shape;81;g30d99c05c49_0_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0d99c05c49_0_7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0d99c05c49_0_7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0d99c05c49_0_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0d99c05c49_0_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g30d99c05c49_0_70"/>
          <p:cNvSpPr txBox="1"/>
          <p:nvPr>
            <p:ph type="title"/>
          </p:nvPr>
        </p:nvSpPr>
        <p:spPr>
          <a:xfrm>
            <a:off x="457200" y="19994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0d99c05c49_0_7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0d99c05c49_0_7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0d99c05c49_0_7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d99c05c49_0_8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0d99c05c49_0_8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0d99c05c49_0_8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99c05c49_0_85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0d99c05c49_0_8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30d99c05c49_0_85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30d99c05c49_0_85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30d99c05c49_0_85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0d99c05c49_0_85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d99c05c49_0_92"/>
          <p:cNvSpPr/>
          <p:nvPr/>
        </p:nvSpPr>
        <p:spPr>
          <a:xfrm flipH="1" rot="-10380037">
            <a:off x="4172401" y="1918610"/>
            <a:ext cx="4293497" cy="3360183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g30d99c05c49_0_92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30d99c05c49_0_92"/>
          <p:cNvSpPr txBox="1"/>
          <p:nvPr>
            <p:ph type="title"/>
          </p:nvPr>
        </p:nvSpPr>
        <p:spPr>
          <a:xfrm>
            <a:off x="609600" y="1177000"/>
            <a:ext cx="335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30d99c05c49_0_92"/>
          <p:cNvSpPr txBox="1"/>
          <p:nvPr>
            <p:ph idx="1" type="body"/>
          </p:nvPr>
        </p:nvSpPr>
        <p:spPr>
          <a:xfrm>
            <a:off x="609600" y="2828775"/>
            <a:ext cx="3352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Constantia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Char char="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048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g30d99c05c49_0_9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0d99c05c49_0_9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0d99c05c49_0_92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30d99c05c49_0_92"/>
          <p:cNvSpPr/>
          <p:nvPr>
            <p:ph idx="2" type="pic"/>
          </p:nvPr>
        </p:nvSpPr>
        <p:spPr>
          <a:xfrm rot="420005">
            <a:off x="4433519" y="1993203"/>
            <a:ext cx="3771211" cy="321085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0d99c05c49_0_0"/>
          <p:cNvGrpSpPr/>
          <p:nvPr/>
        </p:nvGrpSpPr>
        <p:grpSpPr>
          <a:xfrm>
            <a:off x="7600940" y="3"/>
            <a:ext cx="1542914" cy="1371650"/>
            <a:chOff x="6098378" y="5"/>
            <a:chExt cx="3045625" cy="2030570"/>
          </a:xfrm>
        </p:grpSpPr>
        <p:sp>
          <p:nvSpPr>
            <p:cNvPr id="11" name="Google Shape;11;g30d99c05c49_0_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30d99c05c49_0_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0d99c05c49_0_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30d99c05c49_0_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30d99c05c49_0_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g30d99c05c49_0_0"/>
          <p:cNvGrpSpPr/>
          <p:nvPr/>
        </p:nvGrpSpPr>
        <p:grpSpPr>
          <a:xfrm>
            <a:off x="-2" y="6104999"/>
            <a:ext cx="9144071" cy="752890"/>
            <a:chOff x="-10935211" y="3903669"/>
            <a:chExt cx="20079206" cy="1239937"/>
          </a:xfrm>
        </p:grpSpPr>
        <p:sp>
          <p:nvSpPr>
            <p:cNvPr id="17" name="Google Shape;17;g30d99c05c49_0_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30d99c05c49_0_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30d99c05c49_0_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30d99c05c49_0_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30d99c05c49_0_0"/>
            <p:cNvSpPr/>
            <p:nvPr/>
          </p:nvSpPr>
          <p:spPr>
            <a:xfrm>
              <a:off x="-10935211" y="4891606"/>
              <a:ext cx="200790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30d99c05c49_0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5000"/>
              <a:buFont typeface="Calibri"/>
              <a:buNone/>
              <a:defRPr b="0" i="0" sz="5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30d99c05c49_0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mbria Math"/>
              <a:buChar char="•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mbria Math"/>
              <a:buChar char="•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/>
        </p:txBody>
      </p:sp>
      <p:sp>
        <p:nvSpPr>
          <p:cNvPr id="24" name="Google Shape;24;g30d99c05c49_0_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g30d99c05c49_0_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g30d99c05c49_0_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ct val="100000"/>
              <a:buFont typeface="Calibri"/>
              <a:buNone/>
            </a:pPr>
            <a:r>
              <a:rPr lang="en-US"/>
              <a:t>Lecture 13: Primes and Greatest Common Divisors</a:t>
            </a:r>
            <a:endParaRPr/>
          </a:p>
        </p:txBody>
      </p:sp>
      <p:sp>
        <p:nvSpPr>
          <p:cNvPr id="127" name="Google Shape;127;p3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Section 4.3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Greatest Common Divisor</a:t>
            </a:r>
            <a:endParaRPr/>
          </a:p>
        </p:txBody>
      </p:sp>
      <p:sp>
        <p:nvSpPr>
          <p:cNvPr id="185" name="Google Shape;185;p4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200"/>
              <a:t>   Definition</a:t>
            </a:r>
            <a:r>
              <a:rPr lang="en-US" sz="2200"/>
              <a:t>: Let </a:t>
            </a:r>
            <a:r>
              <a:rPr i="1" lang="en-US" sz="2200"/>
              <a:t>a</a:t>
            </a:r>
            <a:r>
              <a:rPr lang="en-US" sz="2200"/>
              <a:t> and </a:t>
            </a:r>
            <a:r>
              <a:rPr i="1" lang="en-US" sz="2200"/>
              <a:t>b </a:t>
            </a:r>
            <a:r>
              <a:rPr lang="en-US" sz="2200"/>
              <a:t>be integers, not both zero. The largest integer </a:t>
            </a:r>
            <a:r>
              <a:rPr i="1" lang="en-US" sz="2200"/>
              <a:t>d</a:t>
            </a:r>
            <a:r>
              <a:rPr lang="en-US" sz="2200"/>
              <a:t> such that </a:t>
            </a:r>
            <a:r>
              <a:rPr i="1" lang="en-US" sz="2200"/>
              <a:t>d </a:t>
            </a:r>
            <a:r>
              <a:rPr lang="en-US" sz="2200"/>
              <a:t>|</a:t>
            </a:r>
            <a:r>
              <a:rPr i="1" lang="en-US" sz="2200"/>
              <a:t> a </a:t>
            </a:r>
            <a:r>
              <a:rPr lang="en-US" sz="2200"/>
              <a:t>and also </a:t>
            </a:r>
            <a:r>
              <a:rPr i="1" lang="en-US" sz="2200"/>
              <a:t>d </a:t>
            </a:r>
            <a:r>
              <a:rPr lang="en-US" sz="2200"/>
              <a:t>| </a:t>
            </a:r>
            <a:r>
              <a:rPr i="1" lang="en-US" sz="2200"/>
              <a:t>b </a:t>
            </a:r>
            <a:r>
              <a:rPr lang="en-US" sz="2200"/>
              <a:t>is called the greatest common divisor of </a:t>
            </a:r>
            <a:r>
              <a:rPr i="1" lang="en-US" sz="2200"/>
              <a:t>a</a:t>
            </a:r>
            <a:r>
              <a:rPr lang="en-US" sz="2200"/>
              <a:t> and </a:t>
            </a:r>
            <a:r>
              <a:rPr i="1" lang="en-US" sz="2200"/>
              <a:t>b</a:t>
            </a:r>
            <a:r>
              <a:rPr lang="en-US" sz="2200"/>
              <a:t>. The  greatest common divisor of </a:t>
            </a:r>
            <a:r>
              <a:rPr i="1" lang="en-US" sz="2200"/>
              <a:t>a </a:t>
            </a:r>
            <a:r>
              <a:rPr lang="en-US" sz="2200"/>
              <a:t>and </a:t>
            </a:r>
            <a:r>
              <a:rPr i="1" lang="en-US" sz="2200"/>
              <a:t>b</a:t>
            </a:r>
            <a:r>
              <a:rPr lang="en-US" sz="2200"/>
              <a:t> is denoted by gcd(</a:t>
            </a:r>
            <a:r>
              <a:rPr i="1" lang="en-US" sz="2200"/>
              <a:t>a,b</a:t>
            </a:r>
            <a:r>
              <a:rPr lang="en-US" sz="2200"/>
              <a:t>).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  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  One can find greatest common divisors of small numbers by inspection.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 </a:t>
            </a:r>
            <a:r>
              <a:rPr b="1" lang="en-US" sz="2200"/>
              <a:t>Example</a:t>
            </a:r>
            <a:r>
              <a:rPr lang="en-US" sz="2200"/>
              <a:t>:What is the greatest common divisor of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24</a:t>
            </a:r>
            <a:r>
              <a:rPr lang="en-US" sz="2200"/>
              <a:t> and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36</a:t>
            </a:r>
            <a:r>
              <a:rPr lang="en-US" sz="2200"/>
              <a:t>? 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  </a:t>
            </a:r>
            <a:r>
              <a:rPr b="1" lang="en-US" sz="2200"/>
              <a:t>Solution</a:t>
            </a:r>
            <a:r>
              <a:rPr lang="en-US" sz="2200"/>
              <a:t>: gcd(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24, 36</a:t>
            </a:r>
            <a:r>
              <a:rPr lang="en-US" sz="2200"/>
              <a:t>) =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12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200"/>
              <a:t>    Example</a:t>
            </a:r>
            <a:r>
              <a:rPr lang="en-US" sz="2200"/>
              <a:t>:What is the greatest common divisor of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17</a:t>
            </a:r>
            <a:r>
              <a:rPr lang="en-US" sz="2200"/>
              <a:t> and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22</a:t>
            </a:r>
            <a:r>
              <a:rPr lang="en-US" sz="2200"/>
              <a:t>?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  </a:t>
            </a:r>
            <a:r>
              <a:rPr b="1" lang="en-US" sz="2200"/>
              <a:t>Solution</a:t>
            </a:r>
            <a:r>
              <a:rPr lang="en-US" sz="2200"/>
              <a:t>: gcd(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17,22</a:t>
            </a:r>
            <a:r>
              <a:rPr lang="en-US" sz="2200"/>
              <a:t>) =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Greatest Common Divisor</a:t>
            </a:r>
            <a:endParaRPr/>
          </a:p>
        </p:txBody>
      </p:sp>
      <p:sp>
        <p:nvSpPr>
          <p:cNvPr id="191" name="Google Shape;191;p4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b="1" lang="en-US" sz="2020"/>
              <a:t>   Definition</a:t>
            </a:r>
            <a:r>
              <a:rPr lang="en-US" sz="2020"/>
              <a:t>: The integers </a:t>
            </a:r>
            <a:r>
              <a:rPr i="1" lang="en-US" sz="2020"/>
              <a:t>a</a:t>
            </a:r>
            <a:r>
              <a:rPr lang="en-US" sz="2020"/>
              <a:t> and </a:t>
            </a:r>
            <a:r>
              <a:rPr i="1" lang="en-US" sz="2020"/>
              <a:t>b </a:t>
            </a:r>
            <a:r>
              <a:rPr lang="en-US" sz="2020"/>
              <a:t>are </a:t>
            </a:r>
            <a:r>
              <a:rPr i="1" lang="en-US" sz="2020"/>
              <a:t>relatively prime </a:t>
            </a:r>
            <a:r>
              <a:rPr lang="en-US" sz="2020"/>
              <a:t>if their greatest common divisor is 1. </a:t>
            </a:r>
            <a:endParaRPr sz="2020"/>
          </a:p>
          <a:p>
            <a:pPr indent="-274320" lvl="0" marL="27432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SzPts val="2285"/>
              <a:buNone/>
            </a:pPr>
            <a:r>
              <a:rPr b="1" lang="en-US" sz="2020"/>
              <a:t>   Example</a:t>
            </a:r>
            <a:r>
              <a:rPr lang="en-US" sz="2020"/>
              <a:t>: 17 and 22</a:t>
            </a:r>
            <a:endParaRPr sz="2020"/>
          </a:p>
          <a:p>
            <a:pPr indent="-274320" lvl="0" marL="27432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SzPts val="2285"/>
              <a:buNone/>
            </a:pPr>
            <a:r>
              <a:rPr lang="en-US" sz="2020"/>
              <a:t>   </a:t>
            </a:r>
            <a:r>
              <a:rPr b="1" lang="en-US" sz="2020"/>
              <a:t>Definition</a:t>
            </a:r>
            <a:r>
              <a:rPr lang="en-US" sz="2020"/>
              <a:t>: The integers </a:t>
            </a:r>
            <a:r>
              <a:rPr i="1" lang="en-US" sz="2020"/>
              <a:t>a</a:t>
            </a:r>
            <a:r>
              <a:rPr baseline="-25000" lang="en-US" sz="2020"/>
              <a:t>1</a:t>
            </a:r>
            <a:r>
              <a:rPr lang="en-US" sz="2020"/>
              <a:t>, </a:t>
            </a:r>
            <a:r>
              <a:rPr i="1" lang="en-US" sz="2020"/>
              <a:t>a</a:t>
            </a:r>
            <a:r>
              <a:rPr baseline="-25000" lang="en-US" sz="2020"/>
              <a:t>2</a:t>
            </a:r>
            <a:r>
              <a:rPr lang="en-US" sz="2020"/>
              <a:t>, …, </a:t>
            </a:r>
            <a:r>
              <a:rPr i="1" lang="en-US" sz="2020"/>
              <a:t>a</a:t>
            </a:r>
            <a:r>
              <a:rPr baseline="-25000" i="1" lang="en-US" sz="2020"/>
              <a:t>n</a:t>
            </a:r>
            <a:r>
              <a:rPr lang="en-US" sz="2020"/>
              <a:t> are </a:t>
            </a:r>
            <a:r>
              <a:rPr i="1" lang="en-US" sz="2020"/>
              <a:t>pairwise</a:t>
            </a:r>
            <a:r>
              <a:rPr lang="en-US" sz="2020"/>
              <a:t> </a:t>
            </a:r>
            <a:r>
              <a:rPr i="1" lang="en-US" sz="2020"/>
              <a:t>relatively prime </a:t>
            </a:r>
            <a:r>
              <a:rPr lang="en-US" sz="2020"/>
              <a:t>if gcd(</a:t>
            </a:r>
            <a:r>
              <a:rPr i="1" lang="en-US" sz="2020"/>
              <a:t>a</a:t>
            </a:r>
            <a:r>
              <a:rPr baseline="-25000" i="1" lang="en-US" sz="2020"/>
              <a:t>i</a:t>
            </a:r>
            <a:r>
              <a:rPr lang="en-US" sz="2020"/>
              <a:t>, </a:t>
            </a:r>
            <a:r>
              <a:rPr i="1" lang="en-US" sz="2020"/>
              <a:t>a</a:t>
            </a:r>
            <a:r>
              <a:rPr baseline="-25000" i="1" lang="en-US" sz="2020"/>
              <a:t>j</a:t>
            </a:r>
            <a:r>
              <a:rPr lang="en-US" sz="2020"/>
              <a:t>)= 1 whenever 1 ≤ </a:t>
            </a:r>
            <a:r>
              <a:rPr i="1" lang="en-US" sz="2020"/>
              <a:t>i</a:t>
            </a:r>
            <a:r>
              <a:rPr lang="en-US" sz="2020"/>
              <a:t>&lt;</a:t>
            </a:r>
            <a:r>
              <a:rPr i="1" lang="en-US" sz="2020"/>
              <a:t>j</a:t>
            </a:r>
            <a:r>
              <a:rPr lang="en-US" sz="2020"/>
              <a:t> ≤</a:t>
            </a:r>
            <a:r>
              <a:rPr i="1" lang="en-US" sz="2020"/>
              <a:t>n</a:t>
            </a:r>
            <a:r>
              <a:rPr lang="en-US" sz="2020"/>
              <a:t>.</a:t>
            </a:r>
            <a:endParaRPr sz="2020"/>
          </a:p>
          <a:p>
            <a:pPr indent="-274320" lvl="0" marL="27432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SzPts val="2285"/>
              <a:buNone/>
            </a:pPr>
            <a:r>
              <a:rPr b="1" lang="en-US" sz="2020"/>
              <a:t>   Example</a:t>
            </a:r>
            <a:r>
              <a:rPr lang="en-US" sz="2020"/>
              <a:t>: Determine whether the integers 10, 17 and 21 are pairwise relatively prime.</a:t>
            </a:r>
            <a:endParaRPr i="1" sz="2020"/>
          </a:p>
          <a:p>
            <a:pPr indent="-274320" lvl="0" marL="27432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SzPts val="2285"/>
              <a:buNone/>
            </a:pPr>
            <a:r>
              <a:rPr lang="en-US" sz="2020"/>
              <a:t>    </a:t>
            </a:r>
            <a:r>
              <a:rPr b="1" lang="en-US" sz="2020"/>
              <a:t>Solution</a:t>
            </a:r>
            <a:r>
              <a:rPr lang="en-US" sz="2020"/>
              <a:t>: Because gcd(10,17) = 1, gcd(10,21) = 1, and gcd(17,21) = 1, 10, 17, and 21 are pairwise relatively prime.</a:t>
            </a:r>
            <a:r>
              <a:rPr b="1" lang="en-US" sz="2020"/>
              <a:t> </a:t>
            </a:r>
            <a:endParaRPr sz="2020"/>
          </a:p>
          <a:p>
            <a:pPr indent="-274320" lvl="0" marL="27432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SzPts val="2285"/>
              <a:buNone/>
            </a:pPr>
            <a:r>
              <a:rPr b="1" lang="en-US" sz="2020"/>
              <a:t>   Example</a:t>
            </a:r>
            <a:r>
              <a:rPr lang="en-US" sz="2020"/>
              <a:t>: Determine whether the integers 10, 19, and 24 are pairwise relatively prime.</a:t>
            </a:r>
            <a:endParaRPr sz="2020"/>
          </a:p>
          <a:p>
            <a:pPr indent="-274320" lvl="0" marL="27432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SzPts val="2285"/>
              <a:buNone/>
            </a:pPr>
            <a:r>
              <a:rPr b="1" lang="en-US" sz="2020"/>
              <a:t>   Solution</a:t>
            </a:r>
            <a:r>
              <a:rPr lang="en-US" sz="2020"/>
              <a:t>: Because gcd(10,24) = 2, 10, 19, and 24 are  not pairwise relatively prime.</a:t>
            </a:r>
            <a:r>
              <a:rPr b="1" lang="en-US" sz="2020"/>
              <a:t> </a:t>
            </a:r>
            <a:endParaRPr sz="20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Greatest Common Divisor</a:t>
            </a:r>
            <a:endParaRPr/>
          </a:p>
        </p:txBody>
      </p:sp>
      <p:sp>
        <p:nvSpPr>
          <p:cNvPr id="197" name="Google Shape;197;p4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   Definition</a:t>
            </a:r>
            <a:r>
              <a:rPr lang="en-US" sz="2000"/>
              <a:t>: The integers </a:t>
            </a:r>
            <a:r>
              <a:rPr i="1" lang="en-US" sz="2000"/>
              <a:t>a</a:t>
            </a:r>
            <a:r>
              <a:rPr lang="en-US" sz="2000"/>
              <a:t> and </a:t>
            </a:r>
            <a:r>
              <a:rPr i="1" lang="en-US" sz="2000"/>
              <a:t>b </a:t>
            </a:r>
            <a:r>
              <a:rPr lang="en-US" sz="2000"/>
              <a:t>are </a:t>
            </a:r>
            <a:r>
              <a:rPr i="1" lang="en-US" sz="2000"/>
              <a:t>relatively prime </a:t>
            </a:r>
            <a:r>
              <a:rPr lang="en-US" sz="2000"/>
              <a:t>if their greatest common divisor is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/>
              <a:t>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   Example</a:t>
            </a:r>
            <a:r>
              <a:rPr lang="en-US" sz="2000"/>
              <a:t>: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17</a:t>
            </a:r>
            <a:r>
              <a:rPr lang="en-US" sz="2000"/>
              <a:t> and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22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   </a:t>
            </a:r>
            <a:r>
              <a:rPr b="1" lang="en-US" sz="2000"/>
              <a:t>Definition</a:t>
            </a:r>
            <a:r>
              <a:rPr lang="en-US" sz="2000"/>
              <a:t>: The integers </a:t>
            </a:r>
            <a:r>
              <a:rPr i="1" lang="en-US" sz="2000"/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/>
              <a:t>, </a:t>
            </a:r>
            <a:r>
              <a:rPr i="1" lang="en-US" sz="2000"/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, …, </a:t>
            </a:r>
            <a:r>
              <a:rPr i="1" lang="en-US" sz="2000"/>
              <a:t>a</a:t>
            </a:r>
            <a:r>
              <a:rPr baseline="-25000" i="1" lang="en-US" sz="2000"/>
              <a:t>n</a:t>
            </a:r>
            <a:r>
              <a:rPr lang="en-US" sz="2000"/>
              <a:t> are </a:t>
            </a:r>
            <a:r>
              <a:rPr i="1" lang="en-US" sz="2000"/>
              <a:t>pairwise</a:t>
            </a:r>
            <a:r>
              <a:rPr lang="en-US" sz="2000"/>
              <a:t> </a:t>
            </a:r>
            <a:r>
              <a:rPr i="1" lang="en-US" sz="2000"/>
              <a:t>relatively prime </a:t>
            </a:r>
            <a:r>
              <a:rPr lang="en-US" sz="2000"/>
              <a:t>if gcd(</a:t>
            </a:r>
            <a:r>
              <a:rPr i="1" lang="en-US" sz="2000"/>
              <a:t>a</a:t>
            </a:r>
            <a:r>
              <a:rPr baseline="-25000" i="1" lang="en-US" sz="2000"/>
              <a:t>i</a:t>
            </a:r>
            <a:r>
              <a:rPr lang="en-US" sz="2000"/>
              <a:t>, </a:t>
            </a:r>
            <a:r>
              <a:rPr i="1" lang="en-US" sz="2000"/>
              <a:t>a</a:t>
            </a:r>
            <a:r>
              <a:rPr baseline="-25000" i="1" lang="en-US" sz="2000"/>
              <a:t>j</a:t>
            </a:r>
            <a:r>
              <a:rPr lang="en-US" sz="2000"/>
              <a:t>)=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/>
              <a:t> whenever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 ≤ </a:t>
            </a:r>
            <a:r>
              <a:rPr i="1" lang="en-US" sz="2000"/>
              <a:t>i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&lt;</a:t>
            </a:r>
            <a:r>
              <a:rPr i="1" lang="en-US" sz="2000"/>
              <a:t>j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≤</a:t>
            </a:r>
            <a:r>
              <a:rPr i="1" lang="en-US" sz="2000"/>
              <a:t>n</a:t>
            </a:r>
            <a:r>
              <a:rPr lang="en-US" sz="2000"/>
              <a:t>.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   Example</a:t>
            </a:r>
            <a:r>
              <a:rPr lang="en-US" sz="2000"/>
              <a:t>: Determine whether the integers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10, 17</a:t>
            </a:r>
            <a:r>
              <a:rPr lang="en-US" sz="2000"/>
              <a:t> and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21 are pairwise relatively prime.</a:t>
            </a:r>
            <a:endParaRPr i="1" sz="20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r>
              <a:rPr b="1" lang="en-US" sz="2000"/>
              <a:t>Solution</a:t>
            </a:r>
            <a:r>
              <a:rPr lang="en-US" sz="2000"/>
              <a:t>: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Because gcd(10,17) = 1, gcd(10,21) = 1, and gcd(17,21) = 1, 10, 17, and 21 are pairwise relatively prime.</a:t>
            </a:r>
            <a:r>
              <a:rPr b="1" lang="en-US" sz="2000"/>
              <a:t> 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   Example</a:t>
            </a:r>
            <a:r>
              <a:rPr lang="en-US" sz="2000"/>
              <a:t>: Determine whether the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integers 10, 19, and 24 are pairwise relatively prime.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b="1" lang="en-US" sz="2000"/>
              <a:t> Solution</a:t>
            </a:r>
            <a:r>
              <a:rPr lang="en-US" sz="2000"/>
              <a:t>: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Because gcd(10,24) = 2, 10, 19, and 24 are  not pairwise relatively prime.</a:t>
            </a:r>
            <a:r>
              <a:rPr b="1" lang="en-US" sz="2000"/>
              <a:t>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Finding the Greatest Common Divisor Using Prime Factorizations</a:t>
            </a:r>
            <a:endParaRPr sz="4000"/>
          </a:p>
        </p:txBody>
      </p:sp>
      <p:sp>
        <p:nvSpPr>
          <p:cNvPr id="203" name="Google Shape;203;p4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6083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040"/>
              <a:t>Suppose  the prime factorizations of </a:t>
            </a:r>
            <a:r>
              <a:rPr i="1" lang="en-US" sz="2040"/>
              <a:t>a</a:t>
            </a:r>
            <a:r>
              <a:rPr lang="en-US" sz="2040"/>
              <a:t> and </a:t>
            </a:r>
            <a:r>
              <a:rPr i="1" lang="en-US" sz="2040"/>
              <a:t>b</a:t>
            </a:r>
            <a:r>
              <a:rPr lang="en-US" sz="2040"/>
              <a:t> are:</a:t>
            </a:r>
            <a:endParaRPr sz="2040"/>
          </a:p>
          <a:p>
            <a:pPr indent="-152765" lvl="0" marL="27432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40"/>
          </a:p>
          <a:p>
            <a:pPr indent="-152765" lvl="0" marL="27432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40"/>
          </a:p>
          <a:p>
            <a:pPr indent="-274320" lvl="0" marL="27432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2100"/>
              <a:buNone/>
            </a:pPr>
            <a:r>
              <a:rPr lang="en-US" sz="2040"/>
              <a:t>    where each exponent is a nonnegative integer, and where all primes occurring in either prime factorization are included in both. Then:</a:t>
            </a:r>
            <a:endParaRPr sz="2040"/>
          </a:p>
          <a:p>
            <a:pPr indent="-274320" lvl="0" marL="27432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40"/>
          </a:p>
          <a:p>
            <a:pPr indent="-274320" lvl="0" marL="27432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2100"/>
              <a:buNone/>
            </a:pPr>
            <a:r>
              <a:rPr lang="en-US" sz="2040"/>
              <a:t>    </a:t>
            </a:r>
            <a:endParaRPr sz="2040"/>
          </a:p>
          <a:p>
            <a:pPr indent="-286083" lvl="0" marL="27432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2100"/>
              <a:buChar char="●"/>
            </a:pPr>
            <a:r>
              <a:rPr lang="en-US" sz="2040"/>
              <a:t> This formula is valid since the integer  on the right (of the equals sign) divides both </a:t>
            </a:r>
            <a:r>
              <a:rPr i="1" lang="en-US" sz="2040"/>
              <a:t>a</a:t>
            </a:r>
            <a:r>
              <a:rPr lang="en-US" sz="2040"/>
              <a:t> and </a:t>
            </a:r>
            <a:r>
              <a:rPr i="1" lang="en-US" sz="2040"/>
              <a:t>b</a:t>
            </a:r>
            <a:r>
              <a:rPr lang="en-US" sz="2040"/>
              <a:t>. No larger integer can divide both </a:t>
            </a:r>
            <a:r>
              <a:rPr i="1" lang="en-US" sz="2040"/>
              <a:t>a</a:t>
            </a:r>
            <a:r>
              <a:rPr lang="en-US" sz="2040"/>
              <a:t> and </a:t>
            </a:r>
            <a:r>
              <a:rPr i="1" lang="en-US" sz="2040"/>
              <a:t>b</a:t>
            </a:r>
            <a:r>
              <a:rPr lang="en-US" sz="2040"/>
              <a:t>. </a:t>
            </a:r>
            <a:endParaRPr sz="2040"/>
          </a:p>
          <a:p>
            <a:pPr indent="-274320" lvl="0" marL="27432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2100"/>
              <a:buNone/>
            </a:pPr>
            <a:r>
              <a:rPr b="1" lang="en-US" sz="2040"/>
              <a:t>     Example</a:t>
            </a:r>
            <a:r>
              <a:rPr lang="en-US" sz="2040"/>
              <a:t>:    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120</a:t>
            </a:r>
            <a:r>
              <a:rPr lang="en-US" sz="2040"/>
              <a:t> =  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 sz="204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 ∙3 ∙5      500</a:t>
            </a:r>
            <a:r>
              <a:rPr lang="en-US" sz="2040"/>
              <a:t> =  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 sz="204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  ∙5</a:t>
            </a:r>
            <a:r>
              <a:rPr baseline="30000" lang="en-US" sz="204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04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2100"/>
              <a:buNone/>
            </a:pPr>
            <a:r>
              <a:rPr lang="en-US" sz="2040"/>
              <a:t>        gcd(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120</a:t>
            </a:r>
            <a:r>
              <a:rPr lang="en-US" sz="2040"/>
              <a:t>,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500</a:t>
            </a:r>
            <a:r>
              <a:rPr lang="en-US" sz="2040"/>
              <a:t>) = 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 sz="2040">
                <a:latin typeface="Cambria Math"/>
                <a:ea typeface="Cambria Math"/>
                <a:cs typeface="Cambria Math"/>
                <a:sym typeface="Cambria Math"/>
              </a:rPr>
              <a:t>min(3,2)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 ∙3</a:t>
            </a:r>
            <a:r>
              <a:rPr baseline="30000" lang="en-US" sz="2040">
                <a:latin typeface="Cambria Math"/>
                <a:ea typeface="Cambria Math"/>
                <a:cs typeface="Cambria Math"/>
                <a:sym typeface="Cambria Math"/>
              </a:rPr>
              <a:t>min(1,0)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 ∙5</a:t>
            </a:r>
            <a:r>
              <a:rPr baseline="30000" lang="en-US" sz="2040">
                <a:latin typeface="Cambria Math"/>
                <a:ea typeface="Cambria Math"/>
                <a:cs typeface="Cambria Math"/>
                <a:sym typeface="Cambria Math"/>
              </a:rPr>
              <a:t>min(1,3)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 = 2</a:t>
            </a:r>
            <a:r>
              <a:rPr baseline="30000" lang="en-US" sz="204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 ∙3</a:t>
            </a:r>
            <a:r>
              <a:rPr baseline="30000" lang="en-US" sz="204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 ∙5</a:t>
            </a:r>
            <a:r>
              <a:rPr baseline="30000" lang="en-US" sz="204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40">
                <a:latin typeface="Cambria Math"/>
                <a:ea typeface="Cambria Math"/>
                <a:cs typeface="Cambria Math"/>
                <a:sym typeface="Cambria Math"/>
              </a:rPr>
              <a:t> = 20</a:t>
            </a:r>
            <a:endParaRPr sz="2040"/>
          </a:p>
          <a:p>
            <a:pPr indent="-286084" lvl="0" marL="27432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2100"/>
              <a:buChar char="●"/>
            </a:pPr>
            <a:r>
              <a:rPr lang="en-US" sz="2040"/>
              <a:t>Finding the gcd of two positive integers using their prime factorizations is not efficient because there is no efficient algorithm for finding the prime factorization of a positive integer.</a:t>
            </a:r>
            <a:endParaRPr sz="2040"/>
          </a:p>
        </p:txBody>
      </p:sp>
      <p:pic>
        <p:nvPicPr>
          <p:cNvPr descr="addin_tmp.png" id="204" name="Google Shape;2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362200"/>
            <a:ext cx="2034540" cy="259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05" name="Google Shape;20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2362200"/>
            <a:ext cx="194500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06" name="Google Shape;20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3429000"/>
            <a:ext cx="5343525" cy="36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Least Common Multiple</a:t>
            </a:r>
            <a:endParaRPr/>
          </a:p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3"/>
              <a:buNone/>
            </a:pPr>
            <a:r>
              <a:rPr b="1" lang="en-US" sz="1800"/>
              <a:t>Definition</a:t>
            </a:r>
            <a:r>
              <a:rPr lang="en-US" sz="1800"/>
              <a:t>: The least common multiple of the positive integers </a:t>
            </a:r>
            <a:r>
              <a:rPr i="1" lang="en-US" sz="1800"/>
              <a:t>a</a:t>
            </a:r>
            <a:r>
              <a:rPr lang="en-US" sz="1800"/>
              <a:t> and </a:t>
            </a:r>
            <a:r>
              <a:rPr i="1" lang="en-US" sz="1800"/>
              <a:t>b </a:t>
            </a:r>
            <a:r>
              <a:rPr lang="en-US" sz="1800"/>
              <a:t>is the smallest  positive integer that is divisible by both </a:t>
            </a:r>
            <a:r>
              <a:rPr i="1" lang="en-US" sz="1800"/>
              <a:t>a</a:t>
            </a:r>
            <a:r>
              <a:rPr lang="en-US" sz="1800"/>
              <a:t> and </a:t>
            </a:r>
            <a:r>
              <a:rPr i="1" lang="en-US" sz="1800"/>
              <a:t>b</a:t>
            </a:r>
            <a:r>
              <a:rPr lang="en-US" sz="1800"/>
              <a:t>. It is denoted by lcm(</a:t>
            </a:r>
            <a:r>
              <a:rPr i="1" lang="en-US" sz="1800"/>
              <a:t>a</a:t>
            </a:r>
            <a:r>
              <a:rPr lang="en-US" sz="1800"/>
              <a:t>,</a:t>
            </a:r>
            <a:r>
              <a:rPr i="1" lang="en-US" sz="1800"/>
              <a:t>b</a:t>
            </a:r>
            <a:r>
              <a:rPr lang="en-US" sz="1800"/>
              <a:t>).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4953" lvl="0" marL="274320" rtl="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least common multiple can also be computed from the prime factorizations. </a:t>
            </a:r>
            <a:r>
              <a:rPr b="1" lang="en-US" sz="1800"/>
              <a:t> </a:t>
            </a:r>
            <a:endParaRPr sz="1800"/>
          </a:p>
          <a:p>
            <a:pPr indent="-15367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600"/>
              <a:buNone/>
            </a:pPr>
            <a:r>
              <a:t/>
            </a:r>
            <a:endParaRPr b="1" sz="18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600"/>
              <a:buNone/>
            </a:pPr>
            <a:r>
              <a:t/>
            </a:r>
            <a:endParaRPr b="1" sz="18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600"/>
              <a:buNone/>
            </a:pPr>
            <a:r>
              <a:rPr b="1" lang="en-US" sz="1800"/>
              <a:t>    </a:t>
            </a:r>
            <a:r>
              <a:rPr lang="en-US" sz="1800"/>
              <a:t>This number is divided by both </a:t>
            </a:r>
            <a:r>
              <a:rPr i="1" lang="en-US" sz="1800"/>
              <a:t>a</a:t>
            </a:r>
            <a:r>
              <a:rPr lang="en-US" sz="1800"/>
              <a:t> and </a:t>
            </a:r>
            <a:r>
              <a:rPr i="1" lang="en-US" sz="1800"/>
              <a:t>b</a:t>
            </a:r>
            <a:r>
              <a:rPr lang="en-US" sz="1800"/>
              <a:t> and no smaller number  is divided by </a:t>
            </a:r>
            <a:r>
              <a:rPr i="1" lang="en-US" sz="1800"/>
              <a:t>a</a:t>
            </a:r>
            <a:r>
              <a:rPr lang="en-US" sz="1800"/>
              <a:t> and </a:t>
            </a:r>
            <a:r>
              <a:rPr i="1" lang="en-US" sz="1800"/>
              <a:t>b</a:t>
            </a:r>
            <a:r>
              <a:rPr lang="en-US" sz="1800"/>
              <a:t>.</a:t>
            </a:r>
            <a:endParaRPr b="1" sz="18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600"/>
              <a:buNone/>
            </a:pPr>
            <a:r>
              <a:rPr b="1" lang="en-US" sz="1800"/>
              <a:t>    Example:  </a:t>
            </a:r>
            <a:r>
              <a:rPr lang="en-US" sz="1800"/>
              <a:t>lcm(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1800"/>
              <a:t>,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2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1800"/>
              <a:t>) =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2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max(3,4)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3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max(5,3)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7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max(2,0)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= 2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3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7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b="1" sz="1800"/>
          </a:p>
          <a:p>
            <a:pPr indent="-26797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greatest common divisor and the least common multiple of two integers are related by: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600"/>
              <a:buNone/>
            </a:pPr>
            <a:r>
              <a:rPr b="1" lang="en-US" sz="1800"/>
              <a:t>     Theorem </a:t>
            </a:r>
            <a:r>
              <a:rPr b="1" lang="en-US" sz="18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b="1" lang="en-US" sz="1800"/>
              <a:t>: </a:t>
            </a:r>
            <a:r>
              <a:rPr lang="en-US" sz="1800"/>
              <a:t>Let a and b be positive integers. Then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600"/>
              <a:buNone/>
            </a:pPr>
            <a:r>
              <a:rPr b="1" lang="en-US" sz="1800"/>
              <a:t>                </a:t>
            </a:r>
            <a:r>
              <a:rPr i="1" lang="en-US" sz="1800"/>
              <a:t>ab</a:t>
            </a:r>
            <a:r>
              <a:rPr lang="en-US" sz="1800"/>
              <a:t> = gcd(</a:t>
            </a:r>
            <a:r>
              <a:rPr i="1" lang="en-US" sz="1800"/>
              <a:t>a</a:t>
            </a:r>
            <a:r>
              <a:rPr lang="en-US" sz="1800"/>
              <a:t>,</a:t>
            </a:r>
            <a:r>
              <a:rPr i="1" lang="en-US" sz="1800"/>
              <a:t>b</a:t>
            </a:r>
            <a:r>
              <a:rPr lang="en-US" sz="1800"/>
              <a:t>)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∙lcm(</a:t>
            </a:r>
            <a:r>
              <a:rPr i="1" lang="en-US" sz="1800"/>
              <a:t>a,b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600"/>
              <a:buNone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        (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proof  is Exercise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31)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9310"/>
              <a:buNone/>
            </a:pPr>
            <a:r>
              <a:t/>
            </a:r>
            <a:endParaRPr b="1"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9310"/>
              <a:buNone/>
            </a:pPr>
            <a:r>
              <a:t/>
            </a:r>
            <a:endParaRPr b="1" sz="1800"/>
          </a:p>
          <a:p>
            <a:pPr indent="-126523" lvl="0" marL="27432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9310"/>
              <a:buNone/>
            </a:pPr>
            <a:r>
              <a:t/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9310"/>
              <a:buNone/>
            </a:pPr>
            <a:r>
              <a:rPr lang="en-US" sz="1800"/>
              <a:t>   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213" name="Google Shape;21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1" y="3429000"/>
            <a:ext cx="5351145" cy="33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Euclidean Algorithm</a:t>
            </a:r>
            <a:endParaRPr/>
          </a:p>
        </p:txBody>
      </p:sp>
      <p:sp>
        <p:nvSpPr>
          <p:cNvPr id="219" name="Google Shape;219;p5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●"/>
            </a:pPr>
            <a:r>
              <a:rPr lang="en-US" sz="2400"/>
              <a:t>The </a:t>
            </a:r>
            <a:r>
              <a:rPr lang="en-US"/>
              <a:t>Euclidean</a:t>
            </a:r>
            <a:r>
              <a:rPr lang="en-US" sz="2400"/>
              <a:t> algorithm is an efficient method for  computing the greatest common divisor of two integers. It is based on the idea that gcd(</a:t>
            </a:r>
            <a:r>
              <a:rPr i="1" lang="en-US" sz="2400"/>
              <a:t>a</a:t>
            </a:r>
            <a:r>
              <a:rPr lang="en-US" sz="2400"/>
              <a:t>,</a:t>
            </a:r>
            <a:r>
              <a:rPr i="1" lang="en-US" sz="2400"/>
              <a:t>b</a:t>
            </a:r>
            <a:r>
              <a:rPr lang="en-US" sz="2400"/>
              <a:t>) is equal to gcd(</a:t>
            </a:r>
            <a:r>
              <a:rPr i="1" lang="en-US" sz="2400"/>
              <a:t>a</a:t>
            </a:r>
            <a:r>
              <a:rPr lang="en-US" sz="2400"/>
              <a:t>,</a:t>
            </a:r>
            <a:r>
              <a:rPr i="1" lang="en-US" sz="2400"/>
              <a:t>c</a:t>
            </a:r>
            <a:r>
              <a:rPr lang="en-US" sz="2400"/>
              <a:t>) when </a:t>
            </a:r>
            <a:r>
              <a:rPr i="1" lang="en-US" sz="2400"/>
              <a:t>a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&gt;</a:t>
            </a:r>
            <a:r>
              <a:rPr lang="en-US" sz="2400"/>
              <a:t> </a:t>
            </a:r>
            <a:r>
              <a:rPr i="1" lang="en-US" sz="2400"/>
              <a:t>b</a:t>
            </a:r>
            <a:r>
              <a:rPr lang="en-US" sz="2400"/>
              <a:t> and </a:t>
            </a:r>
            <a:r>
              <a:rPr i="1" lang="en-US" sz="2400"/>
              <a:t>c</a:t>
            </a:r>
            <a:r>
              <a:rPr lang="en-US" sz="2400"/>
              <a:t> is the remainder when a is divided by </a:t>
            </a:r>
            <a:r>
              <a:rPr i="1" lang="en-US" sz="2400"/>
              <a:t>b</a:t>
            </a:r>
            <a:r>
              <a:rPr lang="en-US" sz="2400"/>
              <a:t>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</a:t>
            </a:r>
            <a:r>
              <a:rPr b="1" lang="en-US"/>
              <a:t>Example</a:t>
            </a:r>
            <a:r>
              <a:rPr lang="en-US"/>
              <a:t>: Find  gcd(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91</a:t>
            </a:r>
            <a:r>
              <a:rPr lang="en-US"/>
              <a:t>,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287</a:t>
            </a:r>
            <a:r>
              <a:rPr lang="en-US"/>
              <a:t>):</a:t>
            </a:r>
            <a:endParaRPr/>
          </a:p>
          <a:p>
            <a:pPr indent="-246887" lvl="2" marL="9144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■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287 = 91 ∙ 3 + 14</a:t>
            </a:r>
            <a:endParaRPr/>
          </a:p>
          <a:p>
            <a:pPr indent="-246887" lvl="2" marL="9144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■"/>
            </a:pP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91 = 14 ∙ 6 + 7</a:t>
            </a:r>
            <a:endParaRPr/>
          </a:p>
          <a:p>
            <a:pPr indent="-246887" lvl="2" marL="9144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■"/>
            </a:pP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14 =  7 ∙ 2 + 0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gcd(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287</a:t>
            </a:r>
            <a:r>
              <a:rPr lang="en-US"/>
              <a:t>,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91</a:t>
            </a:r>
            <a:r>
              <a:rPr lang="en-US"/>
              <a:t>) = gcd(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91</a:t>
            </a:r>
            <a:r>
              <a:rPr lang="en-US"/>
              <a:t>,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14</a:t>
            </a:r>
            <a:r>
              <a:rPr lang="en-US"/>
              <a:t>) =  gcd(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14</a:t>
            </a:r>
            <a:r>
              <a:rPr lang="en-US"/>
              <a:t>,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/>
              <a:t>) 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endParaRPr/>
          </a:p>
        </p:txBody>
      </p:sp>
      <p:pic>
        <p:nvPicPr>
          <p:cNvPr descr="0313.jpg" id="220" name="Google Shape;22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228600"/>
            <a:ext cx="894588" cy="103860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1"/>
          <p:cNvSpPr txBox="1"/>
          <p:nvPr/>
        </p:nvSpPr>
        <p:spPr>
          <a:xfrm>
            <a:off x="5791200" y="1295400"/>
            <a:ext cx="3124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Euclid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325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B.C.E.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265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B.C.E.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22" name="Google Shape;222;p51"/>
          <p:cNvCxnSpPr/>
          <p:nvPr/>
        </p:nvCxnSpPr>
        <p:spPr>
          <a:xfrm flipH="1">
            <a:off x="1828800" y="42672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3" name="Google Shape;223;p51"/>
          <p:cNvCxnSpPr/>
          <p:nvPr/>
        </p:nvCxnSpPr>
        <p:spPr>
          <a:xfrm flipH="1">
            <a:off x="2362200" y="4267200"/>
            <a:ext cx="838200" cy="152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4" name="Google Shape;224;p51"/>
          <p:cNvCxnSpPr/>
          <p:nvPr/>
        </p:nvCxnSpPr>
        <p:spPr>
          <a:xfrm flipH="1">
            <a:off x="1828800" y="46482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51"/>
          <p:cNvCxnSpPr/>
          <p:nvPr/>
        </p:nvCxnSpPr>
        <p:spPr>
          <a:xfrm flipH="1">
            <a:off x="2362200" y="4572000"/>
            <a:ext cx="685800" cy="228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6" name="Google Shape;226;p51"/>
          <p:cNvSpPr txBox="1"/>
          <p:nvPr/>
        </p:nvSpPr>
        <p:spPr>
          <a:xfrm>
            <a:off x="3429000" y="5105400"/>
            <a:ext cx="152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Stopping condition</a:t>
            </a:r>
            <a:endParaRPr b="0" i="0" sz="1400" u="none" cap="none" strike="noStrike">
              <a:solidFill>
                <a:srgbClr val="C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7" name="Google Shape;227;p51"/>
          <p:cNvSpPr txBox="1"/>
          <p:nvPr/>
        </p:nvSpPr>
        <p:spPr>
          <a:xfrm>
            <a:off x="3846325" y="3976150"/>
            <a:ext cx="29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Divide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287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 by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91</a:t>
            </a:r>
            <a:endParaRPr b="0" i="0" sz="1400" u="none" cap="none" strike="noStrike">
              <a:solidFill>
                <a:srgbClr val="C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8" name="Google Shape;228;p51"/>
          <p:cNvSpPr txBox="1"/>
          <p:nvPr/>
        </p:nvSpPr>
        <p:spPr>
          <a:xfrm>
            <a:off x="3846325" y="4436350"/>
            <a:ext cx="304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Divide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91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 by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14</a:t>
            </a:r>
            <a:endParaRPr b="0" i="0" sz="1400" u="none" cap="none" strike="noStrike">
              <a:solidFill>
                <a:srgbClr val="C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9" name="Google Shape;229;p51"/>
          <p:cNvSpPr txBox="1"/>
          <p:nvPr/>
        </p:nvSpPr>
        <p:spPr>
          <a:xfrm>
            <a:off x="3846325" y="4845563"/>
            <a:ext cx="304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Divide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14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 by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endParaRPr b="0" i="0" sz="1400" u="none" cap="none" strike="noStrike">
              <a:solidFill>
                <a:srgbClr val="C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30" name="Google Shape;230;p51"/>
          <p:cNvCxnSpPr/>
          <p:nvPr/>
        </p:nvCxnSpPr>
        <p:spPr>
          <a:xfrm rot="10800000">
            <a:off x="3352800" y="4953000"/>
            <a:ext cx="381000" cy="152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1" name="Google Shape;231;p51"/>
          <p:cNvSpPr txBox="1"/>
          <p:nvPr/>
        </p:nvSpPr>
        <p:spPr>
          <a:xfrm>
            <a:off x="6172200" y="617220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continued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Correctness of Euclidean Algorithm </a:t>
            </a:r>
            <a:endParaRPr/>
          </a:p>
        </p:txBody>
      </p:sp>
      <p:sp>
        <p:nvSpPr>
          <p:cNvPr id="237" name="Google Shape;237;p5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 </a:t>
            </a:r>
            <a:r>
              <a:rPr b="1" lang="en-US" sz="2200"/>
              <a:t>Lemma </a:t>
            </a: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200"/>
              <a:t>: Let </a:t>
            </a:r>
            <a:r>
              <a:rPr i="1" lang="en-US" sz="2200"/>
              <a:t>a</a:t>
            </a:r>
            <a:r>
              <a:rPr lang="en-US" sz="2200"/>
              <a:t> = </a:t>
            </a:r>
            <a:r>
              <a:rPr i="1" lang="en-US" sz="2200"/>
              <a:t>bq</a:t>
            </a:r>
            <a:r>
              <a:rPr lang="en-US" sz="2200"/>
              <a:t> + </a:t>
            </a:r>
            <a:r>
              <a:rPr i="1" lang="en-US" sz="2200"/>
              <a:t>r</a:t>
            </a:r>
            <a:r>
              <a:rPr lang="en-US" sz="2200"/>
              <a:t>, where </a:t>
            </a:r>
            <a:r>
              <a:rPr i="1" lang="en-US" sz="2200"/>
              <a:t>a</a:t>
            </a:r>
            <a:r>
              <a:rPr lang="en-US" sz="2200"/>
              <a:t>, </a:t>
            </a:r>
            <a:r>
              <a:rPr i="1" lang="en-US" sz="2200"/>
              <a:t>b</a:t>
            </a:r>
            <a:r>
              <a:rPr lang="en-US" sz="2200"/>
              <a:t>, </a:t>
            </a:r>
            <a:r>
              <a:rPr i="1" lang="en-US" sz="2200"/>
              <a:t>q</a:t>
            </a:r>
            <a:r>
              <a:rPr lang="en-US" sz="2200"/>
              <a:t>, and </a:t>
            </a:r>
            <a:r>
              <a:rPr i="1" lang="en-US" sz="2200"/>
              <a:t>r</a:t>
            </a:r>
            <a:r>
              <a:rPr lang="en-US" sz="2200"/>
              <a:t> are integers. Then gcd(</a:t>
            </a:r>
            <a:r>
              <a:rPr i="1" lang="en-US" sz="2200"/>
              <a:t>a,b</a:t>
            </a:r>
            <a:r>
              <a:rPr lang="en-US" sz="2200"/>
              <a:t>) = gcd(</a:t>
            </a:r>
            <a:r>
              <a:rPr i="1" lang="en-US" sz="2200"/>
              <a:t>b,r</a:t>
            </a:r>
            <a:r>
              <a:rPr lang="en-US" sz="2200"/>
              <a:t>).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 </a:t>
            </a:r>
            <a:r>
              <a:rPr b="1" lang="en-US" sz="2200"/>
              <a:t>Proof</a:t>
            </a:r>
            <a:r>
              <a:rPr lang="en-US" sz="2200"/>
              <a:t>:</a:t>
            </a:r>
            <a:endParaRPr sz="2200"/>
          </a:p>
          <a:p>
            <a:pPr indent="-2341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40"/>
              <a:buChar char="○"/>
            </a:pPr>
            <a:r>
              <a:rPr lang="en-US" sz="2200"/>
              <a:t>Suppose that </a:t>
            </a:r>
            <a:r>
              <a:rPr i="1" lang="en-US" sz="2200"/>
              <a:t>d</a:t>
            </a:r>
            <a:r>
              <a:rPr lang="en-US" sz="2200"/>
              <a:t> divides both </a:t>
            </a:r>
            <a:r>
              <a:rPr i="1" lang="en-US" sz="2200"/>
              <a:t>a</a:t>
            </a:r>
            <a:r>
              <a:rPr lang="en-US" sz="2200"/>
              <a:t> and </a:t>
            </a:r>
            <a:r>
              <a:rPr i="1" lang="en-US" sz="2200"/>
              <a:t>b</a:t>
            </a:r>
            <a:r>
              <a:rPr lang="en-US" sz="2200"/>
              <a:t>. Then </a:t>
            </a:r>
            <a:r>
              <a:rPr i="1" lang="en-US" sz="2200"/>
              <a:t>d</a:t>
            </a:r>
            <a:r>
              <a:rPr lang="en-US" sz="2200"/>
              <a:t> also divides </a:t>
            </a:r>
            <a:r>
              <a:rPr i="1" lang="en-US" sz="2200"/>
              <a:t>a</a:t>
            </a:r>
            <a:r>
              <a:rPr lang="en-US" sz="2200"/>
              <a:t>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200"/>
              <a:t> </a:t>
            </a:r>
            <a:r>
              <a:rPr i="1" lang="en-US" sz="2200"/>
              <a:t>bq</a:t>
            </a:r>
            <a:r>
              <a:rPr lang="en-US" sz="2200"/>
              <a:t> = </a:t>
            </a:r>
            <a:r>
              <a:rPr i="1" lang="en-US" sz="2200"/>
              <a:t>r</a:t>
            </a:r>
            <a:r>
              <a:rPr lang="en-US" sz="2200"/>
              <a:t> (by Theorem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200"/>
              <a:t> of Section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4.1</a:t>
            </a:r>
            <a:r>
              <a:rPr lang="en-US" sz="2200"/>
              <a:t>). Hence, any common divisor of </a:t>
            </a:r>
            <a:r>
              <a:rPr i="1" lang="en-US" sz="2200"/>
              <a:t>a</a:t>
            </a:r>
            <a:r>
              <a:rPr lang="en-US" sz="2200"/>
              <a:t> and </a:t>
            </a:r>
            <a:r>
              <a:rPr i="1" lang="en-US" sz="2200"/>
              <a:t>b</a:t>
            </a:r>
            <a:r>
              <a:rPr lang="en-US" sz="2200"/>
              <a:t> must also be any  common divisor of </a:t>
            </a:r>
            <a:r>
              <a:rPr i="1" lang="en-US" sz="2200"/>
              <a:t>b</a:t>
            </a:r>
            <a:r>
              <a:rPr lang="en-US" sz="2200"/>
              <a:t> and </a:t>
            </a:r>
            <a:r>
              <a:rPr i="1" lang="en-US" sz="2200"/>
              <a:t>r</a:t>
            </a:r>
            <a:r>
              <a:rPr lang="en-US" sz="2200"/>
              <a:t>.</a:t>
            </a:r>
            <a:endParaRPr sz="2200"/>
          </a:p>
          <a:p>
            <a:pPr indent="-2341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40"/>
              <a:buChar char="○"/>
            </a:pPr>
            <a:r>
              <a:rPr lang="en-US" sz="2200"/>
              <a:t>Suppose that </a:t>
            </a:r>
            <a:r>
              <a:rPr i="1" lang="en-US" sz="2200"/>
              <a:t>d</a:t>
            </a:r>
            <a:r>
              <a:rPr lang="en-US" sz="2200"/>
              <a:t> divides both </a:t>
            </a:r>
            <a:r>
              <a:rPr i="1" lang="en-US" sz="2200"/>
              <a:t>b</a:t>
            </a:r>
            <a:r>
              <a:rPr lang="en-US" sz="2200"/>
              <a:t> and </a:t>
            </a:r>
            <a:r>
              <a:rPr i="1" lang="en-US" sz="2200"/>
              <a:t>r</a:t>
            </a:r>
            <a:r>
              <a:rPr lang="en-US" sz="2200"/>
              <a:t>. Then </a:t>
            </a:r>
            <a:r>
              <a:rPr i="1" lang="en-US" sz="2200"/>
              <a:t>d</a:t>
            </a:r>
            <a:r>
              <a:rPr lang="en-US" sz="2200"/>
              <a:t> also divides </a:t>
            </a:r>
            <a:r>
              <a:rPr i="1" lang="en-US" sz="2200"/>
              <a:t>bq</a:t>
            </a:r>
            <a:r>
              <a:rPr lang="en-US" sz="2200"/>
              <a:t> + </a:t>
            </a:r>
            <a:r>
              <a:rPr i="1" lang="en-US" sz="2200"/>
              <a:t>r</a:t>
            </a:r>
            <a:r>
              <a:rPr lang="en-US" sz="2200"/>
              <a:t> = </a:t>
            </a:r>
            <a:r>
              <a:rPr i="1" lang="en-US" sz="2200"/>
              <a:t>a</a:t>
            </a:r>
            <a:r>
              <a:rPr lang="en-US" sz="2200"/>
              <a:t>. Hence, any common divisor of </a:t>
            </a:r>
            <a:r>
              <a:rPr i="1" lang="en-US" sz="2200"/>
              <a:t>a</a:t>
            </a:r>
            <a:r>
              <a:rPr lang="en-US" sz="2200"/>
              <a:t> and </a:t>
            </a:r>
            <a:r>
              <a:rPr i="1" lang="en-US" sz="2200"/>
              <a:t>b</a:t>
            </a:r>
            <a:r>
              <a:rPr lang="en-US" sz="2200"/>
              <a:t> must also be a common divisor of </a:t>
            </a:r>
            <a:r>
              <a:rPr i="1" lang="en-US" sz="2200"/>
              <a:t>b</a:t>
            </a:r>
            <a:r>
              <a:rPr lang="en-US" sz="2200"/>
              <a:t> and </a:t>
            </a:r>
            <a:r>
              <a:rPr i="1" lang="en-US" sz="2200"/>
              <a:t>r</a:t>
            </a:r>
            <a:r>
              <a:rPr lang="en-US" sz="2200"/>
              <a:t>.</a:t>
            </a:r>
            <a:endParaRPr sz="2200"/>
          </a:p>
          <a:p>
            <a:pPr indent="-2341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40"/>
              <a:buChar char="○"/>
            </a:pPr>
            <a:r>
              <a:rPr lang="en-US" sz="2200"/>
              <a:t>Therefore, gcd(</a:t>
            </a:r>
            <a:r>
              <a:rPr i="1" lang="en-US" sz="2200"/>
              <a:t>a,b</a:t>
            </a:r>
            <a:r>
              <a:rPr lang="en-US" sz="2200"/>
              <a:t>) = gcd(</a:t>
            </a:r>
            <a:r>
              <a:rPr i="1" lang="en-US" sz="2200"/>
              <a:t>b,r</a:t>
            </a:r>
            <a:r>
              <a:rPr lang="en-US" sz="2200"/>
              <a:t>).</a:t>
            </a:r>
            <a:endParaRPr sz="2200"/>
          </a:p>
        </p:txBody>
      </p:sp>
      <p:sp>
        <p:nvSpPr>
          <p:cNvPr id="238" name="Google Shape;238;p53"/>
          <p:cNvSpPr/>
          <p:nvPr/>
        </p:nvSpPr>
        <p:spPr>
          <a:xfrm flipH="1" rot="-5400000">
            <a:off x="8458200" y="5715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Correctness of Euclidean Algorithm </a:t>
            </a:r>
            <a:endParaRPr/>
          </a:p>
        </p:txBody>
      </p:sp>
      <p:sp>
        <p:nvSpPr>
          <p:cNvPr id="244" name="Google Shape;244;p5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591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Suppose that a and b are positive 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4750"/>
              <a:buNone/>
            </a:pPr>
            <a:r>
              <a:rPr lang="en-US" sz="1800"/>
              <a:t>      integers  with </a:t>
            </a:r>
            <a:r>
              <a:rPr i="1" lang="en-US" sz="1800"/>
              <a:t>a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≥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b. 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4750"/>
              <a:buNone/>
            </a:pP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                  </a:t>
            </a:r>
            <a:r>
              <a:rPr lang="en-US" sz="1800"/>
              <a:t>Let </a:t>
            </a:r>
            <a:r>
              <a:rPr i="1" lang="en-US" sz="1800"/>
              <a:t>r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1800"/>
              <a:t> = </a:t>
            </a:r>
            <a:r>
              <a:rPr i="1" lang="en-US" sz="1800"/>
              <a:t>a</a:t>
            </a:r>
            <a:r>
              <a:rPr lang="en-US" sz="1800"/>
              <a:t> and </a:t>
            </a:r>
            <a:r>
              <a:rPr i="1" lang="en-US" sz="1800"/>
              <a:t>r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1800"/>
              <a:t> = </a:t>
            </a:r>
            <a:r>
              <a:rPr i="1" lang="en-US" sz="1800"/>
              <a:t>b</a:t>
            </a:r>
            <a:r>
              <a:rPr lang="en-US" sz="1800"/>
              <a:t>. 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4750"/>
              <a:buNone/>
            </a:pPr>
            <a:r>
              <a:rPr lang="en-US" sz="1800"/>
              <a:t>      Successive applications of the division 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4750"/>
              <a:buNone/>
            </a:pPr>
            <a:r>
              <a:rPr lang="en-US" sz="1800"/>
              <a:t>      algorithm yields:</a:t>
            </a:r>
            <a:endParaRPr sz="1800"/>
          </a:p>
          <a:p>
            <a:pPr indent="-223344" lvl="0" marL="274320" rtl="0" algn="l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1800"/>
          </a:p>
          <a:p>
            <a:pPr indent="-223344" lvl="0" marL="274320" rtl="0" algn="l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1800"/>
          </a:p>
          <a:p>
            <a:pPr indent="-223344" lvl="0" marL="274320" rtl="0" algn="l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1800"/>
          </a:p>
          <a:p>
            <a:pPr indent="-292582" lvl="0" marL="274320" rtl="0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Eventually, a remainder of zero occurs in the sequence of terms:  </a:t>
            </a:r>
            <a:r>
              <a:rPr i="1" lang="en-US" sz="1800"/>
              <a:t>a</a:t>
            </a:r>
            <a:r>
              <a:rPr lang="en-US" sz="1800"/>
              <a:t> = </a:t>
            </a:r>
            <a:r>
              <a:rPr i="1" lang="en-US" sz="1800"/>
              <a:t>r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0 </a:t>
            </a:r>
            <a:r>
              <a:rPr lang="en-US" sz="1800"/>
              <a:t>&gt; </a:t>
            </a:r>
            <a:r>
              <a:rPr i="1" lang="en-US" sz="1800"/>
              <a:t>r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1800"/>
              <a:t> &gt; </a:t>
            </a:r>
            <a:r>
              <a:rPr i="1" lang="en-US" sz="1800"/>
              <a:t>r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&gt; ∙ ∙ ∙  ≥ 0. The sequence can’t contain more than </a:t>
            </a:r>
            <a:r>
              <a:rPr i="1" lang="en-US" sz="1800"/>
              <a:t>a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terms.</a:t>
            </a:r>
            <a:endParaRPr sz="1800"/>
          </a:p>
          <a:p>
            <a:pPr indent="-292582" lvl="0" marL="274320" rtl="0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By Lemma 1, </a:t>
            </a:r>
            <a:r>
              <a:rPr lang="en-US" sz="1800"/>
              <a:t>gcd(</a:t>
            </a:r>
            <a:r>
              <a:rPr i="1" lang="en-US" sz="1800"/>
              <a:t>a</a:t>
            </a:r>
            <a:r>
              <a:rPr lang="en-US" sz="1800"/>
              <a:t>,</a:t>
            </a:r>
            <a:r>
              <a:rPr i="1" lang="en-US" sz="1800"/>
              <a:t>b</a:t>
            </a:r>
            <a:r>
              <a:rPr lang="en-US" sz="1800"/>
              <a:t>) = gcd(</a:t>
            </a:r>
            <a:r>
              <a:rPr i="1" lang="en-US" sz="1800"/>
              <a:t>r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1800"/>
              <a:t>,</a:t>
            </a:r>
            <a:r>
              <a:rPr i="1" lang="en-US" sz="1800"/>
              <a:t>r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1800"/>
              <a:t>) =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∙ ∙ ∙ = gcd(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i="1" lang="en-US" sz="18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-1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i="1" lang="en-US" sz="18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) = gcd(r</a:t>
            </a:r>
            <a:r>
              <a:rPr baseline="-25000" i="1" lang="en-US" sz="1800">
                <a:latin typeface="Cambria Math"/>
                <a:ea typeface="Cambria Math"/>
                <a:cs typeface="Cambria Math"/>
                <a:sym typeface="Cambria Math"/>
              </a:rPr>
              <a:t>n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, 0) =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i="1" lang="en-US" sz="1800"/>
              <a:t>n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1800"/>
          </a:p>
          <a:p>
            <a:pPr indent="-292582" lvl="0" marL="274320" rtl="0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Hence the greatest common divisor is the last nonzero remainder in the sequence of divisions.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SzPts val="4655"/>
              <a:buNone/>
            </a:pPr>
            <a:r>
              <a:rPr lang="en-US" sz="1800"/>
              <a:t>            </a:t>
            </a:r>
            <a:endParaRPr sz="1800"/>
          </a:p>
        </p:txBody>
      </p:sp>
      <p:sp>
        <p:nvSpPr>
          <p:cNvPr id="245" name="Google Shape;245;p54"/>
          <p:cNvSpPr txBox="1"/>
          <p:nvPr/>
        </p:nvSpPr>
        <p:spPr>
          <a:xfrm>
            <a:off x="4876800" y="1905000"/>
            <a:ext cx="4038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≤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&lt;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≤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&lt;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∙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-2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-1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≤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&lt;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4"/>
          <p:cNvSpPr/>
          <p:nvPr/>
        </p:nvSpPr>
        <p:spPr>
          <a:xfrm flipH="1" rot="-5400000">
            <a:off x="8458200" y="57912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Uniqueness of Prime Factorization</a:t>
            </a:r>
            <a:endParaRPr/>
          </a:p>
        </p:txBody>
      </p:sp>
      <p:sp>
        <p:nvSpPr>
          <p:cNvPr id="252" name="Google Shape;252;p5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46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840"/>
              <a:t>We will prove that a prime factorization of a positive integer  where the primes are in nondecreasing order is unique. </a:t>
            </a:r>
            <a:endParaRPr sz="1840"/>
          </a:p>
          <a:p>
            <a:pPr indent="-274320" lvl="0" marL="27432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2100"/>
              <a:buNone/>
            </a:pPr>
            <a:r>
              <a:rPr b="1" lang="en-US" sz="1840"/>
              <a:t>     Proof</a:t>
            </a:r>
            <a:r>
              <a:rPr lang="en-US" sz="1840"/>
              <a:t>: (</a:t>
            </a:r>
            <a:r>
              <a:rPr i="1" lang="en-US" sz="1840"/>
              <a:t>by contradiction</a:t>
            </a:r>
            <a:r>
              <a:rPr lang="en-US" sz="1840"/>
              <a:t>) Suppose that the positive integer </a:t>
            </a:r>
            <a:r>
              <a:rPr i="1" lang="en-US" sz="1840"/>
              <a:t>n</a:t>
            </a:r>
            <a:r>
              <a:rPr lang="en-US" sz="1840"/>
              <a:t> can be written as a product of primes in two distinct ways:</a:t>
            </a:r>
            <a:endParaRPr sz="1840"/>
          </a:p>
          <a:p>
            <a:pPr indent="-274320" lvl="0" marL="27432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2100"/>
              <a:buNone/>
            </a:pPr>
            <a:r>
              <a:rPr lang="en-US" sz="1840"/>
              <a:t>                       </a:t>
            </a:r>
            <a:r>
              <a:rPr i="1" lang="en-US" sz="1840"/>
              <a:t>n</a:t>
            </a:r>
            <a:r>
              <a:rPr lang="en-US" sz="1840"/>
              <a:t> = </a:t>
            </a:r>
            <a:r>
              <a:rPr i="1" lang="en-US" sz="1840"/>
              <a:t>p</a:t>
            </a:r>
            <a:r>
              <a:rPr baseline="-25000" lang="en-US" sz="184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1840"/>
              <a:t>p</a:t>
            </a:r>
            <a:r>
              <a:rPr baseline="-25000" lang="en-US" sz="184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1840"/>
              <a:t> </a:t>
            </a:r>
            <a:r>
              <a:rPr lang="en-US" sz="1840">
                <a:latin typeface="Cambria Math"/>
                <a:ea typeface="Cambria Math"/>
                <a:cs typeface="Cambria Math"/>
                <a:sym typeface="Cambria Math"/>
              </a:rPr>
              <a:t>∙∙∙</a:t>
            </a:r>
            <a:r>
              <a:rPr lang="en-US" sz="1840"/>
              <a:t> </a:t>
            </a:r>
            <a:r>
              <a:rPr i="1" lang="en-US" sz="1840"/>
              <a:t>p</a:t>
            </a:r>
            <a:r>
              <a:rPr baseline="-25000" i="1" lang="en-US" sz="1840"/>
              <a:t>s</a:t>
            </a:r>
            <a:r>
              <a:rPr i="1" lang="en-US" sz="1840"/>
              <a:t>  </a:t>
            </a:r>
            <a:r>
              <a:rPr lang="en-US" sz="1840"/>
              <a:t>and</a:t>
            </a:r>
            <a:r>
              <a:rPr i="1" lang="en-US" sz="1840"/>
              <a:t> n</a:t>
            </a:r>
            <a:r>
              <a:rPr lang="en-US" sz="1840"/>
              <a:t> = </a:t>
            </a:r>
            <a:r>
              <a:rPr i="1" lang="en-US" sz="1840"/>
              <a:t>q</a:t>
            </a:r>
            <a:r>
              <a:rPr baseline="-25000" lang="en-US" sz="184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1840"/>
              <a:t>q</a:t>
            </a:r>
            <a:r>
              <a:rPr baseline="-25000" lang="en-US" sz="184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1840"/>
              <a:t> </a:t>
            </a:r>
            <a:r>
              <a:rPr lang="en-US" sz="1840">
                <a:latin typeface="Cambria Math"/>
                <a:ea typeface="Cambria Math"/>
                <a:cs typeface="Cambria Math"/>
                <a:sym typeface="Cambria Math"/>
              </a:rPr>
              <a:t>∙∙∙</a:t>
            </a:r>
            <a:r>
              <a:rPr lang="en-US" sz="1840"/>
              <a:t> </a:t>
            </a:r>
            <a:r>
              <a:rPr i="1" lang="en-US" sz="1840"/>
              <a:t>p</a:t>
            </a:r>
            <a:r>
              <a:rPr baseline="-25000" i="1" lang="en-US" sz="1840"/>
              <a:t>t</a:t>
            </a:r>
            <a:r>
              <a:rPr i="1" lang="en-US" sz="1840"/>
              <a:t>.</a:t>
            </a:r>
            <a:endParaRPr sz="1840"/>
          </a:p>
          <a:p>
            <a:pPr indent="-253619" lvl="1" marL="64008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ts val="1534"/>
              <a:buChar char="○"/>
            </a:pPr>
            <a:r>
              <a:rPr lang="en-US" sz="1840"/>
              <a:t>Remove all common primes from the factorizations to get</a:t>
            </a:r>
            <a:endParaRPr sz="1840"/>
          </a:p>
          <a:p>
            <a:pPr indent="-246888" lvl="1" marL="64008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ts val="1734"/>
              <a:buNone/>
            </a:pPr>
            <a:r>
              <a:t/>
            </a:r>
            <a:endParaRPr sz="1840"/>
          </a:p>
          <a:p>
            <a:pPr indent="-246888" lvl="1" marL="64008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ts val="1734"/>
              <a:buNone/>
            </a:pPr>
            <a:r>
              <a:t/>
            </a:r>
            <a:endParaRPr sz="1840"/>
          </a:p>
          <a:p>
            <a:pPr indent="-253619" lvl="1" marL="64008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ts val="1534"/>
              <a:buChar char="○"/>
            </a:pPr>
            <a:r>
              <a:rPr lang="en-US" sz="1840"/>
              <a:t>By Lemma </a:t>
            </a:r>
            <a:r>
              <a:rPr lang="en-US" sz="184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1840"/>
              <a:t>, it follows that         divides          , for some </a:t>
            </a:r>
            <a:r>
              <a:rPr i="1" lang="en-US" sz="1840"/>
              <a:t>k,</a:t>
            </a:r>
            <a:r>
              <a:rPr lang="en-US" sz="1840"/>
              <a:t> contradicting the assumption that          and         are distinct primes.</a:t>
            </a:r>
            <a:endParaRPr sz="1840"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None/>
            </a:pPr>
            <a:r>
              <a:t/>
            </a:r>
            <a:endParaRPr sz="1840"/>
          </a:p>
          <a:p>
            <a:pPr indent="-253619" lvl="1" marL="64008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ts val="1534"/>
              <a:buChar char="○"/>
            </a:pPr>
            <a:r>
              <a:rPr lang="en-US" sz="1840"/>
              <a:t>Hence, there can be at most one factorization of </a:t>
            </a:r>
            <a:r>
              <a:rPr i="1" lang="en-US" sz="1840"/>
              <a:t>n</a:t>
            </a:r>
            <a:r>
              <a:rPr lang="en-US" sz="1840"/>
              <a:t> into primes in nondecreasing order.</a:t>
            </a:r>
            <a:endParaRPr sz="1840"/>
          </a:p>
        </p:txBody>
      </p:sp>
      <p:sp>
        <p:nvSpPr>
          <p:cNvPr id="253" name="Google Shape;253;p58"/>
          <p:cNvSpPr/>
          <p:nvPr/>
        </p:nvSpPr>
        <p:spPr>
          <a:xfrm flipH="1" rot="-5400000">
            <a:off x="8686800" y="57912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addin_tmp.png" id="254" name="Google Shape;25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1" y="4114800"/>
            <a:ext cx="3042285" cy="186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55" name="Google Shape;25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4651100"/>
            <a:ext cx="280035" cy="177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56" name="Google Shape;25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4651100"/>
            <a:ext cx="272415" cy="186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57" name="Google Shape;25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4876800"/>
            <a:ext cx="280035" cy="177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58" name="Google Shape;258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4876800"/>
            <a:ext cx="272415" cy="18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Dividing Congruences by an Integer</a:t>
            </a:r>
            <a:endParaRPr/>
          </a:p>
        </p:txBody>
      </p:sp>
      <p:sp>
        <p:nvSpPr>
          <p:cNvPr id="264" name="Google Shape;264;p5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b="1" lang="en-US">
                <a:solidFill>
                  <a:srgbClr val="C00000"/>
                </a:solidFill>
              </a:rPr>
              <a:t>Dividing both sides of a valid congruence by an integer does not always produce a valid congruence</a:t>
            </a:r>
            <a:r>
              <a:rPr lang="en-US"/>
              <a:t> (see Section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4.1</a:t>
            </a:r>
            <a:r>
              <a:rPr lang="en-US"/>
              <a:t>).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But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dividing by an integer </a:t>
            </a:r>
            <a:r>
              <a:rPr b="1" lang="en-US">
                <a:solidFill>
                  <a:schemeClr val="accent1"/>
                </a:solidFill>
              </a:rPr>
              <a:t>relatively prime</a:t>
            </a:r>
            <a:r>
              <a:rPr lang="en-US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 to the modulus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does produce a valid congruence: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r>
              <a:rPr b="1" lang="en-US"/>
              <a:t>Theorem 7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Let m be a positive integer and let </a:t>
            </a:r>
            <a:r>
              <a:rPr i="1" lang="en-US"/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/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and </a:t>
            </a:r>
            <a:r>
              <a:rPr i="1" lang="en-US"/>
              <a:t>c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be integers. If </a:t>
            </a:r>
            <a:r>
              <a:rPr i="1" lang="en-US"/>
              <a:t>ac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i="1" lang="en-US"/>
              <a:t> bc </a:t>
            </a:r>
            <a:r>
              <a:rPr lang="en-US"/>
              <a:t>(mod</a:t>
            </a:r>
            <a:r>
              <a:rPr i="1" lang="en-US"/>
              <a:t> m</a:t>
            </a:r>
            <a:r>
              <a:rPr lang="en-US"/>
              <a:t>) and gcd(</a:t>
            </a:r>
            <a:r>
              <a:rPr i="1" lang="en-US"/>
              <a:t>c,m</a:t>
            </a:r>
            <a:r>
              <a:rPr lang="en-US"/>
              <a:t>)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1, then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b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(mod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  </a:t>
            </a:r>
            <a:r>
              <a:rPr b="1" lang="en-US"/>
              <a:t>Proof</a:t>
            </a:r>
            <a:r>
              <a:rPr lang="en-US"/>
              <a:t>: Since </a:t>
            </a:r>
            <a:r>
              <a:rPr i="1" lang="en-US"/>
              <a:t>ac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i="1" lang="en-US"/>
              <a:t> bc </a:t>
            </a:r>
            <a:r>
              <a:rPr lang="en-US"/>
              <a:t>(mod</a:t>
            </a:r>
            <a:r>
              <a:rPr i="1" lang="en-US"/>
              <a:t> m</a:t>
            </a:r>
            <a:r>
              <a:rPr lang="en-US"/>
              <a:t>), </a:t>
            </a:r>
            <a:r>
              <a:rPr i="1" lang="en-US"/>
              <a:t>m</a:t>
            </a:r>
            <a:r>
              <a:rPr lang="en-US"/>
              <a:t> | </a:t>
            </a:r>
            <a:r>
              <a:rPr i="1" lang="en-US"/>
              <a:t>ac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/>
              <a:t> </a:t>
            </a:r>
            <a:r>
              <a:rPr i="1" lang="en-US"/>
              <a:t>bc</a:t>
            </a:r>
            <a:r>
              <a:rPr lang="en-US"/>
              <a:t> = </a:t>
            </a:r>
            <a:r>
              <a:rPr i="1" lang="en-US"/>
              <a:t>c</a:t>
            </a:r>
            <a:r>
              <a:rPr lang="en-US"/>
              <a:t>(</a:t>
            </a:r>
            <a:r>
              <a:rPr i="1" lang="en-US"/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−</a:t>
            </a:r>
            <a:r>
              <a:rPr lang="en-US"/>
              <a:t> </a:t>
            </a:r>
            <a:r>
              <a:rPr i="1" lang="en-US"/>
              <a:t>b</a:t>
            </a:r>
            <a:r>
              <a:rPr lang="en-US"/>
              <a:t>)   by Lemma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  and the fact that gcd(</a:t>
            </a:r>
            <a:r>
              <a:rPr i="1" lang="en-US"/>
              <a:t>c</a:t>
            </a:r>
            <a:r>
              <a:rPr lang="en-US"/>
              <a:t>,</a:t>
            </a:r>
            <a:r>
              <a:rPr i="1" lang="en-US"/>
              <a:t>m</a:t>
            </a:r>
            <a:r>
              <a:rPr lang="en-US"/>
              <a:t>)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, it follows that   </a:t>
            </a:r>
            <a:r>
              <a:rPr i="1" lang="en-US"/>
              <a:t>m</a:t>
            </a:r>
            <a:r>
              <a:rPr lang="en-US"/>
              <a:t> | </a:t>
            </a:r>
            <a:r>
              <a:rPr i="1" lang="en-US"/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−</a:t>
            </a:r>
            <a:r>
              <a:rPr lang="en-US"/>
              <a:t> </a:t>
            </a:r>
            <a:r>
              <a:rPr i="1" lang="en-US"/>
              <a:t>b.</a:t>
            </a:r>
            <a:r>
              <a:rPr lang="en-US"/>
              <a:t>  Hence,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/>
              <a:t>a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/>
              <a:t>b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(mod </a:t>
            </a:r>
            <a:r>
              <a:rPr i="1" lang="en-US"/>
              <a:t>m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).</a:t>
            </a:r>
            <a:r>
              <a:rPr lang="en-US"/>
              <a:t> </a:t>
            </a:r>
            <a:endParaRPr/>
          </a:p>
        </p:txBody>
      </p:sp>
      <p:sp>
        <p:nvSpPr>
          <p:cNvPr id="265" name="Google Shape;265;p59"/>
          <p:cNvSpPr/>
          <p:nvPr/>
        </p:nvSpPr>
        <p:spPr>
          <a:xfrm flipH="1" rot="-5400000">
            <a:off x="8382000" y="58674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Section Summary</a:t>
            </a:r>
            <a:endParaRPr/>
          </a:p>
        </p:txBody>
      </p:sp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Prime Numbers and their Properties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Conjectures and Open Problems About Primes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Greatest Common Divisors and Least Common Multiples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Euclidian Algorithm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gcds as Linear Combinations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Primes</a:t>
            </a:r>
            <a:endParaRPr/>
          </a:p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Definition</a:t>
            </a:r>
            <a:r>
              <a:rPr lang="en-US"/>
              <a:t>: A positive integer </a:t>
            </a:r>
            <a:r>
              <a:rPr i="1" lang="en-US"/>
              <a:t>p</a:t>
            </a:r>
            <a:r>
              <a:rPr lang="en-US"/>
              <a:t> greater than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is called </a:t>
            </a:r>
            <a:r>
              <a:rPr i="1" lang="en-US"/>
              <a:t>prime</a:t>
            </a:r>
            <a:r>
              <a:rPr lang="en-US"/>
              <a:t> if the only positive factors of </a:t>
            </a:r>
            <a:r>
              <a:rPr i="1" lang="en-US"/>
              <a:t>p</a:t>
            </a:r>
            <a:r>
              <a:rPr lang="en-US"/>
              <a:t> are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and </a:t>
            </a:r>
            <a:r>
              <a:rPr i="1" lang="en-US"/>
              <a:t>p</a:t>
            </a:r>
            <a:r>
              <a:rPr lang="en-US"/>
              <a:t>. A positive integer that is greater than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and is not prime is called </a:t>
            </a:r>
            <a:r>
              <a:rPr i="1" lang="en-US"/>
              <a:t>composite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</a:t>
            </a:r>
            <a:r>
              <a:rPr b="1" lang="en-US"/>
              <a:t>Example</a:t>
            </a:r>
            <a:r>
              <a:rPr lang="en-US"/>
              <a:t>:  The integer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/>
              <a:t> is prime because its only positive factors are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 and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/>
              <a:t>, but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r>
              <a:rPr lang="en-US"/>
              <a:t> is composite because it is divisible by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The Fundamental Theorem of Arithmetic</a:t>
            </a:r>
            <a:endParaRPr sz="4000"/>
          </a:p>
        </p:txBody>
      </p:sp>
      <p:sp>
        <p:nvSpPr>
          <p:cNvPr id="145" name="Google Shape;145;p3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Theorem</a:t>
            </a:r>
            <a:r>
              <a:rPr lang="en-US"/>
              <a:t>: Every positive integer greater than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can be written uniquely as a prime or as the product of two or more primes where the prime factors are written in order of nondecreasing size.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</a:t>
            </a:r>
            <a:r>
              <a:rPr b="1" lang="en-US"/>
              <a:t>Examples</a:t>
            </a:r>
            <a:r>
              <a:rPr lang="en-US"/>
              <a:t>: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100 = 2 ∙ 2 ∙ 5 ∙ 5 = 2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∙ 5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641 = 641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999 = 3 ∙ 3 ∙ 3 ∙ 37 = 3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∙ 37 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1024 = 2 ∙ 2 ∙ 2 ∙ 2 ∙ 2 ∙ 2 ∙ 2 ∙ 2 ∙ 2 ∙ 2 = 2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The Sieve of </a:t>
            </a:r>
            <a:r>
              <a:rPr lang="en-US"/>
              <a:t>Eratosthenes</a:t>
            </a:r>
            <a:endParaRPr/>
          </a:p>
        </p:txBody>
      </p:sp>
      <p:sp>
        <p:nvSpPr>
          <p:cNvPr id="151" name="Google Shape;151;p38"/>
          <p:cNvSpPr txBox="1"/>
          <p:nvPr/>
        </p:nvSpPr>
        <p:spPr>
          <a:xfrm>
            <a:off x="7010400" y="457200"/>
            <a:ext cx="16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Eratosthenes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276-194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B.C.)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i="1" lang="en-US"/>
              <a:t>Sieve of </a:t>
            </a:r>
            <a:r>
              <a:rPr i="1" lang="en-US"/>
              <a:t>Eratosthenes</a:t>
            </a:r>
            <a:r>
              <a:rPr i="1" lang="en-US"/>
              <a:t> </a:t>
            </a:r>
            <a:r>
              <a:rPr lang="en-US"/>
              <a:t>can be used to find all primes not exceeding a specified positive integer. For example, begin with the list of integers between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and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100</a:t>
            </a:r>
            <a:r>
              <a:rPr lang="en-US"/>
              <a:t>.</a:t>
            </a:r>
            <a:endParaRPr/>
          </a:p>
          <a:p>
            <a:pPr indent="-466915" lvl="1" marL="850392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AutoNum type="alphaLcPeriod"/>
            </a:pPr>
            <a:r>
              <a:rPr lang="en-US"/>
              <a:t>Delete all  the integers, other than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, divisible by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.</a:t>
            </a:r>
            <a:endParaRPr/>
          </a:p>
          <a:p>
            <a:pPr indent="-466915" lvl="1" marL="850392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AutoNum type="alphaLcPeriod"/>
            </a:pPr>
            <a:r>
              <a:rPr lang="en-US"/>
              <a:t>Delete all the integers, other than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, divisible by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.</a:t>
            </a:r>
            <a:endParaRPr/>
          </a:p>
          <a:p>
            <a:pPr indent="-466915" lvl="1" marL="850392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AutoNum type="alphaLcPeriod"/>
            </a:pPr>
            <a:r>
              <a:rPr lang="en-US"/>
              <a:t>Next, delete all the integers, other than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/>
              <a:t>, divisible by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/>
              <a:t>.</a:t>
            </a:r>
            <a:endParaRPr/>
          </a:p>
          <a:p>
            <a:pPr indent="-466915" lvl="1" marL="850392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AutoNum type="alphaLcPeriod"/>
            </a:pPr>
            <a:r>
              <a:rPr lang="en-US"/>
              <a:t>Next, delete all the integers, other than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/>
              <a:t>, divisible by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/>
              <a:t>.</a:t>
            </a:r>
            <a:endParaRPr/>
          </a:p>
          <a:p>
            <a:pPr indent="-466915" lvl="1" marL="850392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AutoNum type="alphaLcPeriod"/>
            </a:pPr>
            <a:r>
              <a:rPr lang="en-US"/>
              <a:t>Since all the remaining integers  are not divisible by any of the previous integers, other than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, the primes are: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</a:t>
            </a:r>
            <a:r>
              <a:rPr lang="en-US" sz="2200"/>
              <a:t>{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2,3,5,7,11,15,1719,23,29,31,37,41,43,47,53,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ts val="2090"/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                59,61,67,71,73,79,83,89, 97</a:t>
            </a:r>
            <a:r>
              <a:rPr lang="en-US" sz="2200"/>
              <a:t>}</a:t>
            </a:r>
            <a:endParaRPr/>
          </a:p>
          <a:p>
            <a:pPr indent="-129238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descr="0711.jpg" id="153" name="Google Shape;1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52400"/>
            <a:ext cx="885444" cy="102184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8"/>
          <p:cNvSpPr txBox="1"/>
          <p:nvPr/>
        </p:nvSpPr>
        <p:spPr>
          <a:xfrm>
            <a:off x="6324600" y="624840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continued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The Sieve of </a:t>
            </a:r>
            <a:r>
              <a:rPr lang="en-US"/>
              <a:t>Eratosthenes</a:t>
            </a:r>
            <a:endParaRPr/>
          </a:p>
        </p:txBody>
      </p:sp>
      <p:pic>
        <p:nvPicPr>
          <p:cNvPr descr="table32.jpg" id="160" name="Google Shape;160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35475"/>
            <a:ext cx="5181600" cy="43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 txBox="1"/>
          <p:nvPr/>
        </p:nvSpPr>
        <p:spPr>
          <a:xfrm>
            <a:off x="5638800" y="1828800"/>
            <a:ext cx="2971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If an integer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is a composite integer, then it has a prime divisor less than or equal to √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To see this, note that if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ab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then  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≤ √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 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or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 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≤√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Trial division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a very </a:t>
            </a:r>
            <a:r>
              <a:rPr i="0" lang="en-US" sz="1800" u="none" cap="none" strike="noStrike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inefficient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method of determining if a number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is prime, is to try every integer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≤√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 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and see if n is divisible by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Distribution of Primes</a:t>
            </a:r>
            <a:endParaRPr/>
          </a:p>
        </p:txBody>
      </p:sp>
      <p:sp>
        <p:nvSpPr>
          <p:cNvPr id="167" name="Google Shape;167;p4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Mathematicians have been interested in the distribution of prime numbers among the positive integers. In the nineteenth century, the </a:t>
            </a:r>
            <a:r>
              <a:rPr i="1" lang="en-US"/>
              <a:t>prime number theorem </a:t>
            </a:r>
            <a:r>
              <a:rPr lang="en-US"/>
              <a:t>was proved which</a:t>
            </a:r>
            <a:r>
              <a:rPr i="1" lang="en-US"/>
              <a:t> </a:t>
            </a:r>
            <a:r>
              <a:rPr lang="en-US"/>
              <a:t>gives an asymptotic estimate for the number of primes not exceeding </a:t>
            </a:r>
            <a:r>
              <a:rPr i="1" lang="en-US"/>
              <a:t>x</a:t>
            </a:r>
            <a:r>
              <a:rPr lang="en-US"/>
              <a:t>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 </a:t>
            </a:r>
            <a:r>
              <a:rPr b="1" lang="en-US"/>
              <a:t>Prime Number Theorem</a:t>
            </a:r>
            <a:r>
              <a:rPr lang="en-US"/>
              <a:t>: The ratio of the number of primes not exceeding </a:t>
            </a:r>
            <a:r>
              <a:rPr i="1" lang="en-US"/>
              <a:t>x</a:t>
            </a:r>
            <a:r>
              <a:rPr lang="en-US"/>
              <a:t> and </a:t>
            </a:r>
            <a:r>
              <a:rPr i="1" lang="en-US"/>
              <a:t>x</a:t>
            </a:r>
            <a:r>
              <a:rPr lang="en-US"/>
              <a:t>/ln </a:t>
            </a:r>
            <a:r>
              <a:rPr i="1" lang="en-US"/>
              <a:t>x </a:t>
            </a:r>
            <a:r>
              <a:rPr lang="en-US"/>
              <a:t>approaches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as </a:t>
            </a:r>
            <a:r>
              <a:rPr i="1" lang="en-US"/>
              <a:t>x</a:t>
            </a:r>
            <a:r>
              <a:rPr lang="en-US"/>
              <a:t> grows without bound. (ln </a:t>
            </a:r>
            <a:r>
              <a:rPr i="1" lang="en-US"/>
              <a:t>x</a:t>
            </a:r>
            <a:r>
              <a:rPr lang="en-US"/>
              <a:t> is the natural logarithm of </a:t>
            </a:r>
            <a:r>
              <a:rPr i="1" lang="en-US"/>
              <a:t>x</a:t>
            </a:r>
            <a:r>
              <a:rPr lang="en-US"/>
              <a:t>)</a:t>
            </a:r>
            <a:endParaRPr/>
          </a:p>
          <a:p>
            <a:pPr indent="-256603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The theorem tells us that the number of primes not exceeding </a:t>
            </a:r>
            <a:r>
              <a:rPr i="1" lang="en-US"/>
              <a:t>x</a:t>
            </a:r>
            <a:r>
              <a:rPr lang="en-US"/>
              <a:t>, can be approximated by </a:t>
            </a:r>
            <a:r>
              <a:rPr i="1" lang="en-US"/>
              <a:t>x</a:t>
            </a:r>
            <a:r>
              <a:rPr lang="en-US"/>
              <a:t>/ln </a:t>
            </a:r>
            <a:r>
              <a:rPr i="1" lang="en-US"/>
              <a:t>x</a:t>
            </a:r>
            <a:r>
              <a:rPr lang="en-US"/>
              <a:t>.</a:t>
            </a:r>
            <a:endParaRPr/>
          </a:p>
          <a:p>
            <a:pPr indent="-256603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The odds that a randomly selected positive integer less than </a:t>
            </a:r>
            <a:r>
              <a:rPr i="1" lang="en-US"/>
              <a:t>n</a:t>
            </a:r>
            <a:r>
              <a:rPr lang="en-US"/>
              <a:t> is prime are approximately (</a:t>
            </a:r>
            <a:r>
              <a:rPr i="1" lang="en-US"/>
              <a:t>n</a:t>
            </a:r>
            <a:r>
              <a:rPr lang="en-US"/>
              <a:t>/ln </a:t>
            </a:r>
            <a:r>
              <a:rPr i="1" lang="en-US"/>
              <a:t>n</a:t>
            </a:r>
            <a:r>
              <a:rPr lang="en-US"/>
              <a:t>)/</a:t>
            </a:r>
            <a:r>
              <a:rPr i="1" lang="en-US"/>
              <a:t>n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/ln </a:t>
            </a:r>
            <a:r>
              <a:rPr i="1" lang="en-US"/>
              <a:t>n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Generating Primes</a:t>
            </a:r>
            <a:endParaRPr/>
          </a:p>
        </p:txBody>
      </p:sp>
      <p:sp>
        <p:nvSpPr>
          <p:cNvPr id="173" name="Google Shape;173;p4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464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problem of generating large  primes is of both theoretical and practical interest.</a:t>
            </a:r>
            <a:endParaRPr sz="2200"/>
          </a:p>
          <a:p>
            <a:pPr indent="-292464" lvl="0" marL="274320" rtl="0" algn="l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So far, no useful closed formula that always produces primes  has been found. There is no simple  function </a:t>
            </a:r>
            <a:r>
              <a:rPr i="1" lang="en-US" sz="2200"/>
              <a:t>f </a:t>
            </a:r>
            <a:r>
              <a:rPr lang="en-US" sz="2200"/>
              <a:t>(</a:t>
            </a:r>
            <a:r>
              <a:rPr i="1" lang="en-US" sz="2200"/>
              <a:t>n</a:t>
            </a:r>
            <a:r>
              <a:rPr lang="en-US" sz="2200"/>
              <a:t>) such that </a:t>
            </a:r>
            <a:r>
              <a:rPr i="1" lang="en-US" sz="2200"/>
              <a:t>f </a:t>
            </a:r>
            <a:r>
              <a:rPr lang="en-US" sz="2200"/>
              <a:t>(</a:t>
            </a:r>
            <a:r>
              <a:rPr i="1" lang="en-US" sz="2200"/>
              <a:t>n</a:t>
            </a:r>
            <a:r>
              <a:rPr lang="en-US" sz="2200"/>
              <a:t>) is prime for all positive integers </a:t>
            </a:r>
            <a:r>
              <a:rPr i="1" lang="en-US" sz="2200"/>
              <a:t>n</a:t>
            </a:r>
            <a:r>
              <a:rPr lang="en-US" sz="2200"/>
              <a:t>. </a:t>
            </a:r>
            <a:endParaRPr sz="2200"/>
          </a:p>
          <a:p>
            <a:pPr indent="-292464" lvl="0" marL="274320" rtl="0" algn="l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But </a:t>
            </a:r>
            <a:r>
              <a:rPr i="1" lang="en-US" sz="2200"/>
              <a:t>f </a:t>
            </a:r>
            <a:r>
              <a:rPr lang="en-US" sz="2200"/>
              <a:t>(</a:t>
            </a:r>
            <a:r>
              <a:rPr i="1" lang="en-US" sz="2200"/>
              <a:t>n</a:t>
            </a:r>
            <a:r>
              <a:rPr lang="en-US" sz="2200"/>
              <a:t>) = </a:t>
            </a:r>
            <a:r>
              <a:rPr i="1" lang="en-US" sz="2200"/>
              <a:t>n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200"/>
              <a:t>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200"/>
              <a:t> </a:t>
            </a:r>
            <a:r>
              <a:rPr i="1" lang="en-US" sz="2200"/>
              <a:t>n</a:t>
            </a:r>
            <a:r>
              <a:rPr lang="en-US" sz="2200"/>
              <a:t> +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41</a:t>
            </a:r>
            <a:r>
              <a:rPr lang="en-US" sz="2200"/>
              <a:t>  is prime for all integers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1,2,…, 40</a:t>
            </a:r>
            <a:r>
              <a:rPr lang="en-US" sz="2200"/>
              <a:t>. Because of this, we might conjecture that </a:t>
            </a:r>
            <a:r>
              <a:rPr i="1" lang="en-US" sz="2200"/>
              <a:t>f </a:t>
            </a:r>
            <a:r>
              <a:rPr lang="en-US" sz="2200"/>
              <a:t>(</a:t>
            </a:r>
            <a:r>
              <a:rPr i="1" lang="en-US" sz="2200"/>
              <a:t>n</a:t>
            </a:r>
            <a:r>
              <a:rPr lang="en-US" sz="2200"/>
              <a:t>) is prime for all positive integers </a:t>
            </a:r>
            <a:r>
              <a:rPr i="1" lang="en-US" sz="2200"/>
              <a:t>n</a:t>
            </a:r>
            <a:r>
              <a:rPr lang="en-US" sz="2200"/>
              <a:t>.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But </a:t>
            </a:r>
            <a:r>
              <a:rPr i="1" lang="en-US" sz="2200"/>
              <a:t>f </a:t>
            </a:r>
            <a:r>
              <a:rPr lang="en-US" sz="2200"/>
              <a:t>(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41</a:t>
            </a:r>
            <a:r>
              <a:rPr lang="en-US" sz="2200"/>
              <a:t>) =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41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is not prime. </a:t>
            </a:r>
            <a:endParaRPr sz="2200"/>
          </a:p>
          <a:p>
            <a:pPr indent="-292464" lvl="0" marL="274320" rtl="0" algn="l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More generally, </a:t>
            </a:r>
            <a:r>
              <a:rPr b="1" lang="en-US" sz="2200">
                <a:solidFill>
                  <a:srgbClr val="C00000"/>
                </a:solidFill>
              </a:rPr>
              <a:t>there is no polynomial with integer coefficients</a:t>
            </a:r>
            <a:r>
              <a:rPr lang="en-US" sz="2200"/>
              <a:t> such that  </a:t>
            </a:r>
            <a:r>
              <a:rPr i="1" lang="en-US" sz="2200"/>
              <a:t>f </a:t>
            </a:r>
            <a:r>
              <a:rPr lang="en-US" sz="2200"/>
              <a:t>(</a:t>
            </a:r>
            <a:r>
              <a:rPr i="1" lang="en-US" sz="2200"/>
              <a:t>n</a:t>
            </a:r>
            <a:r>
              <a:rPr lang="en-US" sz="2200"/>
              <a:t>) is prime for all positive integers </a:t>
            </a:r>
            <a:r>
              <a:rPr i="1" lang="en-US" sz="2200"/>
              <a:t>n. </a:t>
            </a:r>
            <a:r>
              <a:rPr lang="en-US" sz="2200"/>
              <a:t>(See supplementary Exercise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23</a:t>
            </a:r>
            <a:r>
              <a:rPr lang="en-US" sz="2200"/>
              <a:t>.)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Conjectures about Primes</a:t>
            </a:r>
            <a:endParaRPr/>
          </a:p>
        </p:txBody>
      </p:sp>
      <p:sp>
        <p:nvSpPr>
          <p:cNvPr id="179" name="Google Shape;179;p4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733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940"/>
              <a:t>Even though primes have been studied extensively for centuries, many conjectures about them are unresolved, including:</a:t>
            </a:r>
            <a:endParaRPr sz="1940"/>
          </a:p>
          <a:p>
            <a:pPr indent="-279733" lvl="0" marL="274320" rtl="0" algn="l">
              <a:lnSpc>
                <a:spcPct val="90000"/>
              </a:lnSpc>
              <a:spcBef>
                <a:spcPts val="403"/>
              </a:spcBef>
              <a:spcAft>
                <a:spcPts val="0"/>
              </a:spcAft>
              <a:buSzPts val="2000"/>
              <a:buChar char="●"/>
            </a:pPr>
            <a:r>
              <a:rPr i="1" lang="en-US" sz="1940"/>
              <a:t>Goldbach’s Conjecture</a:t>
            </a:r>
            <a:r>
              <a:rPr lang="en-US" sz="1940"/>
              <a:t>: Every even integer </a:t>
            </a:r>
            <a:r>
              <a:rPr i="1" lang="en-US" sz="1940"/>
              <a:t>n</a:t>
            </a:r>
            <a:r>
              <a:rPr lang="en-US" sz="1940"/>
              <a:t>, </a:t>
            </a:r>
            <a:r>
              <a:rPr i="1" lang="en-US" sz="1940"/>
              <a:t>n</a:t>
            </a:r>
            <a:r>
              <a:rPr lang="en-US" sz="1940"/>
              <a:t> &gt; 2, is the sum of two primes. It has been verified  by computer for all positive even integers up to  1.6 ∙10</a:t>
            </a:r>
            <a:r>
              <a:rPr baseline="30000" lang="en-US" sz="1940"/>
              <a:t>18</a:t>
            </a:r>
            <a:r>
              <a:rPr lang="en-US" sz="1940"/>
              <a:t>.  The conjecture is believed to be true by most mathematicians.</a:t>
            </a:r>
            <a:endParaRPr sz="1940"/>
          </a:p>
          <a:p>
            <a:pPr indent="-279733" lvl="0" marL="274320" rtl="0" algn="l">
              <a:lnSpc>
                <a:spcPct val="90000"/>
              </a:lnSpc>
              <a:spcBef>
                <a:spcPts val="403"/>
              </a:spcBef>
              <a:spcAft>
                <a:spcPts val="0"/>
              </a:spcAft>
              <a:buSzPts val="2000"/>
              <a:buChar char="●"/>
            </a:pPr>
            <a:r>
              <a:rPr lang="en-US" sz="1940"/>
              <a:t>There are infinitely many primes of the form </a:t>
            </a:r>
            <a:r>
              <a:rPr i="1" lang="en-US" sz="1940"/>
              <a:t>n</a:t>
            </a:r>
            <a:r>
              <a:rPr baseline="30000" lang="en-US" sz="1940"/>
              <a:t>2</a:t>
            </a:r>
            <a:r>
              <a:rPr lang="en-US" sz="1940"/>
              <a:t> + 1, where </a:t>
            </a:r>
            <a:r>
              <a:rPr i="1" lang="en-US" sz="1940"/>
              <a:t>n</a:t>
            </a:r>
            <a:r>
              <a:rPr lang="en-US" sz="1940"/>
              <a:t> is a positive integer. But it has been shown that there are infinitely many primes  of the form </a:t>
            </a:r>
            <a:r>
              <a:rPr i="1" lang="en-US" sz="1940"/>
              <a:t>n</a:t>
            </a:r>
            <a:r>
              <a:rPr baseline="30000" lang="en-US" sz="1940"/>
              <a:t>2</a:t>
            </a:r>
            <a:r>
              <a:rPr lang="en-US" sz="1940"/>
              <a:t> + 1, where </a:t>
            </a:r>
            <a:r>
              <a:rPr i="1" lang="en-US" sz="1940"/>
              <a:t>n</a:t>
            </a:r>
            <a:r>
              <a:rPr lang="en-US" sz="1940"/>
              <a:t> is a positive  integer or  the product of at most two primes.</a:t>
            </a:r>
            <a:endParaRPr sz="1940"/>
          </a:p>
          <a:p>
            <a:pPr indent="-279732" lvl="0" marL="274320" rtl="0" algn="l">
              <a:lnSpc>
                <a:spcPct val="90000"/>
              </a:lnSpc>
              <a:spcBef>
                <a:spcPts val="403"/>
              </a:spcBef>
              <a:spcAft>
                <a:spcPts val="0"/>
              </a:spcAft>
              <a:buSzPts val="2000"/>
              <a:buChar char="●"/>
            </a:pPr>
            <a:r>
              <a:rPr i="1" lang="en-US" sz="1940"/>
              <a:t>The Twin Prime Conjecture</a:t>
            </a:r>
            <a:r>
              <a:rPr lang="en-US" sz="1940"/>
              <a:t>: The twin prime conjecture is that there are infinitely many pairs of twin primes. Twin primes are pairs of primes that differ by 2. Examples are 3 and 5, 5 and 7, 11 and 13, etc. The current world’s record for twin primes (as of mid 2011) consists of numbers   65,516,468,355∙23</a:t>
            </a:r>
            <a:r>
              <a:rPr baseline="30000" lang="en-US" sz="1940"/>
              <a:t>33,333</a:t>
            </a:r>
            <a:r>
              <a:rPr lang="en-US" sz="1940"/>
              <a:t> ±1, which have 100,355 decimal digits.</a:t>
            </a:r>
            <a:endParaRPr sz="19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 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2014-01-07T19:45:03Z</dcterms:created>
  <dc:creator>Richard Scherl</dc:creator>
</cp:coreProperties>
</file>