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Constantia"/>
      <p:regular r:id="rId31"/>
      <p:bold r:id="rId32"/>
      <p:italic r:id="rId33"/>
      <p:boldItalic r:id="rId34"/>
    </p:embeddedFont>
    <p:embeddedFont>
      <p:font typeface="Cambria Math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6" roundtripDataSignature="AMtx7mgRJltGAorcq9GW58eEBeQ8UUKa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nstanti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onstantia-italic.fntdata"/><Relationship Id="rId10" Type="http://schemas.openxmlformats.org/officeDocument/2006/relationships/slide" Target="slides/slide5.xml"/><Relationship Id="rId32" Type="http://schemas.openxmlformats.org/officeDocument/2006/relationships/font" Target="fonts/Constantia-bold.fntdata"/><Relationship Id="rId13" Type="http://schemas.openxmlformats.org/officeDocument/2006/relationships/slide" Target="slides/slide8.xml"/><Relationship Id="rId35" Type="http://schemas.openxmlformats.org/officeDocument/2006/relationships/font" Target="fonts/CambriaMath-regular.fntdata"/><Relationship Id="rId12" Type="http://schemas.openxmlformats.org/officeDocument/2006/relationships/slide" Target="slides/slide7.xml"/><Relationship Id="rId34" Type="http://schemas.openxmlformats.org/officeDocument/2006/relationships/font" Target="fonts/Constanti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22248410ee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322248410ee_3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84f56c754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3284f56c754_6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284f56c754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3284f56c754_1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2248410ee_3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322248410ee_3_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CFE2F3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g2fef9f2c54d_0_2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9" name="Google Shape;29;g2fef9f2c54d_0_2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2fef9f2c54d_0_2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2fef9f2c54d_0_2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2fef9f2c54d_0_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2fef9f2c54d_0_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g2fef9f2c54d_0_24"/>
          <p:cNvSpPr txBox="1"/>
          <p:nvPr>
            <p:ph type="ctrTitle"/>
          </p:nvPr>
        </p:nvSpPr>
        <p:spPr>
          <a:xfrm>
            <a:off x="533400" y="1371600"/>
            <a:ext cx="785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alibri"/>
              <a:buNone/>
              <a:defRPr b="1" sz="5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2fef9f2c54d_0_24"/>
          <p:cNvSpPr txBox="1"/>
          <p:nvPr>
            <p:ph idx="1" type="subTitle"/>
          </p:nvPr>
        </p:nvSpPr>
        <p:spPr>
          <a:xfrm>
            <a:off x="533400" y="3228536"/>
            <a:ext cx="7854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47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" name="Google Shape;36;g2fef9f2c54d_0_24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g2fef9f2c54d_0_24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g2fef9f2c54d_0_24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" name="Google Shape;39;g2fef9f2c54d_0_24"/>
          <p:cNvGrpSpPr/>
          <p:nvPr/>
        </p:nvGrpSpPr>
        <p:grpSpPr>
          <a:xfrm>
            <a:off x="175" y="5715115"/>
            <a:ext cx="9144052" cy="1142603"/>
            <a:chOff x="-4085248" y="3903669"/>
            <a:chExt cx="13229243" cy="1239938"/>
          </a:xfrm>
        </p:grpSpPr>
        <p:sp>
          <p:nvSpPr>
            <p:cNvPr id="40" name="Google Shape;40;g2fef9f2c54d_0_2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2fef9f2c54d_0_2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2fef9f2c54d_0_2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2fef9f2c54d_0_2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2fef9f2c54d_0_24"/>
            <p:cNvSpPr/>
            <p:nvPr/>
          </p:nvSpPr>
          <p:spPr>
            <a:xfrm>
              <a:off x="-4085248" y="4891607"/>
              <a:ext cx="13229100" cy="2520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ef9f2c54d_0_10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2fef9f2c54d_0_101"/>
          <p:cNvSpPr txBox="1"/>
          <p:nvPr>
            <p:ph idx="1" type="body"/>
          </p:nvPr>
        </p:nvSpPr>
        <p:spPr>
          <a:xfrm rot="5400000">
            <a:off x="2377500" y="15180"/>
            <a:ext cx="4389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g2fef9f2c54d_0_101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2fef9f2c54d_0_101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2fef9f2c54d_0_101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ef9f2c54d_0_107"/>
          <p:cNvSpPr txBox="1"/>
          <p:nvPr>
            <p:ph type="title"/>
          </p:nvPr>
        </p:nvSpPr>
        <p:spPr>
          <a:xfrm rot="5400000">
            <a:off x="5052150" y="2491651"/>
            <a:ext cx="5211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2fef9f2c54d_0_107"/>
          <p:cNvSpPr txBox="1"/>
          <p:nvPr>
            <p:ph idx="1" type="body"/>
          </p:nvPr>
        </p:nvSpPr>
        <p:spPr>
          <a:xfrm rot="5400000">
            <a:off x="861150" y="510451"/>
            <a:ext cx="52119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2fef9f2c54d_0_107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2fef9f2c54d_0_107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2fef9f2c54d_0_107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fef9f2c54d_0_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g2fef9f2c54d_0_18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g2fef9f2c54d_0_18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2fef9f2c54d_0_18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g2fef9f2c54d_0_18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CFE2F3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fef9f2c54d_0_42"/>
          <p:cNvSpPr txBox="1"/>
          <p:nvPr>
            <p:ph type="title"/>
          </p:nvPr>
        </p:nvSpPr>
        <p:spPr>
          <a:xfrm>
            <a:off x="530352" y="1316736"/>
            <a:ext cx="77724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alibri"/>
              <a:buNone/>
              <a:defRPr b="1" sz="56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2fef9f2c54d_0_42"/>
          <p:cNvSpPr txBox="1"/>
          <p:nvPr>
            <p:ph idx="1" type="body"/>
          </p:nvPr>
        </p:nvSpPr>
        <p:spPr>
          <a:xfrm>
            <a:off x="530352" y="2704664"/>
            <a:ext cx="77724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  <a:defRPr sz="2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120"/>
              <a:buNone/>
              <a:defRPr sz="16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910"/>
              <a:buNone/>
              <a:defRPr sz="14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910"/>
              <a:buNone/>
              <a:defRPr sz="1400">
                <a:solidFill>
                  <a:srgbClr val="000000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g2fef9f2c54d_0_42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2fef9f2c54d_0_42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2fef9f2c54d_0_42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7" name="Google Shape;57;g2fef9f2c54d_0_42"/>
          <p:cNvGrpSpPr/>
          <p:nvPr/>
        </p:nvGrpSpPr>
        <p:grpSpPr>
          <a:xfrm>
            <a:off x="175" y="5715115"/>
            <a:ext cx="9144052" cy="1142603"/>
            <a:chOff x="-4085248" y="3903669"/>
            <a:chExt cx="13229243" cy="1239938"/>
          </a:xfrm>
        </p:grpSpPr>
        <p:sp>
          <p:nvSpPr>
            <p:cNvPr id="58" name="Google Shape;58;g2fef9f2c54d_0_42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2fef9f2c54d_0_42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2fef9f2c54d_0_4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2fef9f2c54d_0_42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2fef9f2c54d_0_42"/>
            <p:cNvSpPr/>
            <p:nvPr/>
          </p:nvSpPr>
          <p:spPr>
            <a:xfrm>
              <a:off x="-4085248" y="4891607"/>
              <a:ext cx="13229100" cy="2520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ef9f2c54d_0_5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2fef9f2c54d_0_54"/>
          <p:cNvSpPr txBox="1"/>
          <p:nvPr>
            <p:ph idx="1" type="body"/>
          </p:nvPr>
        </p:nvSpPr>
        <p:spPr>
          <a:xfrm>
            <a:off x="457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g2fef9f2c54d_0_54"/>
          <p:cNvSpPr txBox="1"/>
          <p:nvPr>
            <p:ph idx="2" type="body"/>
          </p:nvPr>
        </p:nvSpPr>
        <p:spPr>
          <a:xfrm>
            <a:off x="4648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g2fef9f2c54d_0_54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2fef9f2c54d_0_54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2fef9f2c54d_0_54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ef9f2c54d_0_6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2fef9f2c54d_0_61"/>
          <p:cNvSpPr txBox="1"/>
          <p:nvPr>
            <p:ph idx="1" type="body"/>
          </p:nvPr>
        </p:nvSpPr>
        <p:spPr>
          <a:xfrm>
            <a:off x="457200" y="1855248"/>
            <a:ext cx="4040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g2fef9f2c54d_0_61"/>
          <p:cNvSpPr txBox="1"/>
          <p:nvPr>
            <p:ph idx="2" type="body"/>
          </p:nvPr>
        </p:nvSpPr>
        <p:spPr>
          <a:xfrm>
            <a:off x="4645025" y="1859757"/>
            <a:ext cx="40419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g2fef9f2c54d_0_61"/>
          <p:cNvSpPr txBox="1"/>
          <p:nvPr>
            <p:ph idx="3" type="body"/>
          </p:nvPr>
        </p:nvSpPr>
        <p:spPr>
          <a:xfrm>
            <a:off x="457200" y="2514600"/>
            <a:ext cx="40401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g2fef9f2c54d_0_61"/>
          <p:cNvSpPr txBox="1"/>
          <p:nvPr>
            <p:ph idx="4" type="body"/>
          </p:nvPr>
        </p:nvSpPr>
        <p:spPr>
          <a:xfrm>
            <a:off x="4645025" y="2514600"/>
            <a:ext cx="40419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g2fef9f2c54d_0_61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2fef9f2c54d_0_61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2fef9f2c54d_0_61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g2fef9f2c54d_0_7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81" name="Google Shape;81;g2fef9f2c54d_0_7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2fef9f2c54d_0_7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2fef9f2c54d_0_7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2fef9f2c54d_0_7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2fef9f2c54d_0_7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g2fef9f2c54d_0_70"/>
          <p:cNvSpPr txBox="1"/>
          <p:nvPr>
            <p:ph type="title"/>
          </p:nvPr>
        </p:nvSpPr>
        <p:spPr>
          <a:xfrm>
            <a:off x="457200" y="19994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2fef9f2c54d_0_70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2fef9f2c54d_0_70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2fef9f2c54d_0_70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ef9f2c54d_0_81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2fef9f2c54d_0_81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2fef9f2c54d_0_81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ef9f2c54d_0_85"/>
          <p:cNvSpPr txBox="1"/>
          <p:nvPr>
            <p:ph type="title"/>
          </p:nvPr>
        </p:nvSpPr>
        <p:spPr>
          <a:xfrm>
            <a:off x="685800" y="514352"/>
            <a:ext cx="27432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2fef9f2c54d_0_85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g2fef9f2c54d_0_85"/>
          <p:cNvSpPr txBox="1"/>
          <p:nvPr>
            <p:ph idx="2" type="body"/>
          </p:nvPr>
        </p:nvSpPr>
        <p:spPr>
          <a:xfrm>
            <a:off x="3575050" y="1676400"/>
            <a:ext cx="5111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g2fef9f2c54d_0_85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2fef9f2c54d_0_85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2fef9f2c54d_0_85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ef9f2c54d_0_92"/>
          <p:cNvSpPr/>
          <p:nvPr/>
        </p:nvSpPr>
        <p:spPr>
          <a:xfrm flipH="1" rot="-10380037">
            <a:off x="4172401" y="1918610"/>
            <a:ext cx="4293497" cy="3360183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1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3" name="Google Shape;103;g2fef9f2c54d_0_92"/>
          <p:cNvSpPr/>
          <p:nvPr/>
        </p:nvSpPr>
        <p:spPr>
          <a:xfrm flipH="1" rot="-10380733">
            <a:off x="8004114" y="5359839"/>
            <a:ext cx="155354" cy="155354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4" name="Google Shape;104;g2fef9f2c54d_0_92"/>
          <p:cNvSpPr txBox="1"/>
          <p:nvPr>
            <p:ph type="title"/>
          </p:nvPr>
        </p:nvSpPr>
        <p:spPr>
          <a:xfrm>
            <a:off x="609600" y="1177000"/>
            <a:ext cx="3352800" cy="15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  <a:defRPr b="1"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g2fef9f2c54d_0_92"/>
          <p:cNvSpPr txBox="1"/>
          <p:nvPr>
            <p:ph idx="1" type="body"/>
          </p:nvPr>
        </p:nvSpPr>
        <p:spPr>
          <a:xfrm>
            <a:off x="609600" y="2828775"/>
            <a:ext cx="3352800" cy="21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Font typeface="Constantia"/>
              <a:buNone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2000"/>
              <a:buChar char="⚫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⚫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600"/>
              <a:buChar char="⚫"/>
              <a:defRPr sz="1600"/>
            </a:lvl4pPr>
            <a:lvl5pPr indent="-3175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400"/>
              <a:buChar char="⚫"/>
              <a:defRPr sz="1400"/>
            </a:lvl5pPr>
            <a:lvl6pPr indent="-3048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⚫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⚫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06" name="Google Shape;106;g2fef9f2c54d_0_92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2fef9f2c54d_0_92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2fef9f2c54d_0_92"/>
          <p:cNvSpPr txBox="1"/>
          <p:nvPr>
            <p:ph idx="12" type="sldNum"/>
          </p:nvPr>
        </p:nvSpPr>
        <p:spPr>
          <a:xfrm>
            <a:off x="8077200" y="6356350"/>
            <a:ext cx="60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g2fef9f2c54d_0_92"/>
          <p:cNvSpPr/>
          <p:nvPr>
            <p:ph idx="2" type="pic"/>
          </p:nvPr>
        </p:nvSpPr>
        <p:spPr>
          <a:xfrm rot="420005">
            <a:off x="4433519" y="1993203"/>
            <a:ext cx="3771211" cy="3210857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2" ty="0" sy="65002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2fef9f2c54d_0_0"/>
          <p:cNvGrpSpPr/>
          <p:nvPr/>
        </p:nvGrpSpPr>
        <p:grpSpPr>
          <a:xfrm>
            <a:off x="7600940" y="3"/>
            <a:ext cx="1542914" cy="1371650"/>
            <a:chOff x="6098378" y="5"/>
            <a:chExt cx="3045625" cy="2030570"/>
          </a:xfrm>
        </p:grpSpPr>
        <p:sp>
          <p:nvSpPr>
            <p:cNvPr id="11" name="Google Shape;11;g2fef9f2c54d_0_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g2fef9f2c54d_0_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2fef9f2c54d_0_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2fef9f2c54d_0_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2fef9f2c54d_0_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6;g2fef9f2c54d_0_0"/>
          <p:cNvGrpSpPr/>
          <p:nvPr/>
        </p:nvGrpSpPr>
        <p:grpSpPr>
          <a:xfrm>
            <a:off x="-2" y="6104999"/>
            <a:ext cx="9144071" cy="752890"/>
            <a:chOff x="-10935211" y="3903669"/>
            <a:chExt cx="20079206" cy="1239937"/>
          </a:xfrm>
        </p:grpSpPr>
        <p:sp>
          <p:nvSpPr>
            <p:cNvPr id="17" name="Google Shape;17;g2fef9f2c54d_0_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g2fef9f2c54d_0_0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2fef9f2c54d_0_0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g2fef9f2c54d_0_0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g2fef9f2c54d_0_0"/>
            <p:cNvSpPr/>
            <p:nvPr/>
          </p:nvSpPr>
          <p:spPr>
            <a:xfrm>
              <a:off x="-10935211" y="4891606"/>
              <a:ext cx="20079000" cy="2520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g2fef9f2c54d_0_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5000"/>
              <a:buFont typeface="Calibri"/>
              <a:buNone/>
              <a:defRPr b="0" i="0" sz="5000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2fef9f2c54d_0_0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4" name="Google Shape;24;g2fef9f2c54d_0_0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5" name="Google Shape;25;g2fef9f2c54d_0_0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6" name="Google Shape;26;g2fef9f2c54d_0_0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ctrTitle"/>
          </p:nvPr>
        </p:nvSpPr>
        <p:spPr>
          <a:xfrm>
            <a:off x="533400" y="1752600"/>
            <a:ext cx="785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/>
              <a:t>Lecture 14: The Basic Rules of Counting</a:t>
            </a:r>
            <a:endParaRPr/>
          </a:p>
        </p:txBody>
      </p:sp>
      <p:sp>
        <p:nvSpPr>
          <p:cNvPr id="127" name="Google Shape;127;p3"/>
          <p:cNvSpPr txBox="1"/>
          <p:nvPr>
            <p:ph idx="1" type="subTitle"/>
          </p:nvPr>
        </p:nvSpPr>
        <p:spPr>
          <a:xfrm>
            <a:off x="533400" y="3609536"/>
            <a:ext cx="7854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Section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6</a:t>
            </a:r>
            <a:r>
              <a:rPr lang="en-US"/>
              <a:t>.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type="title"/>
          </p:nvPr>
        </p:nvSpPr>
        <p:spPr>
          <a:xfrm>
            <a:off x="457200" y="170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/>
              <a:t>The Sum Rule in terms of sets</a:t>
            </a:r>
            <a:endParaRPr sz="4000"/>
          </a:p>
        </p:txBody>
      </p:sp>
      <p:sp>
        <p:nvSpPr>
          <p:cNvPr id="200" name="Google Shape;200;p1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mbria Math"/>
              <a:buChar char="❖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The sum rule can be phrased in terms of sets.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       |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∪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|= |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| + |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| as long as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and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are disjoint sets.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Cambria Math"/>
              <a:buChar char="❖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Or more generally,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Cambria Math"/>
              <a:buChar char="❖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The case where the sets have elements in common will be discussed when we consider the subtraction rule (remember inclusion-exclusion principle?)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914400" y="3576088"/>
            <a:ext cx="7315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|</a:t>
            </a:r>
            <a:r>
              <a:rPr i="1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0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0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∪ </a:t>
            </a:r>
            <a:r>
              <a:rPr i="1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0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0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∪ ∙∙∙ ∪ </a:t>
            </a:r>
            <a:r>
              <a:rPr i="1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m</a:t>
            </a:r>
            <a:r>
              <a:rPr i="0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|= |</a:t>
            </a:r>
            <a:r>
              <a:rPr i="1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0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0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| + |</a:t>
            </a:r>
            <a:r>
              <a:rPr i="1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0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0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| + ∙∙∙ + |</a:t>
            </a:r>
            <a:r>
              <a:rPr i="1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m</a:t>
            </a:r>
            <a:r>
              <a:rPr i="0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| </a:t>
            </a:r>
            <a:r>
              <a:rPr i="1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1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            </a:t>
            </a:r>
            <a:r>
              <a:rPr i="0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when </a:t>
            </a:r>
            <a:r>
              <a:rPr i="1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i="1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0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∩ </a:t>
            </a:r>
            <a:r>
              <a:rPr i="1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j</a:t>
            </a:r>
            <a:r>
              <a:rPr i="0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= ∅ for all </a:t>
            </a:r>
            <a:r>
              <a:rPr i="1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i="0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 </a:t>
            </a:r>
            <a:r>
              <a:rPr i="1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j</a:t>
            </a:r>
            <a:r>
              <a:rPr i="0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i="0" sz="24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Combining the Sum and Product Rule</a:t>
            </a:r>
            <a:endParaRPr/>
          </a:p>
        </p:txBody>
      </p:sp>
      <p:sp>
        <p:nvSpPr>
          <p:cNvPr id="207" name="Google Shape;207;p14"/>
          <p:cNvSpPr txBox="1"/>
          <p:nvPr>
            <p:ph idx="1" type="body"/>
          </p:nvPr>
        </p:nvSpPr>
        <p:spPr>
          <a:xfrm>
            <a:off x="457200" y="1935476"/>
            <a:ext cx="82296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Example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 Suppose statement labels in a programming language can be either a single letter or a letter followed by a digit. Find the number of possible labels.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Solution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 Two ways to make a label. 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Only one letter = 26, 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 Letter followed by a digit = 26*10 = 260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[product rule]</a:t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Total labels = 26 + 260 = 286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[sum rule]</a:t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/>
          <p:nvPr>
            <p:ph type="title"/>
          </p:nvPr>
        </p:nvSpPr>
        <p:spPr>
          <a:xfrm>
            <a:off x="457200" y="18296"/>
            <a:ext cx="76197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Counting Passwords</a:t>
            </a:r>
            <a:endParaRPr/>
          </a:p>
        </p:txBody>
      </p:sp>
      <p:sp>
        <p:nvSpPr>
          <p:cNvPr id="213" name="Google Shape;213;p15"/>
          <p:cNvSpPr txBox="1"/>
          <p:nvPr>
            <p:ph idx="1" type="body"/>
          </p:nvPr>
        </p:nvSpPr>
        <p:spPr>
          <a:xfrm>
            <a:off x="381000" y="862500"/>
            <a:ext cx="82758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Example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: Each user on a computer system has a password, which is six to eight characters long, where each character is an uppercase letter or a digit. Each password must contain at least one digit. How many possible passwords are there?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381000" y="2274000"/>
            <a:ext cx="7992600" cy="3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25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Solution</a:t>
            </a:r>
            <a:r>
              <a:rPr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:  Let </a:t>
            </a:r>
            <a:r>
              <a:rPr i="1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be the total number of passwords, and let </a:t>
            </a:r>
            <a:r>
              <a:rPr i="1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6</a:t>
            </a:r>
            <a:r>
              <a:rPr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 </a:t>
            </a:r>
            <a:r>
              <a:rPr i="1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r>
              <a:rPr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 and </a:t>
            </a:r>
            <a:r>
              <a:rPr i="1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8</a:t>
            </a:r>
            <a:r>
              <a:rPr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be the passwords of length 6, 7, and 8. </a:t>
            </a:r>
            <a:endParaRPr sz="19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34950" lvl="1" marL="22860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➢"/>
            </a:pPr>
            <a:r>
              <a:rPr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By the sum rule </a:t>
            </a:r>
            <a:r>
              <a:rPr i="1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i="1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6</a:t>
            </a:r>
            <a:r>
              <a:rPr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+ </a:t>
            </a:r>
            <a:r>
              <a:rPr i="1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r>
              <a:rPr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+</a:t>
            </a:r>
            <a:r>
              <a:rPr i="1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8</a:t>
            </a:r>
            <a:r>
              <a:rPr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 sz="19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34950" lvl="1" marL="22860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➢"/>
            </a:pPr>
            <a:r>
              <a:rPr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To find each of </a:t>
            </a:r>
            <a:r>
              <a:rPr i="1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6</a:t>
            </a:r>
            <a:r>
              <a:rPr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 </a:t>
            </a:r>
            <a:r>
              <a:rPr i="1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r>
              <a:rPr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 and </a:t>
            </a:r>
            <a:r>
              <a:rPr i="1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8</a:t>
            </a:r>
            <a:r>
              <a:rPr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, we find the number of passwords of the specified length composed of letters and digits and subtract the number composed only of letters. We find that: </a:t>
            </a:r>
            <a:endParaRPr sz="19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9250" lvl="2" marL="51435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■"/>
            </a:pPr>
            <a:r>
              <a:rPr i="1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6</a:t>
            </a:r>
            <a:r>
              <a:rPr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= 36</a:t>
            </a:r>
            <a:r>
              <a:rPr baseline="30000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6</a:t>
            </a:r>
            <a:r>
              <a:rPr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− 26</a:t>
            </a:r>
            <a:r>
              <a:rPr baseline="30000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6</a:t>
            </a:r>
            <a:r>
              <a:rPr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= 2,176,782,336 − 308,915,776 = 1,867,866,560.</a:t>
            </a:r>
            <a:endParaRPr sz="19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9250" lvl="2" marL="51435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■"/>
            </a:pPr>
            <a:r>
              <a:rPr i="1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r>
              <a:rPr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= 36</a:t>
            </a:r>
            <a:r>
              <a:rPr baseline="30000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r>
              <a:rPr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− 26</a:t>
            </a:r>
            <a:r>
              <a:rPr baseline="30000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r>
              <a:rPr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= 78,364,164,096 − 8,031,810,176 = 70,332,353,920.</a:t>
            </a:r>
            <a:endParaRPr sz="19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9250" lvl="2" marL="51435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■"/>
            </a:pPr>
            <a:r>
              <a:rPr i="1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8</a:t>
            </a:r>
            <a:r>
              <a:rPr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= 36</a:t>
            </a:r>
            <a:r>
              <a:rPr baseline="30000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8</a:t>
            </a:r>
            <a:r>
              <a:rPr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− 26</a:t>
            </a:r>
            <a:r>
              <a:rPr baseline="30000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8</a:t>
            </a:r>
            <a:r>
              <a:rPr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= 2,821,109,907,456 − 208,827,064,576</a:t>
            </a:r>
            <a:endParaRPr sz="19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18288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2,612,282,842,880.</a:t>
            </a:r>
            <a:endParaRPr sz="19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34950" lvl="1" marL="22860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➢"/>
            </a:pPr>
            <a:r>
              <a:rPr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Consequently, </a:t>
            </a:r>
            <a:r>
              <a:rPr i="1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i="1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6</a:t>
            </a:r>
            <a:r>
              <a:rPr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+ </a:t>
            </a:r>
            <a:r>
              <a:rPr i="1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r>
              <a:rPr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+</a:t>
            </a:r>
            <a:r>
              <a:rPr i="1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8</a:t>
            </a:r>
            <a:r>
              <a:rPr lang="en-US" sz="19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= 2,684,483,063,360.</a:t>
            </a:r>
            <a:endParaRPr sz="19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/>
          <p:nvPr>
            <p:ph type="title"/>
          </p:nvPr>
        </p:nvSpPr>
        <p:spPr>
          <a:xfrm>
            <a:off x="457200" y="18298"/>
            <a:ext cx="82296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Internet Addresses</a:t>
            </a:r>
            <a:endParaRPr/>
          </a:p>
        </p:txBody>
      </p:sp>
      <p:sp>
        <p:nvSpPr>
          <p:cNvPr id="220" name="Google Shape;220;p16"/>
          <p:cNvSpPr txBox="1"/>
          <p:nvPr>
            <p:ph idx="1" type="body"/>
          </p:nvPr>
        </p:nvSpPr>
        <p:spPr>
          <a:xfrm>
            <a:off x="381000" y="1199650"/>
            <a:ext cx="8229600" cy="53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8828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Version 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of the Internet Protocol (IPv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) uses 32 bits.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8828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-US" sz="1800">
                <a:latin typeface="Cambria Math"/>
                <a:ea typeface="Cambria Math"/>
                <a:cs typeface="Cambria Math"/>
                <a:sym typeface="Cambria Math"/>
              </a:rPr>
              <a:t>Class A Addresses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: used for the largest networks, a 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, followed by a 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-bit net_id and a 24-bit host_id.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8828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-US" sz="1800">
                <a:latin typeface="Cambria Math"/>
                <a:ea typeface="Cambria Math"/>
                <a:cs typeface="Cambria Math"/>
                <a:sym typeface="Cambria Math"/>
              </a:rPr>
              <a:t>Class B Addresses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: used for the medium-sized networks, a 10, followed by a 14-bit 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net_id 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and a 16-bit host_id.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8828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-US" sz="1800">
                <a:latin typeface="Cambria Math"/>
                <a:ea typeface="Cambria Math"/>
                <a:cs typeface="Cambria Math"/>
                <a:sym typeface="Cambria Math"/>
              </a:rPr>
              <a:t>Class C Addresses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: used for the smallest networks, a 110, followed by a 21-bit 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net_id 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and a 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8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-bit host_id.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0510" lvl="1" marL="640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➢"/>
            </a:pP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Neither Class D nor Class E addresses are assigned as the address of a computer on the internet. Only Classes A, B, and C are available. 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0510" lvl="1" marL="640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1111111 is not available as the 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net_id 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of a Class A network.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0510" lvl="1" marL="640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Host_ids consisting of all 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s and all 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s are not available in any network. 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descr="0502.jpg" id="221" name="Google Shape;2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6900" y="1503375"/>
            <a:ext cx="5189801" cy="14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type="title"/>
          </p:nvPr>
        </p:nvSpPr>
        <p:spPr>
          <a:xfrm>
            <a:off x="457200" y="182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Counting Internet Addresses</a:t>
            </a:r>
            <a:endParaRPr/>
          </a:p>
        </p:txBody>
      </p:sp>
      <p:sp>
        <p:nvSpPr>
          <p:cNvPr id="227" name="Google Shape;227;p17"/>
          <p:cNvSpPr txBox="1"/>
          <p:nvPr>
            <p:ph idx="1" type="body"/>
          </p:nvPr>
        </p:nvSpPr>
        <p:spPr>
          <a:xfrm>
            <a:off x="457200" y="1173475"/>
            <a:ext cx="8229600" cy="4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1800">
                <a:latin typeface="Cambria Math"/>
                <a:ea typeface="Cambria Math"/>
                <a:cs typeface="Cambria Math"/>
                <a:sym typeface="Cambria Math"/>
              </a:rPr>
              <a:t>    Example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: How many different IPv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addresses are available for computers on the internet?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1800">
                <a:latin typeface="Cambria Math"/>
                <a:ea typeface="Cambria Math"/>
                <a:cs typeface="Cambria Math"/>
                <a:sym typeface="Cambria Math"/>
              </a:rPr>
              <a:t>    Solution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: Use both the sum and the product rule. Let </a:t>
            </a:r>
            <a:r>
              <a:rPr i="1" lang="en-US" sz="1800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be the number of available addresses, and let </a:t>
            </a:r>
            <a:r>
              <a:rPr i="1" lang="en-US" sz="1800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baseline="-25000" lang="en-US" sz="18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, </a:t>
            </a:r>
            <a:r>
              <a:rPr i="1" lang="en-US" sz="1800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baseline="-25000" lang="en-US" sz="18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, and </a:t>
            </a:r>
            <a:r>
              <a:rPr i="1" lang="en-US" sz="1800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baseline="-25000" lang="en-US" sz="180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denote the number of addresses for the respective classes.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0794" lvl="1" marL="640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To find, </a:t>
            </a:r>
            <a:r>
              <a:rPr i="1" lang="en-US" sz="1800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baseline="-25000" lang="en-US" sz="18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: 2</a:t>
            </a:r>
            <a:r>
              <a:rPr baseline="30000" lang="en-US" sz="1800"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− 1 = 127 net_ids. 		2</a:t>
            </a:r>
            <a:r>
              <a:rPr baseline="30000" lang="en-US" sz="1800">
                <a:latin typeface="Cambria Math"/>
                <a:ea typeface="Cambria Math"/>
                <a:cs typeface="Cambria Math"/>
                <a:sym typeface="Cambria Math"/>
              </a:rPr>
              <a:t>24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− 2 = 16,777,214 host_ids. 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baseline="-25000" lang="en-US" sz="18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i="1" lang="en-US" sz="18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127∙ 16,777,214 = 2,130,706,178.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0794" lvl="1" marL="640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To find, </a:t>
            </a:r>
            <a:r>
              <a:rPr i="1" lang="en-US" sz="1800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baseline="-25000" lang="en-US" sz="18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: 2</a:t>
            </a:r>
            <a:r>
              <a:rPr baseline="30000" lang="en-US" sz="1800">
                <a:latin typeface="Cambria Math"/>
                <a:ea typeface="Cambria Math"/>
                <a:cs typeface="Cambria Math"/>
                <a:sym typeface="Cambria Math"/>
              </a:rPr>
              <a:t>14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= 16,384 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net_ids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. 		2</a:t>
            </a:r>
            <a:r>
              <a:rPr baseline="30000" lang="en-US" sz="1800">
                <a:latin typeface="Cambria Math"/>
                <a:ea typeface="Cambria Math"/>
                <a:cs typeface="Cambria Math"/>
                <a:sym typeface="Cambria Math"/>
              </a:rPr>
              <a:t>16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− 2 = 16,534 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host_ids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baseline="-25000" lang="en-US" sz="18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i="1" lang="en-US" sz="18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16,384 ∙ 16, 534 = 1,073,709,056.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0794" lvl="1" marL="640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To find, </a:t>
            </a:r>
            <a:r>
              <a:rPr i="1" lang="en-US" sz="1800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baseline="-25000" lang="en-US" sz="180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: 2</a:t>
            </a:r>
            <a:r>
              <a:rPr baseline="30000" lang="en-US" sz="1800">
                <a:latin typeface="Cambria Math"/>
                <a:ea typeface="Cambria Math"/>
                <a:cs typeface="Cambria Math"/>
                <a:sym typeface="Cambria Math"/>
              </a:rPr>
              <a:t>21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= 2,097,152 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net_ids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. 		2</a:t>
            </a:r>
            <a:r>
              <a:rPr baseline="30000" lang="en-US" sz="1800">
                <a:latin typeface="Cambria Math"/>
                <a:ea typeface="Cambria Math"/>
                <a:cs typeface="Cambria Math"/>
                <a:sym typeface="Cambria Math"/>
              </a:rPr>
              <a:t>8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− 2 = 254 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host_ids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baseline="-25000" lang="en-US" sz="180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i="1" lang="en-US" sz="18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2,097,152 ∙ 254 = 532,676,608.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0794" lvl="1" marL="640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Hence, the total number of available IPv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addresses is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     </a:t>
            </a:r>
            <a:r>
              <a:rPr i="1" lang="en-US" sz="1800">
                <a:latin typeface="Cambria Math"/>
                <a:ea typeface="Cambria Math"/>
                <a:cs typeface="Cambria Math"/>
                <a:sym typeface="Cambria Math"/>
              </a:rPr>
              <a:t>x = x</a:t>
            </a:r>
            <a:r>
              <a:rPr baseline="-25000" lang="en-US" sz="18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+  </a:t>
            </a:r>
            <a:r>
              <a:rPr i="1" lang="en-US" sz="1800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baseline="-25000" lang="en-US" sz="18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 + </a:t>
            </a:r>
            <a:r>
              <a:rPr i="1" lang="en-US" sz="1800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baseline="-25000" lang="en-US" sz="180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        = 2,130,706,178 + 1,073,709,056 + 532,676,608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         = 3, 737,091,842.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8" name="Google Shape;228;p17"/>
          <p:cNvSpPr txBox="1"/>
          <p:nvPr/>
        </p:nvSpPr>
        <p:spPr>
          <a:xfrm>
            <a:off x="3581400" y="5715000"/>
            <a:ext cx="4724400" cy="923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Not Enough Today !!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newer IPv6 protocol solves the problem of too few addresses.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Basic Counting Principles: Subtraction Rule</a:t>
            </a:r>
            <a:endParaRPr/>
          </a:p>
        </p:txBody>
      </p:sp>
      <p:sp>
        <p:nvSpPr>
          <p:cNvPr id="234" name="Google Shape;234;p1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   Subtraction Rule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 If a task can be done either in one of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ways or in one of 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ways, then the total number of ways to do the task is 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lang="en-US">
                <a:latin typeface="Cambria Math"/>
                <a:ea typeface="Cambria Math"/>
                <a:cs typeface="Cambria Math"/>
                <a:sym typeface="Cambria Math"/>
              </a:rPr>
              <a:t>1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+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 n</a:t>
            </a:r>
            <a:r>
              <a:rPr baseline="-25000"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minus the number of ways  to do the task that are common to the two different ways.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Cambria Math"/>
              <a:buChar char="❖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Also known as, the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principle of inclusion-exclusion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descr="addin_tmp.png" id="235" name="Google Shape;2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4876800"/>
            <a:ext cx="4812030" cy="380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>
            <p:ph type="title"/>
          </p:nvPr>
        </p:nvSpPr>
        <p:spPr>
          <a:xfrm>
            <a:off x="457200" y="182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Counting Bit Strings</a:t>
            </a:r>
            <a:endParaRPr/>
          </a:p>
        </p:txBody>
      </p:sp>
      <p:sp>
        <p:nvSpPr>
          <p:cNvPr id="241" name="Google Shape;241;p19"/>
          <p:cNvSpPr txBox="1"/>
          <p:nvPr>
            <p:ph idx="1" type="body"/>
          </p:nvPr>
        </p:nvSpPr>
        <p:spPr>
          <a:xfrm>
            <a:off x="330525" y="1392625"/>
            <a:ext cx="82296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   Example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 How many bit strings of length eight either start with a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bit or end with the two bits 00?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descr="0503.jpg" id="242" name="Google Shape;2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0724" y="2419651"/>
            <a:ext cx="2128243" cy="220577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9"/>
          <p:cNvSpPr txBox="1"/>
          <p:nvPr/>
        </p:nvSpPr>
        <p:spPr>
          <a:xfrm>
            <a:off x="320775" y="2419650"/>
            <a:ext cx="82296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 Solution</a:t>
            </a:r>
            <a:r>
              <a:rPr lang="en-US" sz="2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:  Use the subtraction rule.</a:t>
            </a:r>
            <a:endParaRPr sz="26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Number of bit strings of length eight                                    that start with a 1 bit:  2</a:t>
            </a:r>
            <a:r>
              <a:rPr baseline="30000"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= 128</a:t>
            </a: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Number of bit strings of length eight                                    that end with bits 00:  2</a:t>
            </a:r>
            <a:r>
              <a:rPr baseline="30000"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6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= 64</a:t>
            </a: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Number of bit strings of length eight                                that start with a 1 bit and end with bits 00 :  2</a:t>
            </a:r>
            <a:r>
              <a:rPr baseline="30000"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= 32</a:t>
            </a: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Cambria Math"/>
              <a:buChar char="➢"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  Hence, the number is 128 + 64 − 32 = 160.</a:t>
            </a: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>
            <p:ph type="ctrTitle"/>
          </p:nvPr>
        </p:nvSpPr>
        <p:spPr>
          <a:xfrm>
            <a:off x="533400" y="1981200"/>
            <a:ext cx="785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/>
              <a:t>Lecture 15: The Pigeonhole Principle</a:t>
            </a:r>
            <a:endParaRPr/>
          </a:p>
        </p:txBody>
      </p:sp>
      <p:sp>
        <p:nvSpPr>
          <p:cNvPr id="249" name="Google Shape;249;p22"/>
          <p:cNvSpPr txBox="1"/>
          <p:nvPr>
            <p:ph idx="1" type="subTitle"/>
          </p:nvPr>
        </p:nvSpPr>
        <p:spPr>
          <a:xfrm>
            <a:off x="533400" y="3838136"/>
            <a:ext cx="7854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Section 6.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Lecture Summary</a:t>
            </a:r>
            <a:endParaRPr/>
          </a:p>
        </p:txBody>
      </p:sp>
      <p:sp>
        <p:nvSpPr>
          <p:cNvPr id="255" name="Google Shape;255;p2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The Pigeonhole Principle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The Generalized Pigeonhole Principle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/>
          <p:nvPr>
            <p:ph type="title"/>
          </p:nvPr>
        </p:nvSpPr>
        <p:spPr>
          <a:xfrm>
            <a:off x="457200" y="182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The Pigeonhole Principle</a:t>
            </a:r>
            <a:endParaRPr/>
          </a:p>
        </p:txBody>
      </p:sp>
      <p:sp>
        <p:nvSpPr>
          <p:cNvPr id="261" name="Google Shape;261;p24"/>
          <p:cNvSpPr txBox="1"/>
          <p:nvPr>
            <p:ph idx="1" type="body"/>
          </p:nvPr>
        </p:nvSpPr>
        <p:spPr>
          <a:xfrm>
            <a:off x="457200" y="1370150"/>
            <a:ext cx="8229600" cy="27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If a flock of 13 pigeons roosts in a set of  12 pigeonholes, one of the pigeonholes must have more than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pigeon.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4100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4100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4100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4100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b="1" lang="en-US" sz="2200">
                <a:latin typeface="Cambria Math"/>
                <a:ea typeface="Cambria Math"/>
                <a:cs typeface="Cambria Math"/>
                <a:sym typeface="Cambria Math"/>
              </a:rPr>
              <a:t>   </a:t>
            </a:r>
            <a:endParaRPr b="1"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b="1" lang="en-US" sz="22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descr="0507.jpg" id="262" name="Google Shape;26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133600"/>
            <a:ext cx="5382551" cy="179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"/>
          <p:cNvSpPr txBox="1"/>
          <p:nvPr/>
        </p:nvSpPr>
        <p:spPr>
          <a:xfrm>
            <a:off x="342675" y="3817525"/>
            <a:ext cx="8191800" cy="27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320" lvl="0" marL="27432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Pigeonhole Principle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: If </a:t>
            </a:r>
            <a:r>
              <a:rPr i="1"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is a positive integer and </a:t>
            </a:r>
            <a:r>
              <a:rPr i="1"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+ 1 objects are placed into </a:t>
            </a:r>
            <a:r>
              <a:rPr i="1"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k 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boxes, then at least one box contains two or more objects. </a:t>
            </a: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Proof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: We use a proof  by contraposition. Suppose none of the </a:t>
            </a:r>
            <a:r>
              <a:rPr i="1"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boxes has more than one object. Then the total number of objects would be at most </a:t>
            </a:r>
            <a:r>
              <a:rPr i="1"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. This contradicts the statement that we have </a:t>
            </a:r>
            <a:r>
              <a:rPr i="1"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+ 1 objects.</a:t>
            </a: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Lecture Summary</a:t>
            </a:r>
            <a:endParaRPr/>
          </a:p>
        </p:txBody>
      </p:sp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Font typeface="Cambria Math"/>
              <a:buChar char="❖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The Product Rule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Font typeface="Cambria Math"/>
              <a:buChar char="❖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The Sum Rule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Font typeface="Cambria Math"/>
              <a:buChar char="❖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The Subtraction Rule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22248410ee_3_6"/>
          <p:cNvSpPr txBox="1"/>
          <p:nvPr>
            <p:ph type="title"/>
          </p:nvPr>
        </p:nvSpPr>
        <p:spPr>
          <a:xfrm>
            <a:off x="457200" y="1828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sz="4100"/>
              <a:t>Picking Object Blindfolded</a:t>
            </a:r>
            <a:endParaRPr sz="4100"/>
          </a:p>
        </p:txBody>
      </p:sp>
      <p:sp>
        <p:nvSpPr>
          <p:cNvPr id="269" name="Google Shape;269;g322248410ee_3_6"/>
          <p:cNvSpPr txBox="1"/>
          <p:nvPr>
            <p:ph idx="1" type="body"/>
          </p:nvPr>
        </p:nvSpPr>
        <p:spPr>
          <a:xfrm>
            <a:off x="228600" y="1232034"/>
            <a:ext cx="8388300" cy="12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1600"/>
              <a:t>     Example</a:t>
            </a:r>
            <a:r>
              <a:rPr lang="en-US" sz="1600"/>
              <a:t>: Suppose you are blindfolded and picking out balls from a box like below. </a:t>
            </a:r>
            <a:endParaRPr sz="1600"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1600"/>
              <a:t>                       (a)  Minimum how many balls to pick to get 2 balls of same color?</a:t>
            </a:r>
            <a:endParaRPr sz="1600"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1600"/>
              <a:t>                       (b)  Minimum how many balls to pick to get 2 red balls?   </a:t>
            </a:r>
            <a:endParaRPr sz="1600"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1600"/>
              <a:t>      </a:t>
            </a:r>
            <a:endParaRPr sz="1600"/>
          </a:p>
        </p:txBody>
      </p:sp>
      <p:sp>
        <p:nvSpPr>
          <p:cNvPr id="270" name="Google Shape;270;g322248410ee_3_6"/>
          <p:cNvSpPr txBox="1"/>
          <p:nvPr/>
        </p:nvSpPr>
        <p:spPr>
          <a:xfrm>
            <a:off x="2330650" y="2690667"/>
            <a:ext cx="6072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(a) Worst case scenario would be, you pick 1 balls from each color = 3 balls. Then if you pick your 4th ball, it must match any of the color, and you will have your 2 same color balls.</a:t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So, solution is </a:t>
            </a:r>
            <a:r>
              <a:rPr lang="en-US" sz="1600">
                <a:solidFill>
                  <a:srgbClr val="3C78D8"/>
                </a:solidFill>
                <a:latin typeface="Constantia"/>
                <a:ea typeface="Constantia"/>
                <a:cs typeface="Constantia"/>
                <a:sym typeface="Constantia"/>
              </a:rPr>
              <a:t>(1 Red+1 Blue + 1 Black) + 1 = 4 balls</a:t>
            </a:r>
            <a:endParaRPr sz="1600">
              <a:solidFill>
                <a:srgbClr val="3C78D8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1" name="Google Shape;271;g322248410ee_3_6"/>
          <p:cNvSpPr/>
          <p:nvPr/>
        </p:nvSpPr>
        <p:spPr>
          <a:xfrm>
            <a:off x="588075" y="2815433"/>
            <a:ext cx="1326300" cy="2349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0000"/>
                </a:solidFill>
              </a:rPr>
              <a:t>8 Red</a:t>
            </a:r>
            <a:endParaRPr b="1" sz="22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1155CC"/>
                </a:solidFill>
              </a:rPr>
              <a:t>5 blue</a:t>
            </a:r>
            <a:endParaRPr b="1" sz="22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6 Black</a:t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74E13"/>
              </a:solidFill>
            </a:endParaRPr>
          </a:p>
        </p:txBody>
      </p:sp>
      <p:sp>
        <p:nvSpPr>
          <p:cNvPr id="272" name="Google Shape;272;g322248410ee_3_6"/>
          <p:cNvSpPr txBox="1"/>
          <p:nvPr/>
        </p:nvSpPr>
        <p:spPr>
          <a:xfrm>
            <a:off x="2406850" y="4519467"/>
            <a:ext cx="607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(b) Worst case scenario would be, you pick all the blue and black balls. Then if you pick your next 2 balls, it must be of red color.</a:t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So, solution is </a:t>
            </a:r>
            <a:r>
              <a:rPr lang="en-US" sz="1600">
                <a:solidFill>
                  <a:srgbClr val="3C78D8"/>
                </a:solidFill>
                <a:latin typeface="Constantia"/>
                <a:ea typeface="Constantia"/>
                <a:cs typeface="Constantia"/>
                <a:sym typeface="Constantia"/>
              </a:rPr>
              <a:t>(5 Blue + 6 Black + 1 Red) + 1 = 13 balls</a:t>
            </a:r>
            <a:endParaRPr sz="1600">
              <a:solidFill>
                <a:srgbClr val="3C78D8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533400" y="551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Pigeonhole Principle</a:t>
            </a:r>
            <a:endParaRPr/>
          </a:p>
        </p:txBody>
      </p:sp>
      <p:sp>
        <p:nvSpPr>
          <p:cNvPr id="278" name="Google Shape;278;p26"/>
          <p:cNvSpPr txBox="1"/>
          <p:nvPr>
            <p:ph idx="1" type="body"/>
          </p:nvPr>
        </p:nvSpPr>
        <p:spPr>
          <a:xfrm>
            <a:off x="350325" y="2008874"/>
            <a:ext cx="8229600" cy="4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400"/>
              <a:t>   Example 1</a:t>
            </a:r>
            <a:r>
              <a:rPr lang="en-US" sz="2400"/>
              <a:t>: Among any group of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367</a:t>
            </a:r>
            <a:r>
              <a:rPr lang="en-US" sz="2400"/>
              <a:t> people, there must be at least two with the same birthday, because there are only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366</a:t>
            </a:r>
            <a:r>
              <a:rPr lang="en-US" sz="2400"/>
              <a:t> possible birthdays.</a:t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2400"/>
              <a:t>	</a:t>
            </a:r>
            <a:r>
              <a:rPr b="1" lang="en-US" sz="2400"/>
              <a:t>Example 2: </a:t>
            </a:r>
            <a:r>
              <a:rPr lang="en-US" sz="2400"/>
              <a:t>How many students must be in a class to guarantee that at least two students receive the same score on the final exam, if the exam is graded on a scale from 0 to 100 points?</a:t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2400"/>
              <a:t>	</a:t>
            </a:r>
            <a:r>
              <a:rPr b="1" lang="en-US" sz="2400"/>
              <a:t>Solution: </a:t>
            </a:r>
            <a:r>
              <a:rPr lang="en-US" sz="2400"/>
              <a:t>There are 101 possible scores on the final. The pigeonhole principle shows that among any 102 students there must be at least 2 students with the same score.</a:t>
            </a:r>
            <a:endParaRPr sz="2400"/>
          </a:p>
        </p:txBody>
      </p:sp>
      <p:sp>
        <p:nvSpPr>
          <p:cNvPr id="279" name="Google Shape;279;p26"/>
          <p:cNvSpPr txBox="1"/>
          <p:nvPr/>
        </p:nvSpPr>
        <p:spPr>
          <a:xfrm>
            <a:off x="274125" y="3394875"/>
            <a:ext cx="82296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320" lvl="0" marL="27432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284f56c754_6_7"/>
          <p:cNvSpPr txBox="1"/>
          <p:nvPr>
            <p:ph type="title"/>
          </p:nvPr>
        </p:nvSpPr>
        <p:spPr>
          <a:xfrm>
            <a:off x="457200" y="170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Pigeonhole Principle</a:t>
            </a:r>
            <a:endParaRPr/>
          </a:p>
        </p:txBody>
      </p:sp>
      <p:sp>
        <p:nvSpPr>
          <p:cNvPr id="285" name="Google Shape;285;g3284f56c754_6_7"/>
          <p:cNvSpPr txBox="1"/>
          <p:nvPr>
            <p:ph idx="1" type="body"/>
          </p:nvPr>
        </p:nvSpPr>
        <p:spPr>
          <a:xfrm>
            <a:off x="350325" y="1704074"/>
            <a:ext cx="8229600" cy="4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  Example 3</a:t>
            </a:r>
            <a:r>
              <a:rPr lang="en-US" sz="2400"/>
              <a:t>: Show that for every integer </a:t>
            </a:r>
            <a:r>
              <a:rPr i="1" lang="en-US" sz="2400"/>
              <a:t>n</a:t>
            </a:r>
            <a:r>
              <a:rPr lang="en-US" sz="2400"/>
              <a:t> there is a multiple of </a:t>
            </a:r>
            <a:r>
              <a:rPr i="1" lang="en-US" sz="2400"/>
              <a:t>n</a:t>
            </a:r>
            <a:r>
              <a:rPr lang="en-US" sz="2400"/>
              <a:t> that has only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2400"/>
              <a:t>s and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/>
              <a:t>s in its decimal expansion. </a:t>
            </a:r>
            <a:endParaRPr sz="2400"/>
          </a:p>
          <a:p>
            <a:pPr indent="0" lvl="0" marL="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t/>
            </a:r>
            <a:endParaRPr sz="2400"/>
          </a:p>
          <a:p>
            <a:pPr indent="-274320" lvl="0" marL="27432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 Solution</a:t>
            </a:r>
            <a:r>
              <a:rPr lang="en-US" sz="2400"/>
              <a:t>: Let </a:t>
            </a:r>
            <a:r>
              <a:rPr i="1" lang="en-US" sz="2400"/>
              <a:t>n</a:t>
            </a:r>
            <a:r>
              <a:rPr lang="en-US" sz="2400"/>
              <a:t> be a positive integer. Consider the </a:t>
            </a:r>
            <a:r>
              <a:rPr i="1" lang="en-US" sz="2400"/>
              <a:t>n</a:t>
            </a:r>
            <a:r>
              <a:rPr lang="en-US" sz="2400"/>
              <a:t> +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/>
              <a:t> integers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/>
              <a:t>,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11</a:t>
            </a:r>
            <a:r>
              <a:rPr lang="en-US" sz="2400"/>
              <a:t>,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111</a:t>
            </a:r>
            <a:r>
              <a:rPr lang="en-US" sz="2400"/>
              <a:t>, ….,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11</a:t>
            </a:r>
            <a:r>
              <a:rPr lang="en-US" sz="2400"/>
              <a:t>…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/>
              <a:t> (where the last has </a:t>
            </a:r>
            <a:r>
              <a:rPr i="1" lang="en-US" sz="2400"/>
              <a:t>n</a:t>
            </a:r>
            <a:r>
              <a:rPr lang="en-US" sz="2400"/>
              <a:t> +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1 1</a:t>
            </a:r>
            <a:r>
              <a:rPr lang="en-US" sz="2400"/>
              <a:t>s). There are </a:t>
            </a:r>
            <a:r>
              <a:rPr i="1" lang="en-US" sz="2400"/>
              <a:t>n</a:t>
            </a:r>
            <a:r>
              <a:rPr lang="en-US" sz="2400"/>
              <a:t> possible remainders when an integer is divided by </a:t>
            </a:r>
            <a:r>
              <a:rPr i="1" lang="en-US" sz="2400"/>
              <a:t>n</a:t>
            </a:r>
            <a:r>
              <a:rPr lang="en-US" sz="2400"/>
              <a:t>. By the pigeonhole principle, when each of the </a:t>
            </a:r>
            <a:r>
              <a:rPr i="1" lang="en-US" sz="2400"/>
              <a:t>n</a:t>
            </a:r>
            <a:r>
              <a:rPr lang="en-US" sz="2400"/>
              <a:t> +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/>
              <a:t> integers is divided by </a:t>
            </a:r>
            <a:r>
              <a:rPr i="1" lang="en-US" sz="2400"/>
              <a:t>n</a:t>
            </a:r>
            <a:r>
              <a:rPr lang="en-US" sz="2400"/>
              <a:t>, at least two must have the same remainder. Subtract the smaller from the larger and the result is a multiple of </a:t>
            </a:r>
            <a:r>
              <a:rPr i="1" lang="en-US" sz="2400"/>
              <a:t>n</a:t>
            </a:r>
            <a:r>
              <a:rPr lang="en-US" sz="2400"/>
              <a:t> that has only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2400"/>
              <a:t>s and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/>
              <a:t>s in its decimal expansion. 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type="title"/>
          </p:nvPr>
        </p:nvSpPr>
        <p:spPr>
          <a:xfrm>
            <a:off x="457200" y="182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/>
              <a:t>The Generalized Pigeonhole Principle</a:t>
            </a:r>
            <a:endParaRPr sz="4000"/>
          </a:p>
        </p:txBody>
      </p:sp>
      <p:sp>
        <p:nvSpPr>
          <p:cNvPr id="291" name="Google Shape;291;p27"/>
          <p:cNvSpPr txBox="1"/>
          <p:nvPr>
            <p:ph idx="1" type="body"/>
          </p:nvPr>
        </p:nvSpPr>
        <p:spPr>
          <a:xfrm>
            <a:off x="457200" y="1460625"/>
            <a:ext cx="82296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b="1" lang="en-US"/>
              <a:t>    The Generalized Pigeonhole Principle</a:t>
            </a:r>
            <a:r>
              <a:rPr lang="en-US"/>
              <a:t>: If </a:t>
            </a:r>
            <a:r>
              <a:rPr i="1" lang="en-US"/>
              <a:t>N</a:t>
            </a:r>
            <a:r>
              <a:rPr lang="en-US"/>
              <a:t> objects are placed into </a:t>
            </a:r>
            <a:r>
              <a:rPr i="1" lang="en-US"/>
              <a:t>k</a:t>
            </a:r>
            <a:r>
              <a:rPr lang="en-US"/>
              <a:t> boxes, then there is at least one box containing at least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⌈</a:t>
            </a:r>
            <a:r>
              <a:rPr i="1" lang="en-US"/>
              <a:t>N</a:t>
            </a:r>
            <a:r>
              <a:rPr lang="en-US"/>
              <a:t>/</a:t>
            </a:r>
            <a:r>
              <a:rPr i="1" lang="en-US"/>
              <a:t>k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⌉</a:t>
            </a:r>
            <a:r>
              <a:rPr lang="en-US"/>
              <a:t> objects.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b="1" lang="en-US"/>
              <a:t>    Proof</a:t>
            </a:r>
            <a:r>
              <a:rPr lang="en-US"/>
              <a:t>: We use a proof by contraposition. Suppose that none of the boxes contains more than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⌈</a:t>
            </a:r>
            <a:r>
              <a:rPr i="1" lang="en-US"/>
              <a:t>N</a:t>
            </a:r>
            <a:r>
              <a:rPr lang="en-US"/>
              <a:t>/</a:t>
            </a:r>
            <a:r>
              <a:rPr i="1" lang="en-US"/>
              <a:t>k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⌉</a:t>
            </a:r>
            <a:r>
              <a:rPr lang="en-US"/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− 1 </a:t>
            </a:r>
            <a:r>
              <a:rPr lang="en-US"/>
              <a:t>objects. Then the total number of objects is at most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where the inequality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⌈</a:t>
            </a:r>
            <a:r>
              <a:rPr i="1" lang="en-US"/>
              <a:t>N</a:t>
            </a:r>
            <a:r>
              <a:rPr lang="en-US"/>
              <a:t>/</a:t>
            </a:r>
            <a:r>
              <a:rPr i="1" lang="en-US"/>
              <a:t>k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⌉</a:t>
            </a:r>
            <a:r>
              <a:rPr lang="en-US"/>
              <a:t> &lt;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⌈</a:t>
            </a:r>
            <a:r>
              <a:rPr i="1" lang="en-US"/>
              <a:t>N</a:t>
            </a:r>
            <a:r>
              <a:rPr lang="en-US"/>
              <a:t>/</a:t>
            </a:r>
            <a:r>
              <a:rPr i="1" lang="en-US"/>
              <a:t>k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⌉</a:t>
            </a:r>
            <a:r>
              <a:rPr lang="en-US"/>
              <a:t> +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/>
              <a:t> has been used. This is a contradiction because there are a total of n objects.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   </a:t>
            </a:r>
            <a:r>
              <a:rPr b="1" lang="en-US"/>
              <a:t>Example</a:t>
            </a:r>
            <a:r>
              <a:rPr lang="en-US"/>
              <a:t>: Among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100</a:t>
            </a:r>
            <a:r>
              <a:rPr lang="en-US"/>
              <a:t> people there are at least          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⌈100</a:t>
            </a:r>
            <a:r>
              <a:rPr lang="en-US"/>
              <a:t>/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12⌉ = 9</a:t>
            </a:r>
            <a:r>
              <a:rPr lang="en-US"/>
              <a:t> who were born in the same month.</a:t>
            </a:r>
            <a:endParaRPr/>
          </a:p>
        </p:txBody>
      </p:sp>
      <p:pic>
        <p:nvPicPr>
          <p:cNvPr descr="addin_tmp.png" id="292" name="Google Shape;2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3733800"/>
            <a:ext cx="3908870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7"/>
          <p:cNvSpPr/>
          <p:nvPr/>
        </p:nvSpPr>
        <p:spPr>
          <a:xfrm flipH="1" rot="-5400000">
            <a:off x="8382000" y="5029200"/>
            <a:ext cx="152400" cy="152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/>
          <p:nvPr>
            <p:ph type="title"/>
          </p:nvPr>
        </p:nvSpPr>
        <p:spPr>
          <a:xfrm>
            <a:off x="457200" y="182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/>
              <a:t>The Generalized Pigeonhole Principle</a:t>
            </a:r>
            <a:endParaRPr sz="4000"/>
          </a:p>
        </p:txBody>
      </p:sp>
      <p:sp>
        <p:nvSpPr>
          <p:cNvPr id="299" name="Google Shape;299;p28"/>
          <p:cNvSpPr txBox="1"/>
          <p:nvPr>
            <p:ph idx="1" type="body"/>
          </p:nvPr>
        </p:nvSpPr>
        <p:spPr>
          <a:xfrm>
            <a:off x="381000" y="1249675"/>
            <a:ext cx="82296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200"/>
              <a:t>    Example</a:t>
            </a:r>
            <a:r>
              <a:rPr lang="en-US" sz="2200"/>
              <a:t>:  a) How many cards must be selected from a standard deck of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52</a:t>
            </a:r>
            <a:r>
              <a:rPr lang="en-US" sz="2200"/>
              <a:t> cards to guarantee that at least three cards of the same suit are chosen? </a:t>
            </a:r>
            <a:endParaRPr sz="2200"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lang="en-US" sz="2200"/>
              <a:t>    b) How many must be selected to guarantee that at least three hearts are selected?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200"/>
          </a:p>
        </p:txBody>
      </p:sp>
      <p:sp>
        <p:nvSpPr>
          <p:cNvPr id="300" name="Google Shape;300;p28"/>
          <p:cNvSpPr txBox="1"/>
          <p:nvPr/>
        </p:nvSpPr>
        <p:spPr>
          <a:xfrm>
            <a:off x="382700" y="3013975"/>
            <a:ext cx="8142600" cy="3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320" lvl="0" marL="27432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Solution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a) We assume four boxes; one for each suit. Using the generalized pigeonhole principle, at least one box contains at least </a:t>
            </a: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⌈</a:t>
            </a:r>
            <a:r>
              <a:rPr i="1"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/</a:t>
            </a: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4⌉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cards. At least three cards of one suit are selected if </a:t>
            </a: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⌈</a:t>
            </a:r>
            <a:r>
              <a:rPr i="1"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/</a:t>
            </a: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4⌉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≥3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 The smallest integer </a:t>
            </a:r>
            <a:r>
              <a:rPr i="1"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such that </a:t>
            </a: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⌈</a:t>
            </a:r>
            <a:r>
              <a:rPr i="1"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/</a:t>
            </a: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4⌉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≥3 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is</a:t>
            </a: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                          </a:t>
            </a:r>
            <a:r>
              <a:rPr i="1"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= 2 ∙ 4 + 1 = 9.</a:t>
            </a:r>
            <a:endParaRPr sz="2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   b) A deck contains 13 hearts and 39 cards which are not hearts. So, if we select 41 cards, we may have 39 cards which are not hearts along with 2 hearts. However, when we select 42 cards, we must have at least three hearts. (Note that the generalized pigeonhole principle is not used here.)</a:t>
            </a:r>
            <a:endParaRPr sz="2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84f56c754_12_0"/>
          <p:cNvSpPr txBox="1"/>
          <p:nvPr>
            <p:ph type="title"/>
          </p:nvPr>
        </p:nvSpPr>
        <p:spPr>
          <a:xfrm>
            <a:off x="457200" y="113947"/>
            <a:ext cx="82296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/>
              <a:t>Applications of</a:t>
            </a:r>
            <a:r>
              <a:rPr lang="en-US" sz="4000"/>
              <a:t> Pigeonhole Principle</a:t>
            </a:r>
            <a:endParaRPr sz="4000"/>
          </a:p>
        </p:txBody>
      </p:sp>
      <p:sp>
        <p:nvSpPr>
          <p:cNvPr id="306" name="Google Shape;306;g3284f56c754_12_0"/>
          <p:cNvSpPr txBox="1"/>
          <p:nvPr>
            <p:ph idx="1" type="body"/>
          </p:nvPr>
        </p:nvSpPr>
        <p:spPr>
          <a:xfrm>
            <a:off x="381000" y="1097275"/>
            <a:ext cx="82296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200"/>
              <a:t>    Example</a:t>
            </a:r>
            <a:r>
              <a:rPr lang="en-US" sz="2200"/>
              <a:t>:  </a:t>
            </a:r>
            <a:r>
              <a:rPr lang="en-US" sz="2200"/>
              <a:t>During a month with 30 days, a baseball team plays at least one game a day, but no more than 45 games. Show that there must be a period of some number of consecutive days during which the team must play exactly 14 games.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200"/>
          </a:p>
        </p:txBody>
      </p:sp>
      <p:sp>
        <p:nvSpPr>
          <p:cNvPr id="307" name="Google Shape;307;g3284f56c754_12_0"/>
          <p:cNvSpPr txBox="1"/>
          <p:nvPr/>
        </p:nvSpPr>
        <p:spPr>
          <a:xfrm>
            <a:off x="382700" y="2379650"/>
            <a:ext cx="8142600" cy="42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320" lvl="0" marL="27432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Solution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Let a</a:t>
            </a:r>
            <a:r>
              <a:rPr baseline="-25000"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be the number of games played on or before the j-th day of the month. Then a</a:t>
            </a:r>
            <a:r>
              <a:rPr baseline="-25000"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a</a:t>
            </a:r>
            <a:r>
              <a:rPr baseline="-25000"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… , a</a:t>
            </a:r>
            <a:r>
              <a:rPr baseline="-25000"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30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is an increasing sequence of distinct positive integers, with 1 ≤ a</a:t>
            </a:r>
            <a:r>
              <a:rPr baseline="-25000"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≤ 45. Moreover, a</a:t>
            </a:r>
            <a:r>
              <a:rPr baseline="-25000"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+ 14, a</a:t>
            </a:r>
            <a:r>
              <a:rPr baseline="-25000"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+ 14, … , a</a:t>
            </a:r>
            <a:r>
              <a:rPr baseline="-25000"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30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+ 14 is also an increasing sequence of distinct positive integers, with 15 ≤ a</a:t>
            </a:r>
            <a:r>
              <a:rPr baseline="-25000"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+ 14 ≤ 59. The 60 positive integers a</a:t>
            </a:r>
            <a:r>
              <a:rPr baseline="-25000"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a</a:t>
            </a:r>
            <a:r>
              <a:rPr baseline="-25000"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… , a</a:t>
            </a:r>
            <a:r>
              <a:rPr baseline="-25000"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30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a</a:t>
            </a:r>
            <a:r>
              <a:rPr baseline="-25000"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+ 14, a</a:t>
            </a:r>
            <a:r>
              <a:rPr baseline="-25000"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+ 14, … , a</a:t>
            </a:r>
            <a:r>
              <a:rPr baseline="-25000"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30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+ 14 are all less than or equal to 59. </a:t>
            </a:r>
            <a:endParaRPr sz="2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Hence, by the pigeonhole principle two of these integers are equal. Because the integers a</a:t>
            </a:r>
            <a:r>
              <a:rPr baseline="-25000"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, j = 1, 2, … , 30 are all distinct and the integers a</a:t>
            </a:r>
            <a:r>
              <a:rPr baseline="-25000"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+ 14, j = 1, 2, … , 30 are all distinct, there must be indices i and j with a</a:t>
            </a:r>
            <a:r>
              <a:rPr baseline="-25000"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= a</a:t>
            </a:r>
            <a:r>
              <a:rPr baseline="-25000"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+ 14. This means that exactly 14 games were played from day j + 1 to day i.</a:t>
            </a:r>
            <a:endParaRPr sz="2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/>
              <a:t>Basic Counting Principles: The Product Rule</a:t>
            </a:r>
            <a:endParaRPr sz="4000"/>
          </a:p>
        </p:txBody>
      </p:sp>
      <p:sp>
        <p:nvSpPr>
          <p:cNvPr id="139" name="Google Shape;139;p5"/>
          <p:cNvSpPr txBox="1"/>
          <p:nvPr>
            <p:ph idx="1" type="body"/>
          </p:nvPr>
        </p:nvSpPr>
        <p:spPr>
          <a:xfrm>
            <a:off x="457200" y="1935475"/>
            <a:ext cx="8229600" cy="2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   The Product Rule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 A procedure can be broken down into a sequence of two tasks. There are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ways to do the first task and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ways to do the second task. Then there are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∙n</a:t>
            </a:r>
            <a:r>
              <a:rPr baseline="-25000"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ways to do the procedure.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   Example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 How many bit strings of length seven are there?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436975" y="4377750"/>
            <a:ext cx="8173500" cy="1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 Solution</a:t>
            </a:r>
            <a:r>
              <a:rPr lang="en-US" sz="2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: Since each of the seven bits is either a 0 or a 1, the answer is 2</a:t>
            </a:r>
            <a:r>
              <a:rPr baseline="30000" lang="en-US" sz="2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r>
              <a:rPr lang="en-US" sz="2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= 128.</a:t>
            </a:r>
            <a:endParaRPr sz="26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The Product Rule</a:t>
            </a:r>
            <a:endParaRPr/>
          </a:p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457200" y="1935474"/>
            <a:ext cx="8229600" cy="17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   Example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 How many different license plates can be made if each plate contains a sequence of three uppercase English letters followed by three digits?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descr="0501.jpg"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5105400"/>
            <a:ext cx="201918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/>
        </p:nvSpPr>
        <p:spPr>
          <a:xfrm>
            <a:off x="531275" y="3351950"/>
            <a:ext cx="8155500" cy="19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 </a:t>
            </a:r>
            <a:r>
              <a:rPr b="1" lang="en-US" sz="2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Solution</a:t>
            </a:r>
            <a:r>
              <a:rPr lang="en-US" sz="2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:  By the product rule,</a:t>
            </a:r>
            <a:endParaRPr sz="26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  there are 26 ∙ 26 ∙ 26 ∙ 10 ∙ 10 ∙ 10 = 17,576,000 different possible license plates.</a:t>
            </a:r>
            <a:endParaRPr sz="26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2248410ee_3_133"/>
          <p:cNvSpPr txBox="1"/>
          <p:nvPr>
            <p:ph type="title"/>
          </p:nvPr>
        </p:nvSpPr>
        <p:spPr>
          <a:xfrm>
            <a:off x="457200" y="1828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Seating Arrangement</a:t>
            </a:r>
            <a:endParaRPr/>
          </a:p>
        </p:txBody>
      </p:sp>
      <p:sp>
        <p:nvSpPr>
          <p:cNvPr id="154" name="Google Shape;154;g322248410ee_3_133"/>
          <p:cNvSpPr txBox="1"/>
          <p:nvPr>
            <p:ph idx="1" type="body"/>
          </p:nvPr>
        </p:nvSpPr>
        <p:spPr>
          <a:xfrm>
            <a:off x="228600" y="1232034"/>
            <a:ext cx="8388300" cy="4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1800">
                <a:latin typeface="Cambria Math"/>
                <a:ea typeface="Cambria Math"/>
                <a:cs typeface="Cambria Math"/>
                <a:sym typeface="Cambria Math"/>
              </a:rPr>
              <a:t>     Example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: We have 5 students, how many different seating arrangements are possible if we have 3 seats available?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1800">
                <a:latin typeface="Cambria Math"/>
                <a:ea typeface="Cambria Math"/>
                <a:cs typeface="Cambria Math"/>
                <a:sym typeface="Cambria Math"/>
              </a:rPr>
              <a:t>      Possible solution: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155" name="Google Shape;155;g322248410ee_3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575" y="2092508"/>
            <a:ext cx="672175" cy="6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322248410ee_3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025" y="2092508"/>
            <a:ext cx="672175" cy="6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322248410ee_3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250" y="2092508"/>
            <a:ext cx="672175" cy="6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322248410ee_3_133"/>
          <p:cNvSpPr txBox="1"/>
          <p:nvPr/>
        </p:nvSpPr>
        <p:spPr>
          <a:xfrm>
            <a:off x="441475" y="3137008"/>
            <a:ext cx="31713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For the first chair, we have 5 </a:t>
            </a:r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students available to choose from</a:t>
            </a:r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9" name="Google Shape;159;g322248410ee_3_133"/>
          <p:cNvSpPr txBox="1"/>
          <p:nvPr/>
        </p:nvSpPr>
        <p:spPr>
          <a:xfrm>
            <a:off x="3099100" y="3561242"/>
            <a:ext cx="35658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For the second chair, we have 4 </a:t>
            </a:r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students available now to choose from</a:t>
            </a:r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0" name="Google Shape;160;g322248410ee_3_133"/>
          <p:cNvSpPr txBox="1"/>
          <p:nvPr/>
        </p:nvSpPr>
        <p:spPr>
          <a:xfrm>
            <a:off x="6074500" y="3213542"/>
            <a:ext cx="3420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For the third chair, we have </a:t>
            </a:r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remaining 3 students to choose from</a:t>
            </a:r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1" name="Google Shape;161;g322248410ee_3_133"/>
          <p:cNvSpPr/>
          <p:nvPr/>
        </p:nvSpPr>
        <p:spPr>
          <a:xfrm>
            <a:off x="441475" y="3137008"/>
            <a:ext cx="2351100" cy="596400"/>
          </a:xfrm>
          <a:prstGeom prst="rect">
            <a:avLst/>
          </a:prstGeom>
          <a:noFill/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2" name="Google Shape;162;g322248410ee_3_133"/>
          <p:cNvSpPr/>
          <p:nvPr/>
        </p:nvSpPr>
        <p:spPr>
          <a:xfrm>
            <a:off x="3097375" y="3472008"/>
            <a:ext cx="2636400" cy="75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3" name="Google Shape;163;g322248410ee_3_133"/>
          <p:cNvSpPr/>
          <p:nvPr/>
        </p:nvSpPr>
        <p:spPr>
          <a:xfrm>
            <a:off x="6066125" y="3262075"/>
            <a:ext cx="2636400" cy="70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64" name="Google Shape;164;g322248410ee_3_133"/>
          <p:cNvCxnSpPr>
            <a:stCxn id="155" idx="1"/>
          </p:cNvCxnSpPr>
          <p:nvPr/>
        </p:nvCxnSpPr>
        <p:spPr>
          <a:xfrm flipH="1">
            <a:off x="2038675" y="2428596"/>
            <a:ext cx="603900" cy="498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5" name="Google Shape;165;g322248410ee_3_133"/>
          <p:cNvCxnSpPr/>
          <p:nvPr/>
        </p:nvCxnSpPr>
        <p:spPr>
          <a:xfrm flipH="1" rot="-5400000">
            <a:off x="4323550" y="3101158"/>
            <a:ext cx="433500" cy="229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6" name="Google Shape;166;g322248410ee_3_133"/>
          <p:cNvCxnSpPr>
            <a:stCxn id="157" idx="3"/>
          </p:cNvCxnSpPr>
          <p:nvPr/>
        </p:nvCxnSpPr>
        <p:spPr>
          <a:xfrm>
            <a:off x="5947425" y="2428596"/>
            <a:ext cx="747000" cy="556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7" name="Google Shape;167;g322248410ee_3_133"/>
          <p:cNvSpPr txBox="1"/>
          <p:nvPr/>
        </p:nvSpPr>
        <p:spPr>
          <a:xfrm>
            <a:off x="457200" y="4324967"/>
            <a:ext cx="822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and all three events have to occur all at once, so we can use product rule. 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And possible arrangement would be (5</a:t>
            </a:r>
            <a:r>
              <a:rPr lang="en-US" sz="1700">
                <a:solidFill>
                  <a:srgbClr val="040C28"/>
                </a:solidFill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×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r>
              <a:rPr lang="en-US" sz="1700">
                <a:solidFill>
                  <a:srgbClr val="040C28"/>
                </a:solidFill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×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3) = 60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8" name="Google Shape;168;g322248410ee_3_133"/>
          <p:cNvSpPr txBox="1"/>
          <p:nvPr/>
        </p:nvSpPr>
        <p:spPr>
          <a:xfrm>
            <a:off x="453575" y="5256500"/>
            <a:ext cx="783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We can later try to solve the same problem with permutation or combination concept.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>
            <p:ph type="title"/>
          </p:nvPr>
        </p:nvSpPr>
        <p:spPr>
          <a:xfrm>
            <a:off x="457200" y="182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Telephone Numbering Plan</a:t>
            </a:r>
            <a:endParaRPr/>
          </a:p>
        </p:txBody>
      </p:sp>
      <p:sp>
        <p:nvSpPr>
          <p:cNvPr id="174" name="Google Shape;174;p8"/>
          <p:cNvSpPr txBox="1"/>
          <p:nvPr>
            <p:ph idx="1" type="body"/>
          </p:nvPr>
        </p:nvSpPr>
        <p:spPr>
          <a:xfrm>
            <a:off x="228600" y="1232025"/>
            <a:ext cx="86973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1600">
                <a:latin typeface="Cambria Math"/>
                <a:ea typeface="Cambria Math"/>
                <a:cs typeface="Cambria Math"/>
                <a:sym typeface="Cambria Math"/>
              </a:rPr>
              <a:t>Example</a:t>
            </a:r>
            <a:r>
              <a:rPr lang="en-US" sz="1600">
                <a:latin typeface="Cambria Math"/>
                <a:ea typeface="Cambria Math"/>
                <a:cs typeface="Cambria Math"/>
                <a:sym typeface="Cambria Math"/>
              </a:rPr>
              <a:t>: The </a:t>
            </a:r>
            <a:r>
              <a:rPr i="1" lang="en-US" sz="1600">
                <a:latin typeface="Cambria Math"/>
                <a:ea typeface="Cambria Math"/>
                <a:cs typeface="Cambria Math"/>
                <a:sym typeface="Cambria Math"/>
              </a:rPr>
              <a:t>North American numbering plan </a:t>
            </a:r>
            <a:r>
              <a:rPr lang="en-US" sz="1600">
                <a:latin typeface="Cambria Math"/>
                <a:ea typeface="Cambria Math"/>
                <a:cs typeface="Cambria Math"/>
                <a:sym typeface="Cambria Math"/>
              </a:rPr>
              <a:t>(</a:t>
            </a:r>
            <a:r>
              <a:rPr i="1" lang="en-US" sz="1600">
                <a:latin typeface="Cambria Math"/>
                <a:ea typeface="Cambria Math"/>
                <a:cs typeface="Cambria Math"/>
                <a:sym typeface="Cambria Math"/>
              </a:rPr>
              <a:t>NANP</a:t>
            </a:r>
            <a:r>
              <a:rPr lang="en-US" sz="1600">
                <a:latin typeface="Cambria Math"/>
                <a:ea typeface="Cambria Math"/>
                <a:cs typeface="Cambria Math"/>
                <a:sym typeface="Cambria Math"/>
              </a:rPr>
              <a:t>) specifies that a telephone number consists of 10 digits, consisting of a three-digit area code, a three-digit office code, and a four-digit station code.  There are some restrictions on the digits.</a:t>
            </a:r>
            <a:endParaRPr sz="16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3525" lvl="1" marL="4000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➢"/>
            </a:pPr>
            <a:r>
              <a:rPr lang="en-US" sz="1600">
                <a:latin typeface="Cambria Math"/>
                <a:ea typeface="Cambria Math"/>
                <a:cs typeface="Cambria Math"/>
                <a:sym typeface="Cambria Math"/>
              </a:rPr>
              <a:t>Let </a:t>
            </a:r>
            <a:r>
              <a:rPr i="1" lang="en-US" sz="1600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 sz="1600">
                <a:latin typeface="Cambria Math"/>
                <a:ea typeface="Cambria Math"/>
                <a:cs typeface="Cambria Math"/>
                <a:sym typeface="Cambria Math"/>
              </a:rPr>
              <a:t> denote a digit from </a:t>
            </a:r>
            <a:r>
              <a:rPr lang="en-US" sz="16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1600">
                <a:latin typeface="Cambria Math"/>
                <a:ea typeface="Cambria Math"/>
                <a:cs typeface="Cambria Math"/>
                <a:sym typeface="Cambria Math"/>
              </a:rPr>
              <a:t> through </a:t>
            </a:r>
            <a:r>
              <a:rPr lang="en-US" sz="1600">
                <a:latin typeface="Cambria Math"/>
                <a:ea typeface="Cambria Math"/>
                <a:cs typeface="Cambria Math"/>
                <a:sym typeface="Cambria Math"/>
              </a:rPr>
              <a:t>9</a:t>
            </a:r>
            <a:r>
              <a:rPr lang="en-US" sz="16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16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3525" lvl="1" marL="4000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➢"/>
            </a:pPr>
            <a:r>
              <a:rPr lang="en-US" sz="1600">
                <a:latin typeface="Cambria Math"/>
                <a:ea typeface="Cambria Math"/>
                <a:cs typeface="Cambria Math"/>
                <a:sym typeface="Cambria Math"/>
              </a:rPr>
              <a:t>Let </a:t>
            </a:r>
            <a:r>
              <a:rPr i="1" lang="en-US" sz="16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1600">
                <a:latin typeface="Cambria Math"/>
                <a:ea typeface="Cambria Math"/>
                <a:cs typeface="Cambria Math"/>
                <a:sym typeface="Cambria Math"/>
              </a:rPr>
              <a:t> denote a digit from </a:t>
            </a:r>
            <a:r>
              <a:rPr lang="en-US" sz="16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1600">
                <a:latin typeface="Cambria Math"/>
                <a:ea typeface="Cambria Math"/>
                <a:cs typeface="Cambria Math"/>
                <a:sym typeface="Cambria Math"/>
              </a:rPr>
              <a:t> through </a:t>
            </a:r>
            <a:r>
              <a:rPr lang="en-US" sz="1600">
                <a:latin typeface="Cambria Math"/>
                <a:ea typeface="Cambria Math"/>
                <a:cs typeface="Cambria Math"/>
                <a:sym typeface="Cambria Math"/>
              </a:rPr>
              <a:t>9</a:t>
            </a:r>
            <a:r>
              <a:rPr lang="en-US" sz="16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16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3525" lvl="1" marL="4000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➢"/>
            </a:pPr>
            <a:r>
              <a:rPr lang="en-US" sz="1600">
                <a:latin typeface="Cambria Math"/>
                <a:ea typeface="Cambria Math"/>
                <a:cs typeface="Cambria Math"/>
                <a:sym typeface="Cambria Math"/>
              </a:rPr>
              <a:t>Let </a:t>
            </a:r>
            <a:r>
              <a:rPr i="1" lang="en-US" sz="1600">
                <a:latin typeface="Cambria Math"/>
                <a:ea typeface="Cambria Math"/>
                <a:cs typeface="Cambria Math"/>
                <a:sym typeface="Cambria Math"/>
              </a:rPr>
              <a:t>Y</a:t>
            </a:r>
            <a:r>
              <a:rPr lang="en-US" sz="1600">
                <a:latin typeface="Cambria Math"/>
                <a:ea typeface="Cambria Math"/>
                <a:cs typeface="Cambria Math"/>
                <a:sym typeface="Cambria Math"/>
              </a:rPr>
              <a:t> denote a digit that is  </a:t>
            </a:r>
            <a:r>
              <a:rPr lang="en-US" sz="16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1600">
                <a:latin typeface="Cambria Math"/>
                <a:ea typeface="Cambria Math"/>
                <a:cs typeface="Cambria Math"/>
                <a:sym typeface="Cambria Math"/>
              </a:rPr>
              <a:t> or </a:t>
            </a:r>
            <a:r>
              <a:rPr lang="en-US" sz="16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16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16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3525" lvl="1" marL="4000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■"/>
            </a:pPr>
            <a:r>
              <a:rPr lang="en-US" sz="1600">
                <a:latin typeface="Cambria Math"/>
                <a:ea typeface="Cambria Math"/>
                <a:cs typeface="Cambria Math"/>
                <a:sym typeface="Cambria Math"/>
              </a:rPr>
              <a:t>In the old plan (in use in the 1960s) the format was </a:t>
            </a:r>
            <a:r>
              <a:rPr i="1" lang="en-US" sz="1600">
                <a:latin typeface="Cambria Math"/>
                <a:ea typeface="Cambria Math"/>
                <a:cs typeface="Cambria Math"/>
                <a:sym typeface="Cambria Math"/>
              </a:rPr>
              <a:t>NYX</a:t>
            </a:r>
            <a:r>
              <a:rPr lang="en-US" sz="1600">
                <a:latin typeface="Cambria Math"/>
                <a:ea typeface="Cambria Math"/>
                <a:cs typeface="Cambria Math"/>
                <a:sym typeface="Cambria Math"/>
              </a:rPr>
              <a:t>-</a:t>
            </a:r>
            <a:r>
              <a:rPr i="1" lang="en-US" sz="1600">
                <a:latin typeface="Cambria Math"/>
                <a:ea typeface="Cambria Math"/>
                <a:cs typeface="Cambria Math"/>
                <a:sym typeface="Cambria Math"/>
              </a:rPr>
              <a:t>NNX-XXXX</a:t>
            </a:r>
            <a:r>
              <a:rPr lang="en-US" sz="16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16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3525" lvl="1" marL="4000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Cambria Math"/>
              <a:buChar char="■"/>
            </a:pPr>
            <a:r>
              <a:rPr lang="en-US" sz="1600">
                <a:latin typeface="Cambria Math"/>
                <a:ea typeface="Cambria Math"/>
                <a:cs typeface="Cambria Math"/>
                <a:sym typeface="Cambria Math"/>
              </a:rPr>
              <a:t>In the new plan, the format is </a:t>
            </a:r>
            <a:r>
              <a:rPr i="1" lang="en-US" sz="1600">
                <a:latin typeface="Cambria Math"/>
                <a:ea typeface="Cambria Math"/>
                <a:cs typeface="Cambria Math"/>
                <a:sym typeface="Cambria Math"/>
              </a:rPr>
              <a:t>NXX</a:t>
            </a:r>
            <a:r>
              <a:rPr lang="en-US" sz="1600">
                <a:latin typeface="Cambria Math"/>
                <a:ea typeface="Cambria Math"/>
                <a:cs typeface="Cambria Math"/>
                <a:sym typeface="Cambria Math"/>
              </a:rPr>
              <a:t>-</a:t>
            </a:r>
            <a:r>
              <a:rPr i="1" lang="en-US" sz="1600">
                <a:latin typeface="Cambria Math"/>
                <a:ea typeface="Cambria Math"/>
                <a:cs typeface="Cambria Math"/>
                <a:sym typeface="Cambria Math"/>
              </a:rPr>
              <a:t>NXX</a:t>
            </a:r>
            <a:r>
              <a:rPr lang="en-US" sz="1600">
                <a:latin typeface="Cambria Math"/>
                <a:ea typeface="Cambria Math"/>
                <a:cs typeface="Cambria Math"/>
                <a:sym typeface="Cambria Math"/>
              </a:rPr>
              <a:t>-</a:t>
            </a:r>
            <a:r>
              <a:rPr i="1" lang="en-US" sz="1600">
                <a:latin typeface="Cambria Math"/>
                <a:ea typeface="Cambria Math"/>
                <a:cs typeface="Cambria Math"/>
                <a:sym typeface="Cambria Math"/>
              </a:rPr>
              <a:t>XXXX</a:t>
            </a:r>
            <a:r>
              <a:rPr lang="en-US" sz="16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16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latin typeface="Cambria Math"/>
                <a:ea typeface="Cambria Math"/>
                <a:cs typeface="Cambria Math"/>
                <a:sym typeface="Cambria Math"/>
              </a:rPr>
              <a:t>How many different telephone numbers are possible under the old plan and the new plan?</a:t>
            </a:r>
            <a:endParaRPr sz="16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259850" y="3797025"/>
            <a:ext cx="8229600" cy="24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320" lvl="0" marL="27432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Solution</a:t>
            </a:r>
            <a:r>
              <a:rPr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:  Use the Product Rule.</a:t>
            </a:r>
            <a:endParaRPr sz="16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7525" lvl="1" marL="64008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➢"/>
            </a:pPr>
            <a:r>
              <a:rPr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There are 8 ∙2 ∙10 = 160 area codes with the format </a:t>
            </a:r>
            <a:r>
              <a:rPr i="1"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NYX.</a:t>
            </a:r>
            <a:endParaRPr sz="16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7525" lvl="1" marL="64008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➢"/>
            </a:pPr>
            <a:r>
              <a:rPr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There are  8 ∙10 ∙10 = 800 area codes with the format </a:t>
            </a:r>
            <a:r>
              <a:rPr i="1"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NXX. </a:t>
            </a:r>
            <a:endParaRPr sz="16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7525" lvl="1" marL="64008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➢"/>
            </a:pPr>
            <a:r>
              <a:rPr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There are 8 ∙8 ∙10 = 640 office codes with the format </a:t>
            </a:r>
            <a:r>
              <a:rPr i="1"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NNX.  </a:t>
            </a:r>
            <a:endParaRPr sz="16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7525" lvl="1" marL="64008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➢"/>
            </a:pPr>
            <a:r>
              <a:rPr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There are  10 ∙10 ∙10 ∙10 = 10,000 station codes with the format </a:t>
            </a:r>
            <a:r>
              <a:rPr i="1"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XXXX. </a:t>
            </a:r>
            <a:endParaRPr sz="16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➢"/>
            </a:pPr>
            <a:r>
              <a:rPr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   Number of  old plan telephone numbers: 160 ∙ 640 ∙ 10,000 = 1,024,000,000.</a:t>
            </a:r>
            <a:endParaRPr sz="16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➢"/>
            </a:pPr>
            <a:r>
              <a:rPr lang="en-US"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   Number of new plan telephone numbers: 800 ∙ 800 ∙ 10,000 = 6,400,000,000.</a:t>
            </a:r>
            <a:endParaRPr sz="26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type="title"/>
          </p:nvPr>
        </p:nvSpPr>
        <p:spPr>
          <a:xfrm>
            <a:off x="457200" y="2468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Counting Subsets of a Finite Set</a:t>
            </a:r>
            <a:endParaRPr/>
          </a:p>
        </p:txBody>
      </p:sp>
      <p:sp>
        <p:nvSpPr>
          <p:cNvPr id="181" name="Google Shape;181;p9"/>
          <p:cNvSpPr txBox="1"/>
          <p:nvPr>
            <p:ph idx="1" type="body"/>
          </p:nvPr>
        </p:nvSpPr>
        <p:spPr>
          <a:xfrm>
            <a:off x="457200" y="1533000"/>
            <a:ext cx="8229600" cy="4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Counting Subsets of a Finite Set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: Use the product rule to show that the number of different subsets of a finite set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is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aseline="30000" lang="en-US" sz="2400">
                <a:latin typeface="Cambria Math"/>
                <a:ea typeface="Cambria Math"/>
                <a:cs typeface="Cambria Math"/>
                <a:sym typeface="Cambria Math"/>
              </a:rPr>
              <a:t>|</a:t>
            </a:r>
            <a:r>
              <a:rPr baseline="30000" i="1" lang="en-US" sz="2400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baseline="30000" lang="en-US" sz="2400">
                <a:latin typeface="Cambria Math"/>
                <a:ea typeface="Cambria Math"/>
                <a:cs typeface="Cambria Math"/>
                <a:sym typeface="Cambria Math"/>
              </a:rPr>
              <a:t>|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Solution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: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When the elements of S are listed in an arbitrary order,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there is a one-to-one correspondence between 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subsets of 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and 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bit strings of length |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|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, when the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i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th element is in the subset, the bit string has a 1 in the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i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th position and a 0 otherwise.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   By the product rule, there are  2</a:t>
            </a:r>
            <a:r>
              <a:rPr baseline="30000" lang="en-US" sz="2400">
                <a:latin typeface="Cambria Math"/>
                <a:ea typeface="Cambria Math"/>
                <a:cs typeface="Cambria Math"/>
                <a:sym typeface="Cambria Math"/>
              </a:rPr>
              <a:t>|</a:t>
            </a:r>
            <a:r>
              <a:rPr baseline="30000" i="1" lang="en-US" sz="2400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baseline="30000" lang="en-US" sz="2400">
                <a:latin typeface="Cambria Math"/>
                <a:ea typeface="Cambria Math"/>
                <a:cs typeface="Cambria Math"/>
                <a:sym typeface="Cambria Math"/>
              </a:rPr>
              <a:t>|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such bit strings, and therefore 2</a:t>
            </a:r>
            <a:r>
              <a:rPr baseline="30000" lang="en-US" sz="2400">
                <a:latin typeface="Cambria Math"/>
                <a:ea typeface="Cambria Math"/>
                <a:cs typeface="Cambria Math"/>
                <a:sym typeface="Cambria Math"/>
              </a:rPr>
              <a:t>|</a:t>
            </a:r>
            <a:r>
              <a:rPr baseline="30000" i="1" lang="en-US" sz="2400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baseline="30000" lang="en-US" sz="2400">
                <a:latin typeface="Cambria Math"/>
                <a:ea typeface="Cambria Math"/>
                <a:cs typeface="Cambria Math"/>
                <a:sym typeface="Cambria Math"/>
              </a:rPr>
              <a:t>|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subsets.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Product Rule in Terms of Sets</a:t>
            </a:r>
            <a:endParaRPr/>
          </a:p>
        </p:txBody>
      </p:sp>
      <p:sp>
        <p:nvSpPr>
          <p:cNvPr id="187" name="Google Shape;187;p1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If </a:t>
            </a:r>
            <a:r>
              <a:rPr i="1" lang="en-US" sz="28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8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800">
                <a:latin typeface="Cambria Math"/>
                <a:ea typeface="Cambria Math"/>
                <a:cs typeface="Cambria Math"/>
                <a:sym typeface="Cambria Math"/>
              </a:rPr>
              <a:t>, </a:t>
            </a:r>
            <a:r>
              <a:rPr i="1" lang="en-US" sz="28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8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800">
                <a:latin typeface="Cambria Math"/>
                <a:ea typeface="Cambria Math"/>
                <a:cs typeface="Cambria Math"/>
                <a:sym typeface="Cambria Math"/>
              </a:rPr>
              <a:t>, … , </a:t>
            </a:r>
            <a:r>
              <a:rPr i="1" lang="en-US" sz="28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800">
                <a:latin typeface="Cambria Math"/>
                <a:ea typeface="Cambria Math"/>
                <a:cs typeface="Cambria Math"/>
                <a:sym typeface="Cambria Math"/>
              </a:rPr>
              <a:t>m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are finite sets, then the number of elements in the Cartesian product of these sets is the product of the number of elements of each set.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70"/>
              <a:buChar char="❖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The task of choosing an element in the Cartesian product </a:t>
            </a:r>
            <a:r>
              <a:rPr i="1" lang="en-US" sz="28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8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800">
                <a:latin typeface="Cambria Math"/>
                <a:ea typeface="Cambria Math"/>
                <a:cs typeface="Cambria Math"/>
                <a:sym typeface="Cambria Math"/>
              </a:rPr>
              <a:t> ⨉ </a:t>
            </a:r>
            <a:r>
              <a:rPr i="1" lang="en-US" sz="28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8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800">
                <a:latin typeface="Cambria Math"/>
                <a:ea typeface="Cambria Math"/>
                <a:cs typeface="Cambria Math"/>
                <a:sym typeface="Cambria Math"/>
              </a:rPr>
              <a:t> ⨉ ∙∙∙ ⨉ </a:t>
            </a:r>
            <a:r>
              <a:rPr i="1" lang="en-US" sz="28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800">
                <a:latin typeface="Cambria Math"/>
                <a:ea typeface="Cambria Math"/>
                <a:cs typeface="Cambria Math"/>
                <a:sym typeface="Cambria Math"/>
              </a:rPr>
              <a:t>m</a:t>
            </a:r>
            <a:r>
              <a:rPr lang="en-US" sz="2800">
                <a:latin typeface="Cambria Math"/>
                <a:ea typeface="Cambria Math"/>
                <a:cs typeface="Cambria Math"/>
                <a:sym typeface="Cambria Math"/>
              </a:rPr>
              <a:t> is done by choosing an element in </a:t>
            </a:r>
            <a:r>
              <a:rPr i="1" lang="en-US" sz="28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8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800">
                <a:latin typeface="Cambria Math"/>
                <a:ea typeface="Cambria Math"/>
                <a:cs typeface="Cambria Math"/>
                <a:sym typeface="Cambria Math"/>
              </a:rPr>
              <a:t>, an element in</a:t>
            </a:r>
            <a:r>
              <a:rPr i="1" lang="en-US" sz="2800">
                <a:latin typeface="Cambria Math"/>
                <a:ea typeface="Cambria Math"/>
                <a:cs typeface="Cambria Math"/>
                <a:sym typeface="Cambria Math"/>
              </a:rPr>
              <a:t> A</a:t>
            </a:r>
            <a:r>
              <a:rPr baseline="-25000" lang="en-US" sz="28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800">
                <a:latin typeface="Cambria Math"/>
                <a:ea typeface="Cambria Math"/>
                <a:cs typeface="Cambria Math"/>
                <a:sym typeface="Cambria Math"/>
              </a:rPr>
              <a:t> , …, and an element in </a:t>
            </a:r>
            <a:r>
              <a:rPr i="1" lang="en-US" sz="28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800">
                <a:latin typeface="Cambria Math"/>
                <a:ea typeface="Cambria Math"/>
                <a:cs typeface="Cambria Math"/>
                <a:sym typeface="Cambria Math"/>
              </a:rPr>
              <a:t>m</a:t>
            </a:r>
            <a:r>
              <a:rPr lang="en-US" sz="2800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 sz="2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Cambria Math"/>
              <a:buChar char="❖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By the product rule, it follows that: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Font typeface="Cambria Math"/>
              <a:buChar char="❖"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990600" y="5334000"/>
            <a:ext cx="731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|</a:t>
            </a:r>
            <a:r>
              <a:rPr b="0" i="1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⨉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⨉ ∙∙∙ ⨉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|= |</a:t>
            </a:r>
            <a:r>
              <a:rPr b="0" i="1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|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∙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|</a:t>
            </a:r>
            <a:r>
              <a:rPr b="0" i="1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|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∙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∙∙∙  ∙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|</a:t>
            </a:r>
            <a:r>
              <a:rPr b="0" i="1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|.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title"/>
          </p:nvPr>
        </p:nvSpPr>
        <p:spPr>
          <a:xfrm>
            <a:off x="457200" y="182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4000"/>
              <a:t>Basic Counting Principles:  The Sum Rule</a:t>
            </a:r>
            <a:endParaRPr sz="4000"/>
          </a:p>
        </p:txBody>
      </p:sp>
      <p:sp>
        <p:nvSpPr>
          <p:cNvPr id="194" name="Google Shape;194;p12"/>
          <p:cNvSpPr txBox="1"/>
          <p:nvPr>
            <p:ph idx="1" type="body"/>
          </p:nvPr>
        </p:nvSpPr>
        <p:spPr>
          <a:xfrm>
            <a:off x="457200" y="1249670"/>
            <a:ext cx="8229600" cy="48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The Sum Rule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: If a task can be done 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either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in one of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ways 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or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in one of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, where none of the set of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 n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ways is the 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same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as any of the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ways,  then there are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+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 n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ways  to do the task.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Example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:  The mathematics department must choose either a student or a faculty member as a representative for a university committee. How many choices are there for this representative if there are 37 members of the mathematics faculty and 83 mathematics majors and no one is both a faculty member and a student.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Solution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: By the sum rule it follows that there are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37 + 83 = 120 possible ways to pick a representative.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o 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2011-09-18T13:59:01Z</dcterms:created>
  <dc:creator>Richard Scherl</dc:creator>
</cp:coreProperties>
</file>