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9144000"/>
  <p:notesSz cx="6858000" cy="9144000"/>
  <p:embeddedFontLst>
    <p:embeddedFont>
      <p:font typeface="Constantia"/>
      <p:regular r:id="rId23"/>
      <p:bold r:id="rId24"/>
      <p:italic r:id="rId25"/>
      <p:boldItalic r:id="rId26"/>
    </p:embeddedFont>
    <p:embeddedFont>
      <p:font typeface="Cambria Math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8" roundtripDataSignature="AMtx7misfKAvJ2jzdOczExTFG6qpl/xL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Constantia-bold.fntdata"/><Relationship Id="rId23" Type="http://schemas.openxmlformats.org/officeDocument/2006/relationships/font" Target="fonts/Constanti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boldItalic.fntdata"/><Relationship Id="rId25" Type="http://schemas.openxmlformats.org/officeDocument/2006/relationships/font" Target="fonts/Constantia-italic.fntdata"/><Relationship Id="rId28" Type="http://customschemas.google.com/relationships/presentationmetadata" Target="metadata"/><Relationship Id="rId27" Type="http://schemas.openxmlformats.org/officeDocument/2006/relationships/font" Target="fonts/CambriaMath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2" name="Google Shape;18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2" name="Google Shape;19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0" name="Google Shape;210;p5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5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4b73792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2a4b73792f6_0_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4b73792f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2a4b73792f6_0_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6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6" name="Google Shape;13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CFE2F3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g2fef9f2c54d_0_24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29" name="Google Shape;29;g2fef9f2c54d_0_2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g2fef9f2c54d_0_2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g2fef9f2c54d_0_2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g2fef9f2c54d_0_2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g2fef9f2c54d_0_2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g2fef9f2c54d_0_24"/>
          <p:cNvSpPr txBox="1"/>
          <p:nvPr>
            <p:ph type="ctrTitle"/>
          </p:nvPr>
        </p:nvSpPr>
        <p:spPr>
          <a:xfrm>
            <a:off x="533400" y="1371600"/>
            <a:ext cx="7851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2fef9f2c54d_0_24"/>
          <p:cNvSpPr txBox="1"/>
          <p:nvPr>
            <p:ph idx="1" type="subTitle"/>
          </p:nvPr>
        </p:nvSpPr>
        <p:spPr>
          <a:xfrm>
            <a:off x="533400" y="3228536"/>
            <a:ext cx="78546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247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" name="Google Shape;36;g2fef9f2c54d_0_2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g2fef9f2c54d_0_2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g2fef9f2c54d_0_2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39" name="Google Shape;39;g2fef9f2c54d_0_24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40" name="Google Shape;40;g2fef9f2c54d_0_2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g2fef9f2c54d_0_2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g2fef9f2c54d_0_2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g2fef9f2c54d_0_2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g2fef9f2c54d_0_24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ef9f2c54d_0_101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g2fef9f2c54d_0_101"/>
          <p:cNvSpPr txBox="1"/>
          <p:nvPr>
            <p:ph idx="1" type="body"/>
          </p:nvPr>
        </p:nvSpPr>
        <p:spPr>
          <a:xfrm rot="5400000">
            <a:off x="2377500" y="15180"/>
            <a:ext cx="43890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g2fef9f2c54d_0_10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g2fef9f2c54d_0_10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g2fef9f2c54d_0_10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ef9f2c54d_0_107"/>
          <p:cNvSpPr txBox="1"/>
          <p:nvPr>
            <p:ph type="title"/>
          </p:nvPr>
        </p:nvSpPr>
        <p:spPr>
          <a:xfrm rot="5400000">
            <a:off x="5052150" y="2491651"/>
            <a:ext cx="52119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g2fef9f2c54d_0_107"/>
          <p:cNvSpPr txBox="1"/>
          <p:nvPr>
            <p:ph idx="1" type="body"/>
          </p:nvPr>
        </p:nvSpPr>
        <p:spPr>
          <a:xfrm rot="5400000">
            <a:off x="861150" y="510451"/>
            <a:ext cx="52119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g2fef9f2c54d_0_107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g2fef9f2c54d_0_107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g2fef9f2c54d_0_107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fef9f2c54d_0_18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g2fef9f2c54d_0_18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g2fef9f2c54d_0_18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g2fef9f2c54d_0_18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g2fef9f2c54d_0_18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CFE2F3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ef9f2c54d_0_42"/>
          <p:cNvSpPr txBox="1"/>
          <p:nvPr>
            <p:ph type="title"/>
          </p:nvPr>
        </p:nvSpPr>
        <p:spPr>
          <a:xfrm>
            <a:off x="530352" y="1316736"/>
            <a:ext cx="77724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600"/>
              <a:buFont typeface="Calibri"/>
              <a:buNone/>
              <a:defRPr b="1" sz="5600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g2fef9f2c54d_0_42"/>
          <p:cNvSpPr txBox="1"/>
          <p:nvPr>
            <p:ph idx="1" type="body"/>
          </p:nvPr>
        </p:nvSpPr>
        <p:spPr>
          <a:xfrm>
            <a:off x="530352" y="2704664"/>
            <a:ext cx="77724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090"/>
              <a:buNone/>
              <a:defRPr sz="2200">
                <a:solidFill>
                  <a:srgbClr val="000000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120"/>
              <a:buNone/>
              <a:defRPr sz="1600">
                <a:solidFill>
                  <a:srgbClr val="000000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910"/>
              <a:buNone/>
              <a:defRPr sz="1400">
                <a:solidFill>
                  <a:srgbClr val="000000"/>
                </a:solidFill>
              </a:defRPr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g2fef9f2c54d_0_4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2fef9f2c54d_0_4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g2fef9f2c54d_0_42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57" name="Google Shape;57;g2fef9f2c54d_0_42"/>
          <p:cNvGrpSpPr/>
          <p:nvPr/>
        </p:nvGrpSpPr>
        <p:grpSpPr>
          <a:xfrm>
            <a:off x="175" y="5715115"/>
            <a:ext cx="9144052" cy="1142603"/>
            <a:chOff x="-4085248" y="3903669"/>
            <a:chExt cx="13229243" cy="1239938"/>
          </a:xfrm>
        </p:grpSpPr>
        <p:sp>
          <p:nvSpPr>
            <p:cNvPr id="58" name="Google Shape;58;g2fef9f2c54d_0_42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g2fef9f2c54d_0_42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g2fef9f2c54d_0_42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g2fef9f2c54d_0_42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g2fef9f2c54d_0_42"/>
            <p:cNvSpPr/>
            <p:nvPr/>
          </p:nvSpPr>
          <p:spPr>
            <a:xfrm>
              <a:off x="-4085248" y="4891607"/>
              <a:ext cx="132291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ef9f2c54d_0_54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g2fef9f2c54d_0_54"/>
          <p:cNvSpPr txBox="1"/>
          <p:nvPr>
            <p:ph idx="1" type="body"/>
          </p:nvPr>
        </p:nvSpPr>
        <p:spPr>
          <a:xfrm>
            <a:off x="457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g2fef9f2c54d_0_54"/>
          <p:cNvSpPr txBox="1"/>
          <p:nvPr>
            <p:ph idx="2" type="body"/>
          </p:nvPr>
        </p:nvSpPr>
        <p:spPr>
          <a:xfrm>
            <a:off x="4648200" y="1920085"/>
            <a:ext cx="4038600" cy="4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g2fef9f2c54d_0_54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2fef9f2c54d_0_54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2fef9f2c54d_0_54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ef9f2c54d_0_61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2fef9f2c54d_0_61"/>
          <p:cNvSpPr txBox="1"/>
          <p:nvPr>
            <p:ph idx="1" type="body"/>
          </p:nvPr>
        </p:nvSpPr>
        <p:spPr>
          <a:xfrm>
            <a:off x="457200" y="1855248"/>
            <a:ext cx="4040100" cy="65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g2fef9f2c54d_0_61"/>
          <p:cNvSpPr txBox="1"/>
          <p:nvPr>
            <p:ph idx="2" type="body"/>
          </p:nvPr>
        </p:nvSpPr>
        <p:spPr>
          <a:xfrm>
            <a:off x="4645025" y="1859757"/>
            <a:ext cx="4041900" cy="65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g2fef9f2c54d_0_61"/>
          <p:cNvSpPr txBox="1"/>
          <p:nvPr>
            <p:ph idx="3" type="body"/>
          </p:nvPr>
        </p:nvSpPr>
        <p:spPr>
          <a:xfrm>
            <a:off x="457200" y="2514600"/>
            <a:ext cx="40401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2fef9f2c54d_0_61"/>
          <p:cNvSpPr txBox="1"/>
          <p:nvPr>
            <p:ph idx="4" type="body"/>
          </p:nvPr>
        </p:nvSpPr>
        <p:spPr>
          <a:xfrm>
            <a:off x="4645025" y="2514600"/>
            <a:ext cx="4041900" cy="38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g2fef9f2c54d_0_6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g2fef9f2c54d_0_6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g2fef9f2c54d_0_6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g2fef9f2c54d_0_70"/>
          <p:cNvGrpSpPr/>
          <p:nvPr/>
        </p:nvGrpSpPr>
        <p:grpSpPr>
          <a:xfrm>
            <a:off x="6098378" y="7"/>
            <a:ext cx="3045625" cy="2707359"/>
            <a:chOff x="6098378" y="5"/>
            <a:chExt cx="3045625" cy="2030570"/>
          </a:xfrm>
        </p:grpSpPr>
        <p:sp>
          <p:nvSpPr>
            <p:cNvPr id="81" name="Google Shape;81;g2fef9f2c54d_0_7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g2fef9f2c54d_0_7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g2fef9f2c54d_0_7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g2fef9f2c54d_0_7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g2fef9f2c54d_0_7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" name="Google Shape;86;g2fef9f2c54d_0_70"/>
          <p:cNvSpPr txBox="1"/>
          <p:nvPr>
            <p:ph type="title"/>
          </p:nvPr>
        </p:nvSpPr>
        <p:spPr>
          <a:xfrm>
            <a:off x="457200" y="19994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fef9f2c54d_0_7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g2fef9f2c54d_0_7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2fef9f2c54d_0_7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ef9f2c54d_0_81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g2fef9f2c54d_0_81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2fef9f2c54d_0_81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f9f2c54d_0_85"/>
          <p:cNvSpPr txBox="1"/>
          <p:nvPr>
            <p:ph type="title"/>
          </p:nvPr>
        </p:nvSpPr>
        <p:spPr>
          <a:xfrm>
            <a:off x="685800" y="514352"/>
            <a:ext cx="27432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2fef9f2c54d_0_85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g2fef9f2c54d_0_85"/>
          <p:cNvSpPr txBox="1"/>
          <p:nvPr>
            <p:ph idx="2" type="body"/>
          </p:nvPr>
        </p:nvSpPr>
        <p:spPr>
          <a:xfrm>
            <a:off x="3575050" y="1676400"/>
            <a:ext cx="51117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g2fef9f2c54d_0_85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g2fef9f2c54d_0_85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g2fef9f2c54d_0_85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f9f2c54d_0_92"/>
          <p:cNvSpPr/>
          <p:nvPr/>
        </p:nvSpPr>
        <p:spPr>
          <a:xfrm flipH="1" rot="-10380037">
            <a:off x="4172401" y="1918610"/>
            <a:ext cx="4293497" cy="3360183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1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g2fef9f2c54d_0_92"/>
          <p:cNvSpPr/>
          <p:nvPr/>
        </p:nvSpPr>
        <p:spPr>
          <a:xfrm flipH="1" rot="-10380733">
            <a:off x="8004114" y="5359839"/>
            <a:ext cx="155354" cy="155354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4" name="Google Shape;104;g2fef9f2c54d_0_92"/>
          <p:cNvSpPr txBox="1"/>
          <p:nvPr>
            <p:ph type="title"/>
          </p:nvPr>
        </p:nvSpPr>
        <p:spPr>
          <a:xfrm>
            <a:off x="609600" y="1177000"/>
            <a:ext cx="33528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  <a:defRPr b="1" sz="36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5" name="Google Shape;105;g2fef9f2c54d_0_92"/>
          <p:cNvSpPr txBox="1"/>
          <p:nvPr>
            <p:ph idx="1" type="body"/>
          </p:nvPr>
        </p:nvSpPr>
        <p:spPr>
          <a:xfrm>
            <a:off x="609600" y="2828775"/>
            <a:ext cx="3352800" cy="21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SzPts val="2400"/>
              <a:buFont typeface="Constantia"/>
              <a:buNone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2000"/>
              <a:buChar char="⚫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800"/>
              <a:buChar char="⚫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600"/>
              <a:buChar char="⚫"/>
              <a:defRPr sz="1600"/>
            </a:lvl4pPr>
            <a:lvl5pPr indent="-3175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1400"/>
              <a:buChar char="⚫"/>
              <a:defRPr sz="1400"/>
            </a:lvl5pPr>
            <a:lvl6pPr indent="-3048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⚫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106" name="Google Shape;106;g2fef9f2c54d_0_92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g2fef9f2c54d_0_92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g2fef9f2c54d_0_92"/>
          <p:cNvSpPr txBox="1"/>
          <p:nvPr>
            <p:ph idx="12" type="sldNum"/>
          </p:nvPr>
        </p:nvSpPr>
        <p:spPr>
          <a:xfrm>
            <a:off x="8077200" y="6356350"/>
            <a:ext cx="609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g2fef9f2c54d_0_92"/>
          <p:cNvSpPr/>
          <p:nvPr>
            <p:ph idx="2" type="pic"/>
          </p:nvPr>
        </p:nvSpPr>
        <p:spPr>
          <a:xfrm rot="420005">
            <a:off x="4433519" y="1993203"/>
            <a:ext cx="3771211" cy="3210857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2" ty="0" sy="65002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g2fef9f2c54d_0_0"/>
          <p:cNvGrpSpPr/>
          <p:nvPr/>
        </p:nvGrpSpPr>
        <p:grpSpPr>
          <a:xfrm>
            <a:off x="7600940" y="3"/>
            <a:ext cx="1542914" cy="1371650"/>
            <a:chOff x="6098378" y="5"/>
            <a:chExt cx="3045625" cy="2030570"/>
          </a:xfrm>
        </p:grpSpPr>
        <p:sp>
          <p:nvSpPr>
            <p:cNvPr id="11" name="Google Shape;11;g2fef9f2c54d_0_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g2fef9f2c54d_0_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rgbClr val="3949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g2fef9f2c54d_0_0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g2fef9f2c54d_0_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rgbClr val="212D7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g2fef9f2c54d_0_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rgbClr val="7890C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" name="Google Shape;16;g2fef9f2c54d_0_0"/>
          <p:cNvGrpSpPr/>
          <p:nvPr/>
        </p:nvGrpSpPr>
        <p:grpSpPr>
          <a:xfrm>
            <a:off x="-2" y="6104999"/>
            <a:ext cx="9144071" cy="752890"/>
            <a:chOff x="-10935211" y="3903669"/>
            <a:chExt cx="20079206" cy="1239937"/>
          </a:xfrm>
        </p:grpSpPr>
        <p:sp>
          <p:nvSpPr>
            <p:cNvPr id="17" name="Google Shape;17;g2fef9f2c54d_0_0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g2fef9f2c54d_0_0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rgbClr val="F0629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g2fef9f2c54d_0_0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rgbClr val="D233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g2fef9f2c54d_0_0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rgbClr val="9C254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g2fef9f2c54d_0_0"/>
            <p:cNvSpPr/>
            <p:nvPr/>
          </p:nvSpPr>
          <p:spPr>
            <a:xfrm>
              <a:off x="-10935211" y="4891606"/>
              <a:ext cx="20079000" cy="252000"/>
            </a:xfrm>
            <a:prstGeom prst="rect">
              <a:avLst/>
            </a:prstGeom>
            <a:solidFill>
              <a:srgbClr val="2A399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g2fef9f2c54d_0_0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5000"/>
              <a:buFont typeface="Calibri"/>
              <a:buNone/>
              <a:defRPr b="0" i="0" sz="5000" u="none" cap="none" strike="noStrike">
                <a:solidFill>
                  <a:srgbClr val="0B539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g2fef9f2c54d_0_0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Cambria Math"/>
              <a:buChar char="⚫"/>
              <a:defRPr i="0" sz="2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Cambria Math"/>
              <a:buChar char="⚫"/>
              <a:defRPr i="0" sz="2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2pPr>
            <a:lvl3pPr indent="-321944" lvl="2" marL="13716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Cambria Math"/>
              <a:buChar char="⚫"/>
              <a:defRPr i="0" sz="21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Cambria Math"/>
              <a:buChar char="⚫"/>
              <a:defRPr i="0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4pPr>
            <a:lvl5pPr indent="-3111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Cambria Math"/>
              <a:buChar char="⚫"/>
              <a:defRPr i="0" sz="20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5pPr>
            <a:lvl6pPr indent="-320039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Cambria Math"/>
              <a:buChar char="⚫"/>
              <a:defRPr i="0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6pPr>
            <a:lvl7pPr indent="-309879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Cambria Math"/>
              <a:buChar char="⚫"/>
              <a:defRPr i="0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mbria Math"/>
              <a:buChar char="•"/>
              <a:defRPr i="0" sz="16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 Math"/>
              <a:buChar char="•"/>
              <a:defRPr i="0" sz="14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defRPr>
            </a:lvl9pPr>
          </a:lstStyle>
          <a:p/>
        </p:txBody>
      </p:sp>
      <p:sp>
        <p:nvSpPr>
          <p:cNvPr id="24" name="Google Shape;24;g2fef9f2c54d_0_0"/>
          <p:cNvSpPr txBox="1"/>
          <p:nvPr>
            <p:ph idx="10" type="dt"/>
          </p:nvPr>
        </p:nvSpPr>
        <p:spPr>
          <a:xfrm>
            <a:off x="457200" y="65087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5" name="Google Shape;25;g2fef9f2c54d_0_0"/>
          <p:cNvSpPr txBox="1"/>
          <p:nvPr>
            <p:ph idx="11" type="ftr"/>
          </p:nvPr>
        </p:nvSpPr>
        <p:spPr>
          <a:xfrm>
            <a:off x="2667000" y="6508750"/>
            <a:ext cx="3352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26" name="Google Shape;26;g2fef9f2c54d_0_0"/>
          <p:cNvSpPr txBox="1"/>
          <p:nvPr>
            <p:ph idx="12" type="sldNum"/>
          </p:nvPr>
        </p:nvSpPr>
        <p:spPr>
          <a:xfrm>
            <a:off x="7924800" y="6508750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 sz="4800"/>
              <a:t>Lecture 16:</a:t>
            </a:r>
            <a:endParaRPr sz="4800"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</a:pPr>
            <a:r>
              <a:rPr lang="en-US" sz="4800"/>
              <a:t>Permutations &amp; Combinations</a:t>
            </a:r>
            <a:endParaRPr sz="4800"/>
          </a:p>
        </p:txBody>
      </p:sp>
      <p:sp>
        <p:nvSpPr>
          <p:cNvPr id="127" name="Google Shape;127;p29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/>
          <a:p>
            <a:pPr indent="0" lvl="0" marL="0" marR="4572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Section 6.3 + 6.5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8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Combinations</a:t>
            </a:r>
            <a:endParaRPr/>
          </a:p>
        </p:txBody>
      </p:sp>
      <p:sp>
        <p:nvSpPr>
          <p:cNvPr id="185" name="Google Shape;185;p38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Example</a:t>
            </a:r>
            <a:r>
              <a:rPr lang="en-US" sz="2400"/>
              <a:t>: How many poker hands of five cards can be dealt from a standard deck of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52</a:t>
            </a:r>
            <a:r>
              <a:rPr lang="en-US" sz="2400"/>
              <a:t> cards? Also, how many ways are there to select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47</a:t>
            </a:r>
            <a:r>
              <a:rPr lang="en-US" sz="2400"/>
              <a:t> cards from a deck of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52</a:t>
            </a:r>
            <a:r>
              <a:rPr lang="en-US" sz="2400"/>
              <a:t> cards?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Solution</a:t>
            </a:r>
            <a:r>
              <a:rPr lang="en-US" sz="2400"/>
              <a:t>: Since the order in which the cards are dealt does not matter, the number of five card hands is:</a:t>
            </a:r>
            <a:endParaRPr sz="2400"/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129237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269875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different ways to select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47</a:t>
            </a:r>
            <a:r>
              <a:rPr lang="en-US" sz="2400"/>
              <a:t> cards from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52</a:t>
            </a:r>
            <a:r>
              <a:rPr lang="en-US" sz="2400"/>
              <a:t> is</a:t>
            </a:r>
            <a:endParaRPr sz="2400"/>
          </a:p>
          <a:p>
            <a:pPr indent="-1292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lang="en-US" sz="2400"/>
              <a:t>    </a:t>
            </a:r>
            <a:endParaRPr sz="2400"/>
          </a:p>
        </p:txBody>
      </p:sp>
      <p:pic>
        <p:nvPicPr>
          <p:cNvPr descr="addin_tmp.png" id="186" name="Google Shape;18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505200"/>
            <a:ext cx="2078831" cy="3976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87" name="Google Shape;18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57400" y="4038600"/>
            <a:ext cx="6672263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88" name="Google Shape;188;p3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7800" y="5257800"/>
            <a:ext cx="5676900" cy="397669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8"/>
          <p:cNvSpPr txBox="1"/>
          <p:nvPr/>
        </p:nvSpPr>
        <p:spPr>
          <a:xfrm>
            <a:off x="3124200" y="6324600"/>
            <a:ext cx="525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is a special case of a general result.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9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Combinations</a:t>
            </a:r>
            <a:endParaRPr/>
          </a:p>
        </p:txBody>
      </p:sp>
      <p:sp>
        <p:nvSpPr>
          <p:cNvPr id="195" name="Google Shape;195;p39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Corollary</a:t>
            </a:r>
            <a:r>
              <a:rPr lang="en-US"/>
              <a:t>: Let </a:t>
            </a:r>
            <a:r>
              <a:rPr i="1" lang="en-US"/>
              <a:t>n</a:t>
            </a:r>
            <a:r>
              <a:rPr lang="en-US"/>
              <a:t> and </a:t>
            </a:r>
            <a:r>
              <a:rPr i="1" lang="en-US"/>
              <a:t>r</a:t>
            </a:r>
            <a:r>
              <a:rPr lang="en-US"/>
              <a:t> be nonnegative integers with 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i="1" lang="en-US"/>
              <a:t>   </a:t>
            </a:r>
            <a:r>
              <a:rPr i="1" lang="en-US"/>
              <a:t>r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≤ </a:t>
            </a:r>
            <a:r>
              <a:rPr i="1" lang="en-US"/>
              <a:t>n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r>
              <a:rPr lang="en-US"/>
              <a:t> Then </a:t>
            </a:r>
            <a:r>
              <a:rPr b="1" i="1" lang="en-US">
                <a:solidFill>
                  <a:schemeClr val="dk2"/>
                </a:solidFill>
              </a:rPr>
              <a:t>C</a:t>
            </a:r>
            <a:r>
              <a:rPr b="1" lang="en-US">
                <a:solidFill>
                  <a:schemeClr val="dk2"/>
                </a:solidFill>
              </a:rPr>
              <a:t>(</a:t>
            </a:r>
            <a:r>
              <a:rPr b="1" i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, </a:t>
            </a:r>
            <a:r>
              <a:rPr b="1" i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) = </a:t>
            </a:r>
            <a:r>
              <a:rPr b="1" i="1" lang="en-US">
                <a:solidFill>
                  <a:schemeClr val="dk2"/>
                </a:solidFill>
              </a:rPr>
              <a:t>C</a:t>
            </a:r>
            <a:r>
              <a:rPr b="1" lang="en-US">
                <a:solidFill>
                  <a:schemeClr val="dk2"/>
                </a:solidFill>
              </a:rPr>
              <a:t>(</a:t>
            </a:r>
            <a:r>
              <a:rPr b="1" i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, </a:t>
            </a:r>
            <a:r>
              <a:rPr b="1" i="1" lang="en-US">
                <a:solidFill>
                  <a:schemeClr val="dk2"/>
                </a:solidFill>
              </a:rPr>
              <a:t>n</a:t>
            </a:r>
            <a:r>
              <a:rPr b="1" lang="en-US">
                <a:solidFill>
                  <a:schemeClr val="dk2"/>
                </a:solidFill>
              </a:rPr>
              <a:t> − </a:t>
            </a:r>
            <a:r>
              <a:rPr b="1" i="1" lang="en-US">
                <a:solidFill>
                  <a:schemeClr val="dk2"/>
                </a:solidFill>
              </a:rPr>
              <a:t>r</a:t>
            </a:r>
            <a:r>
              <a:rPr b="1" lang="en-US">
                <a:solidFill>
                  <a:schemeClr val="dk2"/>
                </a:solidFill>
              </a:rPr>
              <a:t>)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Proof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From Theorem 2, it follows that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 and </a:t>
            </a:r>
            <a:endParaRPr/>
          </a:p>
          <a:p>
            <a:pPr indent="-1174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Hence,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, </a:t>
            </a:r>
            <a:r>
              <a:rPr i="1" lang="en-US"/>
              <a:t>r</a:t>
            </a:r>
            <a:r>
              <a:rPr lang="en-US"/>
              <a:t>) =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, </a:t>
            </a:r>
            <a:r>
              <a:rPr i="1" lang="en-US"/>
              <a:t>n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− </a:t>
            </a:r>
            <a:r>
              <a:rPr i="1" lang="en-US"/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).</a:t>
            </a:r>
            <a:endParaRPr/>
          </a:p>
        </p:txBody>
      </p:sp>
      <p:pic>
        <p:nvPicPr>
          <p:cNvPr descr="addin_tmp.png" id="196" name="Google Shape;196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2971800"/>
            <a:ext cx="2369344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97" name="Google Shape;197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733800"/>
            <a:ext cx="5622131" cy="45005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39"/>
          <p:cNvSpPr txBox="1"/>
          <p:nvPr/>
        </p:nvSpPr>
        <p:spPr>
          <a:xfrm>
            <a:off x="1524000" y="5791200"/>
            <a:ext cx="6858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This result can be proved without using algebraic manipulation.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mbria Math"/>
                <a:ea typeface="Cambria Math"/>
                <a:cs typeface="Cambria Math"/>
                <a:sym typeface="Cambria Math"/>
              </a:rPr>
              <a:t>→</a:t>
            </a:r>
            <a:endParaRPr b="0" i="0" sz="1800" u="none" cap="none" strike="noStrike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9" name="Google Shape;199;p39"/>
          <p:cNvSpPr/>
          <p:nvPr/>
        </p:nvSpPr>
        <p:spPr>
          <a:xfrm flipH="1" rot="-5400000">
            <a:off x="8153400" y="49530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2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Combinations</a:t>
            </a:r>
            <a:endParaRPr/>
          </a:p>
        </p:txBody>
      </p:sp>
      <p:sp>
        <p:nvSpPr>
          <p:cNvPr id="205" name="Google Shape;205;p42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400"/>
              <a:t>   Example</a:t>
            </a:r>
            <a:r>
              <a:rPr lang="en-US" sz="2400"/>
              <a:t>: How many ways are there to select five players from a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10</a:t>
            </a:r>
            <a:r>
              <a:rPr lang="en-US" sz="2400"/>
              <a:t>-member tennis team to make a trip to a match at another school.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400"/>
              <a:t>   Solution</a:t>
            </a:r>
            <a:r>
              <a:rPr lang="en-US" sz="2400"/>
              <a:t>: The number of combinations is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400"/>
              <a:t>   Example</a:t>
            </a:r>
            <a:r>
              <a:rPr lang="en-US" sz="2400"/>
              <a:t>: A group of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30 </a:t>
            </a:r>
            <a:r>
              <a:rPr lang="en-US" sz="2400"/>
              <a:t>people have been trained as astronauts to go on the first mission to Mars. How many ways are there to select a crew of six people to go on this mission?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b="1" lang="en-US" sz="2400"/>
              <a:t>   Solution</a:t>
            </a:r>
            <a:r>
              <a:rPr lang="en-US" sz="2400"/>
              <a:t>: The number of possible crews is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rPr lang="en-US" sz="2400"/>
              <a:t>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85"/>
              <a:buNone/>
            </a:pPr>
            <a:r>
              <a:t/>
            </a:r>
            <a:endParaRPr sz="2400"/>
          </a:p>
        </p:txBody>
      </p:sp>
      <p:pic>
        <p:nvPicPr>
          <p:cNvPr descr="addin_tmp.png" id="206" name="Google Shape;206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3048000"/>
            <a:ext cx="2592134" cy="34994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207" name="Google Shape;207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5638800"/>
            <a:ext cx="5425250" cy="349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3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Permutations with Repetition</a:t>
            </a:r>
            <a:endParaRPr/>
          </a:p>
        </p:txBody>
      </p:sp>
      <p:sp>
        <p:nvSpPr>
          <p:cNvPr id="213" name="Google Shape;213;p53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Theorem</a:t>
            </a:r>
            <a:r>
              <a:rPr lang="en-US" sz="2400"/>
              <a:t>: The number of </a:t>
            </a:r>
            <a:r>
              <a:rPr i="1" lang="en-US" sz="2400"/>
              <a:t>r</a:t>
            </a:r>
            <a:r>
              <a:rPr lang="en-US" sz="2400"/>
              <a:t>-permutations of a set of </a:t>
            </a:r>
            <a:r>
              <a:rPr i="1" lang="en-US" sz="2400"/>
              <a:t>n</a:t>
            </a:r>
            <a:r>
              <a:rPr lang="en-US" sz="2400"/>
              <a:t> objects with repetition allowed is </a:t>
            </a:r>
            <a:r>
              <a:rPr i="1" lang="en-US" sz="2400"/>
              <a:t>n</a:t>
            </a:r>
            <a:r>
              <a:rPr baseline="30000" i="1" lang="en-US" sz="2400"/>
              <a:t>r</a:t>
            </a:r>
            <a:r>
              <a:rPr lang="en-US" sz="2400"/>
              <a:t>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Proof</a:t>
            </a:r>
            <a:r>
              <a:rPr lang="en-US" sz="2400"/>
              <a:t>: There are </a:t>
            </a:r>
            <a:r>
              <a:rPr i="1" lang="en-US" sz="2400"/>
              <a:t>n</a:t>
            </a:r>
            <a:r>
              <a:rPr lang="en-US" sz="2400"/>
              <a:t> ways to select an element of the set for each of the </a:t>
            </a:r>
            <a:r>
              <a:rPr i="1" lang="en-US" sz="2400"/>
              <a:t>r</a:t>
            </a:r>
            <a:r>
              <a:rPr lang="en-US" sz="2400"/>
              <a:t> positions in the </a:t>
            </a:r>
            <a:r>
              <a:rPr i="1" lang="en-US" sz="2400"/>
              <a:t>r</a:t>
            </a:r>
            <a:r>
              <a:rPr lang="en-US" sz="2400"/>
              <a:t>-permutation when repetition is allowed. Hence, by the product rule there are </a:t>
            </a:r>
            <a:r>
              <a:rPr i="1" lang="en-US" sz="2400"/>
              <a:t>n</a:t>
            </a:r>
            <a:r>
              <a:rPr baseline="30000" i="1" lang="en-US" sz="2400"/>
              <a:t>r</a:t>
            </a:r>
            <a:r>
              <a:rPr lang="en-US" sz="2400"/>
              <a:t> </a:t>
            </a:r>
            <a:r>
              <a:rPr i="1" lang="en-US" sz="2400"/>
              <a:t>r</a:t>
            </a:r>
            <a:r>
              <a:rPr lang="en-US" sz="2400"/>
              <a:t>-permutations with repetition.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Example</a:t>
            </a:r>
            <a:r>
              <a:rPr lang="en-US" sz="2400"/>
              <a:t>: How many strings of length </a:t>
            </a:r>
            <a:r>
              <a:rPr i="1" lang="en-US" sz="2400"/>
              <a:t>r</a:t>
            </a:r>
            <a:r>
              <a:rPr lang="en-US" sz="2400"/>
              <a:t> can be formed from the uppercase letters of the English alphabet?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Solution</a:t>
            </a:r>
            <a:r>
              <a:rPr lang="en-US" sz="2400"/>
              <a:t>: The number of such strings is 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26</a:t>
            </a:r>
            <a:r>
              <a:rPr baseline="30000" i="1" lang="en-US" sz="2400"/>
              <a:t>r</a:t>
            </a:r>
            <a:r>
              <a:rPr lang="en-US" sz="2400"/>
              <a:t>, which is the number of </a:t>
            </a:r>
            <a:r>
              <a:rPr i="1" lang="en-US" sz="2400"/>
              <a:t>r</a:t>
            </a:r>
            <a:r>
              <a:rPr lang="en-US" sz="2400"/>
              <a:t>-permutations of a set with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26</a:t>
            </a:r>
            <a:r>
              <a:rPr lang="en-US" sz="2400"/>
              <a:t> elements. </a:t>
            </a:r>
            <a:endParaRPr baseline="30000" i="1" sz="2400"/>
          </a:p>
        </p:txBody>
      </p:sp>
      <p:sp>
        <p:nvSpPr>
          <p:cNvPr id="214" name="Google Shape;214;p53"/>
          <p:cNvSpPr/>
          <p:nvPr/>
        </p:nvSpPr>
        <p:spPr>
          <a:xfrm flipH="1" rot="-5400000">
            <a:off x="8077200" y="3581400"/>
            <a:ext cx="152400" cy="1524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4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Dealing with Constraints</a:t>
            </a:r>
            <a:endParaRPr/>
          </a:p>
        </p:txBody>
      </p:sp>
      <p:sp>
        <p:nvSpPr>
          <p:cNvPr id="220" name="Google Shape;220;p54"/>
          <p:cNvSpPr txBox="1"/>
          <p:nvPr>
            <p:ph idx="1" type="body"/>
          </p:nvPr>
        </p:nvSpPr>
        <p:spPr>
          <a:xfrm>
            <a:off x="457200" y="1402075"/>
            <a:ext cx="8229600" cy="4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rPr b="1" lang="en-US" sz="1800"/>
              <a:t>Example</a:t>
            </a:r>
            <a:r>
              <a:rPr lang="en-US" sz="1800"/>
              <a:t>: </a:t>
            </a:r>
            <a:r>
              <a:rPr lang="en-US" sz="1800"/>
              <a:t>How many bit strings of length 10 contain 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rPr lang="en-US" sz="1800"/>
              <a:t>a) exactly</a:t>
            </a:r>
            <a:r>
              <a:rPr lang="en-US" sz="1800"/>
              <a:t> 4 1s</a:t>
            </a:r>
            <a:r>
              <a:rPr lang="en-US" sz="1800"/>
              <a:t>?          b) At  most 3 1s?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18"/>
              <a:buNone/>
            </a:pPr>
            <a:r>
              <a:rPr b="1" lang="en-US" sz="1800"/>
              <a:t>a) </a:t>
            </a:r>
            <a:r>
              <a:rPr b="1" lang="en-US" sz="1800"/>
              <a:t>Solution</a:t>
            </a:r>
            <a:r>
              <a:rPr lang="en-US" sz="1800"/>
              <a:t>: To create a bit string with exactly 4 ones, we need to </a:t>
            </a:r>
            <a:r>
              <a:rPr lang="en-US" sz="1800">
                <a:solidFill>
                  <a:srgbClr val="9C254D"/>
                </a:solidFill>
              </a:rPr>
              <a:t>choose</a:t>
            </a:r>
            <a:r>
              <a:rPr lang="en-US" sz="1800"/>
              <a:t> 4 p</a:t>
            </a:r>
            <a:r>
              <a:rPr lang="en-US" sz="1800"/>
              <a:t>ositions out of the 10 for the 1s, while the remaining 6 positions will automatically be 0s. 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rPr lang="en-US" sz="1800"/>
              <a:t>   The n</a:t>
            </a:r>
            <a:r>
              <a:rPr lang="en-US" sz="1800"/>
              <a:t>umber of ways to choose 4 positions out of 10 is</a:t>
            </a:r>
            <a:r>
              <a:rPr lang="en-US" sz="1800"/>
              <a:t>: C(10, 4) = 210.</a:t>
            </a:r>
            <a:endParaRPr sz="1800"/>
          </a:p>
          <a:p>
            <a:pPr indent="-274320" lvl="0" marL="27432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18"/>
              <a:buNone/>
            </a:pPr>
            <a:r>
              <a:rPr b="1" lang="en-US" sz="1800"/>
              <a:t>b</a:t>
            </a:r>
            <a:r>
              <a:rPr b="1" lang="en-US" sz="1800"/>
              <a:t>) Solution</a:t>
            </a:r>
            <a:r>
              <a:rPr lang="en-US" sz="1800"/>
              <a:t>: We need to consider  multiple cases: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800"/>
              <a:t>Case 1: Exactly 0 ones: </a:t>
            </a:r>
            <a:r>
              <a:rPr lang="en-US" sz="1800"/>
              <a:t>This corresponds to a string where all 10 bits are 0.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/>
              <a:t>               There is only 1 such string.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800"/>
              <a:t>Case 2: Exactly 1 one: </a:t>
            </a:r>
            <a:r>
              <a:rPr lang="en-US" sz="1800"/>
              <a:t>Choose 1 position for the 1 out of 10.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/>
              <a:t>               The number of ways is: C(10, 1)=10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800"/>
              <a:t>Case 3: Exactly 2 ones: </a:t>
            </a:r>
            <a:r>
              <a:rPr lang="en-US" sz="1800"/>
              <a:t>Choose 2 positions for the 1s out of 10.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US" sz="1800"/>
              <a:t>               The number of ways is: C(10, 2)=45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800"/>
              <a:t>Case 4: Exactly 3 ones: </a:t>
            </a:r>
            <a:r>
              <a:rPr lang="en-US" sz="1800"/>
              <a:t>Choose 3 positions for the 1s out of 10.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US" sz="1800"/>
              <a:t>               The number of ways is: C(10, 3)=120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b="1" lang="en-US" sz="1800"/>
              <a:t>Total: </a:t>
            </a:r>
            <a:r>
              <a:rPr lang="en-US" sz="1800"/>
              <a:t>Now, we use the sum rule for all these values: 1+10+45+120=176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a4b73792f6_0_18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Dealing with Constraints</a:t>
            </a:r>
            <a:endParaRPr/>
          </a:p>
        </p:txBody>
      </p:sp>
      <p:sp>
        <p:nvSpPr>
          <p:cNvPr id="226" name="Google Shape;226;g2a4b73792f6_0_18"/>
          <p:cNvSpPr txBox="1"/>
          <p:nvPr>
            <p:ph idx="1" type="body"/>
          </p:nvPr>
        </p:nvSpPr>
        <p:spPr>
          <a:xfrm>
            <a:off x="457200" y="1402075"/>
            <a:ext cx="8229600" cy="4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rPr b="1" lang="en-US" sz="2400"/>
              <a:t>Example</a:t>
            </a:r>
            <a:r>
              <a:rPr lang="en-US" sz="2400"/>
              <a:t>: </a:t>
            </a:r>
            <a:r>
              <a:rPr lang="en-US" sz="2400">
                <a:solidFill>
                  <a:srgbClr val="1B1718"/>
                </a:solidFill>
              </a:rPr>
              <a:t>7 women and 9 men are on the faculty in the  mathematics department at a school. How many ways are there to select a committee of 5 members of the department if at least 1 woman must be on the committee?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18"/>
              <a:buNone/>
            </a:pPr>
            <a:r>
              <a:rPr b="1" lang="en-US" sz="2400"/>
              <a:t>Solution</a:t>
            </a:r>
            <a:r>
              <a:rPr lang="en-US" sz="2400"/>
              <a:t>: The total number of faculty members is 7 women and 9 men, for a total of 7+9=16. The number of ways to choose 5 members from 16 = C(16,5) = 4368.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18"/>
              <a:buNone/>
            </a:pPr>
            <a:r>
              <a:rPr lang="en-US" sz="2400"/>
              <a:t>Now we need to subtract the number of committees that contain no women, or committees that contain only men. Since there are 9 men, the number of ways to choose 5 members from 9 = C(9, 5) = 126.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/>
              <a:t>Committees with at least 1 woman = 4368−126 = 4242.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a4b73792f6_0_29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Dealing with Constraints</a:t>
            </a:r>
            <a:endParaRPr/>
          </a:p>
        </p:txBody>
      </p:sp>
      <p:sp>
        <p:nvSpPr>
          <p:cNvPr id="232" name="Google Shape;232;g2a4b73792f6_0_29"/>
          <p:cNvSpPr txBox="1"/>
          <p:nvPr>
            <p:ph idx="1" type="body"/>
          </p:nvPr>
        </p:nvSpPr>
        <p:spPr>
          <a:xfrm>
            <a:off x="457200" y="1402075"/>
            <a:ext cx="8229600" cy="480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rPr b="1" lang="en-US" sz="2400"/>
              <a:t>Example</a:t>
            </a:r>
            <a:r>
              <a:rPr lang="en-US" sz="2400"/>
              <a:t>: </a:t>
            </a:r>
            <a:r>
              <a:rPr lang="en-US" sz="2400">
                <a:solidFill>
                  <a:srgbClr val="1B1718"/>
                </a:solidFill>
              </a:rPr>
              <a:t>How many strings of 6 lowercase letters of the</a:t>
            </a:r>
            <a:endParaRPr sz="2400">
              <a:solidFill>
                <a:srgbClr val="1B171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rgbClr val="1B1718"/>
                </a:solidFill>
              </a:rPr>
              <a:t>English alphabet contain exactly 2 vowels</a:t>
            </a:r>
            <a:r>
              <a:rPr lang="en-US" sz="2400">
                <a:solidFill>
                  <a:srgbClr val="1B1718"/>
                </a:solidFill>
              </a:rPr>
              <a:t>?</a:t>
            </a:r>
            <a:endParaRPr b="1"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18"/>
              <a:buNone/>
            </a:pPr>
            <a:r>
              <a:rPr b="1" lang="en-US" sz="2400"/>
              <a:t>Solution</a:t>
            </a:r>
            <a:r>
              <a:rPr lang="en-US" sz="2400"/>
              <a:t>: First, we choose 2 positions for the vowels. The number of ways to do this is: C(6,2) = 15.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Each vowel position can be filled with any of the 5 vowels. Therefore, there are: 5</a:t>
            </a:r>
            <a:r>
              <a:rPr baseline="30000" lang="en-US" sz="2400"/>
              <a:t>2 </a:t>
            </a:r>
            <a:r>
              <a:rPr lang="en-US" sz="2400"/>
              <a:t>= 25 ways to choose the 2 vowels.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The remaining 4 positions must be filled with consonants. Each position can be filled with any of the 21 consonants, so there are: 21</a:t>
            </a:r>
            <a:r>
              <a:rPr baseline="30000" lang="en-US" sz="2400"/>
              <a:t>4</a:t>
            </a:r>
            <a:r>
              <a:rPr lang="en-US" sz="2400"/>
              <a:t> = 194 481 ways to choose the 4 consonants.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2400"/>
              <a:t>Finally, we apply product rule to get number of all the strings. Total strings =15×25×194 481 = 72 930 375</a:t>
            </a:r>
            <a:endParaRPr sz="2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618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18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0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Permutations with Indistinguishable Objects</a:t>
            </a:r>
            <a:endParaRPr/>
          </a:p>
        </p:txBody>
      </p:sp>
      <p:sp>
        <p:nvSpPr>
          <p:cNvPr id="238" name="Google Shape;238;p60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Example</a:t>
            </a:r>
            <a:r>
              <a:rPr lang="en-US" sz="2000"/>
              <a:t>: How many different strings can be made by reordering the letters of the word </a:t>
            </a:r>
            <a:r>
              <a:rPr i="1" lang="en-US" sz="2000"/>
              <a:t>SUCCESS</a:t>
            </a:r>
            <a:r>
              <a:rPr lang="en-US" sz="2000"/>
              <a:t>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000"/>
              <a:t>Solution</a:t>
            </a:r>
            <a:r>
              <a:rPr lang="en-US" sz="2000"/>
              <a:t>: There are seven possible positions for the three Ss, two Cs, one U, and one E. </a:t>
            </a:r>
            <a:endParaRPr sz="2000"/>
          </a:p>
          <a:p>
            <a:pPr indent="-69850" lvl="1" marL="2857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three  Ss can be placed in </a:t>
            </a:r>
            <a:r>
              <a:rPr i="1" lang="en-US" sz="2000"/>
              <a:t>C</a:t>
            </a:r>
            <a:r>
              <a:rPr lang="en-US" sz="2000"/>
              <a:t>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 sz="2000"/>
              <a:t>,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000"/>
              <a:t>) different ways, leaving four positions free.</a:t>
            </a:r>
            <a:endParaRPr sz="2000"/>
          </a:p>
          <a:p>
            <a:pPr indent="-69850" lvl="1" marL="2857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two  Cs can be placed in </a:t>
            </a:r>
            <a:r>
              <a:rPr i="1" lang="en-US" sz="2000"/>
              <a:t>C</a:t>
            </a:r>
            <a:r>
              <a:rPr lang="en-US" sz="2000"/>
              <a:t>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2000"/>
              <a:t>,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) different ways, leaving two positions free. </a:t>
            </a:r>
            <a:endParaRPr sz="2000"/>
          </a:p>
          <a:p>
            <a:pPr indent="-69850" lvl="1" marL="2857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U can be placed in </a:t>
            </a:r>
            <a:r>
              <a:rPr i="1" lang="en-US" sz="2000"/>
              <a:t>C</a:t>
            </a:r>
            <a:r>
              <a:rPr lang="en-US" sz="2000"/>
              <a:t>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000"/>
              <a:t>,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) different ways, leaving one position free. </a:t>
            </a:r>
            <a:endParaRPr sz="2000"/>
          </a:p>
          <a:p>
            <a:pPr indent="-69850" lvl="1" marL="285750" rtl="0" algn="l">
              <a:lnSpc>
                <a:spcPct val="100000"/>
              </a:lnSpc>
              <a:spcBef>
                <a:spcPts val="372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The E can be placed in </a:t>
            </a:r>
            <a:r>
              <a:rPr i="1" lang="en-US" sz="2000"/>
              <a:t>C</a:t>
            </a:r>
            <a:r>
              <a:rPr lang="en-US" sz="2000"/>
              <a:t>(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,</a:t>
            </a:r>
            <a:r>
              <a:rPr lang="en-US" sz="20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000"/>
              <a:t>) way.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rPr lang="en-US" sz="2000"/>
              <a:t>     By the product rule, the number of different strings is: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403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i="1" sz="2000"/>
          </a:p>
        </p:txBody>
      </p:sp>
      <p:pic>
        <p:nvPicPr>
          <p:cNvPr id="239" name="Google Shape;23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5302950"/>
            <a:ext cx="8229601" cy="361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0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Section Summary</a:t>
            </a:r>
            <a:endParaRPr/>
          </a:p>
        </p:txBody>
      </p:sp>
      <p:sp>
        <p:nvSpPr>
          <p:cNvPr id="133" name="Google Shape;133;p30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0670" lvl="0" marL="2762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Permutations</a:t>
            </a:r>
            <a:endParaRPr/>
          </a:p>
          <a:p>
            <a:pPr indent="-280670" lvl="0" marL="2762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Combinations</a:t>
            </a:r>
            <a:endParaRPr/>
          </a:p>
          <a:p>
            <a:pPr indent="-280670" lvl="0" marL="276225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Permutations with </a:t>
            </a:r>
            <a:r>
              <a:rPr lang="en-US"/>
              <a:t>Repetitions</a:t>
            </a:r>
            <a:endParaRPr/>
          </a:p>
          <a:p>
            <a:pPr indent="-280670" lvl="0" marL="276225" rtl="0" algn="l">
              <a:spcBef>
                <a:spcPts val="520"/>
              </a:spcBef>
              <a:spcAft>
                <a:spcPts val="0"/>
              </a:spcAft>
              <a:buSzPts val="2470"/>
              <a:buChar char="●"/>
            </a:pPr>
            <a:r>
              <a:rPr lang="en-US"/>
              <a:t>Combinations</a:t>
            </a:r>
            <a:r>
              <a:rPr lang="en-US"/>
              <a:t> with Repetitions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1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Permutations</a:t>
            </a:r>
            <a:endParaRPr/>
          </a:p>
        </p:txBody>
      </p:sp>
      <p:sp>
        <p:nvSpPr>
          <p:cNvPr id="139" name="Google Shape;139;p31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Definition</a:t>
            </a:r>
            <a:r>
              <a:rPr lang="en-US" sz="2400"/>
              <a:t>: A </a:t>
            </a:r>
            <a:r>
              <a:rPr i="1" lang="en-US" sz="2400"/>
              <a:t>permutation</a:t>
            </a:r>
            <a:r>
              <a:rPr lang="en-US" sz="2400"/>
              <a:t> of a set of distinct objects is an ordered arrangement of these objects. An ordered arrangement of r elements of a set is called an                      </a:t>
            </a:r>
            <a:r>
              <a:rPr i="1" lang="en-US" sz="2400"/>
              <a:t>r-</a:t>
            </a:r>
            <a:r>
              <a:rPr i="1" lang="en-US" sz="2400"/>
              <a:t>permutation</a:t>
            </a:r>
            <a:r>
              <a:rPr lang="en-US" sz="2400"/>
              <a:t>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sz="24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Example</a:t>
            </a:r>
            <a:r>
              <a:rPr lang="en-US" sz="2400"/>
              <a:t>: Let </a:t>
            </a:r>
            <a:r>
              <a:rPr i="1" lang="en-US" sz="2400"/>
              <a:t>S</a:t>
            </a:r>
            <a:r>
              <a:rPr lang="en-US" sz="2400"/>
              <a:t> = {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/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/>
              <a:t>}. </a:t>
            </a:r>
            <a:endParaRPr sz="2400"/>
          </a:p>
          <a:p>
            <a:pPr indent="-2697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The ordered arrangement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 is a permutation of </a:t>
            </a:r>
            <a:r>
              <a:rPr i="1" lang="en-US"/>
              <a:t>S</a:t>
            </a:r>
            <a:r>
              <a:rPr lang="en-US"/>
              <a:t>.</a:t>
            </a:r>
            <a:endParaRPr/>
          </a:p>
          <a:p>
            <a:pPr indent="-2697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The ordered arrangement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 is a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-permutation of </a:t>
            </a:r>
            <a:r>
              <a:rPr i="1" lang="en-US"/>
              <a:t>S</a:t>
            </a:r>
            <a:r>
              <a:rPr lang="en-US"/>
              <a:t>.</a:t>
            </a:r>
            <a:endParaRPr/>
          </a:p>
          <a:p>
            <a:pPr indent="-269875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number of </a:t>
            </a:r>
            <a:r>
              <a:rPr i="1" lang="en-US" sz="2400"/>
              <a:t>r</a:t>
            </a:r>
            <a:r>
              <a:rPr lang="en-US" sz="2400"/>
              <a:t>-</a:t>
            </a:r>
            <a:r>
              <a:rPr lang="en-US" sz="2400"/>
              <a:t>permutations</a:t>
            </a:r>
            <a:r>
              <a:rPr lang="en-US" sz="2400"/>
              <a:t> of a set with </a:t>
            </a:r>
            <a:r>
              <a:rPr i="1" lang="en-US" sz="2400"/>
              <a:t>n</a:t>
            </a:r>
            <a:r>
              <a:rPr lang="en-US" sz="2400"/>
              <a:t> elements is denoted by </a:t>
            </a:r>
            <a:r>
              <a:rPr i="1" lang="en-US" sz="2400"/>
              <a:t>P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,</a:t>
            </a:r>
            <a:r>
              <a:rPr i="1" lang="en-US" sz="2400"/>
              <a:t>r</a:t>
            </a:r>
            <a:r>
              <a:rPr lang="en-US" sz="2400"/>
              <a:t>).</a:t>
            </a:r>
            <a:endParaRPr sz="2400"/>
          </a:p>
          <a:p>
            <a:pPr indent="-269748" lvl="1" marL="6400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en-US"/>
              <a:t>The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-permutations of </a:t>
            </a:r>
            <a:r>
              <a:rPr i="1" lang="en-US"/>
              <a:t>S</a:t>
            </a:r>
            <a:r>
              <a:rPr lang="en-US"/>
              <a:t> = {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/>
              <a:t>} are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1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2; 1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3; 2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1; 2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3; 3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1; and 3</a:t>
            </a:r>
            <a:r>
              <a:rPr lang="en-US"/>
              <a:t>,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2. Hence, </a:t>
            </a:r>
            <a:r>
              <a:rPr i="1" lang="en-US"/>
              <a:t>P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(3,2) = 6.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2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A Formula for the Number of Permutations</a:t>
            </a:r>
            <a:endParaRPr/>
          </a:p>
        </p:txBody>
      </p:sp>
      <p:sp>
        <p:nvSpPr>
          <p:cNvPr id="145" name="Google Shape;145;p32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Theorem</a:t>
            </a:r>
            <a:r>
              <a:rPr lang="en-US" sz="2400"/>
              <a:t>: If </a:t>
            </a:r>
            <a:r>
              <a:rPr i="1" lang="en-US" sz="2400"/>
              <a:t>n</a:t>
            </a:r>
            <a:r>
              <a:rPr lang="en-US" sz="2400"/>
              <a:t> is a positive integer and </a:t>
            </a:r>
            <a:r>
              <a:rPr i="1" lang="en-US" sz="2400"/>
              <a:t>r</a:t>
            </a:r>
            <a:r>
              <a:rPr lang="en-US" sz="2400"/>
              <a:t> is an integer with          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lang="en-US" sz="2400"/>
              <a:t> </a:t>
            </a:r>
            <a:r>
              <a:rPr i="1" lang="en-US" sz="2400"/>
              <a:t>r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lang="en-US" sz="2400"/>
              <a:t> </a:t>
            </a:r>
            <a:r>
              <a:rPr i="1" lang="en-US" sz="2400"/>
              <a:t>n</a:t>
            </a:r>
            <a:r>
              <a:rPr lang="en-US" sz="2400"/>
              <a:t>, then there are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lang="en-US" sz="2400"/>
              <a:t>         </a:t>
            </a:r>
            <a:r>
              <a:rPr i="1" lang="en-US" sz="2400"/>
              <a:t>P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, </a:t>
            </a:r>
            <a:r>
              <a:rPr i="1" lang="en-US" sz="2400"/>
              <a:t>r</a:t>
            </a:r>
            <a:r>
              <a:rPr lang="en-US" sz="2400"/>
              <a:t>) = </a:t>
            </a:r>
            <a:r>
              <a:rPr i="1" lang="en-US" sz="2400"/>
              <a:t>n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/>
              <a:t>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)(</a:t>
            </a:r>
            <a:r>
              <a:rPr i="1" lang="en-US" sz="2400"/>
              <a:t>n </a:t>
            </a:r>
            <a:r>
              <a:rPr i="1"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/>
              <a:t> 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/>
              <a:t>)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∙∙∙</a:t>
            </a:r>
            <a:r>
              <a:rPr lang="en-US" sz="2400"/>
              <a:t>  (</a:t>
            </a:r>
            <a:r>
              <a:rPr i="1" lang="en-US" sz="2400"/>
              <a:t>n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/>
              <a:t>  </a:t>
            </a:r>
            <a:r>
              <a:rPr i="1" lang="en-US" sz="2400"/>
              <a:t>r</a:t>
            </a:r>
            <a:r>
              <a:rPr lang="en-US" sz="2400"/>
              <a:t> +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)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i="1" lang="en-US" sz="2400"/>
              <a:t>    r</a:t>
            </a:r>
            <a:r>
              <a:rPr lang="en-US" sz="2400"/>
              <a:t>-permutations of a set with n distinct elements.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Proof</a:t>
            </a:r>
            <a:r>
              <a:rPr lang="en-US" sz="2400"/>
              <a:t>: Use the </a:t>
            </a:r>
            <a:r>
              <a:rPr lang="en-US" sz="2400">
                <a:solidFill>
                  <a:srgbClr val="D23369"/>
                </a:solidFill>
              </a:rPr>
              <a:t>product rule</a:t>
            </a:r>
            <a:r>
              <a:rPr lang="en-US" sz="2400"/>
              <a:t>. The first element can be chosen in </a:t>
            </a:r>
            <a:r>
              <a:rPr i="1" lang="en-US" sz="2400"/>
              <a:t>n</a:t>
            </a:r>
            <a:r>
              <a:rPr lang="en-US" sz="2400"/>
              <a:t> ways. The second in </a:t>
            </a:r>
            <a:r>
              <a:rPr i="1" lang="en-US" sz="2400"/>
              <a:t>n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 ways, and so on until there are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(</a:t>
            </a:r>
            <a:r>
              <a:rPr i="1" lang="en-US" sz="2400"/>
              <a:t>n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/>
              <a:t> ( </a:t>
            </a:r>
            <a:r>
              <a:rPr i="1" lang="en-US" sz="2400"/>
              <a:t>r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−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)) ways to choose the last element.</a:t>
            </a:r>
            <a:endParaRPr sz="2400"/>
          </a:p>
          <a:p>
            <a:pPr indent="-281638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Note that </a:t>
            </a:r>
            <a:r>
              <a:rPr i="1" lang="en-US" sz="2400"/>
              <a:t>P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,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0</a:t>
            </a:r>
            <a:r>
              <a:rPr lang="en-US" sz="2400"/>
              <a:t>)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, since there is only one way to order zero elements.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Corollary</a:t>
            </a:r>
            <a:r>
              <a:rPr lang="en-US" sz="2400"/>
              <a:t>: If </a:t>
            </a:r>
            <a:r>
              <a:rPr i="1" lang="en-US" sz="2400"/>
              <a:t>n</a:t>
            </a:r>
            <a:r>
              <a:rPr lang="en-US" sz="2400"/>
              <a:t> and </a:t>
            </a:r>
            <a:r>
              <a:rPr i="1" lang="en-US" sz="2400"/>
              <a:t>r</a:t>
            </a:r>
            <a:r>
              <a:rPr lang="en-US" sz="2400"/>
              <a:t> are integers with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lang="en-US" sz="2400"/>
              <a:t> </a:t>
            </a:r>
            <a:r>
              <a:rPr i="1" lang="en-US" sz="2400"/>
              <a:t>r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≤</a:t>
            </a:r>
            <a:r>
              <a:rPr lang="en-US" sz="2400"/>
              <a:t> </a:t>
            </a:r>
            <a:r>
              <a:rPr i="1" lang="en-US" sz="2400"/>
              <a:t>n, </a:t>
            </a:r>
            <a:r>
              <a:rPr lang="en-US" sz="2400"/>
              <a:t>then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442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</p:txBody>
      </p:sp>
      <p:pic>
        <p:nvPicPr>
          <p:cNvPr descr="addin_tmp.png" id="146" name="Google Shape;14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0" y="5638800"/>
            <a:ext cx="2608898" cy="5372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457200" y="4754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Counting Problems by Counting Permutations</a:t>
            </a:r>
            <a:endParaRPr/>
          </a:p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457200" y="17068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Example</a:t>
            </a:r>
            <a:r>
              <a:rPr lang="en-US" sz="2400"/>
              <a:t>: How many ways are there to select a first-prize winner, a second prize winner, and a third-prize winner from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100</a:t>
            </a:r>
            <a:r>
              <a:rPr lang="en-US" sz="2400"/>
              <a:t> different people who have entered a contest?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 Solution</a:t>
            </a:r>
            <a:r>
              <a:rPr lang="en-US" sz="2400"/>
              <a:t>: 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sz="2400"/>
              <a:t>            P(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100</a:t>
            </a:r>
            <a:r>
              <a:rPr lang="en-US" sz="2400"/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/>
              <a:t>)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100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99 ∙</a:t>
            </a:r>
            <a:r>
              <a:rPr lang="en-US" sz="2400"/>
              <a:t>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98</a:t>
            </a:r>
            <a:r>
              <a:rPr lang="en-US" sz="2400"/>
              <a:t>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970,200</a:t>
            </a:r>
            <a:endParaRPr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Counting Problems by Counting Permutations (</a:t>
            </a:r>
            <a:r>
              <a:rPr i="1" lang="en-US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158" name="Google Shape;158;p34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Example</a:t>
            </a:r>
            <a:r>
              <a:rPr lang="en-US"/>
              <a:t>: Suppose that a saleswoman has to visit eight different cities. She must begin her trip in a specified city, but she can visit the other seven cities in any order she wishes. How many possible orders can the saleswoman use when visiting these cities?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 Solution</a:t>
            </a:r>
            <a:r>
              <a:rPr lang="en-US"/>
              <a:t>: The first city is chosen, and the rest are ordered arbitrarily. Hence the orders are: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7!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/>
              <a:t>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5040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   If she wants to find the tour with the shortest path that visits all the cities, she must consider 5040 paths!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Solving Counting Problems by Counting Permutations (</a:t>
            </a:r>
            <a:r>
              <a:rPr i="1" lang="en-US"/>
              <a:t>continued</a:t>
            </a:r>
            <a:r>
              <a:rPr lang="en-US"/>
              <a:t>)</a:t>
            </a:r>
            <a:endParaRPr/>
          </a:p>
        </p:txBody>
      </p:sp>
      <p:sp>
        <p:nvSpPr>
          <p:cNvPr id="164" name="Google Shape;164;p35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Example</a:t>
            </a:r>
            <a:r>
              <a:rPr lang="en-US"/>
              <a:t>: How many permutations of the letters </a:t>
            </a:r>
            <a:r>
              <a:rPr i="1" lang="en-US"/>
              <a:t>ABCDEFGH</a:t>
            </a:r>
            <a:r>
              <a:rPr lang="en-US"/>
              <a:t> contain the string </a:t>
            </a:r>
            <a:r>
              <a:rPr i="1" lang="en-US"/>
              <a:t>ABC</a:t>
            </a:r>
            <a:r>
              <a:rPr lang="en-US"/>
              <a:t> ?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 Solution</a:t>
            </a:r>
            <a:r>
              <a:rPr lang="en-US"/>
              <a:t>: We solve this problem by counting the permutations of six objects, </a:t>
            </a:r>
            <a:r>
              <a:rPr i="1" lang="en-US">
                <a:highlight>
                  <a:srgbClr val="EAD1DC"/>
                </a:highlight>
              </a:rPr>
              <a:t>ABC</a:t>
            </a:r>
            <a:r>
              <a:rPr lang="en-US"/>
              <a:t>, </a:t>
            </a:r>
            <a:r>
              <a:rPr i="1" lang="en-US">
                <a:highlight>
                  <a:srgbClr val="D9D2E9"/>
                </a:highlight>
              </a:rPr>
              <a:t>D</a:t>
            </a:r>
            <a:r>
              <a:rPr lang="en-US"/>
              <a:t>, </a:t>
            </a:r>
            <a:r>
              <a:rPr i="1" lang="en-US">
                <a:highlight>
                  <a:srgbClr val="FCE5CD"/>
                </a:highlight>
              </a:rPr>
              <a:t>E</a:t>
            </a:r>
            <a:r>
              <a:rPr lang="en-US"/>
              <a:t>, </a:t>
            </a:r>
            <a:r>
              <a:rPr i="1" lang="en-US">
                <a:highlight>
                  <a:srgbClr val="D9EAD3"/>
                </a:highlight>
              </a:rPr>
              <a:t>F</a:t>
            </a:r>
            <a:r>
              <a:rPr lang="en-US"/>
              <a:t>, </a:t>
            </a:r>
            <a:r>
              <a:rPr i="1" lang="en-US">
                <a:highlight>
                  <a:srgbClr val="C9DAF8"/>
                </a:highlight>
              </a:rPr>
              <a:t>G</a:t>
            </a:r>
            <a:r>
              <a:rPr lang="en-US"/>
              <a:t>, and </a:t>
            </a:r>
            <a:r>
              <a:rPr i="1" lang="en-US">
                <a:highlight>
                  <a:srgbClr val="E6B8AF"/>
                </a:highlight>
              </a:rPr>
              <a:t>H</a:t>
            </a:r>
            <a:r>
              <a:rPr lang="en-US"/>
              <a:t>.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            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6!</a:t>
            </a:r>
            <a:r>
              <a:rPr lang="en-US"/>
              <a:t> 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6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5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4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3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2 ∙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1 </a:t>
            </a:r>
            <a:r>
              <a:rPr lang="en-US"/>
              <a:t>=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720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6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Combinations</a:t>
            </a:r>
            <a:endParaRPr/>
          </a:p>
        </p:txBody>
      </p:sp>
      <p:sp>
        <p:nvSpPr>
          <p:cNvPr id="170" name="Google Shape;170;p36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Definition</a:t>
            </a:r>
            <a:r>
              <a:rPr lang="en-US" sz="2400"/>
              <a:t>: An </a:t>
            </a:r>
            <a:r>
              <a:rPr i="1" lang="en-US" sz="2400"/>
              <a:t>r-combination</a:t>
            </a:r>
            <a:r>
              <a:rPr lang="en-US" sz="2400"/>
              <a:t> of elements of a set is an unordered selection of </a:t>
            </a:r>
            <a:r>
              <a:rPr i="1" lang="en-US" sz="2400"/>
              <a:t>r</a:t>
            </a:r>
            <a:r>
              <a:rPr lang="en-US" sz="2400"/>
              <a:t> elements from the set. Thus, an    </a:t>
            </a:r>
            <a:r>
              <a:rPr i="1" lang="en-US" sz="2400"/>
              <a:t>r</a:t>
            </a:r>
            <a:r>
              <a:rPr lang="en-US" sz="2400"/>
              <a:t>-combination is simply a subset of the set with </a:t>
            </a:r>
            <a:r>
              <a:rPr i="1" lang="en-US" sz="2400"/>
              <a:t>r</a:t>
            </a:r>
            <a:r>
              <a:rPr lang="en-US" sz="2400"/>
              <a:t> elements.</a:t>
            </a:r>
            <a:endParaRPr sz="2400"/>
          </a:p>
          <a:p>
            <a:pPr indent="-2816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The number of </a:t>
            </a:r>
            <a:r>
              <a:rPr i="1" lang="en-US" sz="2400"/>
              <a:t>r</a:t>
            </a:r>
            <a:r>
              <a:rPr lang="en-US" sz="2400"/>
              <a:t>-combinations of a set with n distinct elements is denoted by </a:t>
            </a:r>
            <a:r>
              <a:rPr i="1" lang="en-US" sz="2400"/>
              <a:t>C</a:t>
            </a:r>
            <a:r>
              <a:rPr lang="en-US" sz="2400"/>
              <a:t>(</a:t>
            </a:r>
            <a:r>
              <a:rPr i="1" lang="en-US" sz="2400"/>
              <a:t>n</a:t>
            </a:r>
            <a:r>
              <a:rPr lang="en-US" sz="2400"/>
              <a:t>, </a:t>
            </a:r>
            <a:r>
              <a:rPr i="1" lang="en-US" sz="2400"/>
              <a:t>r</a:t>
            </a:r>
            <a:r>
              <a:rPr lang="en-US" sz="2400"/>
              <a:t>). The notation          is also used and is called a </a:t>
            </a:r>
            <a:r>
              <a:rPr i="1" lang="en-US" sz="2400"/>
              <a:t>binomial coefficient</a:t>
            </a:r>
            <a:r>
              <a:rPr lang="en-US" sz="2400"/>
              <a:t>. </a:t>
            </a:r>
            <a:endParaRPr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 b="1" sz="2400"/>
          </a:p>
          <a:p>
            <a:pPr indent="-274320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70"/>
              <a:buNone/>
            </a:pPr>
            <a:r>
              <a:rPr b="1" lang="en-US" sz="2400"/>
              <a:t>   Example</a:t>
            </a:r>
            <a:r>
              <a:rPr lang="en-US" sz="2400"/>
              <a:t>: Let </a:t>
            </a:r>
            <a:r>
              <a:rPr i="1" lang="en-US" sz="2400"/>
              <a:t>S</a:t>
            </a:r>
            <a:r>
              <a:rPr lang="en-US" sz="2400"/>
              <a:t> be the set {</a:t>
            </a:r>
            <a:r>
              <a:rPr i="1" lang="en-US" sz="2400"/>
              <a:t>a</a:t>
            </a:r>
            <a:r>
              <a:rPr lang="en-US" sz="2400"/>
              <a:t>, </a:t>
            </a:r>
            <a:r>
              <a:rPr i="1" lang="en-US" sz="2400"/>
              <a:t>b</a:t>
            </a:r>
            <a:r>
              <a:rPr lang="en-US" sz="2400"/>
              <a:t>, </a:t>
            </a:r>
            <a:r>
              <a:rPr i="1" lang="en-US" sz="2400"/>
              <a:t>c</a:t>
            </a:r>
            <a:r>
              <a:rPr lang="en-US" sz="2400"/>
              <a:t>, </a:t>
            </a:r>
            <a:r>
              <a:rPr i="1" lang="en-US" sz="2400"/>
              <a:t>d</a:t>
            </a:r>
            <a:r>
              <a:rPr lang="en-US" sz="2400"/>
              <a:t>}. Then {</a:t>
            </a:r>
            <a:r>
              <a:rPr i="1" lang="en-US" sz="2400"/>
              <a:t>a</a:t>
            </a:r>
            <a:r>
              <a:rPr lang="en-US" sz="2400"/>
              <a:t>, </a:t>
            </a:r>
            <a:r>
              <a:rPr i="1" lang="en-US" sz="2400"/>
              <a:t>c</a:t>
            </a:r>
            <a:r>
              <a:rPr lang="en-US" sz="2400"/>
              <a:t>, </a:t>
            </a:r>
            <a:r>
              <a:rPr i="1" lang="en-US" sz="2400"/>
              <a:t>d</a:t>
            </a:r>
            <a:r>
              <a:rPr lang="en-US" sz="2400"/>
              <a:t>} is a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3</a:t>
            </a:r>
            <a:r>
              <a:rPr lang="en-US" sz="2400"/>
              <a:t>-combination from S. It is the same as {</a:t>
            </a:r>
            <a:r>
              <a:rPr i="1" lang="en-US" sz="2400"/>
              <a:t>d</a:t>
            </a:r>
            <a:r>
              <a:rPr lang="en-US" sz="2400"/>
              <a:t>, </a:t>
            </a:r>
            <a:r>
              <a:rPr i="1" lang="en-US" sz="2400"/>
              <a:t>c</a:t>
            </a:r>
            <a:r>
              <a:rPr lang="en-US" sz="2400"/>
              <a:t>, </a:t>
            </a:r>
            <a:r>
              <a:rPr i="1" lang="en-US" sz="2400"/>
              <a:t>a</a:t>
            </a:r>
            <a:r>
              <a:rPr lang="en-US" sz="2400"/>
              <a:t>} since the order listed does not matter.</a:t>
            </a:r>
            <a:endParaRPr sz="2400"/>
          </a:p>
          <a:p>
            <a:pPr indent="-281638" lvl="0" marL="274320" rtl="0" algn="l">
              <a:lnSpc>
                <a:spcPct val="100000"/>
              </a:lnSpc>
              <a:spcBef>
                <a:spcPts val="481"/>
              </a:spcBef>
              <a:spcAft>
                <a:spcPts val="0"/>
              </a:spcAft>
              <a:buSzPts val="2400"/>
              <a:buChar char="●"/>
            </a:pPr>
            <a:r>
              <a:rPr i="1" lang="en-US" sz="2400"/>
              <a:t>C</a:t>
            </a:r>
            <a:r>
              <a:rPr lang="en-US" sz="2400"/>
              <a:t>(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4</a:t>
            </a:r>
            <a:r>
              <a:rPr lang="en-US" sz="2400"/>
              <a:t>,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2</a:t>
            </a:r>
            <a:r>
              <a:rPr lang="en-US" sz="2400"/>
              <a:t>) = </a:t>
            </a:r>
            <a:r>
              <a:rPr lang="en-US" sz="2400">
                <a:latin typeface="Cambria Math"/>
                <a:ea typeface="Cambria Math"/>
                <a:cs typeface="Cambria Math"/>
                <a:sym typeface="Cambria Math"/>
              </a:rPr>
              <a:t>6 because the 2-combinations of </a:t>
            </a:r>
            <a:r>
              <a:rPr lang="en-US" sz="2400"/>
              <a:t>{</a:t>
            </a:r>
            <a:r>
              <a:rPr i="1" lang="en-US" sz="2400"/>
              <a:t>a</a:t>
            </a:r>
            <a:r>
              <a:rPr lang="en-US" sz="2400"/>
              <a:t>, </a:t>
            </a:r>
            <a:r>
              <a:rPr i="1" lang="en-US" sz="2400"/>
              <a:t>b</a:t>
            </a:r>
            <a:r>
              <a:rPr lang="en-US" sz="2400"/>
              <a:t>, </a:t>
            </a:r>
            <a:r>
              <a:rPr i="1" lang="en-US" sz="2400"/>
              <a:t>c</a:t>
            </a:r>
            <a:r>
              <a:rPr lang="en-US" sz="2400"/>
              <a:t>, </a:t>
            </a:r>
            <a:r>
              <a:rPr i="1" lang="en-US" sz="2400"/>
              <a:t>d</a:t>
            </a:r>
            <a:r>
              <a:rPr lang="en-US" sz="2400"/>
              <a:t>} are the six subsets {</a:t>
            </a:r>
            <a:r>
              <a:rPr i="1" lang="en-US" sz="2400"/>
              <a:t>a</a:t>
            </a:r>
            <a:r>
              <a:rPr lang="en-US" sz="2400"/>
              <a:t>, </a:t>
            </a:r>
            <a:r>
              <a:rPr i="1" lang="en-US" sz="2400"/>
              <a:t>b</a:t>
            </a:r>
            <a:r>
              <a:rPr lang="en-US" sz="2400"/>
              <a:t>}, {</a:t>
            </a:r>
            <a:r>
              <a:rPr i="1" lang="en-US" sz="2400"/>
              <a:t>a</a:t>
            </a:r>
            <a:r>
              <a:rPr lang="en-US" sz="2400"/>
              <a:t>, </a:t>
            </a:r>
            <a:r>
              <a:rPr i="1" lang="en-US" sz="2400"/>
              <a:t>c</a:t>
            </a:r>
            <a:r>
              <a:rPr lang="en-US" sz="2400"/>
              <a:t>}, {</a:t>
            </a:r>
            <a:r>
              <a:rPr i="1" lang="en-US" sz="2400"/>
              <a:t>a</a:t>
            </a:r>
            <a:r>
              <a:rPr lang="en-US" sz="2400"/>
              <a:t>, </a:t>
            </a:r>
            <a:r>
              <a:rPr i="1" lang="en-US" sz="2400"/>
              <a:t>d</a:t>
            </a:r>
            <a:r>
              <a:rPr lang="en-US" sz="2400"/>
              <a:t>}, {</a:t>
            </a:r>
            <a:r>
              <a:rPr i="1" lang="en-US" sz="2400"/>
              <a:t>b</a:t>
            </a:r>
            <a:r>
              <a:rPr lang="en-US" sz="2400"/>
              <a:t>, </a:t>
            </a:r>
            <a:r>
              <a:rPr i="1" lang="en-US" sz="2400"/>
              <a:t>c</a:t>
            </a:r>
            <a:r>
              <a:rPr lang="en-US" sz="2400"/>
              <a:t>}, {</a:t>
            </a:r>
            <a:r>
              <a:rPr i="1" lang="en-US" sz="2400"/>
              <a:t>b</a:t>
            </a:r>
            <a:r>
              <a:rPr lang="en-US" sz="2400"/>
              <a:t>, </a:t>
            </a:r>
            <a:r>
              <a:rPr i="1" lang="en-US" sz="2400"/>
              <a:t>d</a:t>
            </a:r>
            <a:r>
              <a:rPr lang="en-US" sz="2400"/>
              <a:t>}, and {</a:t>
            </a:r>
            <a:r>
              <a:rPr i="1" lang="en-US" sz="2400"/>
              <a:t>c</a:t>
            </a:r>
            <a:r>
              <a:rPr lang="en-US" sz="2400"/>
              <a:t>, </a:t>
            </a:r>
            <a:r>
              <a:rPr i="1" lang="en-US" sz="2400"/>
              <a:t>d</a:t>
            </a:r>
            <a:r>
              <a:rPr lang="en-US" sz="2400"/>
              <a:t>}. </a:t>
            </a:r>
            <a:endParaRPr sz="2400">
              <a:latin typeface="Cambria Math"/>
              <a:ea typeface="Cambria Math"/>
              <a:cs typeface="Cambria Math"/>
              <a:sym typeface="Cambria Math"/>
            </a:endParaRPr>
          </a:p>
        </p:txBody>
      </p:sp>
      <p:pic>
        <p:nvPicPr>
          <p:cNvPr id="171" name="Google Shape;17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04716" y="2971800"/>
            <a:ext cx="504358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 txBox="1"/>
          <p:nvPr>
            <p:ph type="title"/>
          </p:nvPr>
        </p:nvSpPr>
        <p:spPr>
          <a:xfrm>
            <a:off x="457200" y="1706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Combinations</a:t>
            </a:r>
            <a:endParaRPr/>
          </a:p>
        </p:txBody>
      </p:sp>
      <p:sp>
        <p:nvSpPr>
          <p:cNvPr id="177" name="Google Shape;177;p37"/>
          <p:cNvSpPr txBox="1"/>
          <p:nvPr>
            <p:ph idx="1" type="body"/>
          </p:nvPr>
        </p:nvSpPr>
        <p:spPr>
          <a:xfrm>
            <a:off x="457200" y="14020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b="1" lang="en-US"/>
              <a:t>   Theorem</a:t>
            </a:r>
            <a:r>
              <a:rPr lang="en-US"/>
              <a:t>: The number of </a:t>
            </a:r>
            <a:r>
              <a:rPr i="1" lang="en-US"/>
              <a:t>r</a:t>
            </a:r>
            <a:r>
              <a:rPr lang="en-US"/>
              <a:t>-combinations of a set with </a:t>
            </a:r>
            <a:r>
              <a:rPr i="1" lang="en-US"/>
              <a:t>n</a:t>
            </a:r>
            <a:r>
              <a:rPr lang="en-US"/>
              <a:t> elements, where </a:t>
            </a:r>
            <a:r>
              <a:rPr i="1" lang="en-US"/>
              <a:t>n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≥</a:t>
            </a:r>
            <a:r>
              <a:rPr lang="en-US"/>
              <a:t> </a:t>
            </a:r>
            <a:r>
              <a:rPr i="1" lang="en-US"/>
              <a:t>r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 ≥ 0, equals</a:t>
            </a:r>
            <a:endParaRPr/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>
              <a:latin typeface="Cambria Math"/>
              <a:ea typeface="Cambria Math"/>
              <a:cs typeface="Cambria Math"/>
              <a:sym typeface="Cambria Math"/>
            </a:endParaRPr>
          </a:p>
          <a:p>
            <a:pPr indent="-274320" lvl="0" marL="27432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b="1" lang="en-US">
                <a:latin typeface="Cambria Math"/>
                <a:ea typeface="Cambria Math"/>
                <a:cs typeface="Cambria Math"/>
                <a:sym typeface="Cambria Math"/>
              </a:rPr>
              <a:t>    Proof</a:t>
            </a:r>
            <a:r>
              <a:rPr lang="en-US">
                <a:latin typeface="Cambria Math"/>
                <a:ea typeface="Cambria Math"/>
                <a:cs typeface="Cambria Math"/>
                <a:sym typeface="Cambria Math"/>
              </a:rPr>
              <a:t>:  By the product rule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, </a:t>
            </a:r>
            <a:r>
              <a:rPr i="1" lang="en-US"/>
              <a:t>r</a:t>
            </a:r>
            <a:r>
              <a:rPr lang="en-US"/>
              <a:t>) = </a:t>
            </a:r>
            <a:r>
              <a:rPr i="1" lang="en-US"/>
              <a:t>C</a:t>
            </a:r>
            <a:r>
              <a:rPr lang="en-US"/>
              <a:t>(</a:t>
            </a:r>
            <a:r>
              <a:rPr i="1" lang="en-US"/>
              <a:t>n</a:t>
            </a:r>
            <a:r>
              <a:rPr lang="en-US"/>
              <a:t>,</a:t>
            </a:r>
            <a:r>
              <a:rPr i="1" lang="en-US"/>
              <a:t>r</a:t>
            </a:r>
            <a:r>
              <a:rPr lang="en-US"/>
              <a:t>) ∙ </a:t>
            </a:r>
            <a:r>
              <a:rPr i="1" lang="en-US"/>
              <a:t>P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,</a:t>
            </a:r>
            <a:r>
              <a:rPr i="1" lang="en-US"/>
              <a:t>r</a:t>
            </a:r>
            <a:r>
              <a:rPr lang="en-US"/>
              <a:t>). Therefore, </a:t>
            </a:r>
            <a:endParaRPr/>
          </a:p>
        </p:txBody>
      </p:sp>
      <p:pic>
        <p:nvPicPr>
          <p:cNvPr descr="addin_tmp.png" id="178" name="Google Shape;17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4419600"/>
            <a:ext cx="5405438" cy="4881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ddin_tmp.png" id="179" name="Google Shape;17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1" y="2438401"/>
            <a:ext cx="2466975" cy="44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eo 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2011-09-18T13:59:01Z</dcterms:created>
  <dc:creator>Richard Scherl</dc:creator>
</cp:coreProperties>
</file>