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98" r:id="rId5"/>
    <p:sldId id="301" r:id="rId6"/>
    <p:sldId id="302" r:id="rId7"/>
    <p:sldId id="303" r:id="rId8"/>
    <p:sldId id="304" r:id="rId9"/>
    <p:sldId id="310" r:id="rId10"/>
    <p:sldId id="305" r:id="rId11"/>
    <p:sldId id="311" r:id="rId12"/>
    <p:sldId id="306" r:id="rId13"/>
    <p:sldId id="307" r:id="rId14"/>
    <p:sldId id="308" r:id="rId15"/>
    <p:sldId id="309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24/09/2022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24/09/2022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24/09/2022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24/09/2022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24/09/2022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24/09/2022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24/09/2022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24/09/2022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24/09/2022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24/09/2022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24/09/2022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24/09/2022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n 3" descr="Un trozo de papel con un lápiz situado encima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s-MX" sz="4400" dirty="0">
                <a:solidFill>
                  <a:schemeClr val="tx1"/>
                </a:solidFill>
              </a:rPr>
              <a:t>El mejor portafolio de inversión</a:t>
            </a:r>
            <a:endParaRPr lang="es-ES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1600" dirty="0"/>
              <a:t>Joaquín Uriel Ramírez</a:t>
            </a:r>
          </a:p>
          <a:p>
            <a:pPr rtl="0">
              <a:lnSpc>
                <a:spcPct val="100000"/>
              </a:lnSpc>
            </a:pPr>
            <a:r>
              <a:rPr lang="es-ES" sz="1600" dirty="0"/>
              <a:t>Daniel Orozco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8844B968-EB19-9698-D952-1899967A73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223875" y="0"/>
            <a:ext cx="5744265" cy="4578350"/>
          </a:xfr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3EB8B2-F721-D75A-3DBF-2504A07E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s-MX" dirty="0"/>
              <a:t>Resultados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B91B7EE-4889-8AE9-A234-F674322E0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562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16524-1C47-AEEB-0D04-7DADBB64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652527-7084-CDE6-4CBA-0770EACC0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Se obtuvieron las </a:t>
            </a:r>
            <a:r>
              <a:rPr lang="es-MX" b="1" i="0" dirty="0">
                <a:solidFill>
                  <a:srgbClr val="000000"/>
                </a:solidFill>
                <a:effectLst/>
                <a:latin typeface="Helvetica Neue"/>
              </a:rPr>
              <a:t>cantidades a invertir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 en cada activo para un </a:t>
            </a:r>
            <a:r>
              <a:rPr lang="es-MX" b="1" i="0" dirty="0">
                <a:solidFill>
                  <a:srgbClr val="000000"/>
                </a:solidFill>
                <a:effectLst/>
                <a:latin typeface="Helvetica Neue"/>
              </a:rPr>
              <a:t>portafolio óptimo.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Dado un rendimiento esperado para un año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Con restricciones adecuadas para minimizar riesgo.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000000"/>
                </a:solidFill>
                <a:latin typeface="Helvetica Neue"/>
              </a:rPr>
              <a:t>Beta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Pesos mínimos y máximos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Se realizó un procedimiento de programación lineal.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000000"/>
                </a:solidFill>
                <a:latin typeface="Helvetica Neue"/>
              </a:rPr>
              <a:t>Se 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favorece la inversión hacia el activo Disney.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000000"/>
                </a:solidFill>
                <a:latin typeface="Helvetica Neue"/>
              </a:rPr>
              <a:t>E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n menor cantidad para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Helvetica Neue"/>
              </a:rPr>
              <a:t>Alphabet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 y Coca Cola.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Se desfavorecen los activos Walmart, Tesla y JP Morgan.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070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DDB8C-5772-D339-3283-2B6C24C8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5ACAD-5DC2-90C9-40D2-FDBB6583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MX" i="1" dirty="0"/>
              <a:t>Investing.com. (2022). Precio Objetivo): Estimaciones - investing.com. Investing.com Español. </a:t>
            </a:r>
            <a:r>
              <a:rPr lang="es-MX" i="1" dirty="0" err="1"/>
              <a:t>Retrieved</a:t>
            </a:r>
            <a:r>
              <a:rPr lang="es-MX" i="1" dirty="0"/>
              <a:t> </a:t>
            </a:r>
            <a:r>
              <a:rPr lang="es-MX" i="1" dirty="0" err="1"/>
              <a:t>September</a:t>
            </a:r>
            <a:r>
              <a:rPr lang="es-MX" i="1" dirty="0"/>
              <a:t> 24, 2022, </a:t>
            </a:r>
            <a:r>
              <a:rPr lang="es-MX" i="1" dirty="0" err="1"/>
              <a:t>from</a:t>
            </a:r>
            <a:r>
              <a:rPr lang="es-MX" i="1" dirty="0"/>
              <a:t> https://es.investing.com/equities/investor-consensus-estimates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i="1" dirty="0"/>
              <a:t>Finance.Yahoo.com. (2022). </a:t>
            </a:r>
            <a:r>
              <a:rPr lang="es-MX" i="1" dirty="0" err="1"/>
              <a:t>Quote</a:t>
            </a:r>
            <a:r>
              <a:rPr lang="es-MX" i="1" dirty="0"/>
              <a:t>. </a:t>
            </a:r>
            <a:r>
              <a:rPr lang="es-MX" i="1" dirty="0" err="1"/>
              <a:t>Yahoo</a:t>
            </a:r>
            <a:r>
              <a:rPr lang="es-MX" i="1" dirty="0"/>
              <a:t> Finance. </a:t>
            </a:r>
            <a:r>
              <a:rPr lang="es-MX" i="1" dirty="0" err="1"/>
              <a:t>Retrieved</a:t>
            </a:r>
            <a:r>
              <a:rPr lang="es-MX" i="1" dirty="0"/>
              <a:t> </a:t>
            </a:r>
            <a:r>
              <a:rPr lang="es-MX" i="1" dirty="0" err="1"/>
              <a:t>September</a:t>
            </a:r>
            <a:r>
              <a:rPr lang="es-MX" i="1" dirty="0"/>
              <a:t> 24, 2022, </a:t>
            </a:r>
            <a:r>
              <a:rPr lang="es-MX" i="1" dirty="0" err="1"/>
              <a:t>from</a:t>
            </a:r>
            <a:r>
              <a:rPr lang="es-MX" i="1" dirty="0"/>
              <a:t> https://finance.yahoo.com/</a:t>
            </a:r>
          </a:p>
        </p:txBody>
      </p:sp>
    </p:spTree>
    <p:extLst>
      <p:ext uri="{BB962C8B-B14F-4D97-AF65-F5344CB8AC3E}">
        <p14:creationId xmlns:p14="http://schemas.microsoft.com/office/powerpoint/2010/main" val="325078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B5EBE-DFB3-2301-CCFB-3B666285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 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BE2B7-7A62-8437-0A7B-E143C747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Objetivos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Datos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Modelado del problema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Procedimiento mediante programación lineal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Resultados </a:t>
            </a:r>
            <a:r>
              <a:rPr lang="es-MX"/>
              <a:t>y conclusiones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390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CDA41-2331-4DF5-9AD3-10B20A34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4601E-71FC-323D-4F55-5F721C6A7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s-MX" b="1" i="0">
                <a:effectLst/>
              </a:rPr>
              <a:t>Determinar la cantidad a invertir en cada una de un conjunto de acciones bursátiles con el propósito de maximizar ganancias.</a:t>
            </a:r>
          </a:p>
          <a:p>
            <a:endParaRPr lang="es-MX" dirty="0"/>
          </a:p>
        </p:txBody>
      </p:sp>
      <p:pic>
        <p:nvPicPr>
          <p:cNvPr id="5122" name="Picture 2" descr="Los objetivos empresariales | ¿Qué es un objetivo? | Emprende Pyme">
            <a:extLst>
              <a:ext uri="{FF2B5EF4-FFF2-40B4-BE49-F238E27FC236}">
                <a16:creationId xmlns:a16="http://schemas.microsoft.com/office/drawing/2014/main" id="{BC478D10-6788-F3A5-85A0-37AD71AF0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2" r="9729" b="-1"/>
          <a:stretch/>
        </p:blipFill>
        <p:spPr bwMode="auto">
          <a:xfrm>
            <a:off x="6515944" y="2120900"/>
            <a:ext cx="4639736" cy="374819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75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84E36-1B2C-402C-BC16-F397552F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19947F-3084-AE68-0031-4682DF8C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Identificar las restricciones deseadas para el problema para minimizar riesgo.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Investigar los rendimientos esperados de los activos.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Programar el problema de optimización.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081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89F0A-7B8F-033C-3F8D-0E914044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s-MX" dirty="0"/>
              <a:t>Datos</a:t>
            </a:r>
          </a:p>
        </p:txBody>
      </p:sp>
      <p:pic>
        <p:nvPicPr>
          <p:cNvPr id="4098" name="Picture 2" descr="Perspectiva S&amp;P 500 para un inversor de largo plazo">
            <a:extLst>
              <a:ext uri="{FF2B5EF4-FFF2-40B4-BE49-F238E27FC236}">
                <a16:creationId xmlns:a16="http://schemas.microsoft.com/office/drawing/2014/main" id="{50F31439-0636-2A98-26D3-3B38BD9DD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2549163"/>
            <a:ext cx="4639736" cy="289166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2701C-9DE2-9A30-1D04-52EAC90CE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800"/>
              <a:t>Rendimientos esperados a un año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MX" sz="1800"/>
              <a:t>Obtenidos con el precio objetivo de diversas calificadoras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MX" sz="1800" b="0" i="0">
                <a:effectLst/>
              </a:rPr>
              <a:t>Walmart: 16.78%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MX" sz="1800" b="0" i="0" err="1">
                <a:effectLst/>
              </a:rPr>
              <a:t>Alphabet</a:t>
            </a:r>
            <a:r>
              <a:rPr lang="es-MX" sz="1800" b="0" i="0">
                <a:effectLst/>
              </a:rPr>
              <a:t>: 42.6%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MX" sz="1800" b="0" i="0">
                <a:effectLst/>
              </a:rPr>
              <a:t>Disney: 43.46%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MX" sz="1800" b="0" i="0">
                <a:effectLst/>
              </a:rPr>
              <a:t>Tesla: 12.19%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MX" sz="1800" b="0" i="0">
                <a:effectLst/>
              </a:rPr>
              <a:t>JP Morgan: 25.19%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MX" sz="1800" b="0" i="0">
                <a:effectLst/>
              </a:rPr>
              <a:t>Coca Cola: 19.13%</a:t>
            </a:r>
          </a:p>
          <a:p>
            <a:pPr>
              <a:lnSpc>
                <a:spcPct val="90000"/>
              </a:lnSpc>
            </a:pPr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96666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1C1FC-3573-BF2C-6E2F-4AB97273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s-MX" dirty="0"/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971FA0-0B69-E4ED-8649-6CAF26C55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1600" dirty="0"/>
              <a:t>Beta es una medida de volatilidad de un activo con respecto al mercado.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MX" sz="1600" dirty="0"/>
              <a:t>Si  𝛽&gt;1  el activo registra mayor volatilidad que el </a:t>
            </a:r>
            <a:r>
              <a:rPr lang="es-MX" sz="1600" dirty="0" err="1"/>
              <a:t>ínidice</a:t>
            </a:r>
            <a:endParaRPr lang="es-MX" sz="1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MX" sz="1600" dirty="0"/>
              <a:t>Si  𝛽=1  el activo registra la misma volatilidad que el </a:t>
            </a:r>
            <a:r>
              <a:rPr lang="es-MX" sz="1600" dirty="0" err="1"/>
              <a:t>ínidice</a:t>
            </a:r>
            <a:endParaRPr lang="es-MX" sz="1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MX" sz="1600" dirty="0"/>
              <a:t>Si  𝛽&lt;1  el activo registra menor volatilidad que el </a:t>
            </a:r>
            <a:r>
              <a:rPr lang="es-MX" sz="1600" dirty="0" err="1"/>
              <a:t>ínidice</a:t>
            </a:r>
            <a:endParaRPr lang="es-MX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s-MX" sz="1600" dirty="0"/>
              <a:t>Para este portafolio se plantea  𝛽≤1 , pues se quiere un portafolio similar al mercado, o incluso con menos volatilidad.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8179FCF-344B-7F01-F157-DE29F6AED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marL="0" indent="0"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Beta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Walmart: 0.3925</a:t>
            </a:r>
          </a:p>
          <a:p>
            <a:pPr algn="l">
              <a:buFont typeface="+mj-lt"/>
              <a:buAutoNum type="arabicPeriod"/>
            </a:pPr>
            <a:r>
              <a:rPr lang="es-MX" b="0" i="0" dirty="0" err="1">
                <a:solidFill>
                  <a:srgbClr val="000000"/>
                </a:solidFill>
                <a:effectLst/>
                <a:latin typeface="Helvetica Neue"/>
              </a:rPr>
              <a:t>Alphabet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: 1.3283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Disney: 1.0676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Tesla: 1.9019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JP Morgan: 0.8720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Coca Cola: 0.4653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8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4C029-5E2B-49F1-2430-09A073B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Modelado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28C909-7C0A-65C4-3FFA-1F329FD7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984405"/>
          </a:xfrm>
        </p:spPr>
        <p:txBody>
          <a:bodyPr/>
          <a:lstStyle/>
          <a:p>
            <a:r>
              <a:rPr lang="es-MX" dirty="0"/>
              <a:t>Función a optimizar:</a:t>
            </a: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BA458F-61FB-68E4-1EFA-66D72CC7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3181350"/>
            <a:ext cx="6372225" cy="4953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E3F16E9-5B5F-82D3-66FC-8206789DEB71}"/>
              </a:ext>
            </a:extLst>
          </p:cNvPr>
          <p:cNvSpPr txBox="1"/>
          <p:nvPr/>
        </p:nvSpPr>
        <p:spPr>
          <a:xfrm>
            <a:off x="1097280" y="4332302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Donde:</a:t>
            </a:r>
          </a:p>
          <a:p>
            <a:r>
              <a:rPr lang="es-MX" dirty="0"/>
              <a:t>Representa la cantidad a invertir en cada activo</a:t>
            </a:r>
          </a:p>
          <a:p>
            <a:r>
              <a:rPr lang="es-MX" dirty="0"/>
              <a:t>Los coeficientes son el rendimiento esperado de cada activo</a:t>
            </a:r>
          </a:p>
          <a:p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64A9DF-4273-4C24-3F59-C34B2FAC1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" y="4665380"/>
            <a:ext cx="2476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7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32FD5-77E5-1FA9-6E17-A6211209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s-MX" sz="4000" dirty="0"/>
              <a:t>Modelado del problema (restricciones)</a:t>
            </a:r>
          </a:p>
        </p:txBody>
      </p:sp>
      <p:pic>
        <p:nvPicPr>
          <p:cNvPr id="5" name="Marcador de contenido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9D265763-7D91-6F8F-9379-909D03489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8427"/>
            <a:ext cx="10058400" cy="3520439"/>
          </a:xfrm>
          <a:noFill/>
        </p:spPr>
      </p:pic>
    </p:spTree>
    <p:extLst>
      <p:ext uri="{BB962C8B-B14F-4D97-AF65-F5344CB8AC3E}">
        <p14:creationId xmlns:p14="http://schemas.microsoft.com/office/powerpoint/2010/main" val="322805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FCC3E-3C7E-75FE-A188-4EF44BEB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Procedimiento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22E567-D9A7-21DF-4325-2DC7E81A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utilizó programación lineal para resolver el problema de optimización con restricciones.</a:t>
            </a: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8A2346-CF04-F1E2-C107-A35B4A3E5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085" y="3013784"/>
            <a:ext cx="3219829" cy="11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138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4708C323-9511-41F2-A34B-4D9FB1CD758F}" vid="{2A25D6EF-FD31-443E-8F41-09AF3298DEF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{FAEF609A-90BB-4904-A1B2-FD10E5CAECFF}tf22712842_win32</Template>
  <TotalTime>38</TotalTime>
  <Words>401</Words>
  <Application>Microsoft Office PowerPoint</Application>
  <PresentationFormat>Panorámica</PresentationFormat>
  <Paragraphs>60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Helvetica Neue</vt:lpstr>
      <vt:lpstr>Wingdings</vt:lpstr>
      <vt:lpstr>1_RetrospectVTI</vt:lpstr>
      <vt:lpstr>El mejor portafolio de inversión</vt:lpstr>
      <vt:lpstr>Tabla de contenido</vt:lpstr>
      <vt:lpstr>Objetivo General</vt:lpstr>
      <vt:lpstr>Objetivos Específicos</vt:lpstr>
      <vt:lpstr>Datos</vt:lpstr>
      <vt:lpstr>Datos</vt:lpstr>
      <vt:lpstr>Modelado del problema</vt:lpstr>
      <vt:lpstr>Modelado del problema (restricciones)</vt:lpstr>
      <vt:lpstr>Procedimiento</vt:lpstr>
      <vt:lpstr>Resultados</vt:lpstr>
      <vt:lpstr>Conclusiones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mejor portafolio de inversión</dc:title>
  <dc:creator>OROZCO GOMEZ, DANIEL</dc:creator>
  <cp:lastModifiedBy>OROZCO GOMEZ, DANIEL</cp:lastModifiedBy>
  <cp:revision>1</cp:revision>
  <dcterms:created xsi:type="dcterms:W3CDTF">2022-09-25T02:25:27Z</dcterms:created>
  <dcterms:modified xsi:type="dcterms:W3CDTF">2022-09-25T03:03:55Z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