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61" r:id="rId5"/>
    <p:sldId id="265" r:id="rId6"/>
    <p:sldId id="259" r:id="rId7"/>
    <p:sldId id="263" r:id="rId8"/>
    <p:sldId id="258" r:id="rId9"/>
    <p:sldId id="262" r:id="rId10"/>
  </p:sldIdLst>
  <p:sldSz cx="12192000" cy="6858000"/>
  <p:notesSz cx="6858000" cy="9144000"/>
  <p:defaultTextStyle>
    <a:defPPr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Vieira, Dirk DV [NC]" initials="VDD[" lastIdx="5" clrIdx="5">
    <p:extLst>
      <p:ext uri="{19B8F6BF-5375-455C-9EA6-DF929625EA0E}">
        <p15:presenceInfo xmlns:p15="http://schemas.microsoft.com/office/powerpoint/2012/main" userId="S-1-5-21-2836628367-1582996139-4062659285-606665" providerId="AD"/>
      </p:ext>
    </p:extLst>
  </p:cmAuthor>
  <p:cmAuthor id="1" name="Bernard, Rémy RB [NC]" initials="BRR[" lastIdx="28" clrIdx="1">
    <p:extLst>
      <p:ext uri="{19B8F6BF-5375-455C-9EA6-DF929625EA0E}">
        <p15:presenceInfo xmlns:p15="http://schemas.microsoft.com/office/powerpoint/2012/main" userId="S-1-5-21-2836628367-1582996139-4062659285-544704" providerId="AD"/>
      </p:ext>
    </p:extLst>
  </p:cmAuthor>
  <p:cmAuthor id="3" name="Lupien, Jean-Francois JF [NC]" initials="L[" lastIdx="4" clrIdx="2">
    <p:extLst>
      <p:ext uri="{19B8F6BF-5375-455C-9EA6-DF929625EA0E}">
        <p15:presenceInfo xmlns:p15="http://schemas.microsoft.com/office/powerpoint/2012/main" userId="S::jeanfrancois.lupien@hrsdc-rhdcc.gc.ca::9e2fbe4f-c193-430e-9b4f-a0280a38bf4a" providerId="AD"/>
      </p:ext>
    </p:extLst>
  </p:cmAuthor>
  <p:cmAuthor id="4" name="DeGuire, Stephanie SD [NC]" initials="D[" lastIdx="1" clrIdx="3">
    <p:extLst>
      <p:ext uri="{19B8F6BF-5375-455C-9EA6-DF929625EA0E}">
        <p15:presenceInfo xmlns:p15="http://schemas.microsoft.com/office/powerpoint/2012/main" userId="S::stephanie.deguire@hrsdc-rhdcc.gc.ca::e679897f-240d-4412-89ac-78793e66f7aa" providerId="AD"/>
      </p:ext>
    </p:extLst>
  </p:cmAuthor>
  <p:cmAuthor id="5" name="Chabot, René R [NC]" initials="C[" lastIdx="2" clrIdx="4">
    <p:extLst>
      <p:ext uri="{19B8F6BF-5375-455C-9EA6-DF929625EA0E}">
        <p15:presenceInfo xmlns:p15="http://schemas.microsoft.com/office/powerpoint/2012/main" userId="S::rene.chabot@hrsdc-rhdcc.gc.ca::abd71221-41cf-4973-a7b5-78999dce449d" providerId="AD"/>
      </p:ext>
    </p:extLst>
  </p:cmAuthor>
  <p:cmAuthor id="6" name="Rémy" initials="R" lastIdx="5" clrIdx="6">
    <p:extLst>
      <p:ext uri="{19B8F6BF-5375-455C-9EA6-DF929625EA0E}">
        <p15:presenceInfo xmlns:p15="http://schemas.microsoft.com/office/powerpoint/2012/main" userId="Rém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36C20-B64C-C77F-F616-7B2379B54048}" v="108" dt="2021-02-18T17:02:47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5" autoAdjust="0"/>
    <p:restoredTop sz="92276" autoAdjust="0"/>
  </p:normalViewPr>
  <p:slideViewPr>
    <p:cSldViewPr snapToGrid="0">
      <p:cViewPr varScale="1">
        <p:scale>
          <a:sx n="50" d="100"/>
          <a:sy n="50" d="100"/>
        </p:scale>
        <p:origin x="5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F3052-8631-47F6-B0E3-D2B8EA6931A6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13845-6D7A-4C55-96FB-D1A0630C61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47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fr-ca" sz="12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Réduction de la gouvernance…</a:t>
            </a:r>
          </a:p>
          <a:p>
            <a:endParaRPr lang="fr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fr-ca" sz="12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nouveau centre d’excellence guidera l’équipe de développement dans sa collaboration avec l’équipe des opérations d’infonuagique pour développer ses pipelines d’IC/CD, son automatisation, etc.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3BFB275D-902E-4692-9016-B1C6C8BF11FB}" type="slidenum">
              <a:rPr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531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0BC-8CDC-4931-8CB6-08CE36C4ACE5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AD4F-4209-44DF-85F6-2BD604732F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26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0BC-8CDC-4931-8CB6-08CE36C4ACE5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AD4F-4209-44DF-85F6-2BD604732F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60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0BC-8CDC-4931-8CB6-08CE36C4ACE5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AD4F-4209-44DF-85F6-2BD604732F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02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0BC-8CDC-4931-8CB6-08CE36C4ACE5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AD4F-4209-44DF-85F6-2BD604732F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5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0BC-8CDC-4931-8CB6-08CE36C4ACE5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AD4F-4209-44DF-85F6-2BD604732F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84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0BC-8CDC-4931-8CB6-08CE36C4ACE5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AD4F-4209-44DF-85F6-2BD604732F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60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0BC-8CDC-4931-8CB6-08CE36C4ACE5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AD4F-4209-44DF-85F6-2BD604732F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6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0BC-8CDC-4931-8CB6-08CE36C4ACE5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AD4F-4209-44DF-85F6-2BD604732F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86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0BC-8CDC-4931-8CB6-08CE36C4ACE5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AD4F-4209-44DF-85F6-2BD604732F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7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0BC-8CDC-4931-8CB6-08CE36C4ACE5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AD4F-4209-44DF-85F6-2BD604732F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672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0BC-8CDC-4931-8CB6-08CE36C4ACE5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AD4F-4209-44DF-85F6-2BD604732F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308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D00BC-8CDC-4931-8CB6-08CE36C4ACE5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CAD4F-4209-44DF-85F6-2BD604732F22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38200" y="6334763"/>
            <a:ext cx="10152000" cy="100566"/>
            <a:chOff x="3198396" y="6436469"/>
            <a:chExt cx="2005335" cy="332260"/>
          </a:xfrm>
        </p:grpSpPr>
        <p:sp>
          <p:nvSpPr>
            <p:cNvPr id="8" name="Rectangle 7"/>
            <p:cNvSpPr/>
            <p:nvPr/>
          </p:nvSpPr>
          <p:spPr>
            <a:xfrm>
              <a:off x="3198396" y="6572769"/>
              <a:ext cx="2005335" cy="114806"/>
            </a:xfrm>
            <a:prstGeom prst="rect">
              <a:avLst/>
            </a:prstGeom>
            <a:solidFill>
              <a:srgbClr val="327DC0"/>
            </a:solidFill>
            <a:ln>
              <a:solidFill>
                <a:srgbClr val="327D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99219" y="6522717"/>
              <a:ext cx="2004512" cy="78791"/>
            </a:xfrm>
            <a:prstGeom prst="rect">
              <a:avLst/>
            </a:prstGeom>
            <a:solidFill>
              <a:srgbClr val="3F9AEE"/>
            </a:solidFill>
            <a:ln>
              <a:solidFill>
                <a:srgbClr val="3F9A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99219" y="6436469"/>
              <a:ext cx="2004512" cy="81874"/>
            </a:xfrm>
            <a:prstGeom prst="rect">
              <a:avLst/>
            </a:prstGeom>
            <a:solidFill>
              <a:srgbClr val="A3E0FF"/>
            </a:solidFill>
            <a:ln>
              <a:solidFill>
                <a:srgbClr val="A3E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98396" y="6692557"/>
              <a:ext cx="2005335" cy="76172"/>
            </a:xfrm>
            <a:prstGeom prst="rect">
              <a:avLst/>
            </a:prstGeom>
            <a:solidFill>
              <a:srgbClr val="20517D"/>
            </a:solidFill>
            <a:ln>
              <a:solidFill>
                <a:srgbClr val="2051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92082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8723" y="670034"/>
            <a:ext cx="3511050" cy="4213757"/>
            <a:chOff x="1489692" y="1016875"/>
            <a:chExt cx="3511050" cy="4213757"/>
          </a:xfrm>
        </p:grpSpPr>
        <p:grpSp>
          <p:nvGrpSpPr>
            <p:cNvPr id="213" name="Group 212"/>
            <p:cNvGrpSpPr/>
            <p:nvPr/>
          </p:nvGrpSpPr>
          <p:grpSpPr>
            <a:xfrm rot="2700000">
              <a:off x="1417818" y="2411383"/>
              <a:ext cx="3661113" cy="872098"/>
              <a:chOff x="3198396" y="6439160"/>
              <a:chExt cx="2005335" cy="326878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3198396" y="6572769"/>
                <a:ext cx="2005335" cy="114806"/>
              </a:xfrm>
              <a:prstGeom prst="rect">
                <a:avLst/>
              </a:prstGeom>
              <a:solidFill>
                <a:srgbClr val="327DC0"/>
              </a:solidFill>
              <a:ln>
                <a:solidFill>
                  <a:srgbClr val="327D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ca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3199219" y="6522717"/>
                <a:ext cx="2004512" cy="78791"/>
              </a:xfrm>
              <a:prstGeom prst="rect">
                <a:avLst/>
              </a:prstGeom>
              <a:solidFill>
                <a:srgbClr val="3F9AEE"/>
              </a:solidFill>
              <a:ln>
                <a:solidFill>
                  <a:srgbClr val="3F9A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ca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3199219" y="6439160"/>
                <a:ext cx="2004512" cy="81874"/>
              </a:xfrm>
              <a:prstGeom prst="rect">
                <a:avLst/>
              </a:prstGeom>
              <a:solidFill>
                <a:srgbClr val="A3E0FF"/>
              </a:solidFill>
              <a:ln>
                <a:solidFill>
                  <a:srgbClr val="A3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ca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3198396" y="6689866"/>
                <a:ext cx="2005335" cy="76172"/>
              </a:xfrm>
              <a:prstGeom prst="rect">
                <a:avLst/>
              </a:prstGeom>
              <a:solidFill>
                <a:srgbClr val="20517D"/>
              </a:solidFill>
              <a:ln>
                <a:solidFill>
                  <a:srgbClr val="2051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ca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18900000">
              <a:off x="1489692" y="4224484"/>
              <a:ext cx="3511050" cy="1006148"/>
              <a:chOff x="3198250" y="6438957"/>
              <a:chExt cx="2005479" cy="326873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198391" y="6572764"/>
                <a:ext cx="2005335" cy="114806"/>
              </a:xfrm>
              <a:prstGeom prst="rect">
                <a:avLst/>
              </a:prstGeom>
              <a:solidFill>
                <a:srgbClr val="327DC0"/>
              </a:solidFill>
              <a:ln>
                <a:solidFill>
                  <a:srgbClr val="327D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ca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199217" y="6522711"/>
                <a:ext cx="2004512" cy="78791"/>
              </a:xfrm>
              <a:prstGeom prst="rect">
                <a:avLst/>
              </a:prstGeom>
              <a:solidFill>
                <a:srgbClr val="3F9AEE"/>
              </a:solidFill>
              <a:ln>
                <a:solidFill>
                  <a:srgbClr val="3F9A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ca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199077" y="6438957"/>
                <a:ext cx="2004512" cy="81874"/>
              </a:xfrm>
              <a:prstGeom prst="rect">
                <a:avLst/>
              </a:prstGeom>
              <a:solidFill>
                <a:srgbClr val="A3E0FF"/>
              </a:solidFill>
              <a:ln>
                <a:solidFill>
                  <a:srgbClr val="A3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ca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198250" y="6689658"/>
                <a:ext cx="2005335" cy="76172"/>
              </a:xfrm>
              <a:prstGeom prst="rect">
                <a:avLst/>
              </a:prstGeom>
              <a:solidFill>
                <a:srgbClr val="20517D"/>
              </a:solidFill>
              <a:ln>
                <a:solidFill>
                  <a:srgbClr val="2051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ca"/>
              </a:p>
            </p:txBody>
          </p:sp>
        </p:grpSp>
      </p:grpSp>
      <p:sp>
        <p:nvSpPr>
          <p:cNvPr id="57" name="Rectangle 56"/>
          <p:cNvSpPr/>
          <p:nvPr/>
        </p:nvSpPr>
        <p:spPr>
          <a:xfrm>
            <a:off x="2797" y="916272"/>
            <a:ext cx="438939" cy="5941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ca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3781566" y="1958978"/>
            <a:ext cx="7248850" cy="1470025"/>
          </a:xfrm>
        </p:spPr>
        <p:txBody>
          <a:bodyPr anchor="ctr">
            <a:normAutofit/>
          </a:bodyPr>
          <a:lstStyle/>
          <a:p>
            <a:pPr rtl="0"/>
            <a:r>
              <a:rPr lang="fr-ca" sz="3600" b="0" i="0" u="none" baseline="0">
                <a:solidFill>
                  <a:srgbClr val="183D5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CE de DevOps d’EDSC</a:t>
            </a:r>
            <a:endParaRPr lang="fr-ca" sz="3600" dirty="0">
              <a:solidFill>
                <a:srgbClr val="183D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3781569" y="3429000"/>
            <a:ext cx="7248851" cy="777922"/>
          </a:xfrm>
        </p:spPr>
        <p:txBody>
          <a:bodyPr>
            <a:normAutofit/>
          </a:bodyPr>
          <a:lstStyle/>
          <a:p>
            <a:pPr rtl="0"/>
            <a:r>
              <a:rPr lang="fr-ca" sz="2800" b="0" i="0" u="none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Centre d’habilitation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89429" y="3024536"/>
            <a:ext cx="923217" cy="669851"/>
            <a:chOff x="428063" y="3204215"/>
            <a:chExt cx="923217" cy="66985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998" b="1463"/>
            <a:stretch/>
          </p:blipFill>
          <p:spPr>
            <a:xfrm>
              <a:off x="460045" y="3204215"/>
              <a:ext cx="891235" cy="311146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18" t="1" r="-1800" b="-4542"/>
            <a:stretch/>
          </p:blipFill>
          <p:spPr>
            <a:xfrm>
              <a:off x="428063" y="3543958"/>
              <a:ext cx="873760" cy="330108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11739808" y="916272"/>
            <a:ext cx="438939" cy="5941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ca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90CF36A-0889-4CC4-AABB-AFBE2657FA66}"/>
              </a:ext>
            </a:extLst>
          </p:cNvPr>
          <p:cNvSpPr txBox="1">
            <a:spLocks/>
          </p:cNvSpPr>
          <p:nvPr/>
        </p:nvSpPr>
        <p:spPr>
          <a:xfrm>
            <a:off x="4182082" y="5581338"/>
            <a:ext cx="7248851" cy="6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fr-ca" sz="2800" b="0" i="0" u="none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Présentation : Vendredi 19 XXX 2021</a:t>
            </a:r>
          </a:p>
        </p:txBody>
      </p:sp>
    </p:spTree>
    <p:extLst>
      <p:ext uri="{BB962C8B-B14F-4D97-AF65-F5344CB8AC3E}">
        <p14:creationId xmlns:p14="http://schemas.microsoft.com/office/powerpoint/2010/main" val="297753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8228"/>
            <a:ext cx="10515600" cy="969364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fr-ca" sz="3200" b="0" i="0" u="none" baseline="0">
                <a:solidFill>
                  <a:srgbClr val="183D5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Ordre du jour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59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/>
            <a:r>
              <a:rPr lang="fr-ca" sz="3600" b="0" i="0" u="none" baseline="0" dirty="0"/>
              <a:t>Qu’est-ce que le centre d’excellence DevOps?</a:t>
            </a:r>
          </a:p>
          <a:p>
            <a:pPr algn="l" rtl="0"/>
            <a:r>
              <a:rPr lang="fr-ca" sz="3600" b="0" i="0" u="none" baseline="0" dirty="0"/>
              <a:t>Défis de l’adoption de DevOps d’EDSC</a:t>
            </a:r>
          </a:p>
          <a:p>
            <a:pPr algn="l" rtl="0"/>
            <a:r>
              <a:rPr lang="fr-ca" sz="3600" b="0" i="0" u="none" baseline="0" dirty="0"/>
              <a:t>Énoncé de mission de DevOps d’EDSC</a:t>
            </a:r>
          </a:p>
          <a:p>
            <a:pPr algn="l" rtl="0"/>
            <a:r>
              <a:rPr lang="fr-ca" sz="3600" b="0" i="0" u="none" baseline="0" dirty="0"/>
              <a:t>Qu’offrira le centre d’excellence DevOps?</a:t>
            </a:r>
          </a:p>
          <a:p>
            <a:pPr algn="l" rtl="0"/>
            <a:r>
              <a:rPr lang="fr-ca" sz="3600" b="0" i="0" u="none" baseline="0" dirty="0"/>
              <a:t>Prochaines étapes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3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0128"/>
            <a:ext cx="10515600" cy="969364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fr-ca" sz="3200" b="0" i="0" u="none" baseline="0">
                <a:solidFill>
                  <a:srgbClr val="183D5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Qu’est-ce que le CE de DevOps d’EDSC?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627"/>
            <a:ext cx="10515600" cy="505026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l" rtl="0">
              <a:lnSpc>
                <a:spcPct val="100000"/>
              </a:lnSpc>
              <a:buNone/>
            </a:pPr>
            <a:r>
              <a:rPr lang="fr-ca" b="1" i="0" u="none" baseline="0" dirty="0">
                <a:solidFill>
                  <a:schemeClr val="accent1">
                    <a:lumMod val="50000"/>
                  </a:schemeClr>
                </a:solidFill>
              </a:rPr>
              <a:t>Qui</a:t>
            </a:r>
          </a:p>
          <a:p>
            <a:pPr lvl="1" algn="l" rtl="0"/>
            <a:r>
              <a:rPr lang="fr-ca" b="0" i="0" u="none" baseline="0" dirty="0"/>
              <a:t>Une communauté virtuelle active composée d’une équipe ayant un mandat et de plusieurs autres équipes à l’échelle d’EDSC qui ont déjà contribué à l’adoption des pratiques DevOps à l’échelle de l’organisation</a:t>
            </a:r>
          </a:p>
          <a:p>
            <a:pPr marL="0" indent="0" algn="l" rtl="0">
              <a:lnSpc>
                <a:spcPct val="110000"/>
              </a:lnSpc>
              <a:buNone/>
            </a:pPr>
            <a:r>
              <a:rPr lang="fr-ca" b="1" i="0" u="none" baseline="0" dirty="0">
                <a:solidFill>
                  <a:schemeClr val="accent1">
                    <a:lumMod val="50000"/>
                  </a:schemeClr>
                </a:solidFill>
              </a:rPr>
              <a:t>Pourquoi</a:t>
            </a:r>
          </a:p>
          <a:p>
            <a:pPr lvl="1" algn="l" rtl="0"/>
            <a:r>
              <a:rPr lang="fr-ca" b="0" i="0" u="none" baseline="0" dirty="0"/>
              <a:t>DevOps a été identifié comme étant une capacité clé pour soutenir la migration vers l’infonuagique</a:t>
            </a:r>
          </a:p>
          <a:p>
            <a:pPr lvl="1" algn="l" rtl="0"/>
            <a:r>
              <a:rPr lang="fr-ca" b="0" i="0" u="none" baseline="0" dirty="0"/>
              <a:t>Toutefois, l’</a:t>
            </a:r>
            <a:r>
              <a:rPr lang="fr-ca" b="1" i="0" u="none" baseline="0" dirty="0"/>
              <a:t>accent</a:t>
            </a:r>
            <a:r>
              <a:rPr lang="fr-ca" b="0" i="0" u="none" baseline="0" dirty="0"/>
              <a:t> est mis sur l’ensemble de l’organisation (centre de données et infonuagique).</a:t>
            </a:r>
          </a:p>
          <a:p>
            <a:pPr lvl="1" algn="l" rtl="0"/>
            <a:r>
              <a:rPr lang="fr-ca" b="0" i="0" u="none" baseline="0" dirty="0"/>
              <a:t>Nécessité d’élaborer des pratiques et des processus à l’appui de l’adoption de DevOps à l’échelle d’EDSC</a:t>
            </a:r>
          </a:p>
          <a:p>
            <a:pPr lvl="1" algn="l" rtl="0"/>
            <a:r>
              <a:rPr lang="fr-ca" b="0" i="0" u="none" baseline="0" dirty="0">
                <a:latin typeface="Calibri"/>
                <a:ea typeface="Calibri"/>
                <a:cs typeface="Calibri"/>
                <a:sym typeface="Calibri"/>
              </a:rPr>
              <a:t>Mesure des progrès de l’adoption en tirant parti du cadre DORA</a:t>
            </a:r>
            <a:endParaRPr lang="fr-ca" dirty="0"/>
          </a:p>
          <a:p>
            <a:pPr lvl="2" algn="l" rtl="0"/>
            <a:r>
              <a:rPr lang="fr-ca" b="0" i="0" u="none" baseline="0" dirty="0"/>
              <a:t>Culture</a:t>
            </a:r>
          </a:p>
          <a:p>
            <a:pPr lvl="2" algn="l" rtl="0"/>
            <a:r>
              <a:rPr lang="fr-ca" b="0" i="0" u="none" baseline="0" dirty="0"/>
              <a:t>Processus</a:t>
            </a:r>
          </a:p>
          <a:p>
            <a:pPr lvl="2" algn="l" rtl="0"/>
            <a:r>
              <a:rPr lang="fr-ca" b="0" i="0" u="none" baseline="0" dirty="0"/>
              <a:t>Technique</a:t>
            </a:r>
          </a:p>
          <a:p>
            <a:pPr lvl="2" algn="l" rtl="0"/>
            <a:r>
              <a:rPr lang="fr-ca" b="0" i="0" u="none" baseline="0" dirty="0"/>
              <a:t>Mesure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210828"/>
            <a:ext cx="2743200" cy="365125"/>
          </a:xfrm>
        </p:spPr>
        <p:txBody>
          <a:bodyPr/>
          <a:lstStyle/>
          <a:p>
            <a:pPr algn="r" rtl="0"/>
            <a:fld id="{2C3ED064-8462-4CEE-BDC0-87115D060B15}" type="slidenum">
              <a:rPr/>
              <a:t>3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1828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8228"/>
            <a:ext cx="10515600" cy="969364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fr-ca" sz="3200" b="0" i="0" u="none" baseline="0">
                <a:solidFill>
                  <a:srgbClr val="183D5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Défis de l’adoption de DevOps d’EDSC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575" y="1501392"/>
            <a:ext cx="3967976" cy="4788484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fr-ca" sz="2400" b="1" i="0" u="none" baseline="0" dirty="0">
                <a:solidFill>
                  <a:schemeClr val="accent1">
                    <a:lumMod val="50000"/>
                  </a:schemeClr>
                </a:solidFill>
              </a:rPr>
              <a:t>Technologie</a:t>
            </a:r>
          </a:p>
          <a:p>
            <a:pPr algn="l" rtl="0"/>
            <a:r>
              <a:rPr lang="fr-ca" sz="1800" b="1" i="0" u="none" baseline="0" dirty="0"/>
              <a:t>Normalisation :</a:t>
            </a:r>
            <a:r>
              <a:rPr lang="fr-ca" sz="1800" b="0" i="0" u="none" baseline="0" dirty="0"/>
              <a:t> Fournir des balises pour la sélection des plateformes et des outils </a:t>
            </a:r>
          </a:p>
          <a:p>
            <a:pPr algn="l" rtl="0"/>
            <a:r>
              <a:rPr lang="fr-ca" sz="1800" b="1" i="0" u="none" baseline="0" dirty="0"/>
              <a:t>Équipes multidisciplinaires :</a:t>
            </a:r>
            <a:r>
              <a:rPr lang="fr-ca" sz="1800" b="0" i="0" u="none" baseline="0" dirty="0"/>
              <a:t> Inclusion de la sécurité et des opérations plus tôt dans le processus (décalage à gauche)</a:t>
            </a:r>
          </a:p>
          <a:p>
            <a:pPr algn="l" rtl="0"/>
            <a:r>
              <a:rPr lang="fr-ca" sz="1800" b="1" i="0" u="none" baseline="0" dirty="0"/>
              <a:t>Architecture :</a:t>
            </a:r>
            <a:r>
              <a:rPr lang="fr-ca" sz="1800" b="0" i="0" u="none" baseline="0" dirty="0"/>
              <a:t> Adoption d’architectures à configurations dispersées</a:t>
            </a:r>
          </a:p>
          <a:p>
            <a:pPr algn="l" rtl="0"/>
            <a:r>
              <a:rPr lang="fr-ca" sz="1800" b="1" i="0" u="none" baseline="0" dirty="0"/>
              <a:t>Mesure :</a:t>
            </a:r>
            <a:r>
              <a:rPr lang="fr-ca" sz="1800" b="0" i="0" u="none" baseline="0" dirty="0"/>
              <a:t> Utilisation de processus et d’outils de surveillance pour favoriser l’amélioration continue</a:t>
            </a:r>
          </a:p>
          <a:p>
            <a:pPr algn="l" rtl="0"/>
            <a:r>
              <a:rPr lang="fr-ca" sz="1800" b="1" i="0" u="none" baseline="0" dirty="0"/>
              <a:t>SPC :</a:t>
            </a:r>
            <a:r>
              <a:rPr lang="fr-ca" sz="1800" b="0" i="0" u="none" baseline="0" dirty="0"/>
              <a:t> Élaborer un processus de travail avec SPC et l’EDAP pour faciliter le processus DevOps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07662" y="1501391"/>
            <a:ext cx="3501929" cy="5046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r>
              <a:rPr lang="fr-ca" sz="2400" b="1" i="0" u="none" baseline="0">
                <a:solidFill>
                  <a:schemeClr val="accent1">
                    <a:lumMod val="50000"/>
                  </a:schemeClr>
                </a:solidFill>
              </a:rPr>
              <a:t>Organisation</a:t>
            </a:r>
          </a:p>
          <a:p>
            <a:pPr algn="l" rtl="0"/>
            <a:r>
              <a:rPr lang="fr-ca" sz="1800" b="1" i="0" u="none" baseline="0"/>
              <a:t>Reconnaissance des postes :</a:t>
            </a:r>
            <a:r>
              <a:rPr lang="fr-ca" sz="1800" b="0" i="0" u="none" baseline="0"/>
              <a:t> S’assurer que les rôles DevOps correspondent aux catégories d’emploi appropriées pour la définition des objectifs et l’évaluation</a:t>
            </a:r>
          </a:p>
          <a:p>
            <a:pPr algn="l" rtl="0"/>
            <a:r>
              <a:rPr lang="fr-ca" sz="1800" b="1" i="0" u="none" baseline="0"/>
              <a:t>Expérimentation :</a:t>
            </a:r>
            <a:r>
              <a:rPr lang="fr-ca" sz="1800" b="0" i="0" u="none" baseline="0"/>
              <a:t> Attribution de temps pour l’expérimentation des processus et des outils</a:t>
            </a:r>
            <a:endParaRPr lang="fr-ca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38849" y="1501392"/>
            <a:ext cx="3958023" cy="5046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r>
              <a:rPr lang="fr-ca" sz="2400" b="1" i="0" u="none" baseline="0">
                <a:solidFill>
                  <a:schemeClr val="accent1">
                    <a:lumMod val="50000"/>
                  </a:schemeClr>
                </a:solidFill>
              </a:rPr>
              <a:t>Gouvernance</a:t>
            </a:r>
          </a:p>
          <a:p>
            <a:pPr algn="l" rtl="0"/>
            <a:r>
              <a:rPr lang="fr-ca" sz="1800" b="1" i="0" u="none" baseline="0"/>
              <a:t>Approvisionnement :</a:t>
            </a:r>
            <a:r>
              <a:rPr lang="fr-ca" sz="1800" b="0" i="0" u="none" baseline="0"/>
              <a:t> Amélioration des processus pour accélérer l’acquisition d’outils et de licences</a:t>
            </a:r>
          </a:p>
          <a:p>
            <a:pPr algn="l" rtl="0"/>
            <a:r>
              <a:rPr lang="fr-ca" sz="1800" b="1" i="0" u="none" baseline="0"/>
              <a:t>Vision :</a:t>
            </a:r>
            <a:r>
              <a:rPr lang="fr-ca" sz="1800" b="0" i="0" u="none" baseline="0"/>
              <a:t> Communiquer un plan et une vision de l’état final à tous les niveaux de l’organisation</a:t>
            </a:r>
          </a:p>
          <a:p>
            <a:pPr algn="l" rtl="0"/>
            <a:r>
              <a:rPr lang="fr-ca" sz="1800" b="1" i="0" u="none" baseline="0"/>
              <a:t>Culture :</a:t>
            </a:r>
            <a:r>
              <a:rPr lang="fr-ca" sz="1800" b="0" i="0" u="none" baseline="0"/>
              <a:t> Communiquer les avantages de la culture DevOps pour obtenir l’acceptation et identifier les champions de la haute direction</a:t>
            </a:r>
          </a:p>
          <a:p>
            <a:pPr algn="l" rtl="0"/>
            <a:r>
              <a:rPr lang="fr-ca" sz="1800" b="1" i="0" u="none" baseline="0"/>
              <a:t>Financement :</a:t>
            </a:r>
            <a:r>
              <a:rPr lang="fr-ca" sz="1800" b="0" i="0" u="none" baseline="0"/>
              <a:t> Veiller à ce que les fonds appropriés soient affectés à la formation, aux outils et aux communications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210828"/>
            <a:ext cx="2743200" cy="365125"/>
          </a:xfrm>
        </p:spPr>
        <p:txBody>
          <a:bodyPr/>
          <a:lstStyle/>
          <a:p>
            <a:pPr algn="r" rtl="0"/>
            <a:fld id="{2C3ED064-8462-4CEE-BDC0-87115D060B15}" type="slidenum">
              <a:rPr/>
              <a:t>4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6021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623378"/>
            <a:ext cx="10515600" cy="954214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fr-ca" sz="3200" b="0" i="0" u="none" baseline="0">
                <a:solidFill>
                  <a:srgbClr val="183D5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Qu’offrira le centre d’excellence DevOps?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210828"/>
            <a:ext cx="2743200" cy="365125"/>
          </a:xfrm>
        </p:spPr>
        <p:txBody>
          <a:bodyPr/>
          <a:lstStyle/>
          <a:p>
            <a:pPr algn="r" rtl="0"/>
            <a:fld id="{2C3ED064-8462-4CEE-BDC0-87115D060B15}" type="slidenum">
              <a:rPr/>
              <a:t>5</a:t>
            </a:fld>
            <a:endParaRPr lang="fr-ca" dirty="0"/>
          </a:p>
        </p:txBody>
      </p:sp>
      <p:grpSp>
        <p:nvGrpSpPr>
          <p:cNvPr id="10" name="Group 9"/>
          <p:cNvGrpSpPr/>
          <p:nvPr/>
        </p:nvGrpSpPr>
        <p:grpSpPr>
          <a:xfrm>
            <a:off x="881998" y="1779087"/>
            <a:ext cx="3292400" cy="4492563"/>
            <a:chOff x="881998" y="1779087"/>
            <a:chExt cx="3292400" cy="4492563"/>
          </a:xfrm>
        </p:grpSpPr>
        <p:sp>
          <p:nvSpPr>
            <p:cNvPr id="8" name="Can 7"/>
            <p:cNvSpPr/>
            <p:nvPr/>
          </p:nvSpPr>
          <p:spPr>
            <a:xfrm>
              <a:off x="881998" y="1779087"/>
              <a:ext cx="3292400" cy="449256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>
                <a:spcAft>
                  <a:spcPts val="600"/>
                </a:spcAft>
              </a:pPr>
              <a:endParaRPr lang="fr-ca" sz="1400" dirty="0"/>
            </a:p>
            <a:p>
              <a:pPr algn="l" rtl="0">
                <a:spcAft>
                  <a:spcPts val="600"/>
                </a:spcAft>
              </a:pPr>
              <a:endParaRPr lang="fr-ca" sz="1400" dirty="0"/>
            </a:p>
            <a:p>
              <a:pPr marL="285750" indent="-285750" algn="l" rtl="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ca" sz="1400" b="0" i="0" u="none" baseline="0" dirty="0"/>
                <a:t>Élaboration et mise en œuvre de la vision de DevOps</a:t>
              </a:r>
              <a:endParaRPr lang="fr-ca" sz="1400" dirty="0">
                <a:solidFill>
                  <a:schemeClr val="bg1"/>
                </a:solidFill>
              </a:endParaRPr>
            </a:p>
            <a:p>
              <a:pPr marL="285750" indent="-285750" algn="l" rtl="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ca" sz="1400" b="0" i="0" u="none" baseline="0" dirty="0">
                  <a:solidFill>
                    <a:schemeClr val="bg1"/>
                  </a:solidFill>
                </a:rPr>
                <a:t>Gestion des commandites et communications</a:t>
              </a:r>
            </a:p>
            <a:p>
              <a:pPr marL="285750" indent="-285750" algn="l" rtl="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ca" sz="1400" b="0" i="0" u="none" baseline="0" dirty="0">
                  <a:solidFill>
                    <a:schemeClr val="bg1"/>
                  </a:solidFill>
                </a:rPr>
                <a:t>Politiques, cadres, élaboration de stratégies et gouvernance</a:t>
              </a:r>
            </a:p>
            <a:p>
              <a:pPr marL="285750" indent="-285750" algn="l" rtl="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ca" sz="1400" b="0" i="0" u="none" baseline="0" dirty="0">
                  <a:solidFill>
                    <a:schemeClr val="bg1"/>
                  </a:solidFill>
                </a:rPr>
                <a:t>Planification (gestion de programme, budgétisation, réorganisation de la dotation)</a:t>
              </a:r>
            </a:p>
            <a:p>
              <a:pPr algn="ctr" rtl="0"/>
              <a:endParaRPr lang="fr-ca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22473" y="1948132"/>
              <a:ext cx="20114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/>
              <a:r>
                <a:rPr lang="fr-ca" sz="2000" b="1" i="0" u="none" baseline="0">
                  <a:solidFill>
                    <a:schemeClr val="bg1"/>
                  </a:solidFill>
                </a:rPr>
                <a:t>Cadre de DevOps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90179" y="1776889"/>
            <a:ext cx="3292400" cy="4492563"/>
            <a:chOff x="881998" y="1779087"/>
            <a:chExt cx="3292400" cy="4492563"/>
          </a:xfrm>
        </p:grpSpPr>
        <p:sp>
          <p:nvSpPr>
            <p:cNvPr id="25" name="Can 24"/>
            <p:cNvSpPr/>
            <p:nvPr/>
          </p:nvSpPr>
          <p:spPr>
            <a:xfrm>
              <a:off x="881998" y="1779087"/>
              <a:ext cx="3292400" cy="4492563"/>
            </a:xfrm>
            <a:prstGeom prst="can">
              <a:avLst/>
            </a:prstGeom>
            <a:solidFill>
              <a:srgbClr val="4472C4"/>
            </a:solidFill>
            <a:ln>
              <a:solidFill>
                <a:srgbClr val="183D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>
                <a:spcAft>
                  <a:spcPts val="600"/>
                </a:spcAft>
              </a:pPr>
              <a:endParaRPr lang="fr-ca" sz="1400" dirty="0"/>
            </a:p>
            <a:p>
              <a:pPr marL="285750" indent="-285750" algn="l" rtl="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ca" sz="1400" b="0" i="0" u="none" baseline="0" dirty="0"/>
                <a:t>Élaborer conjointement les pipelines et les trousses d’outils IC/CD avec les équipes de produits</a:t>
              </a:r>
            </a:p>
            <a:p>
              <a:pPr marL="285750" indent="-285750" algn="l" rtl="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ca" sz="1400" b="0" i="0" u="none" baseline="0" dirty="0"/>
                <a:t>Avoir accès à un environnement de type bac à sable pour soutenir le prototypage du nuage avant le projet</a:t>
              </a:r>
            </a:p>
            <a:p>
              <a:pPr marL="285750" indent="-285750" algn="l" rtl="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ca" sz="1400" b="0" i="0" u="none" baseline="0" dirty="0"/>
                <a:t>Automatisation et programmation du processus de lancement/construction</a:t>
              </a:r>
            </a:p>
            <a:p>
              <a:pPr marL="285750" indent="-285750" algn="l" rtl="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ca" sz="1400" b="0" i="0" u="none" baseline="0" dirty="0"/>
                <a:t>Conception de solutions infonuagiques et feuille de route</a:t>
              </a:r>
            </a:p>
            <a:p>
              <a:pPr marL="285750" indent="-285750" algn="l" rtl="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ca" sz="1400" b="0" i="0" u="none" baseline="0" dirty="0"/>
                <a:t>Architecture de solutions et soutien au développement pour les initiatives</a:t>
              </a:r>
            </a:p>
            <a:p>
              <a:pPr algn="ctr" rtl="0"/>
              <a:endParaRPr lang="fr-ca" sz="1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04045" y="1948132"/>
              <a:ext cx="22483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/>
              <a:r>
                <a:rPr lang="fr-ca" sz="2000" b="1" i="0" u="none" baseline="0">
                  <a:solidFill>
                    <a:schemeClr val="bg1"/>
                  </a:solidFill>
                </a:rPr>
                <a:t>Plateforme DevOps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98360" y="1776889"/>
            <a:ext cx="3292400" cy="4492563"/>
            <a:chOff x="881998" y="1779087"/>
            <a:chExt cx="3292400" cy="4492563"/>
          </a:xfrm>
        </p:grpSpPr>
        <p:sp>
          <p:nvSpPr>
            <p:cNvPr id="30" name="Can 29"/>
            <p:cNvSpPr/>
            <p:nvPr/>
          </p:nvSpPr>
          <p:spPr>
            <a:xfrm>
              <a:off x="881998" y="1779087"/>
              <a:ext cx="3292400" cy="4492563"/>
            </a:xfrm>
            <a:prstGeom prst="ca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l" rtl="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ca" sz="1400" b="0" i="0" u="none" baseline="0"/>
                <a:t>Former et guider les équipes de développement dans le déploiement des produits entre les environnements de développement et de production </a:t>
              </a:r>
            </a:p>
            <a:p>
              <a:pPr marL="285750" indent="-285750" algn="l" rtl="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ca" sz="1400" b="0" i="0" u="none" baseline="0"/>
                <a:t>Organiser des programmes de formation officiels et des parcours d’apprentissage, y compris les DOJO</a:t>
              </a:r>
            </a:p>
            <a:p>
              <a:pPr marL="285750" indent="-285750" algn="l" rtl="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ca" sz="1400" b="0" i="0" u="none" baseline="0"/>
                <a:t>Déployer des experts dans les équipes de développement pour l’encadrement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236500" y="1948132"/>
              <a:ext cx="25834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/>
              <a:r>
                <a:rPr lang="fr-ca" sz="2000" b="1" i="0" u="none" baseline="0">
                  <a:solidFill>
                    <a:schemeClr val="bg1"/>
                  </a:solidFill>
                </a:rPr>
                <a:t>Apprentissage DevOps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81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8228"/>
            <a:ext cx="10515600" cy="969364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fr-ca" sz="3200" b="0" i="0" u="none" baseline="0">
                <a:solidFill>
                  <a:srgbClr val="183D5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Prochaines étapes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592"/>
            <a:ext cx="10515600" cy="48000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/>
            <a:r>
              <a:rPr lang="fr-ca" b="0" i="0" u="none" baseline="0"/>
              <a:t>Recueillir des renseignements sur l’état de DevOps</a:t>
            </a:r>
          </a:p>
          <a:p>
            <a:pPr algn="l" rtl="0"/>
            <a:r>
              <a:rPr lang="fr-ca" b="0" i="0" u="none" baseline="0"/>
              <a:t>Collaboration continue des équipes d’EDSC pour promouvoir l’adoption de DevOps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210828"/>
            <a:ext cx="2743200" cy="365125"/>
          </a:xfrm>
        </p:spPr>
        <p:txBody>
          <a:bodyPr/>
          <a:lstStyle/>
          <a:p>
            <a:pPr algn="r" rtl="0"/>
            <a:fld id="{2C3ED064-8462-4CEE-BDC0-87115D060B15}" type="slidenum">
              <a:rPr/>
              <a:t>6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0191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7E2CA97F56494796D0E71892D9D400" ma:contentTypeVersion="10" ma:contentTypeDescription="Create a new document." ma:contentTypeScope="" ma:versionID="435c992229e84d174f4f3dcd42e0b1ab">
  <xsd:schema xmlns:xsd="http://www.w3.org/2001/XMLSchema" xmlns:xs="http://www.w3.org/2001/XMLSchema" xmlns:p="http://schemas.microsoft.com/office/2006/metadata/properties" xmlns:ns2="80490ce0-6e32-4667-9abc-d2b933f0fed3" xmlns:ns3="a22c8653-650b-49c0-b4d8-fdb61f16d4fd" targetNamespace="http://schemas.microsoft.com/office/2006/metadata/properties" ma:root="true" ma:fieldsID="b7273bc017ad11a17f8c60e58a2c6abd" ns2:_="" ns3:_="">
    <xsd:import namespace="80490ce0-6e32-4667-9abc-d2b933f0fed3"/>
    <xsd:import namespace="a22c8653-650b-49c0-b4d8-fdb61f16d4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90ce0-6e32-4667-9abc-d2b933f0fe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c8653-650b-49c0-b4d8-fdb61f16d4f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81148B-70FE-4672-BA97-1DD990CA32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490ce0-6e32-4667-9abc-d2b933f0fed3"/>
    <ds:schemaRef ds:uri="a22c8653-650b-49c0-b4d8-fdb61f16d4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D5D2-FD3A-459F-94B0-CB1A905C26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506A76-8347-4790-BFE6-04D2F57A1C13}">
  <ds:schemaRefs>
    <ds:schemaRef ds:uri="80490ce0-6e32-4667-9abc-d2b933f0fed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a22c8653-650b-49c0-b4d8-fdb61f16d4f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549</Words>
  <Application>Microsoft Office PowerPoint</Application>
  <PresentationFormat>Widescreen</PresentationFormat>
  <Paragraphs>66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CE de DevOps d’EDSC</vt:lpstr>
      <vt:lpstr>Ordre du jour</vt:lpstr>
      <vt:lpstr>Qu’est-ce que le CE de DevOps d’EDSC?</vt:lpstr>
      <vt:lpstr>Défis de l’adoption de DevOps d’EDSC</vt:lpstr>
      <vt:lpstr>Qu’offrira le centre d’excellence DevOps?</vt:lpstr>
      <vt:lpstr>Prochaines étapes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Vieira, Dirk DV [NC]</dc:creator>
  <cp:lastModifiedBy>Paquette, Josée JN [NC]</cp:lastModifiedBy>
  <cp:revision>53</cp:revision>
  <dcterms:created xsi:type="dcterms:W3CDTF">2021-02-02T16:57:22Z</dcterms:created>
  <dcterms:modified xsi:type="dcterms:W3CDTF">2021-07-23T13:46:31Z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0x010100087E2CA97F56494796D0E71892D9D400</vt:lpwstr>
  </property>
</Properties>
</file>