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20"/>
  </p:notesMasterIdLst>
  <p:sldIdLst>
    <p:sldId id="298" r:id="rId5"/>
    <p:sldId id="318" r:id="rId6"/>
    <p:sldId id="323" r:id="rId7"/>
    <p:sldId id="332" r:id="rId8"/>
    <p:sldId id="324" r:id="rId9"/>
    <p:sldId id="310" r:id="rId10"/>
    <p:sldId id="330" r:id="rId11"/>
    <p:sldId id="331" r:id="rId12"/>
    <p:sldId id="328" r:id="rId13"/>
    <p:sldId id="302" r:id="rId14"/>
    <p:sldId id="316" r:id="rId15"/>
    <p:sldId id="306" r:id="rId16"/>
    <p:sldId id="307" r:id="rId17"/>
    <p:sldId id="309" r:id="rId18"/>
    <p:sldId id="32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zniarz, William WK [NC]" initials="KWW[" lastIdx="9" clrIdx="0">
    <p:extLst>
      <p:ext uri="{19B8F6BF-5375-455C-9EA6-DF929625EA0E}">
        <p15:presenceInfo xmlns:p15="http://schemas.microsoft.com/office/powerpoint/2012/main" userId="S-1-5-21-2836628367-1582996139-4062659285-539630" providerId="AD"/>
      </p:ext>
    </p:extLst>
  </p:cmAuthor>
  <p:cmAuthor id="2" name="Gardner, Leigh LS [NC]" initials="GLL[" lastIdx="26" clrIdx="1">
    <p:extLst>
      <p:ext uri="{19B8F6BF-5375-455C-9EA6-DF929625EA0E}">
        <p15:presenceInfo xmlns:p15="http://schemas.microsoft.com/office/powerpoint/2012/main" userId="S-1-5-21-2836628367-1582996139-4062659285-5076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0517D"/>
    <a:srgbClr val="41C6FF"/>
    <a:srgbClr val="A3E0FF"/>
    <a:srgbClr val="327DC0"/>
    <a:srgbClr val="183D5E"/>
    <a:srgbClr val="29B8FF"/>
    <a:srgbClr val="6DA6D9"/>
    <a:srgbClr val="3F9AEE"/>
    <a:srgbClr val="3FBFFF"/>
    <a:srgbClr val="3078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26" autoAdjust="0"/>
    <p:restoredTop sz="94010" autoAdjust="0"/>
  </p:normalViewPr>
  <p:slideViewPr>
    <p:cSldViewPr snapToGrid="0">
      <p:cViewPr varScale="1">
        <p:scale>
          <a:sx n="71" d="100"/>
          <a:sy n="71" d="100"/>
        </p:scale>
        <p:origin x="5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A11B91-2506-40EF-9B82-8159491A8627}" type="doc">
      <dgm:prSet loTypeId="urn:microsoft.com/office/officeart/2009/3/layout/StepUpProcess" loCatId="process" qsTypeId="urn:microsoft.com/office/officeart/2005/8/quickstyle/simple1" qsCatId="simple" csTypeId="urn:microsoft.com/office/officeart/2005/8/colors/accent1_4" csCatId="accent1" phldr="1"/>
      <dgm:spPr/>
      <dgm:t>
        <a:bodyPr/>
        <a:lstStyle/>
        <a:p>
          <a:endParaRPr lang="en-US"/>
        </a:p>
      </dgm:t>
    </dgm:pt>
    <dgm:pt modelId="{87B8F830-1A82-4FCC-BD2D-C361D0D45BC8}">
      <dgm:prSet phldrT="[Text]" custT="1"/>
      <dgm:spPr/>
      <dgm:t>
        <a:bodyPr/>
        <a:lstStyle/>
        <a:p>
          <a:r>
            <a:rPr lang="en-US" sz="1600" dirty="0" smtClean="0"/>
            <a:t>2018 Hackathons</a:t>
          </a:r>
          <a:endParaRPr lang="en-US" sz="1600" dirty="0"/>
        </a:p>
      </dgm:t>
    </dgm:pt>
    <dgm:pt modelId="{564F968A-F168-4B35-B657-1D99275689DA}" type="parTrans" cxnId="{A968DB4B-B251-4FC2-BAC8-5D0DE9B2D847}">
      <dgm:prSet/>
      <dgm:spPr/>
      <dgm:t>
        <a:bodyPr/>
        <a:lstStyle/>
        <a:p>
          <a:endParaRPr lang="en-US"/>
        </a:p>
      </dgm:t>
    </dgm:pt>
    <dgm:pt modelId="{D6808586-8F37-4C32-9431-442F3ED9445C}" type="sibTrans" cxnId="{A968DB4B-B251-4FC2-BAC8-5D0DE9B2D847}">
      <dgm:prSet/>
      <dgm:spPr/>
      <dgm:t>
        <a:bodyPr/>
        <a:lstStyle/>
        <a:p>
          <a:endParaRPr lang="en-US"/>
        </a:p>
      </dgm:t>
    </dgm:pt>
    <dgm:pt modelId="{46999A9A-2C6C-4EED-AD03-C46FD0E7421F}">
      <dgm:prSet phldrT="[Text]" custT="1"/>
      <dgm:spPr/>
      <dgm:t>
        <a:bodyPr/>
        <a:lstStyle/>
        <a:p>
          <a:r>
            <a:rPr lang="en-US" sz="1600" smtClean="0"/>
            <a:t>2019-2020 Instructor-led Group Training</a:t>
          </a:r>
          <a:endParaRPr lang="en-US" sz="1600" dirty="0"/>
        </a:p>
      </dgm:t>
    </dgm:pt>
    <dgm:pt modelId="{62882F0C-D048-47D4-A805-191225BEFEC5}" type="parTrans" cxnId="{3C67647C-33CA-4987-BD89-E3C1E95973A2}">
      <dgm:prSet/>
      <dgm:spPr/>
      <dgm:t>
        <a:bodyPr/>
        <a:lstStyle/>
        <a:p>
          <a:endParaRPr lang="en-US"/>
        </a:p>
      </dgm:t>
    </dgm:pt>
    <dgm:pt modelId="{C3D91F17-1955-47A7-AF4A-D14C78FF3A4A}" type="sibTrans" cxnId="{3C67647C-33CA-4987-BD89-E3C1E95973A2}">
      <dgm:prSet/>
      <dgm:spPr/>
      <dgm:t>
        <a:bodyPr/>
        <a:lstStyle/>
        <a:p>
          <a:endParaRPr lang="en-US"/>
        </a:p>
      </dgm:t>
    </dgm:pt>
    <dgm:pt modelId="{3130D9B2-CFE0-4F40-BD52-3CBFC5E55883}">
      <dgm:prSet phldrT="[Text]" custT="1"/>
      <dgm:spPr/>
      <dgm:t>
        <a:bodyPr/>
        <a:lstStyle/>
        <a:p>
          <a:r>
            <a:rPr lang="en-US" sz="1600" smtClean="0"/>
            <a:t>2020-2021 Instructor-led Group Training &amp; Online Learning </a:t>
          </a:r>
          <a:endParaRPr lang="en-US" sz="1600" dirty="0"/>
        </a:p>
      </dgm:t>
    </dgm:pt>
    <dgm:pt modelId="{4120B190-19AB-4077-AB7D-72FA33716700}" type="parTrans" cxnId="{D553DB31-2956-4FA9-A65F-3652C89AC039}">
      <dgm:prSet/>
      <dgm:spPr/>
      <dgm:t>
        <a:bodyPr/>
        <a:lstStyle/>
        <a:p>
          <a:endParaRPr lang="en-US"/>
        </a:p>
      </dgm:t>
    </dgm:pt>
    <dgm:pt modelId="{3165628F-2A39-4291-B7E9-259F77260E17}" type="sibTrans" cxnId="{D553DB31-2956-4FA9-A65F-3652C89AC039}">
      <dgm:prSet/>
      <dgm:spPr/>
      <dgm:t>
        <a:bodyPr/>
        <a:lstStyle/>
        <a:p>
          <a:endParaRPr lang="en-US"/>
        </a:p>
      </dgm:t>
    </dgm:pt>
    <dgm:pt modelId="{5F4B8855-DD22-4C3A-B720-122AA2006E87}">
      <dgm:prSet custT="1"/>
      <dgm:spPr/>
      <dgm:t>
        <a:bodyPr/>
        <a:lstStyle/>
        <a:p>
          <a:r>
            <a:rPr lang="en-US" sz="1600" smtClean="0"/>
            <a:t>2021 and Beyond</a:t>
          </a:r>
          <a:endParaRPr lang="en-US" sz="1600" dirty="0"/>
        </a:p>
      </dgm:t>
    </dgm:pt>
    <dgm:pt modelId="{995F668F-0714-4756-9431-48094056CF63}" type="parTrans" cxnId="{34825DB8-3724-4DC1-A60D-E699CE403190}">
      <dgm:prSet/>
      <dgm:spPr/>
      <dgm:t>
        <a:bodyPr/>
        <a:lstStyle/>
        <a:p>
          <a:endParaRPr lang="en-US"/>
        </a:p>
      </dgm:t>
    </dgm:pt>
    <dgm:pt modelId="{A5E17CFB-348B-425B-9F17-21F27EFDDA30}" type="sibTrans" cxnId="{34825DB8-3724-4DC1-A60D-E699CE403190}">
      <dgm:prSet/>
      <dgm:spPr/>
      <dgm:t>
        <a:bodyPr/>
        <a:lstStyle/>
        <a:p>
          <a:endParaRPr lang="en-US"/>
        </a:p>
      </dgm:t>
    </dgm:pt>
    <dgm:pt modelId="{AFD9DD92-78B0-4D7E-9E01-9CB5C9174826}" type="pres">
      <dgm:prSet presAssocID="{FDA11B91-2506-40EF-9B82-8159491A8627}" presName="rootnode" presStyleCnt="0">
        <dgm:presLayoutVars>
          <dgm:chMax/>
          <dgm:chPref/>
          <dgm:dir/>
          <dgm:animLvl val="lvl"/>
        </dgm:presLayoutVars>
      </dgm:prSet>
      <dgm:spPr/>
      <dgm:t>
        <a:bodyPr/>
        <a:lstStyle/>
        <a:p>
          <a:endParaRPr lang="en-US"/>
        </a:p>
      </dgm:t>
    </dgm:pt>
    <dgm:pt modelId="{CBEAA54C-299E-47F8-AF27-55574E5C1EA2}" type="pres">
      <dgm:prSet presAssocID="{87B8F830-1A82-4FCC-BD2D-C361D0D45BC8}" presName="composite" presStyleCnt="0"/>
      <dgm:spPr/>
    </dgm:pt>
    <dgm:pt modelId="{E4196C7C-2C61-4738-AD96-DEB64BFA4EC8}" type="pres">
      <dgm:prSet presAssocID="{87B8F830-1A82-4FCC-BD2D-C361D0D45BC8}" presName="LShape" presStyleLbl="alignNode1" presStyleIdx="0" presStyleCnt="7"/>
      <dgm:spPr/>
    </dgm:pt>
    <dgm:pt modelId="{CFC45D94-7D41-459C-A388-8871D4C51BE2}" type="pres">
      <dgm:prSet presAssocID="{87B8F830-1A82-4FCC-BD2D-C361D0D45BC8}" presName="ParentText" presStyleLbl="revTx" presStyleIdx="0" presStyleCnt="4">
        <dgm:presLayoutVars>
          <dgm:chMax val="0"/>
          <dgm:chPref val="0"/>
          <dgm:bulletEnabled val="1"/>
        </dgm:presLayoutVars>
      </dgm:prSet>
      <dgm:spPr/>
      <dgm:t>
        <a:bodyPr/>
        <a:lstStyle/>
        <a:p>
          <a:endParaRPr lang="en-US"/>
        </a:p>
      </dgm:t>
    </dgm:pt>
    <dgm:pt modelId="{828F760B-430C-4B40-A873-CE5B86657DA4}" type="pres">
      <dgm:prSet presAssocID="{87B8F830-1A82-4FCC-BD2D-C361D0D45BC8}" presName="Triangle" presStyleLbl="alignNode1" presStyleIdx="1" presStyleCnt="7"/>
      <dgm:spPr/>
    </dgm:pt>
    <dgm:pt modelId="{B3831AB0-9E3E-479C-ADA2-D2C4965F1BEB}" type="pres">
      <dgm:prSet presAssocID="{D6808586-8F37-4C32-9431-442F3ED9445C}" presName="sibTrans" presStyleCnt="0"/>
      <dgm:spPr/>
    </dgm:pt>
    <dgm:pt modelId="{454B56B2-4569-4B21-90F5-7E15D0F29675}" type="pres">
      <dgm:prSet presAssocID="{D6808586-8F37-4C32-9431-442F3ED9445C}" presName="space" presStyleCnt="0"/>
      <dgm:spPr/>
    </dgm:pt>
    <dgm:pt modelId="{77E25C63-8C61-4A8E-BDA8-41D950243888}" type="pres">
      <dgm:prSet presAssocID="{46999A9A-2C6C-4EED-AD03-C46FD0E7421F}" presName="composite" presStyleCnt="0"/>
      <dgm:spPr/>
    </dgm:pt>
    <dgm:pt modelId="{BDF7C4C1-F5B1-43FE-BF3B-7B79AF3392F8}" type="pres">
      <dgm:prSet presAssocID="{46999A9A-2C6C-4EED-AD03-C46FD0E7421F}" presName="LShape" presStyleLbl="alignNode1" presStyleIdx="2" presStyleCnt="7"/>
      <dgm:spPr/>
    </dgm:pt>
    <dgm:pt modelId="{616B77E9-6010-4372-AF54-E7430A0024B7}" type="pres">
      <dgm:prSet presAssocID="{46999A9A-2C6C-4EED-AD03-C46FD0E7421F}" presName="ParentText" presStyleLbl="revTx" presStyleIdx="1" presStyleCnt="4">
        <dgm:presLayoutVars>
          <dgm:chMax val="0"/>
          <dgm:chPref val="0"/>
          <dgm:bulletEnabled val="1"/>
        </dgm:presLayoutVars>
      </dgm:prSet>
      <dgm:spPr/>
      <dgm:t>
        <a:bodyPr/>
        <a:lstStyle/>
        <a:p>
          <a:endParaRPr lang="en-US"/>
        </a:p>
      </dgm:t>
    </dgm:pt>
    <dgm:pt modelId="{131626F3-D5B1-456A-B9B7-80C0A882B98E}" type="pres">
      <dgm:prSet presAssocID="{46999A9A-2C6C-4EED-AD03-C46FD0E7421F}" presName="Triangle" presStyleLbl="alignNode1" presStyleIdx="3" presStyleCnt="7"/>
      <dgm:spPr/>
    </dgm:pt>
    <dgm:pt modelId="{DE155228-F535-496D-9CE6-39CDB2CA37DE}" type="pres">
      <dgm:prSet presAssocID="{C3D91F17-1955-47A7-AF4A-D14C78FF3A4A}" presName="sibTrans" presStyleCnt="0"/>
      <dgm:spPr/>
    </dgm:pt>
    <dgm:pt modelId="{F409B133-9E4D-4203-9AC6-2B2180A46598}" type="pres">
      <dgm:prSet presAssocID="{C3D91F17-1955-47A7-AF4A-D14C78FF3A4A}" presName="space" presStyleCnt="0"/>
      <dgm:spPr/>
    </dgm:pt>
    <dgm:pt modelId="{A566FC9A-0DD6-40BE-A943-AD23916CF411}" type="pres">
      <dgm:prSet presAssocID="{3130D9B2-CFE0-4F40-BD52-3CBFC5E55883}" presName="composite" presStyleCnt="0"/>
      <dgm:spPr/>
    </dgm:pt>
    <dgm:pt modelId="{5AFE76BA-A0D4-4483-AA9C-756888A2CBF7}" type="pres">
      <dgm:prSet presAssocID="{3130D9B2-CFE0-4F40-BD52-3CBFC5E55883}" presName="LShape" presStyleLbl="alignNode1" presStyleIdx="4" presStyleCnt="7"/>
      <dgm:spPr/>
    </dgm:pt>
    <dgm:pt modelId="{5DBD62D9-2E37-40F0-8B90-F9EBD227B97E}" type="pres">
      <dgm:prSet presAssocID="{3130D9B2-CFE0-4F40-BD52-3CBFC5E55883}" presName="ParentText" presStyleLbl="revTx" presStyleIdx="2" presStyleCnt="4">
        <dgm:presLayoutVars>
          <dgm:chMax val="0"/>
          <dgm:chPref val="0"/>
          <dgm:bulletEnabled val="1"/>
        </dgm:presLayoutVars>
      </dgm:prSet>
      <dgm:spPr/>
      <dgm:t>
        <a:bodyPr/>
        <a:lstStyle/>
        <a:p>
          <a:endParaRPr lang="en-US"/>
        </a:p>
      </dgm:t>
    </dgm:pt>
    <dgm:pt modelId="{3B639B92-C24B-4EF0-82F9-469CE8E0BB22}" type="pres">
      <dgm:prSet presAssocID="{3130D9B2-CFE0-4F40-BD52-3CBFC5E55883}" presName="Triangle" presStyleLbl="alignNode1" presStyleIdx="5" presStyleCnt="7"/>
      <dgm:spPr/>
    </dgm:pt>
    <dgm:pt modelId="{ACBA3065-6CFD-49DB-B426-7EB55BBD288D}" type="pres">
      <dgm:prSet presAssocID="{3165628F-2A39-4291-B7E9-259F77260E17}" presName="sibTrans" presStyleCnt="0"/>
      <dgm:spPr/>
    </dgm:pt>
    <dgm:pt modelId="{90BBDC4D-7F4F-4069-8A35-550B3EF2247F}" type="pres">
      <dgm:prSet presAssocID="{3165628F-2A39-4291-B7E9-259F77260E17}" presName="space" presStyleCnt="0"/>
      <dgm:spPr/>
    </dgm:pt>
    <dgm:pt modelId="{23EF037A-8B7E-4FFD-9CAF-533DD757374D}" type="pres">
      <dgm:prSet presAssocID="{5F4B8855-DD22-4C3A-B720-122AA2006E87}" presName="composite" presStyleCnt="0"/>
      <dgm:spPr/>
    </dgm:pt>
    <dgm:pt modelId="{91D282CE-E9E5-400E-8D12-E6810A6A68A5}" type="pres">
      <dgm:prSet presAssocID="{5F4B8855-DD22-4C3A-B720-122AA2006E87}" presName="LShape" presStyleLbl="alignNode1" presStyleIdx="6" presStyleCnt="7"/>
      <dgm:spPr/>
    </dgm:pt>
    <dgm:pt modelId="{67930AD9-BD0B-4BDC-9298-894E5ACB27F2}" type="pres">
      <dgm:prSet presAssocID="{5F4B8855-DD22-4C3A-B720-122AA2006E87}" presName="ParentText" presStyleLbl="revTx" presStyleIdx="3" presStyleCnt="4">
        <dgm:presLayoutVars>
          <dgm:chMax val="0"/>
          <dgm:chPref val="0"/>
          <dgm:bulletEnabled val="1"/>
        </dgm:presLayoutVars>
      </dgm:prSet>
      <dgm:spPr/>
      <dgm:t>
        <a:bodyPr/>
        <a:lstStyle/>
        <a:p>
          <a:endParaRPr lang="en-US"/>
        </a:p>
      </dgm:t>
    </dgm:pt>
  </dgm:ptLst>
  <dgm:cxnLst>
    <dgm:cxn modelId="{34825DB8-3724-4DC1-A60D-E699CE403190}" srcId="{FDA11B91-2506-40EF-9B82-8159491A8627}" destId="{5F4B8855-DD22-4C3A-B720-122AA2006E87}" srcOrd="3" destOrd="0" parTransId="{995F668F-0714-4756-9431-48094056CF63}" sibTransId="{A5E17CFB-348B-425B-9F17-21F27EFDDA30}"/>
    <dgm:cxn modelId="{0BBD44AC-9A19-41F3-BAAF-F9BBF9A9A003}" type="presOf" srcId="{3130D9B2-CFE0-4F40-BD52-3CBFC5E55883}" destId="{5DBD62D9-2E37-40F0-8B90-F9EBD227B97E}" srcOrd="0" destOrd="0" presId="urn:microsoft.com/office/officeart/2009/3/layout/StepUpProcess"/>
    <dgm:cxn modelId="{B2628206-6DE4-4CC1-A4DC-15C8550880D6}" type="presOf" srcId="{46999A9A-2C6C-4EED-AD03-C46FD0E7421F}" destId="{616B77E9-6010-4372-AF54-E7430A0024B7}" srcOrd="0" destOrd="0" presId="urn:microsoft.com/office/officeart/2009/3/layout/StepUpProcess"/>
    <dgm:cxn modelId="{3C67647C-33CA-4987-BD89-E3C1E95973A2}" srcId="{FDA11B91-2506-40EF-9B82-8159491A8627}" destId="{46999A9A-2C6C-4EED-AD03-C46FD0E7421F}" srcOrd="1" destOrd="0" parTransId="{62882F0C-D048-47D4-A805-191225BEFEC5}" sibTransId="{C3D91F17-1955-47A7-AF4A-D14C78FF3A4A}"/>
    <dgm:cxn modelId="{75386DC8-C93E-41D3-B503-DB59108DA481}" type="presOf" srcId="{FDA11B91-2506-40EF-9B82-8159491A8627}" destId="{AFD9DD92-78B0-4D7E-9E01-9CB5C9174826}" srcOrd="0" destOrd="0" presId="urn:microsoft.com/office/officeart/2009/3/layout/StepUpProcess"/>
    <dgm:cxn modelId="{A968DB4B-B251-4FC2-BAC8-5D0DE9B2D847}" srcId="{FDA11B91-2506-40EF-9B82-8159491A8627}" destId="{87B8F830-1A82-4FCC-BD2D-C361D0D45BC8}" srcOrd="0" destOrd="0" parTransId="{564F968A-F168-4B35-B657-1D99275689DA}" sibTransId="{D6808586-8F37-4C32-9431-442F3ED9445C}"/>
    <dgm:cxn modelId="{D553DB31-2956-4FA9-A65F-3652C89AC039}" srcId="{FDA11B91-2506-40EF-9B82-8159491A8627}" destId="{3130D9B2-CFE0-4F40-BD52-3CBFC5E55883}" srcOrd="2" destOrd="0" parTransId="{4120B190-19AB-4077-AB7D-72FA33716700}" sibTransId="{3165628F-2A39-4291-B7E9-259F77260E17}"/>
    <dgm:cxn modelId="{94A53BEA-6CB8-4C82-B976-5C847016BEAA}" type="presOf" srcId="{5F4B8855-DD22-4C3A-B720-122AA2006E87}" destId="{67930AD9-BD0B-4BDC-9298-894E5ACB27F2}" srcOrd="0" destOrd="0" presId="urn:microsoft.com/office/officeart/2009/3/layout/StepUpProcess"/>
    <dgm:cxn modelId="{3698F3F3-C7EA-499F-A004-5D440215A7A1}" type="presOf" srcId="{87B8F830-1A82-4FCC-BD2D-C361D0D45BC8}" destId="{CFC45D94-7D41-459C-A388-8871D4C51BE2}" srcOrd="0" destOrd="0" presId="urn:microsoft.com/office/officeart/2009/3/layout/StepUpProcess"/>
    <dgm:cxn modelId="{BC95301B-F270-4CD9-A2B0-A986EA9E0228}" type="presParOf" srcId="{AFD9DD92-78B0-4D7E-9E01-9CB5C9174826}" destId="{CBEAA54C-299E-47F8-AF27-55574E5C1EA2}" srcOrd="0" destOrd="0" presId="urn:microsoft.com/office/officeart/2009/3/layout/StepUpProcess"/>
    <dgm:cxn modelId="{E8313081-62C8-4A3A-A44A-BD7D9862FD4C}" type="presParOf" srcId="{CBEAA54C-299E-47F8-AF27-55574E5C1EA2}" destId="{E4196C7C-2C61-4738-AD96-DEB64BFA4EC8}" srcOrd="0" destOrd="0" presId="urn:microsoft.com/office/officeart/2009/3/layout/StepUpProcess"/>
    <dgm:cxn modelId="{83B3FDDC-98DB-41EE-A076-C2EEF3DEF094}" type="presParOf" srcId="{CBEAA54C-299E-47F8-AF27-55574E5C1EA2}" destId="{CFC45D94-7D41-459C-A388-8871D4C51BE2}" srcOrd="1" destOrd="0" presId="urn:microsoft.com/office/officeart/2009/3/layout/StepUpProcess"/>
    <dgm:cxn modelId="{40A543CA-84AA-45EB-A175-A0D45E108ECE}" type="presParOf" srcId="{CBEAA54C-299E-47F8-AF27-55574E5C1EA2}" destId="{828F760B-430C-4B40-A873-CE5B86657DA4}" srcOrd="2" destOrd="0" presId="urn:microsoft.com/office/officeart/2009/3/layout/StepUpProcess"/>
    <dgm:cxn modelId="{8244E366-979D-4E7D-9B5C-BE5FDB1714AE}" type="presParOf" srcId="{AFD9DD92-78B0-4D7E-9E01-9CB5C9174826}" destId="{B3831AB0-9E3E-479C-ADA2-D2C4965F1BEB}" srcOrd="1" destOrd="0" presId="urn:microsoft.com/office/officeart/2009/3/layout/StepUpProcess"/>
    <dgm:cxn modelId="{ECB8DEEF-7768-49F3-A83B-AC9F6A32C3F2}" type="presParOf" srcId="{B3831AB0-9E3E-479C-ADA2-D2C4965F1BEB}" destId="{454B56B2-4569-4B21-90F5-7E15D0F29675}" srcOrd="0" destOrd="0" presId="urn:microsoft.com/office/officeart/2009/3/layout/StepUpProcess"/>
    <dgm:cxn modelId="{2F250AA2-6C1E-4C2C-B689-F952C96E2BD6}" type="presParOf" srcId="{AFD9DD92-78B0-4D7E-9E01-9CB5C9174826}" destId="{77E25C63-8C61-4A8E-BDA8-41D950243888}" srcOrd="2" destOrd="0" presId="urn:microsoft.com/office/officeart/2009/3/layout/StepUpProcess"/>
    <dgm:cxn modelId="{C0D34C2B-F471-449F-93D4-F5DB187A5D99}" type="presParOf" srcId="{77E25C63-8C61-4A8E-BDA8-41D950243888}" destId="{BDF7C4C1-F5B1-43FE-BF3B-7B79AF3392F8}" srcOrd="0" destOrd="0" presId="urn:microsoft.com/office/officeart/2009/3/layout/StepUpProcess"/>
    <dgm:cxn modelId="{EF66A061-B24D-4E93-9AD8-FE84E5ADD0E8}" type="presParOf" srcId="{77E25C63-8C61-4A8E-BDA8-41D950243888}" destId="{616B77E9-6010-4372-AF54-E7430A0024B7}" srcOrd="1" destOrd="0" presId="urn:microsoft.com/office/officeart/2009/3/layout/StepUpProcess"/>
    <dgm:cxn modelId="{119FBEC6-3B9C-41BD-8A84-8B66AD737BEC}" type="presParOf" srcId="{77E25C63-8C61-4A8E-BDA8-41D950243888}" destId="{131626F3-D5B1-456A-B9B7-80C0A882B98E}" srcOrd="2" destOrd="0" presId="urn:microsoft.com/office/officeart/2009/3/layout/StepUpProcess"/>
    <dgm:cxn modelId="{88C1498C-7040-4B3D-BBEF-80D77865111F}" type="presParOf" srcId="{AFD9DD92-78B0-4D7E-9E01-9CB5C9174826}" destId="{DE155228-F535-496D-9CE6-39CDB2CA37DE}" srcOrd="3" destOrd="0" presId="urn:microsoft.com/office/officeart/2009/3/layout/StepUpProcess"/>
    <dgm:cxn modelId="{3D4EBBB8-C144-4600-A882-1C8F9471503D}" type="presParOf" srcId="{DE155228-F535-496D-9CE6-39CDB2CA37DE}" destId="{F409B133-9E4D-4203-9AC6-2B2180A46598}" srcOrd="0" destOrd="0" presId="urn:microsoft.com/office/officeart/2009/3/layout/StepUpProcess"/>
    <dgm:cxn modelId="{3834ED44-FEC4-4548-8250-592A0CF4D335}" type="presParOf" srcId="{AFD9DD92-78B0-4D7E-9E01-9CB5C9174826}" destId="{A566FC9A-0DD6-40BE-A943-AD23916CF411}" srcOrd="4" destOrd="0" presId="urn:microsoft.com/office/officeart/2009/3/layout/StepUpProcess"/>
    <dgm:cxn modelId="{047C5539-3B31-47DC-94A8-2806D200200E}" type="presParOf" srcId="{A566FC9A-0DD6-40BE-A943-AD23916CF411}" destId="{5AFE76BA-A0D4-4483-AA9C-756888A2CBF7}" srcOrd="0" destOrd="0" presId="urn:microsoft.com/office/officeart/2009/3/layout/StepUpProcess"/>
    <dgm:cxn modelId="{CECD65AB-F6F9-418F-9DE1-BD35A7B52FB4}" type="presParOf" srcId="{A566FC9A-0DD6-40BE-A943-AD23916CF411}" destId="{5DBD62D9-2E37-40F0-8B90-F9EBD227B97E}" srcOrd="1" destOrd="0" presId="urn:microsoft.com/office/officeart/2009/3/layout/StepUpProcess"/>
    <dgm:cxn modelId="{C9AEF685-A4E2-4010-A1DC-4F166631F65E}" type="presParOf" srcId="{A566FC9A-0DD6-40BE-A943-AD23916CF411}" destId="{3B639B92-C24B-4EF0-82F9-469CE8E0BB22}" srcOrd="2" destOrd="0" presId="urn:microsoft.com/office/officeart/2009/3/layout/StepUpProcess"/>
    <dgm:cxn modelId="{9E6CF04B-C547-423A-B206-3EF8151DE72D}" type="presParOf" srcId="{AFD9DD92-78B0-4D7E-9E01-9CB5C9174826}" destId="{ACBA3065-6CFD-49DB-B426-7EB55BBD288D}" srcOrd="5" destOrd="0" presId="urn:microsoft.com/office/officeart/2009/3/layout/StepUpProcess"/>
    <dgm:cxn modelId="{5770C23F-037B-4A9D-BA1E-E8DDA363BFC3}" type="presParOf" srcId="{ACBA3065-6CFD-49DB-B426-7EB55BBD288D}" destId="{90BBDC4D-7F4F-4069-8A35-550B3EF2247F}" srcOrd="0" destOrd="0" presId="urn:microsoft.com/office/officeart/2009/3/layout/StepUpProcess"/>
    <dgm:cxn modelId="{22195E23-7E8B-450D-91E4-3E193ACD80D1}" type="presParOf" srcId="{AFD9DD92-78B0-4D7E-9E01-9CB5C9174826}" destId="{23EF037A-8B7E-4FFD-9CAF-533DD757374D}" srcOrd="6" destOrd="0" presId="urn:microsoft.com/office/officeart/2009/3/layout/StepUpProcess"/>
    <dgm:cxn modelId="{0236497C-FA0F-4089-9741-1154552BA75A}" type="presParOf" srcId="{23EF037A-8B7E-4FFD-9CAF-533DD757374D}" destId="{91D282CE-E9E5-400E-8D12-E6810A6A68A5}" srcOrd="0" destOrd="0" presId="urn:microsoft.com/office/officeart/2009/3/layout/StepUpProcess"/>
    <dgm:cxn modelId="{09BA99B0-5CD5-45D0-9E46-5A63BF109816}" type="presParOf" srcId="{23EF037A-8B7E-4FFD-9CAF-533DD757374D}" destId="{67930AD9-BD0B-4BDC-9298-894E5ACB27F2}" srcOrd="1" destOrd="0" presId="urn:microsoft.com/office/officeart/2009/3/layout/StepUp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96C7C-2C61-4738-AD96-DEB64BFA4EC8}">
      <dsp:nvSpPr>
        <dsp:cNvPr id="0" name=""/>
        <dsp:cNvSpPr/>
      </dsp:nvSpPr>
      <dsp:spPr>
        <a:xfrm rot="5400000">
          <a:off x="1652789" y="1004546"/>
          <a:ext cx="971359" cy="1616320"/>
        </a:xfrm>
        <a:prstGeom prst="corner">
          <a:avLst>
            <a:gd name="adj1" fmla="val 16120"/>
            <a:gd name="adj2" fmla="val 16110"/>
          </a:avLst>
        </a:prstGeom>
        <a:solidFill>
          <a:schemeClr val="accent1">
            <a:shade val="5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C45D94-7D41-459C-A388-8871D4C51BE2}">
      <dsp:nvSpPr>
        <dsp:cNvPr id="0" name=""/>
        <dsp:cNvSpPr/>
      </dsp:nvSpPr>
      <dsp:spPr>
        <a:xfrm>
          <a:off x="1490645" y="1487478"/>
          <a:ext cx="1459223" cy="1279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2018 Hackathons</a:t>
          </a:r>
          <a:endParaRPr lang="en-US" sz="1600" kern="1200" dirty="0"/>
        </a:p>
      </dsp:txBody>
      <dsp:txXfrm>
        <a:off x="1490645" y="1487478"/>
        <a:ext cx="1459223" cy="1279094"/>
      </dsp:txXfrm>
    </dsp:sp>
    <dsp:sp modelId="{828F760B-430C-4B40-A873-CE5B86657DA4}">
      <dsp:nvSpPr>
        <dsp:cNvPr id="0" name=""/>
        <dsp:cNvSpPr/>
      </dsp:nvSpPr>
      <dsp:spPr>
        <a:xfrm>
          <a:off x="2674543" y="885551"/>
          <a:ext cx="275325" cy="275325"/>
        </a:xfrm>
        <a:prstGeom prst="triangle">
          <a:avLst>
            <a:gd name="adj" fmla="val 100000"/>
          </a:avLst>
        </a:prstGeom>
        <a:solidFill>
          <a:schemeClr val="accent1">
            <a:shade val="50000"/>
            <a:hueOff val="95502"/>
            <a:satOff val="2559"/>
            <a:lumOff val="11272"/>
            <a:alphaOff val="0"/>
          </a:schemeClr>
        </a:solidFill>
        <a:ln w="12700" cap="flat" cmpd="sng" algn="ctr">
          <a:solidFill>
            <a:schemeClr val="accent1">
              <a:shade val="50000"/>
              <a:hueOff val="95502"/>
              <a:satOff val="2559"/>
              <a:lumOff val="112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F7C4C1-F5B1-43FE-BF3B-7B79AF3392F8}">
      <dsp:nvSpPr>
        <dsp:cNvPr id="0" name=""/>
        <dsp:cNvSpPr/>
      </dsp:nvSpPr>
      <dsp:spPr>
        <a:xfrm rot="5400000">
          <a:off x="3439163" y="562506"/>
          <a:ext cx="971359" cy="1616320"/>
        </a:xfrm>
        <a:prstGeom prst="corner">
          <a:avLst>
            <a:gd name="adj1" fmla="val 16120"/>
            <a:gd name="adj2" fmla="val 16110"/>
          </a:avLst>
        </a:prstGeom>
        <a:solidFill>
          <a:schemeClr val="accent1">
            <a:shade val="50000"/>
            <a:hueOff val="191005"/>
            <a:satOff val="5117"/>
            <a:lumOff val="22545"/>
            <a:alphaOff val="0"/>
          </a:schemeClr>
        </a:solidFill>
        <a:ln w="12700" cap="flat" cmpd="sng" algn="ctr">
          <a:solidFill>
            <a:schemeClr val="accent1">
              <a:shade val="50000"/>
              <a:hueOff val="191005"/>
              <a:satOff val="5117"/>
              <a:lumOff val="225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6B77E9-6010-4372-AF54-E7430A0024B7}">
      <dsp:nvSpPr>
        <dsp:cNvPr id="0" name=""/>
        <dsp:cNvSpPr/>
      </dsp:nvSpPr>
      <dsp:spPr>
        <a:xfrm>
          <a:off x="3277019" y="1045438"/>
          <a:ext cx="1459223" cy="1279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smtClean="0"/>
            <a:t>2019-2020 Instructor-led Group Training</a:t>
          </a:r>
          <a:endParaRPr lang="en-US" sz="1600" kern="1200" dirty="0"/>
        </a:p>
      </dsp:txBody>
      <dsp:txXfrm>
        <a:off x="3277019" y="1045438"/>
        <a:ext cx="1459223" cy="1279094"/>
      </dsp:txXfrm>
    </dsp:sp>
    <dsp:sp modelId="{131626F3-D5B1-456A-B9B7-80C0A882B98E}">
      <dsp:nvSpPr>
        <dsp:cNvPr id="0" name=""/>
        <dsp:cNvSpPr/>
      </dsp:nvSpPr>
      <dsp:spPr>
        <a:xfrm>
          <a:off x="4460917" y="443511"/>
          <a:ext cx="275325" cy="275325"/>
        </a:xfrm>
        <a:prstGeom prst="triangle">
          <a:avLst>
            <a:gd name="adj" fmla="val 100000"/>
          </a:avLst>
        </a:prstGeom>
        <a:solidFill>
          <a:schemeClr val="accent1">
            <a:shade val="50000"/>
            <a:hueOff val="286507"/>
            <a:satOff val="7676"/>
            <a:lumOff val="33817"/>
            <a:alphaOff val="0"/>
          </a:schemeClr>
        </a:solidFill>
        <a:ln w="12700" cap="flat" cmpd="sng" algn="ctr">
          <a:solidFill>
            <a:schemeClr val="accent1">
              <a:shade val="50000"/>
              <a:hueOff val="286507"/>
              <a:satOff val="7676"/>
              <a:lumOff val="338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FE76BA-A0D4-4483-AA9C-756888A2CBF7}">
      <dsp:nvSpPr>
        <dsp:cNvPr id="0" name=""/>
        <dsp:cNvSpPr/>
      </dsp:nvSpPr>
      <dsp:spPr>
        <a:xfrm rot="5400000">
          <a:off x="5225537" y="120466"/>
          <a:ext cx="971359" cy="1616320"/>
        </a:xfrm>
        <a:prstGeom prst="corner">
          <a:avLst>
            <a:gd name="adj1" fmla="val 16120"/>
            <a:gd name="adj2" fmla="val 16110"/>
          </a:avLst>
        </a:prstGeom>
        <a:solidFill>
          <a:schemeClr val="accent1">
            <a:shade val="50000"/>
            <a:hueOff val="286507"/>
            <a:satOff val="7676"/>
            <a:lumOff val="33817"/>
            <a:alphaOff val="0"/>
          </a:schemeClr>
        </a:solidFill>
        <a:ln w="12700" cap="flat" cmpd="sng" algn="ctr">
          <a:solidFill>
            <a:schemeClr val="accent1">
              <a:shade val="50000"/>
              <a:hueOff val="286507"/>
              <a:satOff val="7676"/>
              <a:lumOff val="338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BD62D9-2E37-40F0-8B90-F9EBD227B97E}">
      <dsp:nvSpPr>
        <dsp:cNvPr id="0" name=""/>
        <dsp:cNvSpPr/>
      </dsp:nvSpPr>
      <dsp:spPr>
        <a:xfrm>
          <a:off x="5063393" y="603398"/>
          <a:ext cx="1459223" cy="1279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smtClean="0"/>
            <a:t>2020-2021 Instructor-led Group Training &amp; Online Learning </a:t>
          </a:r>
          <a:endParaRPr lang="en-US" sz="1600" kern="1200" dirty="0"/>
        </a:p>
      </dsp:txBody>
      <dsp:txXfrm>
        <a:off x="5063393" y="603398"/>
        <a:ext cx="1459223" cy="1279094"/>
      </dsp:txXfrm>
    </dsp:sp>
    <dsp:sp modelId="{3B639B92-C24B-4EF0-82F9-469CE8E0BB22}">
      <dsp:nvSpPr>
        <dsp:cNvPr id="0" name=""/>
        <dsp:cNvSpPr/>
      </dsp:nvSpPr>
      <dsp:spPr>
        <a:xfrm>
          <a:off x="6247291" y="1471"/>
          <a:ext cx="275325" cy="275325"/>
        </a:xfrm>
        <a:prstGeom prst="triangle">
          <a:avLst>
            <a:gd name="adj" fmla="val 100000"/>
          </a:avLst>
        </a:prstGeom>
        <a:solidFill>
          <a:schemeClr val="accent1">
            <a:shade val="50000"/>
            <a:hueOff val="191005"/>
            <a:satOff val="5117"/>
            <a:lumOff val="22545"/>
            <a:alphaOff val="0"/>
          </a:schemeClr>
        </a:solidFill>
        <a:ln w="12700" cap="flat" cmpd="sng" algn="ctr">
          <a:solidFill>
            <a:schemeClr val="accent1">
              <a:shade val="50000"/>
              <a:hueOff val="191005"/>
              <a:satOff val="5117"/>
              <a:lumOff val="225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D282CE-E9E5-400E-8D12-E6810A6A68A5}">
      <dsp:nvSpPr>
        <dsp:cNvPr id="0" name=""/>
        <dsp:cNvSpPr/>
      </dsp:nvSpPr>
      <dsp:spPr>
        <a:xfrm rot="5400000">
          <a:off x="7011911" y="-321573"/>
          <a:ext cx="971359" cy="1616320"/>
        </a:xfrm>
        <a:prstGeom prst="corner">
          <a:avLst>
            <a:gd name="adj1" fmla="val 16120"/>
            <a:gd name="adj2" fmla="val 16110"/>
          </a:avLst>
        </a:prstGeom>
        <a:solidFill>
          <a:schemeClr val="accent1">
            <a:shade val="50000"/>
            <a:hueOff val="95502"/>
            <a:satOff val="2559"/>
            <a:lumOff val="11272"/>
            <a:alphaOff val="0"/>
          </a:schemeClr>
        </a:solidFill>
        <a:ln w="12700" cap="flat" cmpd="sng" algn="ctr">
          <a:solidFill>
            <a:schemeClr val="accent1">
              <a:shade val="50000"/>
              <a:hueOff val="95502"/>
              <a:satOff val="2559"/>
              <a:lumOff val="112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930AD9-BD0B-4BDC-9298-894E5ACB27F2}">
      <dsp:nvSpPr>
        <dsp:cNvPr id="0" name=""/>
        <dsp:cNvSpPr/>
      </dsp:nvSpPr>
      <dsp:spPr>
        <a:xfrm>
          <a:off x="6849767" y="161358"/>
          <a:ext cx="1459223" cy="1279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smtClean="0"/>
            <a:t>2021 and Beyond</a:t>
          </a:r>
          <a:endParaRPr lang="en-US" sz="1600" kern="1200" dirty="0"/>
        </a:p>
      </dsp:txBody>
      <dsp:txXfrm>
        <a:off x="6849767" y="161358"/>
        <a:ext cx="1459223" cy="1279094"/>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2CE7B-7C3A-4F5F-ACAA-4E3F3E8CCF81}" type="datetimeFigureOut">
              <a:rPr lang="en-CA" smtClean="0"/>
              <a:t>19/02/2021</a:t>
            </a:fld>
            <a:endParaRPr lang="en-CA"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25ABF-6630-4FD6-83A0-6068B393B13C}" type="slidenum">
              <a:rPr lang="en-CA" smtClean="0"/>
              <a:t>‹#›</a:t>
            </a:fld>
            <a:endParaRPr lang="en-CA" dirty="0"/>
          </a:p>
        </p:txBody>
      </p:sp>
    </p:spTree>
    <p:extLst>
      <p:ext uri="{BB962C8B-B14F-4D97-AF65-F5344CB8AC3E}">
        <p14:creationId xmlns:p14="http://schemas.microsoft.com/office/powerpoint/2010/main" val="3204996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we'd like to come to </a:t>
            </a:r>
            <a:r>
              <a:rPr lang="en-CA" dirty="0" err="1" smtClean="0"/>
              <a:t>DevCop</a:t>
            </a:r>
            <a:r>
              <a:rPr lang="en-CA" dirty="0" smtClean="0"/>
              <a:t> on a regular basis and share information with you</a:t>
            </a:r>
            <a:endParaRPr lang="en-CA" dirty="0"/>
          </a:p>
        </p:txBody>
      </p:sp>
      <p:sp>
        <p:nvSpPr>
          <p:cNvPr id="4" name="Slide Number Placeholder 3"/>
          <p:cNvSpPr>
            <a:spLocks noGrp="1"/>
          </p:cNvSpPr>
          <p:nvPr>
            <p:ph type="sldNum" sz="quarter" idx="10"/>
          </p:nvPr>
        </p:nvSpPr>
        <p:spPr/>
        <p:txBody>
          <a:bodyPr/>
          <a:lstStyle/>
          <a:p>
            <a:fld id="{59425ABF-6630-4FD6-83A0-6068B393B13C}" type="slidenum">
              <a:rPr lang="en-CA" smtClean="0"/>
              <a:t>2</a:t>
            </a:fld>
            <a:endParaRPr lang="en-CA" dirty="0"/>
          </a:p>
        </p:txBody>
      </p:sp>
    </p:spTree>
    <p:extLst>
      <p:ext uri="{BB962C8B-B14F-4D97-AF65-F5344CB8AC3E}">
        <p14:creationId xmlns:p14="http://schemas.microsoft.com/office/powerpoint/2010/main" val="564789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Google’s</a:t>
            </a:r>
            <a:r>
              <a:rPr lang="en-CA" baseline="0" dirty="0" smtClean="0"/>
              <a:t> certification pathways (associate and professional)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aseline="0" dirty="0" smtClean="0"/>
          </a:p>
          <a:p>
            <a:r>
              <a:rPr lang="en-CA" b="1" dirty="0" smtClean="0"/>
              <a:t>Associate certification</a:t>
            </a:r>
          </a:p>
          <a:p>
            <a:r>
              <a:rPr lang="en-CA" dirty="0" smtClean="0"/>
              <a:t>The associate level certification is focused on the fundamental skills of deploying, monitoring, and maintaining projects on Google Cloud.</a:t>
            </a:r>
          </a:p>
          <a:p>
            <a:r>
              <a:rPr lang="en-CA" dirty="0" smtClean="0"/>
              <a:t>This certification is a good starting point for those new to cloud and can be used as a path to professional level certifications.</a:t>
            </a:r>
          </a:p>
          <a:p>
            <a:r>
              <a:rPr lang="en-CA" b="1" dirty="0" smtClean="0"/>
              <a:t>Professional certification</a:t>
            </a:r>
          </a:p>
          <a:p>
            <a:r>
              <a:rPr lang="en-CA" dirty="0" smtClean="0"/>
              <a:t>Professional certifications span key technical job functions and assess advanced skills in design, implementation, and management.</a:t>
            </a:r>
          </a:p>
          <a:p>
            <a:r>
              <a:rPr lang="en-CA" dirty="0" smtClean="0"/>
              <a:t>These certifications are recommended for individuals with industry experience and familiarity with Google Cloud products and solutions.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Role-based training and preparing for certification: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You can learn how to improve the way you build software delivery pipelines, deploy and monitor services, manage incidents and ultimately effectively manage solutions. </a:t>
            </a:r>
            <a:endParaRPr lang="en-CA"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They all hold </a:t>
            </a:r>
            <a:r>
              <a:rPr lang="en-CA" b="1" dirty="0" smtClean="0"/>
              <a:t>ISO27001 and SOC2</a:t>
            </a:r>
            <a:r>
              <a:rPr lang="en-CA" dirty="0" smtClean="0"/>
              <a:t> security certifications. </a:t>
            </a:r>
          </a:p>
          <a:p>
            <a:endParaRPr lang="en-CA" dirty="0" smtClean="0"/>
          </a:p>
          <a:p>
            <a:endParaRPr lang="en-CA" dirty="0" smtClean="0"/>
          </a:p>
          <a:p>
            <a:r>
              <a:rPr lang="en-CA" dirty="0" smtClean="0"/>
              <a:t>Google contact:</a:t>
            </a:r>
            <a:r>
              <a:rPr lang="en-CA" baseline="0" dirty="0" smtClean="0"/>
              <a:t> pamirtharaj@google.com' Prakash </a:t>
            </a:r>
            <a:r>
              <a:rPr lang="en-CA" baseline="0" dirty="0" err="1" smtClean="0"/>
              <a:t>Amirtharaj</a:t>
            </a:r>
            <a:endParaRPr lang="en-CA" dirty="0"/>
          </a:p>
        </p:txBody>
      </p:sp>
      <p:sp>
        <p:nvSpPr>
          <p:cNvPr id="4" name="Slide Number Placeholder 3"/>
          <p:cNvSpPr>
            <a:spLocks noGrp="1"/>
          </p:cNvSpPr>
          <p:nvPr>
            <p:ph type="sldNum" sz="quarter" idx="10"/>
          </p:nvPr>
        </p:nvSpPr>
        <p:spPr/>
        <p:txBody>
          <a:bodyPr/>
          <a:lstStyle/>
          <a:p>
            <a:fld id="{0DDD8B1A-5049-5C4B-AFE6-32830630CA6A}" type="slidenum">
              <a:rPr lang="en-US" smtClean="0"/>
              <a:t>13</a:t>
            </a:fld>
            <a:endParaRPr lang="en-US"/>
          </a:p>
        </p:txBody>
      </p:sp>
    </p:spTree>
    <p:extLst>
      <p:ext uri="{BB962C8B-B14F-4D97-AF65-F5344CB8AC3E}">
        <p14:creationId xmlns:p14="http://schemas.microsoft.com/office/powerpoint/2010/main" val="2210710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err="1" smtClean="0">
                <a:solidFill>
                  <a:schemeClr val="tx2"/>
                </a:solidFill>
              </a:rPr>
              <a:t>Demand</a:t>
            </a:r>
            <a:r>
              <a:rPr lang="fr-CA" dirty="0" smtClean="0">
                <a:solidFill>
                  <a:schemeClr val="tx2"/>
                </a:solidFill>
              </a:rPr>
              <a:t> for cloud training </a:t>
            </a:r>
            <a:r>
              <a:rPr lang="fr-CA" dirty="0" err="1" smtClean="0">
                <a:solidFill>
                  <a:schemeClr val="tx2"/>
                </a:solidFill>
              </a:rPr>
              <a:t>is</a:t>
            </a:r>
            <a:r>
              <a:rPr lang="fr-CA" dirty="0" smtClean="0">
                <a:solidFill>
                  <a:schemeClr val="tx2"/>
                </a:solidFill>
              </a:rPr>
              <a:t> high and continues to increase as ESDC moves </a:t>
            </a:r>
            <a:r>
              <a:rPr lang="fr-CA" dirty="0" err="1" smtClean="0">
                <a:solidFill>
                  <a:schemeClr val="tx2"/>
                </a:solidFill>
              </a:rPr>
              <a:t>through</a:t>
            </a:r>
            <a:r>
              <a:rPr lang="fr-CA" dirty="0" smtClean="0">
                <a:solidFill>
                  <a:schemeClr val="tx2"/>
                </a:solidFill>
              </a:rPr>
              <a:t> the Cloud Adoption Trajectory (slide 3). </a:t>
            </a:r>
            <a:endParaRPr lang="en-CA" dirty="0"/>
          </a:p>
        </p:txBody>
      </p:sp>
      <p:sp>
        <p:nvSpPr>
          <p:cNvPr id="4" name="Slide Number Placeholder 3"/>
          <p:cNvSpPr>
            <a:spLocks noGrp="1"/>
          </p:cNvSpPr>
          <p:nvPr>
            <p:ph type="sldNum" sz="quarter" idx="10"/>
          </p:nvPr>
        </p:nvSpPr>
        <p:spPr/>
        <p:txBody>
          <a:bodyPr/>
          <a:lstStyle/>
          <a:p>
            <a:fld id="{59425ABF-6630-4FD6-83A0-6068B393B13C}" type="slidenum">
              <a:rPr lang="en-CA" smtClean="0"/>
              <a:t>14</a:t>
            </a:fld>
            <a:endParaRPr lang="en-CA" dirty="0"/>
          </a:p>
        </p:txBody>
      </p:sp>
    </p:spTree>
    <p:extLst>
      <p:ext uri="{BB962C8B-B14F-4D97-AF65-F5344CB8AC3E}">
        <p14:creationId xmlns:p14="http://schemas.microsoft.com/office/powerpoint/2010/main" val="2266261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following outlines the courses that</a:t>
            </a:r>
            <a:r>
              <a:rPr lang="en-CA" baseline="0" dirty="0" smtClean="0"/>
              <a:t> were requested from employees and directors throughout the branch</a:t>
            </a:r>
          </a:p>
          <a:p>
            <a:r>
              <a:rPr lang="en-CA" baseline="0" dirty="0" smtClean="0"/>
              <a:t>-there were 23 courses/workshops, 2 online learning platforms </a:t>
            </a:r>
          </a:p>
          <a:p>
            <a:r>
              <a:rPr lang="en-CA" baseline="0" dirty="0" smtClean="0"/>
              <a:t>-we had over 300 participants express interest in cloud training </a:t>
            </a:r>
            <a:endParaRPr lang="en-CA" dirty="0"/>
          </a:p>
        </p:txBody>
      </p:sp>
      <p:sp>
        <p:nvSpPr>
          <p:cNvPr id="4" name="Slide Number Placeholder 3"/>
          <p:cNvSpPr>
            <a:spLocks noGrp="1"/>
          </p:cNvSpPr>
          <p:nvPr>
            <p:ph type="sldNum" sz="quarter" idx="10"/>
          </p:nvPr>
        </p:nvSpPr>
        <p:spPr/>
        <p:txBody>
          <a:bodyPr/>
          <a:lstStyle/>
          <a:p>
            <a:fld id="{59425ABF-6630-4FD6-83A0-6068B393B13C}" type="slidenum">
              <a:rPr lang="en-CA" smtClean="0"/>
              <a:t>15</a:t>
            </a:fld>
            <a:endParaRPr lang="en-CA" dirty="0"/>
          </a:p>
        </p:txBody>
      </p:sp>
    </p:spTree>
    <p:extLst>
      <p:ext uri="{BB962C8B-B14F-4D97-AF65-F5344CB8AC3E}">
        <p14:creationId xmlns:p14="http://schemas.microsoft.com/office/powerpoint/2010/main" val="818808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CA" sz="1800" dirty="0" smtClean="0">
                <a:solidFill>
                  <a:schemeClr val="tx2"/>
                </a:solidFill>
              </a:rPr>
              <a:t>ESDC’s transition to cloud involves building its people, processes and technology to support cloud-eligible initiatives such as Benefits Delivery Modernization (BDM).</a:t>
            </a:r>
            <a:br>
              <a:rPr lang="en-CA" sz="1800" dirty="0" smtClean="0">
                <a:solidFill>
                  <a:schemeClr val="tx2"/>
                </a:solidFill>
              </a:rPr>
            </a:br>
            <a:endParaRPr lang="en-CA" sz="1800" dirty="0" smtClean="0">
              <a:solidFill>
                <a:schemeClr val="tx2"/>
              </a:solidFill>
            </a:endParaRPr>
          </a:p>
          <a:p>
            <a:pPr marL="285750" indent="-285750">
              <a:buFont typeface="Arial" panose="020B0604020202020204" pitchFamily="34" charset="0"/>
              <a:buChar char="•"/>
            </a:pPr>
            <a:r>
              <a:rPr lang="en-CA" sz="1800" dirty="0" smtClean="0">
                <a:solidFill>
                  <a:schemeClr val="tx2"/>
                </a:solidFill>
              </a:rPr>
              <a:t>To get there, equipping ESDC employees with the knowledge and tools they need is essential. ESDC’s vision for training involves:</a:t>
            </a:r>
          </a:p>
          <a:p>
            <a:pPr lvl="1"/>
            <a:r>
              <a:rPr lang="en-CA" sz="1531" dirty="0" smtClean="0">
                <a:solidFill>
                  <a:schemeClr val="tx2"/>
                </a:solidFill>
              </a:rPr>
              <a:t>Investing in our people training Driving and embracing the use of modern technologies</a:t>
            </a:r>
          </a:p>
          <a:p>
            <a:pPr lvl="1"/>
            <a:r>
              <a:rPr lang="en-CA" sz="1531" dirty="0" smtClean="0">
                <a:solidFill>
                  <a:schemeClr val="tx2"/>
                </a:solidFill>
              </a:rPr>
              <a:t>Re-skill and re-tool the workforce</a:t>
            </a:r>
          </a:p>
          <a:p>
            <a:pPr lvl="1"/>
            <a:r>
              <a:rPr lang="en-CA" sz="1531" dirty="0" smtClean="0">
                <a:solidFill>
                  <a:schemeClr val="tx2"/>
                </a:solidFill>
              </a:rPr>
              <a:t>Develop and certify staff to a cloud industry standard</a:t>
            </a:r>
          </a:p>
          <a:p>
            <a:endParaRPr lang="en-CA" baseline="0" dirty="0" smtClean="0"/>
          </a:p>
        </p:txBody>
      </p:sp>
      <p:sp>
        <p:nvSpPr>
          <p:cNvPr id="4" name="Slide Number Placeholder 3"/>
          <p:cNvSpPr>
            <a:spLocks noGrp="1"/>
          </p:cNvSpPr>
          <p:nvPr>
            <p:ph type="sldNum" sz="quarter" idx="5"/>
          </p:nvPr>
        </p:nvSpPr>
        <p:spPr/>
        <p:txBody>
          <a:bodyPr/>
          <a:lstStyle/>
          <a:p>
            <a:fld id="{57AE664B-9853-46E9-AB97-CB537342498C}" type="slidenum">
              <a:rPr lang="en-US" smtClean="0"/>
              <a:t>3</a:t>
            </a:fld>
            <a:endParaRPr lang="en-US"/>
          </a:p>
        </p:txBody>
      </p:sp>
    </p:spTree>
    <p:extLst>
      <p:ext uri="{BB962C8B-B14F-4D97-AF65-F5344CB8AC3E}">
        <p14:creationId xmlns:p14="http://schemas.microsoft.com/office/powerpoint/2010/main" val="2977390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9425ABF-6630-4FD6-83A0-6068B393B13C}" type="slidenum">
              <a:rPr lang="en-CA" smtClean="0"/>
              <a:t>4</a:t>
            </a:fld>
            <a:endParaRPr lang="en-CA" dirty="0"/>
          </a:p>
        </p:txBody>
      </p:sp>
    </p:spTree>
    <p:extLst>
      <p:ext uri="{BB962C8B-B14F-4D97-AF65-F5344CB8AC3E}">
        <p14:creationId xmlns:p14="http://schemas.microsoft.com/office/powerpoint/2010/main" val="1616142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9425ABF-6630-4FD6-83A0-6068B393B13C}" type="slidenum">
              <a:rPr lang="en-CA" smtClean="0"/>
              <a:t>5</a:t>
            </a:fld>
            <a:endParaRPr lang="en-CA" dirty="0"/>
          </a:p>
        </p:txBody>
      </p:sp>
    </p:spTree>
    <p:extLst>
      <p:ext uri="{BB962C8B-B14F-4D97-AF65-F5344CB8AC3E}">
        <p14:creationId xmlns:p14="http://schemas.microsoft.com/office/powerpoint/2010/main" val="4289436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9425ABF-6630-4FD6-83A0-6068B393B13C}" type="slidenum">
              <a:rPr lang="en-CA" smtClean="0"/>
              <a:t>6</a:t>
            </a:fld>
            <a:endParaRPr lang="en-CA" dirty="0"/>
          </a:p>
        </p:txBody>
      </p:sp>
    </p:spTree>
    <p:extLst>
      <p:ext uri="{BB962C8B-B14F-4D97-AF65-F5344CB8AC3E}">
        <p14:creationId xmlns:p14="http://schemas.microsoft.com/office/powerpoint/2010/main" val="2795475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-initial budget</a:t>
            </a:r>
            <a:r>
              <a:rPr lang="en-CA" baseline="0" dirty="0" smtClean="0"/>
              <a:t> was $500K</a:t>
            </a:r>
          </a:p>
          <a:p>
            <a:r>
              <a:rPr lang="en-CA" baseline="0" dirty="0" smtClean="0"/>
              <a:t>-we are spending just under $260K</a:t>
            </a:r>
          </a:p>
          <a:p>
            <a:r>
              <a:rPr lang="en-CA" baseline="0" dirty="0" smtClean="0"/>
              <a:t>-the $260K gives us 12 training offerings total</a:t>
            </a:r>
          </a:p>
          <a:p>
            <a:endParaRPr lang="en-CA" baseline="0" dirty="0" smtClean="0"/>
          </a:p>
          <a:p>
            <a:r>
              <a:rPr lang="en-CA" baseline="0" dirty="0" smtClean="0"/>
              <a:t>-the 12 training offerings include: </a:t>
            </a:r>
          </a:p>
          <a:p>
            <a:r>
              <a:rPr lang="en-CA" baseline="0" dirty="0" smtClean="0"/>
              <a:t>	-28 licenses for cloudacademy.com</a:t>
            </a:r>
          </a:p>
          <a:p>
            <a:r>
              <a:rPr lang="en-CA" baseline="0" dirty="0" smtClean="0"/>
              <a:t>	-1 instructor-led course and 2 workshops with Microsoft (certification component for AZ-204 Developing Solutions in 	Azure)</a:t>
            </a:r>
          </a:p>
          <a:p>
            <a:r>
              <a:rPr lang="en-CA" baseline="0" dirty="0" smtClean="0"/>
              <a:t>	-6 instructor-led courses with AWS (certification component is additional)</a:t>
            </a:r>
          </a:p>
          <a:p>
            <a:r>
              <a:rPr lang="en-CA" baseline="0" dirty="0" smtClean="0"/>
              <a:t>	-3 instructor-led courses with CCC (certification component included)</a:t>
            </a:r>
          </a:p>
          <a:p>
            <a:endParaRPr lang="en-CA" baseline="0" dirty="0" smtClean="0"/>
          </a:p>
          <a:p>
            <a:r>
              <a:rPr lang="en-CA" baseline="0" dirty="0" smtClean="0"/>
              <a:t>-next, I’ll talk about AWS in more detail on my next slide</a:t>
            </a:r>
            <a:endParaRPr lang="en-CA" dirty="0"/>
          </a:p>
        </p:txBody>
      </p:sp>
      <p:sp>
        <p:nvSpPr>
          <p:cNvPr id="4" name="Slide Number Placeholder 3"/>
          <p:cNvSpPr>
            <a:spLocks noGrp="1"/>
          </p:cNvSpPr>
          <p:nvPr>
            <p:ph type="sldNum" sz="quarter" idx="10"/>
          </p:nvPr>
        </p:nvSpPr>
        <p:spPr/>
        <p:txBody>
          <a:bodyPr/>
          <a:lstStyle/>
          <a:p>
            <a:fld id="{59425ABF-6630-4FD6-83A0-6068B393B13C}" type="slidenum">
              <a:rPr lang="en-CA" smtClean="0"/>
              <a:t>7</a:t>
            </a:fld>
            <a:endParaRPr lang="en-CA" dirty="0"/>
          </a:p>
        </p:txBody>
      </p:sp>
    </p:spTree>
    <p:extLst>
      <p:ext uri="{BB962C8B-B14F-4D97-AF65-F5344CB8AC3E}">
        <p14:creationId xmlns:p14="http://schemas.microsoft.com/office/powerpoint/2010/main" val="1086247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-because we weren’t able to meet all</a:t>
            </a:r>
            <a:r>
              <a:rPr lang="en-CA" baseline="0" dirty="0" smtClean="0"/>
              <a:t> of the demand for training, we have started a waitlist, which will be used to coordinate training next fiscal</a:t>
            </a:r>
          </a:p>
          <a:p>
            <a:r>
              <a:rPr lang="en-CA" baseline="0" dirty="0" smtClean="0"/>
              <a:t>-</a:t>
            </a:r>
            <a:r>
              <a:rPr lang="en-CA" dirty="0" smtClean="0"/>
              <a:t>we realize that a lot of the requested MS courses are</a:t>
            </a:r>
            <a:r>
              <a:rPr lang="en-CA" baseline="0" dirty="0" smtClean="0"/>
              <a:t> not taking place this fiscal; however, we will be looking to coordinate these Microsoft courses next fiscal</a:t>
            </a:r>
            <a:br>
              <a:rPr lang="en-CA" baseline="0" dirty="0" smtClean="0"/>
            </a:br>
            <a:endParaRPr lang="en-CA" baseline="0" dirty="0" smtClean="0"/>
          </a:p>
          <a:p>
            <a:r>
              <a:rPr lang="en-CA" baseline="0" dirty="0" smtClean="0"/>
              <a:t>-our goal is to train and certify as many employees as possible</a:t>
            </a:r>
          </a:p>
          <a:p>
            <a:r>
              <a:rPr lang="en-CA" baseline="0" dirty="0" smtClean="0"/>
              <a:t>-employees who do not get training this fiscal can be assured that their name has been kept on the waitlist for training in the new fiscal</a:t>
            </a:r>
          </a:p>
          <a:p>
            <a:endParaRPr lang="en-CA" baseline="0" dirty="0" smtClean="0"/>
          </a:p>
          <a:p>
            <a:r>
              <a:rPr lang="en-CA" baseline="0" dirty="0" smtClean="0"/>
              <a:t>-information on free cloud training was sent out by email</a:t>
            </a:r>
          </a:p>
          <a:p>
            <a:r>
              <a:rPr lang="en-CA" baseline="0" dirty="0" smtClean="0"/>
              <a:t>-MS training/certification:</a:t>
            </a:r>
          </a:p>
          <a:p>
            <a:r>
              <a:rPr lang="en-CA" sz="1200" baseline="0" dirty="0" smtClean="0">
                <a:solidFill>
                  <a:schemeClr val="tx2"/>
                </a:solidFill>
              </a:rPr>
              <a:t>	-</a:t>
            </a:r>
            <a:r>
              <a:rPr lang="en-CA" sz="1200" dirty="0" smtClean="0">
                <a:solidFill>
                  <a:schemeClr val="tx2"/>
                </a:solidFill>
              </a:rPr>
              <a:t>Employees are encouraged to leverage this certification benefit and participate in courses where this is available. </a:t>
            </a:r>
            <a:br>
              <a:rPr lang="en-CA" sz="1200" dirty="0" smtClean="0">
                <a:solidFill>
                  <a:schemeClr val="tx2"/>
                </a:solidFill>
              </a:rPr>
            </a:br>
            <a:r>
              <a:rPr lang="en-CA" sz="1200" dirty="0" smtClean="0">
                <a:solidFill>
                  <a:schemeClr val="tx2"/>
                </a:solidFill>
              </a:rPr>
              <a:t>	-Access to this benefit will be provided on a first come, first served basis.  </a:t>
            </a:r>
            <a:endParaRPr lang="en-CA" baseline="0" dirty="0" smtClean="0"/>
          </a:p>
          <a:p>
            <a:r>
              <a:rPr lang="en-CA" baseline="0" dirty="0" smtClean="0"/>
              <a:t>-I will share this information again after this meeting to ensure everyone is aware of it</a:t>
            </a:r>
          </a:p>
          <a:p>
            <a:endParaRPr lang="en-CA" dirty="0"/>
          </a:p>
        </p:txBody>
      </p:sp>
      <p:sp>
        <p:nvSpPr>
          <p:cNvPr id="4" name="Slide Number Placeholder 3"/>
          <p:cNvSpPr>
            <a:spLocks noGrp="1"/>
          </p:cNvSpPr>
          <p:nvPr>
            <p:ph type="sldNum" sz="quarter" idx="10"/>
          </p:nvPr>
        </p:nvSpPr>
        <p:spPr/>
        <p:txBody>
          <a:bodyPr/>
          <a:lstStyle/>
          <a:p>
            <a:fld id="{59425ABF-6630-4FD6-83A0-6068B393B13C}" type="slidenum">
              <a:rPr lang="en-CA" smtClean="0"/>
              <a:t>8</a:t>
            </a:fld>
            <a:endParaRPr lang="en-CA" dirty="0"/>
          </a:p>
        </p:txBody>
      </p:sp>
    </p:spTree>
    <p:extLst>
      <p:ext uri="{BB962C8B-B14F-4D97-AF65-F5344CB8AC3E}">
        <p14:creationId xmlns:p14="http://schemas.microsoft.com/office/powerpoint/2010/main" val="1727865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MS’s complete portfolio of training and certification for Azure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The MS Enterprise</a:t>
            </a:r>
            <a:r>
              <a:rPr lang="en-CA" baseline="0" dirty="0" smtClean="0"/>
              <a:t> Skilling Initiative </a:t>
            </a:r>
            <a:r>
              <a:rPr lang="en-CA" dirty="0" smtClean="0"/>
              <a:t>is a worldwide learning initiative (curriculum and certs); goal is to drive technical proficiency with Azure.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Our current agreement with Microsoft provides</a:t>
            </a:r>
            <a:r>
              <a:rPr lang="en-US" sz="1200" kern="1200" baseline="0" dirty="0" smtClean="0">
                <a:solidFill>
                  <a:schemeClr val="tx1"/>
                </a:solidFill>
                <a:effectLst/>
                <a:latin typeface="+mn-lt"/>
                <a:ea typeface="+mn-ea"/>
                <a:cs typeface="+mn-cs"/>
              </a:rPr>
              <a:t> us with an opportunity to leverage </a:t>
            </a:r>
            <a:r>
              <a:rPr lang="en-CA" dirty="0" smtClean="0"/>
              <a:t>advanced role-based training at discounted 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a:t>
            </a:r>
            <a:r>
              <a:rPr lang="en-US" sz="1200" kern="1200" dirty="0">
                <a:solidFill>
                  <a:schemeClr val="tx1"/>
                </a:solidFill>
                <a:effectLst/>
                <a:latin typeface="+mn-lt"/>
                <a:ea typeface="+mn-ea"/>
                <a:cs typeface="+mn-cs"/>
              </a:rPr>
              <a:t>are the certifications </a:t>
            </a:r>
            <a:r>
              <a:rPr lang="en-US" sz="1200" kern="1200" dirty="0" smtClean="0">
                <a:solidFill>
                  <a:schemeClr val="tx1"/>
                </a:solidFill>
                <a:effectLst/>
                <a:latin typeface="+mn-lt"/>
                <a:ea typeface="+mn-ea"/>
                <a:cs typeface="+mn-cs"/>
              </a:rPr>
              <a:t>that meet </a:t>
            </a:r>
            <a:r>
              <a:rPr lang="en-US" sz="1200" kern="1200" dirty="0">
                <a:solidFill>
                  <a:schemeClr val="tx1"/>
                </a:solidFill>
                <a:effectLst/>
                <a:latin typeface="+mn-lt"/>
                <a:ea typeface="+mn-ea"/>
                <a:cs typeface="+mn-cs"/>
              </a:rPr>
              <a:t>market needs.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All </a:t>
            </a:r>
            <a:r>
              <a:rPr lang="en-US" sz="1200" kern="1200" dirty="0" smtClean="0">
                <a:solidFill>
                  <a:schemeClr val="tx1"/>
                </a:solidFill>
                <a:effectLst/>
                <a:latin typeface="+mn-lt"/>
                <a:ea typeface="+mn-ea"/>
                <a:cs typeface="+mn-cs"/>
              </a:rPr>
              <a:t>MS </a:t>
            </a:r>
            <a:r>
              <a:rPr lang="en-US" sz="1200" kern="1200" dirty="0">
                <a:solidFill>
                  <a:schemeClr val="tx1"/>
                </a:solidFill>
                <a:effectLst/>
                <a:latin typeface="+mn-lt"/>
                <a:ea typeface="+mn-ea"/>
                <a:cs typeface="+mn-cs"/>
              </a:rPr>
              <a:t>certifications prove that a person has the skills to help organizations maximize the capabilities of the cloud to achieve desired business outcomes.</a:t>
            </a:r>
          </a:p>
          <a:p>
            <a:r>
              <a:rPr lang="en-US" sz="1200" kern="1200" dirty="0" smtClean="0">
                <a:solidFill>
                  <a:schemeClr val="tx1"/>
                </a:solidFill>
                <a:effectLst/>
                <a:latin typeface="+mn-lt"/>
                <a:ea typeface="+mn-ea"/>
                <a:cs typeface="+mn-cs"/>
              </a:rPr>
              <a:t>MS updates their </a:t>
            </a:r>
            <a:r>
              <a:rPr lang="en-US" sz="1200" kern="1200" dirty="0">
                <a:solidFill>
                  <a:schemeClr val="tx1"/>
                </a:solidFill>
                <a:effectLst/>
                <a:latin typeface="+mn-lt"/>
                <a:ea typeface="+mn-ea"/>
                <a:cs typeface="+mn-cs"/>
              </a:rPr>
              <a:t>certifications regularly to reflect the change of pace of business and technology.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certifications </a:t>
            </a:r>
            <a:r>
              <a:rPr lang="en-US" sz="1200" kern="1200" dirty="0">
                <a:solidFill>
                  <a:schemeClr val="tx1"/>
                </a:solidFill>
                <a:effectLst/>
                <a:latin typeface="+mn-lt"/>
                <a:ea typeface="+mn-ea"/>
                <a:cs typeface="+mn-cs"/>
              </a:rPr>
              <a:t>remain technically accurate and relevant, with updates occurring every two months, and additional roles and specialties added as the market requires.</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52CB4D-8BDB-463C-8775-1A752EBD07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371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dirty="0" smtClean="0"/>
              <a:t>These certification paths are designed for </a:t>
            </a:r>
            <a:r>
              <a:rPr lang="en-CA" sz="1200" b="1" dirty="0" smtClean="0"/>
              <a:t>those who want to learn how to develop cloud applications on AWS</a:t>
            </a:r>
            <a:r>
              <a:rPr lang="en-CA" sz="1200" dirty="0" smtClean="0"/>
              <a:t>. Build your technical skills and progress along a path to earn AWS Certification with these recommended courses, labs, and exams.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dirty="0" smtClean="0"/>
          </a:p>
          <a:p>
            <a:r>
              <a:rPr lang="en-CA" sz="1200" kern="1200" dirty="0" smtClean="0">
                <a:solidFill>
                  <a:schemeClr val="tx1"/>
                </a:solidFill>
                <a:effectLst/>
                <a:latin typeface="+mn-lt"/>
                <a:ea typeface="+mn-ea"/>
                <a:cs typeface="+mn-cs"/>
              </a:rPr>
              <a:t>AWS Training and Certification helps you build and validate your cloud skills.</a:t>
            </a:r>
            <a:r>
              <a:rPr lang="en-CA" sz="1200" kern="1200" baseline="0" dirty="0" smtClean="0">
                <a:solidFill>
                  <a:schemeClr val="tx1"/>
                </a:solidFill>
                <a:effectLst/>
                <a:latin typeface="+mn-lt"/>
                <a:ea typeface="+mn-ea"/>
                <a:cs typeface="+mn-cs"/>
              </a:rPr>
              <a:t> </a:t>
            </a:r>
            <a:r>
              <a:rPr lang="en-CA" sz="1200" kern="1200" dirty="0" smtClean="0">
                <a:solidFill>
                  <a:schemeClr val="tx1"/>
                </a:solidFill>
                <a:effectLst/>
                <a:latin typeface="+mn-lt"/>
                <a:ea typeface="+mn-ea"/>
                <a:cs typeface="+mn-cs"/>
              </a:rPr>
              <a:t>The content is built by experts at AWS and updated regularly to keep pace with AWS updates, so you can be sure you’re learning the latest and keeping your cloud skills fresh.</a:t>
            </a:r>
          </a:p>
          <a:p>
            <a:r>
              <a:rPr lang="en-CA" sz="1200" kern="1200" dirty="0" smtClean="0">
                <a:solidFill>
                  <a:schemeClr val="tx1"/>
                </a:solidFill>
                <a:effectLst/>
                <a:latin typeface="+mn-lt"/>
                <a:ea typeface="+mn-ea"/>
                <a:cs typeface="+mn-cs"/>
              </a:rPr>
              <a:t>AWS offers both digital and classroom training. Digital training allows you to learn online at your own pace. With classroom training, learn best practices from an expert instructor. Whether you are just starting out, building on existing IT skills, or sharpening your cloud knowledge, AWS Training and Certification can help you be more effective and do more in the cloud.</a:t>
            </a:r>
            <a:br>
              <a:rPr lang="en-CA" sz="1200" kern="1200" dirty="0" smtClean="0">
                <a:solidFill>
                  <a:schemeClr val="tx1"/>
                </a:solidFill>
                <a:effectLst/>
                <a:latin typeface="+mn-lt"/>
                <a:ea typeface="+mn-ea"/>
                <a:cs typeface="+mn-cs"/>
              </a:rPr>
            </a:br>
            <a:endParaRPr lang="en-CA" sz="1200" kern="1200" dirty="0" smtClean="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dirty="0" smtClean="0"/>
          </a:p>
          <a:p>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They all hold </a:t>
            </a:r>
            <a:r>
              <a:rPr lang="en-CA" b="1" dirty="0" smtClean="0"/>
              <a:t>ISO27001 and SOC2</a:t>
            </a:r>
            <a:r>
              <a:rPr lang="en-CA" dirty="0" smtClean="0"/>
              <a:t> security certifications. </a:t>
            </a:r>
          </a:p>
          <a:p>
            <a:endParaRPr lang="en-CA" dirty="0"/>
          </a:p>
        </p:txBody>
      </p:sp>
      <p:sp>
        <p:nvSpPr>
          <p:cNvPr id="4" name="Slide Number Placeholder 3"/>
          <p:cNvSpPr>
            <a:spLocks noGrp="1"/>
          </p:cNvSpPr>
          <p:nvPr>
            <p:ph type="sldNum" sz="quarter" idx="10"/>
          </p:nvPr>
        </p:nvSpPr>
        <p:spPr/>
        <p:txBody>
          <a:bodyPr/>
          <a:lstStyle/>
          <a:p>
            <a:fld id="{0DDD8B1A-5049-5C4B-AFE6-32830630CA6A}" type="slidenum">
              <a:rPr lang="en-US" smtClean="0"/>
              <a:t>12</a:t>
            </a:fld>
            <a:endParaRPr lang="en-US"/>
          </a:p>
        </p:txBody>
      </p:sp>
    </p:spTree>
    <p:extLst>
      <p:ext uri="{BB962C8B-B14F-4D97-AF65-F5344CB8AC3E}">
        <p14:creationId xmlns:p14="http://schemas.microsoft.com/office/powerpoint/2010/main" val="3708878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026"/>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610"/>
            </a:lvl1pPr>
            <a:lvl2pPr marL="306777" indent="0" algn="ctr">
              <a:buNone/>
              <a:defRPr sz="1342"/>
            </a:lvl2pPr>
            <a:lvl3pPr marL="613553" indent="0" algn="ctr">
              <a:buNone/>
              <a:defRPr sz="1208"/>
            </a:lvl3pPr>
            <a:lvl4pPr marL="920330" indent="0" algn="ctr">
              <a:buNone/>
              <a:defRPr sz="1074"/>
            </a:lvl4pPr>
            <a:lvl5pPr marL="1227107" indent="0" algn="ctr">
              <a:buNone/>
              <a:defRPr sz="1074"/>
            </a:lvl5pPr>
            <a:lvl6pPr marL="1533883" indent="0" algn="ctr">
              <a:buNone/>
              <a:defRPr sz="1074"/>
            </a:lvl6pPr>
            <a:lvl7pPr marL="1840660" indent="0" algn="ctr">
              <a:buNone/>
              <a:defRPr sz="1074"/>
            </a:lvl7pPr>
            <a:lvl8pPr marL="2147436" indent="0" algn="ctr">
              <a:buNone/>
              <a:defRPr sz="1074"/>
            </a:lvl8pPr>
            <a:lvl9pPr marL="2454213" indent="0" algn="ctr">
              <a:buNone/>
              <a:defRPr sz="1074"/>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9B88AB-277A-493C-B919-9E0E6C441CE2}" type="datetime1">
              <a:rPr lang="en-CA" smtClean="0"/>
              <a:t>19/02/2021</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ECE35456-0581-488D-B76E-D688A8F61073}" type="slidenum">
              <a:rPr lang="en-CA" smtClean="0"/>
              <a:t>‹#›</a:t>
            </a:fld>
            <a:endParaRPr lang="en-CA" dirty="0"/>
          </a:p>
        </p:txBody>
      </p:sp>
    </p:spTree>
    <p:extLst>
      <p:ext uri="{BB962C8B-B14F-4D97-AF65-F5344CB8AC3E}">
        <p14:creationId xmlns:p14="http://schemas.microsoft.com/office/powerpoint/2010/main" val="307010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F25108-603A-4351-82F2-72E2AE819CC1}" type="datetime1">
              <a:rPr lang="en-CA" smtClean="0"/>
              <a:t>19/02/2021</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ECE35456-0581-488D-B76E-D688A8F61073}" type="slidenum">
              <a:rPr lang="en-CA" smtClean="0"/>
              <a:t>‹#›</a:t>
            </a:fld>
            <a:endParaRPr lang="en-CA" dirty="0"/>
          </a:p>
        </p:txBody>
      </p:sp>
    </p:spTree>
    <p:extLst>
      <p:ext uri="{BB962C8B-B14F-4D97-AF65-F5344CB8AC3E}">
        <p14:creationId xmlns:p14="http://schemas.microsoft.com/office/powerpoint/2010/main" val="1148501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EBF70E-734E-41B5-95A9-1B83CDF33D8A}" type="datetime1">
              <a:rPr lang="en-CA" smtClean="0"/>
              <a:t>19/02/2021</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ECE35456-0581-488D-B76E-D688A8F61073}" type="slidenum">
              <a:rPr lang="en-CA" smtClean="0"/>
              <a:t>‹#›</a:t>
            </a:fld>
            <a:endParaRPr lang="en-CA" dirty="0"/>
          </a:p>
        </p:txBody>
      </p:sp>
    </p:spTree>
    <p:extLst>
      <p:ext uri="{BB962C8B-B14F-4D97-AF65-F5344CB8AC3E}">
        <p14:creationId xmlns:p14="http://schemas.microsoft.com/office/powerpoint/2010/main" val="714530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A039C8-1AF9-4C02-8B71-D6EA2AA6033C}" type="datetime1">
              <a:rPr lang="en-CA" smtClean="0"/>
              <a:t>19/02/2021</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ECE35456-0581-488D-B76E-D688A8F61073}" type="slidenum">
              <a:rPr lang="en-CA" smtClean="0"/>
              <a:t>‹#›</a:t>
            </a:fld>
            <a:endParaRPr lang="en-CA" dirty="0"/>
          </a:p>
        </p:txBody>
      </p:sp>
    </p:spTree>
    <p:extLst>
      <p:ext uri="{BB962C8B-B14F-4D97-AF65-F5344CB8AC3E}">
        <p14:creationId xmlns:p14="http://schemas.microsoft.com/office/powerpoint/2010/main" val="298332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4026"/>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610">
                <a:solidFill>
                  <a:schemeClr val="tx1"/>
                </a:solidFill>
              </a:defRPr>
            </a:lvl1pPr>
            <a:lvl2pPr marL="306777" indent="0">
              <a:buNone/>
              <a:defRPr sz="1342">
                <a:solidFill>
                  <a:schemeClr val="tx1">
                    <a:tint val="75000"/>
                  </a:schemeClr>
                </a:solidFill>
              </a:defRPr>
            </a:lvl2pPr>
            <a:lvl3pPr marL="613553" indent="0">
              <a:buNone/>
              <a:defRPr sz="1208">
                <a:solidFill>
                  <a:schemeClr val="tx1">
                    <a:tint val="75000"/>
                  </a:schemeClr>
                </a:solidFill>
              </a:defRPr>
            </a:lvl3pPr>
            <a:lvl4pPr marL="920330" indent="0">
              <a:buNone/>
              <a:defRPr sz="1074">
                <a:solidFill>
                  <a:schemeClr val="tx1">
                    <a:tint val="75000"/>
                  </a:schemeClr>
                </a:solidFill>
              </a:defRPr>
            </a:lvl4pPr>
            <a:lvl5pPr marL="1227107" indent="0">
              <a:buNone/>
              <a:defRPr sz="1074">
                <a:solidFill>
                  <a:schemeClr val="tx1">
                    <a:tint val="75000"/>
                  </a:schemeClr>
                </a:solidFill>
              </a:defRPr>
            </a:lvl5pPr>
            <a:lvl6pPr marL="1533883" indent="0">
              <a:buNone/>
              <a:defRPr sz="1074">
                <a:solidFill>
                  <a:schemeClr val="tx1">
                    <a:tint val="75000"/>
                  </a:schemeClr>
                </a:solidFill>
              </a:defRPr>
            </a:lvl6pPr>
            <a:lvl7pPr marL="1840660" indent="0">
              <a:buNone/>
              <a:defRPr sz="1074">
                <a:solidFill>
                  <a:schemeClr val="tx1">
                    <a:tint val="75000"/>
                  </a:schemeClr>
                </a:solidFill>
              </a:defRPr>
            </a:lvl7pPr>
            <a:lvl8pPr marL="2147436" indent="0">
              <a:buNone/>
              <a:defRPr sz="1074">
                <a:solidFill>
                  <a:schemeClr val="tx1">
                    <a:tint val="75000"/>
                  </a:schemeClr>
                </a:solidFill>
              </a:defRPr>
            </a:lvl8pPr>
            <a:lvl9pPr marL="2454213" indent="0">
              <a:buNone/>
              <a:defRPr sz="1074">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0BB853-1C78-4C19-9CB7-B8C26C696C6F}" type="datetime1">
              <a:rPr lang="en-CA" smtClean="0"/>
              <a:t>19/02/2021</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ECE35456-0581-488D-B76E-D688A8F61073}" type="slidenum">
              <a:rPr lang="en-CA" smtClean="0"/>
              <a:t>‹#›</a:t>
            </a:fld>
            <a:endParaRPr lang="en-CA" dirty="0"/>
          </a:p>
        </p:txBody>
      </p:sp>
    </p:spTree>
    <p:extLst>
      <p:ext uri="{BB962C8B-B14F-4D97-AF65-F5344CB8AC3E}">
        <p14:creationId xmlns:p14="http://schemas.microsoft.com/office/powerpoint/2010/main" val="2874664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3ECC8E-5FE8-4ABB-B22C-618259521404}" type="datetime1">
              <a:rPr lang="en-CA" smtClean="0"/>
              <a:t>19/02/2021</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ECE35456-0581-488D-B76E-D688A8F61073}" type="slidenum">
              <a:rPr lang="en-CA" smtClean="0"/>
              <a:t>‹#›</a:t>
            </a:fld>
            <a:endParaRPr lang="en-CA" dirty="0"/>
          </a:p>
        </p:txBody>
      </p:sp>
    </p:spTree>
    <p:extLst>
      <p:ext uri="{BB962C8B-B14F-4D97-AF65-F5344CB8AC3E}">
        <p14:creationId xmlns:p14="http://schemas.microsoft.com/office/powerpoint/2010/main" val="2774062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610" b="1"/>
            </a:lvl1pPr>
            <a:lvl2pPr marL="306777" indent="0">
              <a:buNone/>
              <a:defRPr sz="1342" b="1"/>
            </a:lvl2pPr>
            <a:lvl3pPr marL="613553" indent="0">
              <a:buNone/>
              <a:defRPr sz="1208" b="1"/>
            </a:lvl3pPr>
            <a:lvl4pPr marL="920330" indent="0">
              <a:buNone/>
              <a:defRPr sz="1074" b="1"/>
            </a:lvl4pPr>
            <a:lvl5pPr marL="1227107" indent="0">
              <a:buNone/>
              <a:defRPr sz="1074" b="1"/>
            </a:lvl5pPr>
            <a:lvl6pPr marL="1533883" indent="0">
              <a:buNone/>
              <a:defRPr sz="1074" b="1"/>
            </a:lvl6pPr>
            <a:lvl7pPr marL="1840660" indent="0">
              <a:buNone/>
              <a:defRPr sz="1074" b="1"/>
            </a:lvl7pPr>
            <a:lvl8pPr marL="2147436" indent="0">
              <a:buNone/>
              <a:defRPr sz="1074" b="1"/>
            </a:lvl8pPr>
            <a:lvl9pPr marL="2454213" indent="0">
              <a:buNone/>
              <a:defRPr sz="1074"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610" b="1"/>
            </a:lvl1pPr>
            <a:lvl2pPr marL="306777" indent="0">
              <a:buNone/>
              <a:defRPr sz="1342" b="1"/>
            </a:lvl2pPr>
            <a:lvl3pPr marL="613553" indent="0">
              <a:buNone/>
              <a:defRPr sz="1208" b="1"/>
            </a:lvl3pPr>
            <a:lvl4pPr marL="920330" indent="0">
              <a:buNone/>
              <a:defRPr sz="1074" b="1"/>
            </a:lvl4pPr>
            <a:lvl5pPr marL="1227107" indent="0">
              <a:buNone/>
              <a:defRPr sz="1074" b="1"/>
            </a:lvl5pPr>
            <a:lvl6pPr marL="1533883" indent="0">
              <a:buNone/>
              <a:defRPr sz="1074" b="1"/>
            </a:lvl6pPr>
            <a:lvl7pPr marL="1840660" indent="0">
              <a:buNone/>
              <a:defRPr sz="1074" b="1"/>
            </a:lvl7pPr>
            <a:lvl8pPr marL="2147436" indent="0">
              <a:buNone/>
              <a:defRPr sz="1074" b="1"/>
            </a:lvl8pPr>
            <a:lvl9pPr marL="2454213" indent="0">
              <a:buNone/>
              <a:defRPr sz="1074" b="1"/>
            </a:lvl9pPr>
          </a:lstStyle>
          <a:p>
            <a:pPr lvl="0"/>
            <a:r>
              <a:rPr lang="en-US" smtClean="0"/>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526EA4-F723-4802-B02A-E42215D0258F}" type="datetime1">
              <a:rPr lang="en-CA" smtClean="0"/>
              <a:t>19/02/2021</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ECE35456-0581-488D-B76E-D688A8F61073}" type="slidenum">
              <a:rPr lang="en-CA" smtClean="0"/>
              <a:t>‹#›</a:t>
            </a:fld>
            <a:endParaRPr lang="en-CA" dirty="0"/>
          </a:p>
        </p:txBody>
      </p:sp>
    </p:spTree>
    <p:extLst>
      <p:ext uri="{BB962C8B-B14F-4D97-AF65-F5344CB8AC3E}">
        <p14:creationId xmlns:p14="http://schemas.microsoft.com/office/powerpoint/2010/main" val="31336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385FA0-6066-4099-BA0F-5B503AEFB9DA}" type="datetime1">
              <a:rPr lang="en-CA" smtClean="0"/>
              <a:t>19/02/2021</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ECE35456-0581-488D-B76E-D688A8F61073}" type="slidenum">
              <a:rPr lang="en-CA" smtClean="0"/>
              <a:t>‹#›</a:t>
            </a:fld>
            <a:endParaRPr lang="en-CA" dirty="0"/>
          </a:p>
        </p:txBody>
      </p:sp>
    </p:spTree>
    <p:extLst>
      <p:ext uri="{BB962C8B-B14F-4D97-AF65-F5344CB8AC3E}">
        <p14:creationId xmlns:p14="http://schemas.microsoft.com/office/powerpoint/2010/main" val="1810932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A77E1-147B-4B87-BBAF-6261AF1D36B2}" type="datetime1">
              <a:rPr lang="en-CA" smtClean="0"/>
              <a:t>19/02/2021</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ECE35456-0581-488D-B76E-D688A8F61073}" type="slidenum">
              <a:rPr lang="en-CA" smtClean="0"/>
              <a:t>‹#›</a:t>
            </a:fld>
            <a:endParaRPr lang="en-CA" dirty="0"/>
          </a:p>
        </p:txBody>
      </p:sp>
    </p:spTree>
    <p:extLst>
      <p:ext uri="{BB962C8B-B14F-4D97-AF65-F5344CB8AC3E}">
        <p14:creationId xmlns:p14="http://schemas.microsoft.com/office/powerpoint/2010/main" val="23710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2147"/>
            </a:lvl1pPr>
          </a:lstStyle>
          <a:p>
            <a:r>
              <a:rPr lang="en-US" smtClean="0"/>
              <a:t>Click to edit Master title style</a:t>
            </a:r>
            <a:endParaRPr lang="en-US" dirty="0"/>
          </a:p>
        </p:txBody>
      </p:sp>
      <p:sp>
        <p:nvSpPr>
          <p:cNvPr id="3" name="Content Placeholder 2"/>
          <p:cNvSpPr>
            <a:spLocks noGrp="1"/>
          </p:cNvSpPr>
          <p:nvPr>
            <p:ph idx="1"/>
          </p:nvPr>
        </p:nvSpPr>
        <p:spPr>
          <a:xfrm>
            <a:off x="3887391" y="987427"/>
            <a:ext cx="4629150" cy="4873625"/>
          </a:xfrm>
        </p:spPr>
        <p:txBody>
          <a:bodyPr/>
          <a:lstStyle>
            <a:lvl1pPr>
              <a:defRPr sz="2147"/>
            </a:lvl1pPr>
            <a:lvl2pPr>
              <a:defRPr sz="1879"/>
            </a:lvl2pPr>
            <a:lvl3pPr>
              <a:defRPr sz="1610"/>
            </a:lvl3pPr>
            <a:lvl4pPr>
              <a:defRPr sz="1342"/>
            </a:lvl4pPr>
            <a:lvl5pPr>
              <a:defRPr sz="1342"/>
            </a:lvl5pPr>
            <a:lvl6pPr>
              <a:defRPr sz="1342"/>
            </a:lvl6pPr>
            <a:lvl7pPr>
              <a:defRPr sz="1342"/>
            </a:lvl7pPr>
            <a:lvl8pPr>
              <a:defRPr sz="1342"/>
            </a:lvl8pPr>
            <a:lvl9pPr>
              <a:defRPr sz="1342"/>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074"/>
            </a:lvl1pPr>
            <a:lvl2pPr marL="306777" indent="0">
              <a:buNone/>
              <a:defRPr sz="939"/>
            </a:lvl2pPr>
            <a:lvl3pPr marL="613553" indent="0">
              <a:buNone/>
              <a:defRPr sz="805"/>
            </a:lvl3pPr>
            <a:lvl4pPr marL="920330" indent="0">
              <a:buNone/>
              <a:defRPr sz="671"/>
            </a:lvl4pPr>
            <a:lvl5pPr marL="1227107" indent="0">
              <a:buNone/>
              <a:defRPr sz="671"/>
            </a:lvl5pPr>
            <a:lvl6pPr marL="1533883" indent="0">
              <a:buNone/>
              <a:defRPr sz="671"/>
            </a:lvl6pPr>
            <a:lvl7pPr marL="1840660" indent="0">
              <a:buNone/>
              <a:defRPr sz="671"/>
            </a:lvl7pPr>
            <a:lvl8pPr marL="2147436" indent="0">
              <a:buNone/>
              <a:defRPr sz="671"/>
            </a:lvl8pPr>
            <a:lvl9pPr marL="2454213" indent="0">
              <a:buNone/>
              <a:defRPr sz="671"/>
            </a:lvl9pPr>
          </a:lstStyle>
          <a:p>
            <a:pPr lvl="0"/>
            <a:r>
              <a:rPr lang="en-US" smtClean="0"/>
              <a:t>Edit Master text styles</a:t>
            </a:r>
          </a:p>
        </p:txBody>
      </p:sp>
      <p:sp>
        <p:nvSpPr>
          <p:cNvPr id="5" name="Date Placeholder 4"/>
          <p:cNvSpPr>
            <a:spLocks noGrp="1"/>
          </p:cNvSpPr>
          <p:nvPr>
            <p:ph type="dt" sz="half" idx="10"/>
          </p:nvPr>
        </p:nvSpPr>
        <p:spPr/>
        <p:txBody>
          <a:bodyPr/>
          <a:lstStyle/>
          <a:p>
            <a:fld id="{31CC6D34-26FB-40A0-94D0-137C419E1493}" type="datetime1">
              <a:rPr lang="en-CA" smtClean="0"/>
              <a:t>19/02/2021</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ECE35456-0581-488D-B76E-D688A8F61073}" type="slidenum">
              <a:rPr lang="en-CA" smtClean="0"/>
              <a:t>‹#›</a:t>
            </a:fld>
            <a:endParaRPr lang="en-CA" dirty="0"/>
          </a:p>
        </p:txBody>
      </p:sp>
    </p:spTree>
    <p:extLst>
      <p:ext uri="{BB962C8B-B14F-4D97-AF65-F5344CB8AC3E}">
        <p14:creationId xmlns:p14="http://schemas.microsoft.com/office/powerpoint/2010/main" val="2676516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214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7"/>
            <a:ext cx="4629150" cy="4873625"/>
          </a:xfrm>
        </p:spPr>
        <p:txBody>
          <a:bodyPr anchor="t"/>
          <a:lstStyle>
            <a:lvl1pPr marL="0" indent="0">
              <a:buNone/>
              <a:defRPr sz="2147"/>
            </a:lvl1pPr>
            <a:lvl2pPr marL="306777" indent="0">
              <a:buNone/>
              <a:defRPr sz="1879"/>
            </a:lvl2pPr>
            <a:lvl3pPr marL="613553" indent="0">
              <a:buNone/>
              <a:defRPr sz="1610"/>
            </a:lvl3pPr>
            <a:lvl4pPr marL="920330" indent="0">
              <a:buNone/>
              <a:defRPr sz="1342"/>
            </a:lvl4pPr>
            <a:lvl5pPr marL="1227107" indent="0">
              <a:buNone/>
              <a:defRPr sz="1342"/>
            </a:lvl5pPr>
            <a:lvl6pPr marL="1533883" indent="0">
              <a:buNone/>
              <a:defRPr sz="1342"/>
            </a:lvl6pPr>
            <a:lvl7pPr marL="1840660" indent="0">
              <a:buNone/>
              <a:defRPr sz="1342"/>
            </a:lvl7pPr>
            <a:lvl8pPr marL="2147436" indent="0">
              <a:buNone/>
              <a:defRPr sz="1342"/>
            </a:lvl8pPr>
            <a:lvl9pPr marL="2454213" indent="0">
              <a:buNone/>
              <a:defRPr sz="1342"/>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074"/>
            </a:lvl1pPr>
            <a:lvl2pPr marL="306777" indent="0">
              <a:buNone/>
              <a:defRPr sz="939"/>
            </a:lvl2pPr>
            <a:lvl3pPr marL="613553" indent="0">
              <a:buNone/>
              <a:defRPr sz="805"/>
            </a:lvl3pPr>
            <a:lvl4pPr marL="920330" indent="0">
              <a:buNone/>
              <a:defRPr sz="671"/>
            </a:lvl4pPr>
            <a:lvl5pPr marL="1227107" indent="0">
              <a:buNone/>
              <a:defRPr sz="671"/>
            </a:lvl5pPr>
            <a:lvl6pPr marL="1533883" indent="0">
              <a:buNone/>
              <a:defRPr sz="671"/>
            </a:lvl6pPr>
            <a:lvl7pPr marL="1840660" indent="0">
              <a:buNone/>
              <a:defRPr sz="671"/>
            </a:lvl7pPr>
            <a:lvl8pPr marL="2147436" indent="0">
              <a:buNone/>
              <a:defRPr sz="671"/>
            </a:lvl8pPr>
            <a:lvl9pPr marL="2454213" indent="0">
              <a:buNone/>
              <a:defRPr sz="671"/>
            </a:lvl9pPr>
          </a:lstStyle>
          <a:p>
            <a:pPr lvl="0"/>
            <a:r>
              <a:rPr lang="en-US" smtClean="0"/>
              <a:t>Edit Master text styles</a:t>
            </a:r>
          </a:p>
        </p:txBody>
      </p:sp>
      <p:sp>
        <p:nvSpPr>
          <p:cNvPr id="5" name="Date Placeholder 4"/>
          <p:cNvSpPr>
            <a:spLocks noGrp="1"/>
          </p:cNvSpPr>
          <p:nvPr>
            <p:ph type="dt" sz="half" idx="10"/>
          </p:nvPr>
        </p:nvSpPr>
        <p:spPr/>
        <p:txBody>
          <a:bodyPr/>
          <a:lstStyle/>
          <a:p>
            <a:fld id="{0F18CC22-4A6C-4533-9361-A6EA5876B65D}" type="datetime1">
              <a:rPr lang="en-CA" smtClean="0"/>
              <a:t>19/02/2021</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ECE35456-0581-488D-B76E-D688A8F61073}" type="slidenum">
              <a:rPr lang="en-CA" smtClean="0"/>
              <a:t>‹#›</a:t>
            </a:fld>
            <a:endParaRPr lang="en-CA" dirty="0"/>
          </a:p>
        </p:txBody>
      </p:sp>
    </p:spTree>
    <p:extLst>
      <p:ext uri="{BB962C8B-B14F-4D97-AF65-F5344CB8AC3E}">
        <p14:creationId xmlns:p14="http://schemas.microsoft.com/office/powerpoint/2010/main" val="3473268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9000">
              <a:schemeClr val="bg1"/>
            </a:gs>
            <a:gs pos="100000">
              <a:schemeClr val="accent1">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805">
                <a:solidFill>
                  <a:schemeClr val="tx1">
                    <a:tint val="75000"/>
                  </a:schemeClr>
                </a:solidFill>
              </a:defRPr>
            </a:lvl1pPr>
          </a:lstStyle>
          <a:p>
            <a:fld id="{739DEA60-3076-428D-8A81-F08717E1EBC2}" type="datetime1">
              <a:rPr lang="en-CA" smtClean="0"/>
              <a:t>19/02/2021</a:t>
            </a:fld>
            <a:endParaRPr lang="en-CA" dirty="0"/>
          </a:p>
        </p:txBody>
      </p:sp>
      <p:sp>
        <p:nvSpPr>
          <p:cNvPr id="5" name="Footer Placeholder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805">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805">
                <a:solidFill>
                  <a:schemeClr val="tx1">
                    <a:tint val="75000"/>
                  </a:schemeClr>
                </a:solidFill>
              </a:defRPr>
            </a:lvl1pPr>
          </a:lstStyle>
          <a:p>
            <a:fld id="{DEFCABF7-2ADA-4DA4-B6D1-F4A64C86DE94}" type="slidenum">
              <a:rPr lang="en-CA" smtClean="0"/>
              <a:t>‹#›</a:t>
            </a:fld>
            <a:endParaRPr lang="en-CA" dirty="0"/>
          </a:p>
        </p:txBody>
      </p:sp>
    </p:spTree>
    <p:extLst>
      <p:ext uri="{BB962C8B-B14F-4D97-AF65-F5344CB8AC3E}">
        <p14:creationId xmlns:p14="http://schemas.microsoft.com/office/powerpoint/2010/main" val="24989305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13553" rtl="0" eaLnBrk="1" latinLnBrk="0" hangingPunct="1">
        <a:lnSpc>
          <a:spcPct val="90000"/>
        </a:lnSpc>
        <a:spcBef>
          <a:spcPct val="0"/>
        </a:spcBef>
        <a:buNone/>
        <a:defRPr sz="2952" kern="1200">
          <a:solidFill>
            <a:schemeClr val="tx1"/>
          </a:solidFill>
          <a:latin typeface="+mj-lt"/>
          <a:ea typeface="+mj-ea"/>
          <a:cs typeface="+mj-cs"/>
        </a:defRPr>
      </a:lvl1pPr>
    </p:titleStyle>
    <p:bodyStyle>
      <a:lvl1pPr marL="153388" indent="-153388" algn="l" defTabSz="613553" rtl="0" eaLnBrk="1" latinLnBrk="0" hangingPunct="1">
        <a:lnSpc>
          <a:spcPct val="90000"/>
        </a:lnSpc>
        <a:spcBef>
          <a:spcPts val="671"/>
        </a:spcBef>
        <a:buFont typeface="Arial" panose="020B0604020202020204" pitchFamily="34" charset="0"/>
        <a:buChar char="•"/>
        <a:defRPr sz="1879" kern="1200">
          <a:solidFill>
            <a:schemeClr val="tx1"/>
          </a:solidFill>
          <a:latin typeface="+mn-lt"/>
          <a:ea typeface="+mn-ea"/>
          <a:cs typeface="+mn-cs"/>
        </a:defRPr>
      </a:lvl1pPr>
      <a:lvl2pPr marL="460165" indent="-153388" algn="l" defTabSz="613553" rtl="0" eaLnBrk="1" latinLnBrk="0" hangingPunct="1">
        <a:lnSpc>
          <a:spcPct val="90000"/>
        </a:lnSpc>
        <a:spcBef>
          <a:spcPts val="335"/>
        </a:spcBef>
        <a:buFont typeface="Arial" panose="020B0604020202020204" pitchFamily="34" charset="0"/>
        <a:buChar char="•"/>
        <a:defRPr sz="1610" kern="1200">
          <a:solidFill>
            <a:schemeClr val="tx1"/>
          </a:solidFill>
          <a:latin typeface="+mn-lt"/>
          <a:ea typeface="+mn-ea"/>
          <a:cs typeface="+mn-cs"/>
        </a:defRPr>
      </a:lvl2pPr>
      <a:lvl3pPr marL="766942" indent="-153388" algn="l" defTabSz="613553" rtl="0" eaLnBrk="1" latinLnBrk="0" hangingPunct="1">
        <a:lnSpc>
          <a:spcPct val="90000"/>
        </a:lnSpc>
        <a:spcBef>
          <a:spcPts val="335"/>
        </a:spcBef>
        <a:buFont typeface="Arial" panose="020B0604020202020204" pitchFamily="34" charset="0"/>
        <a:buChar char="•"/>
        <a:defRPr sz="1342" kern="1200">
          <a:solidFill>
            <a:schemeClr val="tx1"/>
          </a:solidFill>
          <a:latin typeface="+mn-lt"/>
          <a:ea typeface="+mn-ea"/>
          <a:cs typeface="+mn-cs"/>
        </a:defRPr>
      </a:lvl3pPr>
      <a:lvl4pPr marL="1073718" indent="-153388" algn="l" defTabSz="613553" rtl="0" eaLnBrk="1" latinLnBrk="0" hangingPunct="1">
        <a:lnSpc>
          <a:spcPct val="90000"/>
        </a:lnSpc>
        <a:spcBef>
          <a:spcPts val="335"/>
        </a:spcBef>
        <a:buFont typeface="Arial" panose="020B0604020202020204" pitchFamily="34" charset="0"/>
        <a:buChar char="•"/>
        <a:defRPr sz="1208" kern="1200">
          <a:solidFill>
            <a:schemeClr val="tx1"/>
          </a:solidFill>
          <a:latin typeface="+mn-lt"/>
          <a:ea typeface="+mn-ea"/>
          <a:cs typeface="+mn-cs"/>
        </a:defRPr>
      </a:lvl4pPr>
      <a:lvl5pPr marL="1380495" indent="-153388" algn="l" defTabSz="613553" rtl="0" eaLnBrk="1" latinLnBrk="0" hangingPunct="1">
        <a:lnSpc>
          <a:spcPct val="90000"/>
        </a:lnSpc>
        <a:spcBef>
          <a:spcPts val="335"/>
        </a:spcBef>
        <a:buFont typeface="Arial" panose="020B0604020202020204" pitchFamily="34" charset="0"/>
        <a:buChar char="•"/>
        <a:defRPr sz="1208" kern="1200">
          <a:solidFill>
            <a:schemeClr val="tx1"/>
          </a:solidFill>
          <a:latin typeface="+mn-lt"/>
          <a:ea typeface="+mn-ea"/>
          <a:cs typeface="+mn-cs"/>
        </a:defRPr>
      </a:lvl5pPr>
      <a:lvl6pPr marL="1687271" indent="-153388" algn="l" defTabSz="613553" rtl="0" eaLnBrk="1" latinLnBrk="0" hangingPunct="1">
        <a:lnSpc>
          <a:spcPct val="90000"/>
        </a:lnSpc>
        <a:spcBef>
          <a:spcPts val="335"/>
        </a:spcBef>
        <a:buFont typeface="Arial" panose="020B0604020202020204" pitchFamily="34" charset="0"/>
        <a:buChar char="•"/>
        <a:defRPr sz="1208" kern="1200">
          <a:solidFill>
            <a:schemeClr val="tx1"/>
          </a:solidFill>
          <a:latin typeface="+mn-lt"/>
          <a:ea typeface="+mn-ea"/>
          <a:cs typeface="+mn-cs"/>
        </a:defRPr>
      </a:lvl6pPr>
      <a:lvl7pPr marL="1994048" indent="-153388" algn="l" defTabSz="613553" rtl="0" eaLnBrk="1" latinLnBrk="0" hangingPunct="1">
        <a:lnSpc>
          <a:spcPct val="90000"/>
        </a:lnSpc>
        <a:spcBef>
          <a:spcPts val="335"/>
        </a:spcBef>
        <a:buFont typeface="Arial" panose="020B0604020202020204" pitchFamily="34" charset="0"/>
        <a:buChar char="•"/>
        <a:defRPr sz="1208" kern="1200">
          <a:solidFill>
            <a:schemeClr val="tx1"/>
          </a:solidFill>
          <a:latin typeface="+mn-lt"/>
          <a:ea typeface="+mn-ea"/>
          <a:cs typeface="+mn-cs"/>
        </a:defRPr>
      </a:lvl7pPr>
      <a:lvl8pPr marL="2300825" indent="-153388" algn="l" defTabSz="613553" rtl="0" eaLnBrk="1" latinLnBrk="0" hangingPunct="1">
        <a:lnSpc>
          <a:spcPct val="90000"/>
        </a:lnSpc>
        <a:spcBef>
          <a:spcPts val="335"/>
        </a:spcBef>
        <a:buFont typeface="Arial" panose="020B0604020202020204" pitchFamily="34" charset="0"/>
        <a:buChar char="•"/>
        <a:defRPr sz="1208" kern="1200">
          <a:solidFill>
            <a:schemeClr val="tx1"/>
          </a:solidFill>
          <a:latin typeface="+mn-lt"/>
          <a:ea typeface="+mn-ea"/>
          <a:cs typeface="+mn-cs"/>
        </a:defRPr>
      </a:lvl8pPr>
      <a:lvl9pPr marL="2607601" indent="-153388" algn="l" defTabSz="613553" rtl="0" eaLnBrk="1" latinLnBrk="0" hangingPunct="1">
        <a:lnSpc>
          <a:spcPct val="90000"/>
        </a:lnSpc>
        <a:spcBef>
          <a:spcPts val="335"/>
        </a:spcBef>
        <a:buFont typeface="Arial" panose="020B0604020202020204" pitchFamily="34" charset="0"/>
        <a:buChar char="•"/>
        <a:defRPr sz="1208" kern="1200">
          <a:solidFill>
            <a:schemeClr val="tx1"/>
          </a:solidFill>
          <a:latin typeface="+mn-lt"/>
          <a:ea typeface="+mn-ea"/>
          <a:cs typeface="+mn-cs"/>
        </a:defRPr>
      </a:lvl9pPr>
    </p:bodyStyle>
    <p:otherStyle>
      <a:defPPr>
        <a:defRPr lang="en-US"/>
      </a:defPPr>
      <a:lvl1pPr marL="0" algn="l" defTabSz="613553" rtl="0" eaLnBrk="1" latinLnBrk="0" hangingPunct="1">
        <a:defRPr sz="1208" kern="1200">
          <a:solidFill>
            <a:schemeClr val="tx1"/>
          </a:solidFill>
          <a:latin typeface="+mn-lt"/>
          <a:ea typeface="+mn-ea"/>
          <a:cs typeface="+mn-cs"/>
        </a:defRPr>
      </a:lvl1pPr>
      <a:lvl2pPr marL="306777" algn="l" defTabSz="613553" rtl="0" eaLnBrk="1" latinLnBrk="0" hangingPunct="1">
        <a:defRPr sz="1208" kern="1200">
          <a:solidFill>
            <a:schemeClr val="tx1"/>
          </a:solidFill>
          <a:latin typeface="+mn-lt"/>
          <a:ea typeface="+mn-ea"/>
          <a:cs typeface="+mn-cs"/>
        </a:defRPr>
      </a:lvl2pPr>
      <a:lvl3pPr marL="613553" algn="l" defTabSz="613553" rtl="0" eaLnBrk="1" latinLnBrk="0" hangingPunct="1">
        <a:defRPr sz="1208" kern="1200">
          <a:solidFill>
            <a:schemeClr val="tx1"/>
          </a:solidFill>
          <a:latin typeface="+mn-lt"/>
          <a:ea typeface="+mn-ea"/>
          <a:cs typeface="+mn-cs"/>
        </a:defRPr>
      </a:lvl3pPr>
      <a:lvl4pPr marL="920330" algn="l" defTabSz="613553" rtl="0" eaLnBrk="1" latinLnBrk="0" hangingPunct="1">
        <a:defRPr sz="1208" kern="1200">
          <a:solidFill>
            <a:schemeClr val="tx1"/>
          </a:solidFill>
          <a:latin typeface="+mn-lt"/>
          <a:ea typeface="+mn-ea"/>
          <a:cs typeface="+mn-cs"/>
        </a:defRPr>
      </a:lvl4pPr>
      <a:lvl5pPr marL="1227107" algn="l" defTabSz="613553" rtl="0" eaLnBrk="1" latinLnBrk="0" hangingPunct="1">
        <a:defRPr sz="1208" kern="1200">
          <a:solidFill>
            <a:schemeClr val="tx1"/>
          </a:solidFill>
          <a:latin typeface="+mn-lt"/>
          <a:ea typeface="+mn-ea"/>
          <a:cs typeface="+mn-cs"/>
        </a:defRPr>
      </a:lvl5pPr>
      <a:lvl6pPr marL="1533883" algn="l" defTabSz="613553" rtl="0" eaLnBrk="1" latinLnBrk="0" hangingPunct="1">
        <a:defRPr sz="1208" kern="1200">
          <a:solidFill>
            <a:schemeClr val="tx1"/>
          </a:solidFill>
          <a:latin typeface="+mn-lt"/>
          <a:ea typeface="+mn-ea"/>
          <a:cs typeface="+mn-cs"/>
        </a:defRPr>
      </a:lvl6pPr>
      <a:lvl7pPr marL="1840660" algn="l" defTabSz="613553" rtl="0" eaLnBrk="1" latinLnBrk="0" hangingPunct="1">
        <a:defRPr sz="1208" kern="1200">
          <a:solidFill>
            <a:schemeClr val="tx1"/>
          </a:solidFill>
          <a:latin typeface="+mn-lt"/>
          <a:ea typeface="+mn-ea"/>
          <a:cs typeface="+mn-cs"/>
        </a:defRPr>
      </a:lvl7pPr>
      <a:lvl8pPr marL="2147436" algn="l" defTabSz="613553" rtl="0" eaLnBrk="1" latinLnBrk="0" hangingPunct="1">
        <a:defRPr sz="1208" kern="1200">
          <a:solidFill>
            <a:schemeClr val="tx1"/>
          </a:solidFill>
          <a:latin typeface="+mn-lt"/>
          <a:ea typeface="+mn-ea"/>
          <a:cs typeface="+mn-cs"/>
        </a:defRPr>
      </a:lvl8pPr>
      <a:lvl9pPr marL="2454213" algn="l" defTabSz="613553" rtl="0" eaLnBrk="1" latinLnBrk="0" hangingPunct="1">
        <a:defRPr sz="12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https://docs.microsoft.com/en-us/learn/azur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aws.amazon.com/training/path-architecting/" TargetMode="Externa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cloud.google.com/certification"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hyperlink" Target="https://www.globalknowledge.com/ca-en/course/120159/cloud-technology-associate/" TargetMode="External"/><Relationship Id="rId18" Type="http://schemas.openxmlformats.org/officeDocument/2006/relationships/image" Target="../media/image22.png"/><Relationship Id="rId3" Type="http://schemas.openxmlformats.org/officeDocument/2006/relationships/image" Target="../media/image21.png"/><Relationship Id="rId7" Type="http://schemas.openxmlformats.org/officeDocument/2006/relationships/diagramColors" Target="../diagrams/colors1.xml"/><Relationship Id="rId12" Type="http://schemas.openxmlformats.org/officeDocument/2006/relationships/hyperlink" Target="https://www.webagesolutions.com/courses/AZ-900-microsoft-azure-fundamentals" TargetMode="External"/><Relationship Id="rId17" Type="http://schemas.openxmlformats.org/officeDocument/2006/relationships/hyperlink" Target="https://www.cloudcredential.org/" TargetMode="External"/><Relationship Id="rId2" Type="http://schemas.openxmlformats.org/officeDocument/2006/relationships/notesSlide" Target="../notesSlides/notesSlide11.xml"/><Relationship Id="rId16" Type="http://schemas.openxmlformats.org/officeDocument/2006/relationships/hyperlink" Target="https://www.aws.training/LearningLibrary" TargetMode="Externa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hyperlink" Target="https://www.webagesolutions.com/courses/AZ-203-developing-solutions-for-microsoft-azure" TargetMode="External"/><Relationship Id="rId5" Type="http://schemas.openxmlformats.org/officeDocument/2006/relationships/diagramLayout" Target="../diagrams/layout1.xml"/><Relationship Id="rId15" Type="http://schemas.openxmlformats.org/officeDocument/2006/relationships/hyperlink" Target="https://docs.microsoft.com/en-ca/learn/azure/" TargetMode="External"/><Relationship Id="rId10" Type="http://schemas.openxmlformats.org/officeDocument/2006/relationships/hyperlink" Target="https://www.webagesolutions.com/courses/AZ-400-microsoft-azure-devops-solutions" TargetMode="External"/><Relationship Id="rId19" Type="http://schemas.openxmlformats.org/officeDocument/2006/relationships/image" Target="../media/image23.png"/><Relationship Id="rId4" Type="http://schemas.openxmlformats.org/officeDocument/2006/relationships/diagramData" Target="../diagrams/data1.xml"/><Relationship Id="rId9" Type="http://schemas.openxmlformats.org/officeDocument/2006/relationships/hyperlink" Target="https://www.webagesolutions.com/courses/AZ-103-microsoft-azure-administrator" TargetMode="External"/><Relationship Id="rId14" Type="http://schemas.openxmlformats.org/officeDocument/2006/relationships/hyperlink" Target="https://cloudacademy.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ialogue/grp/BU6518687/Strategies%20and%20Governance/ESDC%20Cloud%20Adoption%20Strategy%202019-2022%20V1.0%20-%20PMB%20NOV%202019.pptx"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mailto:EDSC.Infonuagique-Cloud.ESDC1@hrsdc-rhdcc.gc.c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s://cloudacademy.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EDSC.Infonuagique-Cloud.ESDC1@hrsdc-rhdcc.gc.ca" TargetMode="External"/><Relationship Id="rId2" Type="http://schemas.openxmlformats.org/officeDocument/2006/relationships/hyperlink" Target="https://dialogue/grp/BU6518687/SitePages/Home.aspx" TargetMode="External"/><Relationship Id="rId1" Type="http://schemas.openxmlformats.org/officeDocument/2006/relationships/slideLayout" Target="../slideLayouts/slideLayout2.xml"/><Relationship Id="rId4" Type="http://schemas.openxmlformats.org/officeDocument/2006/relationships/hyperlink" Target="mailto:leigh.s.gardner@hrsdc-rhdcc.gc.c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rot="18900000">
            <a:off x="68683" y="4255441"/>
            <a:ext cx="2904078" cy="834219"/>
            <a:chOff x="3198250" y="6438957"/>
            <a:chExt cx="2005479" cy="326873"/>
          </a:xfrm>
        </p:grpSpPr>
        <p:sp>
          <p:nvSpPr>
            <p:cNvPr id="32" name="Rectangle 31"/>
            <p:cNvSpPr/>
            <p:nvPr/>
          </p:nvSpPr>
          <p:spPr>
            <a:xfrm>
              <a:off x="3198391" y="6572764"/>
              <a:ext cx="2005335" cy="114806"/>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33" name="Rectangle 32"/>
            <p:cNvSpPr/>
            <p:nvPr/>
          </p:nvSpPr>
          <p:spPr>
            <a:xfrm>
              <a:off x="3199217" y="6522711"/>
              <a:ext cx="2004512" cy="78791"/>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34" name="Rectangle 33"/>
            <p:cNvSpPr/>
            <p:nvPr/>
          </p:nvSpPr>
          <p:spPr>
            <a:xfrm>
              <a:off x="3199077" y="6438957"/>
              <a:ext cx="2004512" cy="81874"/>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35" name="Rectangle 34"/>
            <p:cNvSpPr/>
            <p:nvPr/>
          </p:nvSpPr>
          <p:spPr>
            <a:xfrm>
              <a:off x="3198250" y="6689658"/>
              <a:ext cx="2005335" cy="76172"/>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grpSp>
      <p:grpSp>
        <p:nvGrpSpPr>
          <p:cNvPr id="26" name="Group 25"/>
          <p:cNvGrpSpPr/>
          <p:nvPr/>
        </p:nvGrpSpPr>
        <p:grpSpPr>
          <a:xfrm rot="2700000">
            <a:off x="-196161" y="1950624"/>
            <a:ext cx="3846974" cy="761907"/>
            <a:chOff x="3198396" y="6439160"/>
            <a:chExt cx="2005335" cy="326878"/>
          </a:xfrm>
        </p:grpSpPr>
        <p:sp>
          <p:nvSpPr>
            <p:cNvPr id="27" name="Rectangle 26"/>
            <p:cNvSpPr/>
            <p:nvPr/>
          </p:nvSpPr>
          <p:spPr>
            <a:xfrm>
              <a:off x="3198396" y="6572769"/>
              <a:ext cx="2005335" cy="114806"/>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28" name="Rectangle 27"/>
            <p:cNvSpPr/>
            <p:nvPr/>
          </p:nvSpPr>
          <p:spPr>
            <a:xfrm>
              <a:off x="3199219" y="6522717"/>
              <a:ext cx="2004512" cy="78791"/>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29" name="Rectangle 28"/>
            <p:cNvSpPr/>
            <p:nvPr/>
          </p:nvSpPr>
          <p:spPr>
            <a:xfrm>
              <a:off x="3199219" y="6439160"/>
              <a:ext cx="2004512" cy="81874"/>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30" name="Rectangle 29"/>
            <p:cNvSpPr/>
            <p:nvPr/>
          </p:nvSpPr>
          <p:spPr>
            <a:xfrm>
              <a:off x="3198396" y="6689866"/>
              <a:ext cx="2005335" cy="76172"/>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grpSp>
      <p:pic>
        <p:nvPicPr>
          <p:cNvPr id="89" name="Picture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352" y="6320125"/>
            <a:ext cx="1261603" cy="232441"/>
          </a:xfrm>
          <a:prstGeom prst="rect">
            <a:avLst/>
          </a:prstGeom>
        </p:spPr>
      </p:pic>
      <p:grpSp>
        <p:nvGrpSpPr>
          <p:cNvPr id="72" name="Group 71"/>
          <p:cNvGrpSpPr/>
          <p:nvPr/>
        </p:nvGrpSpPr>
        <p:grpSpPr>
          <a:xfrm>
            <a:off x="3" y="2"/>
            <a:ext cx="9143998" cy="1122363"/>
            <a:chOff x="0" y="0"/>
            <a:chExt cx="9381067" cy="1122363"/>
          </a:xfrm>
        </p:grpSpPr>
        <p:sp>
          <p:nvSpPr>
            <p:cNvPr id="73" name="Rectangle 72"/>
            <p:cNvSpPr/>
            <p:nvPr/>
          </p:nvSpPr>
          <p:spPr>
            <a:xfrm>
              <a:off x="0" y="0"/>
              <a:ext cx="9381067" cy="11223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pic>
          <p:nvPicPr>
            <p:cNvPr id="74" name="Picture 73"/>
            <p:cNvPicPr>
              <a:picLocks noChangeAspect="1"/>
            </p:cNvPicPr>
            <p:nvPr/>
          </p:nvPicPr>
          <p:blipFill rotWithShape="1">
            <a:blip r:embed="rId3">
              <a:extLst>
                <a:ext uri="{28A0092B-C50C-407E-A947-70E740481C1C}">
                  <a14:useLocalDpi xmlns:a14="http://schemas.microsoft.com/office/drawing/2010/main" val="0"/>
                </a:ext>
              </a:extLst>
            </a:blip>
            <a:srcRect l="4115" t="7654" r="4362" b="87037"/>
            <a:stretch/>
          </p:blipFill>
          <p:spPr>
            <a:xfrm>
              <a:off x="376296" y="524932"/>
              <a:ext cx="8368830" cy="364067"/>
            </a:xfrm>
            <a:prstGeom prst="rect">
              <a:avLst/>
            </a:prstGeom>
          </p:spPr>
        </p:pic>
      </p:grpSp>
      <p:grpSp>
        <p:nvGrpSpPr>
          <p:cNvPr id="75" name="Group 74"/>
          <p:cNvGrpSpPr/>
          <p:nvPr/>
        </p:nvGrpSpPr>
        <p:grpSpPr>
          <a:xfrm>
            <a:off x="450604" y="865332"/>
            <a:ext cx="8244007" cy="183452"/>
            <a:chOff x="2029725" y="5157697"/>
            <a:chExt cx="1776623" cy="354351"/>
          </a:xfrm>
        </p:grpSpPr>
        <p:sp>
          <p:nvSpPr>
            <p:cNvPr id="76" name="Rectangle 75"/>
            <p:cNvSpPr/>
            <p:nvPr/>
          </p:nvSpPr>
          <p:spPr>
            <a:xfrm>
              <a:off x="2029726" y="5456419"/>
              <a:ext cx="1776622" cy="55629"/>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77" name="Rectangle 76"/>
            <p:cNvSpPr/>
            <p:nvPr/>
          </p:nvSpPr>
          <p:spPr>
            <a:xfrm>
              <a:off x="2029725" y="5357824"/>
              <a:ext cx="1776622" cy="55629"/>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78" name="Rectangle 77"/>
            <p:cNvSpPr/>
            <p:nvPr/>
          </p:nvSpPr>
          <p:spPr>
            <a:xfrm>
              <a:off x="2029725" y="5256085"/>
              <a:ext cx="1776622" cy="55629"/>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79" name="Rectangle 78"/>
            <p:cNvSpPr/>
            <p:nvPr/>
          </p:nvSpPr>
          <p:spPr>
            <a:xfrm>
              <a:off x="2029725" y="5157697"/>
              <a:ext cx="1776622" cy="55805"/>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grpSp>
      <p:sp>
        <p:nvSpPr>
          <p:cNvPr id="2" name="Rectangle 1"/>
          <p:cNvSpPr/>
          <p:nvPr/>
        </p:nvSpPr>
        <p:spPr>
          <a:xfrm>
            <a:off x="3096174" y="2044664"/>
            <a:ext cx="5229680" cy="3970318"/>
          </a:xfrm>
          <a:prstGeom prst="rect">
            <a:avLst/>
          </a:prstGeom>
        </p:spPr>
        <p:txBody>
          <a:bodyPr wrap="square">
            <a:spAutoFit/>
          </a:bodyPr>
          <a:lstStyle/>
          <a:p>
            <a:pPr algn="ctr"/>
            <a:r>
              <a:rPr lang="en-US" sz="3600" b="1" dirty="0" smtClean="0">
                <a:solidFill>
                  <a:srgbClr val="183D5E"/>
                </a:solidFill>
                <a:latin typeface="Arial" panose="020B0604020202020204" pitchFamily="34" charset="0"/>
                <a:cs typeface="Arial" panose="020B0604020202020204" pitchFamily="34" charset="0"/>
              </a:rPr>
              <a:t>Cloud Centre of Excellence (CCoE)</a:t>
            </a:r>
          </a:p>
          <a:p>
            <a:pPr algn="ctr"/>
            <a:endParaRPr lang="en-US" sz="3600" b="1" dirty="0">
              <a:solidFill>
                <a:srgbClr val="183D5E"/>
              </a:solidFill>
              <a:latin typeface="Arial" panose="020B0604020202020204" pitchFamily="34" charset="0"/>
              <a:cs typeface="Arial" panose="020B0604020202020204" pitchFamily="34" charset="0"/>
            </a:endParaRPr>
          </a:p>
          <a:p>
            <a:pPr algn="ctr"/>
            <a:r>
              <a:rPr lang="en-US" sz="3600" b="1" dirty="0" smtClean="0">
                <a:solidFill>
                  <a:srgbClr val="183D5E"/>
                </a:solidFill>
                <a:latin typeface="Arial" panose="020B0604020202020204" pitchFamily="34" charset="0"/>
                <a:cs typeface="Arial" panose="020B0604020202020204" pitchFamily="34" charset="0"/>
              </a:rPr>
              <a:t>Update on cloud and </a:t>
            </a:r>
            <a:r>
              <a:rPr lang="en-US" sz="3600" b="1" dirty="0">
                <a:solidFill>
                  <a:srgbClr val="183D5E"/>
                </a:solidFill>
                <a:latin typeface="Arial" panose="020B0604020202020204" pitchFamily="34" charset="0"/>
                <a:cs typeface="Arial" panose="020B0604020202020204" pitchFamily="34" charset="0"/>
              </a:rPr>
              <a:t>c</a:t>
            </a:r>
            <a:r>
              <a:rPr lang="en-US" sz="3600" b="1" dirty="0" smtClean="0">
                <a:solidFill>
                  <a:srgbClr val="183D5E"/>
                </a:solidFill>
                <a:latin typeface="Arial" panose="020B0604020202020204" pitchFamily="34" charset="0"/>
                <a:cs typeface="Arial" panose="020B0604020202020204" pitchFamily="34" charset="0"/>
              </a:rPr>
              <a:t>loud </a:t>
            </a:r>
            <a:r>
              <a:rPr lang="en-US" sz="3600" b="1" dirty="0">
                <a:solidFill>
                  <a:srgbClr val="183D5E"/>
                </a:solidFill>
                <a:latin typeface="Arial" panose="020B0604020202020204" pitchFamily="34" charset="0"/>
                <a:cs typeface="Arial" panose="020B0604020202020204" pitchFamily="34" charset="0"/>
              </a:rPr>
              <a:t>t</a:t>
            </a:r>
            <a:r>
              <a:rPr lang="en-US" sz="3600" b="1" dirty="0" smtClean="0">
                <a:solidFill>
                  <a:srgbClr val="183D5E"/>
                </a:solidFill>
                <a:latin typeface="Arial" panose="020B0604020202020204" pitchFamily="34" charset="0"/>
                <a:cs typeface="Arial" panose="020B0604020202020204" pitchFamily="34" charset="0"/>
              </a:rPr>
              <a:t>raining</a:t>
            </a:r>
          </a:p>
          <a:p>
            <a:pPr algn="ctr"/>
            <a:endParaRPr lang="en-US" sz="3600" b="1" dirty="0">
              <a:solidFill>
                <a:srgbClr val="183D5E"/>
              </a:solidFill>
              <a:latin typeface="Arial" panose="020B0604020202020204" pitchFamily="34" charset="0"/>
              <a:cs typeface="Arial" panose="020B0604020202020204" pitchFamily="34" charset="0"/>
            </a:endParaRPr>
          </a:p>
          <a:p>
            <a:pPr algn="ctr"/>
            <a:r>
              <a:rPr lang="en-US" sz="3600" b="1" dirty="0" smtClean="0">
                <a:solidFill>
                  <a:srgbClr val="183D5E"/>
                </a:solidFill>
                <a:latin typeface="Arial" panose="020B0604020202020204" pitchFamily="34" charset="0"/>
                <a:cs typeface="Arial" panose="020B0604020202020204" pitchFamily="34" charset="0"/>
              </a:rPr>
              <a:t> </a:t>
            </a:r>
            <a:endParaRPr lang="fr-CA" sz="3600" dirty="0"/>
          </a:p>
        </p:txBody>
      </p:sp>
      <p:sp>
        <p:nvSpPr>
          <p:cNvPr id="4" name="TextBox 3"/>
          <p:cNvSpPr txBox="1"/>
          <p:nvPr/>
        </p:nvSpPr>
        <p:spPr>
          <a:xfrm>
            <a:off x="6978316" y="6251679"/>
            <a:ext cx="3789947" cy="369332"/>
          </a:xfrm>
          <a:prstGeom prst="rect">
            <a:avLst/>
          </a:prstGeom>
          <a:noFill/>
        </p:spPr>
        <p:txBody>
          <a:bodyPr wrap="square" rtlCol="0">
            <a:spAutoFit/>
          </a:bodyPr>
          <a:lstStyle/>
          <a:p>
            <a:r>
              <a:rPr lang="en-CA" dirty="0" smtClean="0">
                <a:solidFill>
                  <a:schemeClr val="tx2"/>
                </a:solidFill>
              </a:rPr>
              <a:t>February 2021</a:t>
            </a:r>
            <a:endParaRPr lang="en-CA" dirty="0">
              <a:solidFill>
                <a:schemeClr val="tx2"/>
              </a:solidFill>
            </a:endParaRPr>
          </a:p>
        </p:txBody>
      </p:sp>
    </p:spTree>
    <p:extLst>
      <p:ext uri="{BB962C8B-B14F-4D97-AF65-F5344CB8AC3E}">
        <p14:creationId xmlns:p14="http://schemas.microsoft.com/office/powerpoint/2010/main" val="31669172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15268"/>
            <a:ext cx="7886700" cy="1325563"/>
          </a:xfrm>
        </p:spPr>
        <p:txBody>
          <a:bodyPr>
            <a:normAutofit/>
          </a:bodyPr>
          <a:lstStyle/>
          <a:p>
            <a:pPr algn="ctr"/>
            <a:r>
              <a:rPr lang="fr-CA" sz="3600" b="1" dirty="0" smtClean="0">
                <a:solidFill>
                  <a:schemeClr val="tx2"/>
                </a:solidFill>
                <a:latin typeface="Arial" panose="020B0604020202020204" pitchFamily="34" charset="0"/>
                <a:cs typeface="Arial" panose="020B0604020202020204" pitchFamily="34" charset="0"/>
              </a:rPr>
              <a:t>Annex</a:t>
            </a:r>
            <a:endParaRPr lang="fr-CA" sz="3600" b="1" dirty="0">
              <a:solidFill>
                <a:schemeClr val="tx2"/>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CE35456-0581-488D-B76E-D688A8F61073}" type="slidenum">
              <a:rPr lang="en-CA" smtClean="0"/>
              <a:t>10</a:t>
            </a:fld>
            <a:endParaRPr lang="en-CA" dirty="0"/>
          </a:p>
        </p:txBody>
      </p:sp>
    </p:spTree>
    <p:extLst>
      <p:ext uri="{BB962C8B-B14F-4D97-AF65-F5344CB8AC3E}">
        <p14:creationId xmlns:p14="http://schemas.microsoft.com/office/powerpoint/2010/main" val="1823810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281A8-88FE-449C-935A-D11EFADE6C88}"/>
              </a:ext>
            </a:extLst>
          </p:cNvPr>
          <p:cNvSpPr>
            <a:spLocks noGrp="1"/>
          </p:cNvSpPr>
          <p:nvPr>
            <p:ph type="title"/>
          </p:nvPr>
        </p:nvSpPr>
        <p:spPr>
          <a:xfrm>
            <a:off x="490228" y="145530"/>
            <a:ext cx="8263890" cy="679519"/>
          </a:xfrm>
        </p:spPr>
        <p:txBody>
          <a:bodyPr>
            <a:noAutofit/>
          </a:bodyPr>
          <a:lstStyle/>
          <a:p>
            <a:pPr algn="ctr"/>
            <a:r>
              <a:rPr lang="en-US" sz="2950" dirty="0" smtClean="0">
                <a:solidFill>
                  <a:schemeClr val="tx2"/>
                </a:solidFill>
                <a:latin typeface="+mn-lt"/>
              </a:rPr>
              <a:t>MS Azure </a:t>
            </a:r>
            <a:r>
              <a:rPr lang="en-US" sz="2950" dirty="0">
                <a:solidFill>
                  <a:schemeClr val="tx2"/>
                </a:solidFill>
                <a:latin typeface="+mn-lt"/>
              </a:rPr>
              <a:t>T</a:t>
            </a:r>
            <a:r>
              <a:rPr lang="en-US" sz="2950" dirty="0" smtClean="0">
                <a:solidFill>
                  <a:schemeClr val="tx2"/>
                </a:solidFill>
                <a:latin typeface="+mn-lt"/>
              </a:rPr>
              <a:t>raining </a:t>
            </a:r>
            <a:r>
              <a:rPr lang="en-US" sz="2950" dirty="0">
                <a:solidFill>
                  <a:schemeClr val="tx2"/>
                </a:solidFill>
                <a:latin typeface="+mn-lt"/>
              </a:rPr>
              <a:t>and </a:t>
            </a:r>
            <a:r>
              <a:rPr lang="en-US" sz="2950" dirty="0" smtClean="0">
                <a:solidFill>
                  <a:schemeClr val="tx2"/>
                </a:solidFill>
                <a:latin typeface="+mn-lt"/>
              </a:rPr>
              <a:t>Certifications</a:t>
            </a:r>
            <a:endParaRPr lang="en-IN" sz="2950" dirty="0">
              <a:solidFill>
                <a:schemeClr val="tx2"/>
              </a:solidFill>
              <a:latin typeface="+mn-lt"/>
            </a:endParaRPr>
          </a:p>
        </p:txBody>
      </p:sp>
      <p:sp>
        <p:nvSpPr>
          <p:cNvPr id="92" name="Rectangle 91">
            <a:extLst>
              <a:ext uri="{FF2B5EF4-FFF2-40B4-BE49-F238E27FC236}">
                <a16:creationId xmlns:a16="http://schemas.microsoft.com/office/drawing/2014/main" id="{E9203CF9-0B51-4251-8205-8E36D3E8D820}"/>
              </a:ext>
            </a:extLst>
          </p:cNvPr>
          <p:cNvSpPr/>
          <p:nvPr/>
        </p:nvSpPr>
        <p:spPr bwMode="auto">
          <a:xfrm>
            <a:off x="2687491" y="1864029"/>
            <a:ext cx="1235388" cy="246221"/>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sp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defTabSz="685775">
              <a:defRPr/>
            </a:pPr>
            <a:r>
              <a:rPr lang="en-US" sz="1600" b="1" dirty="0">
                <a:ln w="3175">
                  <a:noFill/>
                </a:ln>
                <a:solidFill>
                  <a:schemeClr val="accent2"/>
                </a:solidFill>
                <a:latin typeface="+mj-lt"/>
                <a:cs typeface="Segoe UI" panose="020B0502040204020203" pitchFamily="34" charset="0"/>
              </a:rPr>
              <a:t>Apps &amp; Infra</a:t>
            </a:r>
          </a:p>
        </p:txBody>
      </p:sp>
      <p:sp>
        <p:nvSpPr>
          <p:cNvPr id="95" name="Oval 94">
            <a:extLst>
              <a:ext uri="{FF2B5EF4-FFF2-40B4-BE49-F238E27FC236}">
                <a16:creationId xmlns:a16="http://schemas.microsoft.com/office/drawing/2014/main" id="{F9994AB0-3604-4C37-9631-5D5145E7C2B5}"/>
              </a:ext>
            </a:extLst>
          </p:cNvPr>
          <p:cNvSpPr/>
          <p:nvPr/>
        </p:nvSpPr>
        <p:spPr bwMode="auto">
          <a:xfrm>
            <a:off x="2215706" y="1694894"/>
            <a:ext cx="406813" cy="40681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defRPr/>
            </a:pPr>
            <a:endParaRPr lang="en-US" sz="120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22765BA4-45C8-42B9-A40E-9895A9A90369}"/>
              </a:ext>
            </a:extLst>
          </p:cNvPr>
          <p:cNvSpPr/>
          <p:nvPr/>
        </p:nvSpPr>
        <p:spPr bwMode="auto">
          <a:xfrm>
            <a:off x="4797829" y="2577620"/>
            <a:ext cx="902090" cy="246221"/>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t" anchorCtr="0" forceAA="0" compatLnSpc="1">
            <a:prstTxWarp prst="textNoShape">
              <a:avLst/>
            </a:prstTxWarp>
            <a:sp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defRPr/>
            </a:pPr>
            <a:r>
              <a:rPr lang="en-US" sz="1600" b="1" dirty="0">
                <a:ln w="3175">
                  <a:noFill/>
                </a:ln>
                <a:solidFill>
                  <a:schemeClr val="accent2"/>
                </a:solidFill>
                <a:latin typeface="+mj-lt"/>
                <a:cs typeface="Segoe UI" panose="020B0502040204020203" pitchFamily="34" charset="0"/>
              </a:rPr>
              <a:t>Data &amp; AI</a:t>
            </a:r>
          </a:p>
        </p:txBody>
      </p:sp>
      <p:sp>
        <p:nvSpPr>
          <p:cNvPr id="120" name="exam beta" hidden="1">
            <a:extLst>
              <a:ext uri="{FF2B5EF4-FFF2-40B4-BE49-F238E27FC236}">
                <a16:creationId xmlns:a16="http://schemas.microsoft.com/office/drawing/2014/main" id="{5D917998-31B0-4DAB-9E46-B929D82D132C}"/>
              </a:ext>
            </a:extLst>
          </p:cNvPr>
          <p:cNvSpPr txBox="1"/>
          <p:nvPr/>
        </p:nvSpPr>
        <p:spPr>
          <a:xfrm>
            <a:off x="4964597" y="5515580"/>
            <a:ext cx="3788706" cy="230832"/>
          </a:xfrm>
          <a:prstGeom prst="rect">
            <a:avLst/>
          </a:prstGeom>
          <a:noFill/>
        </p:spPr>
        <p:txBody>
          <a:bodyPr wrap="square" rtlCol="0">
            <a:spAutoFit/>
          </a:bodyPr>
          <a:lstStyle/>
          <a:p>
            <a:pPr algn="r" defTabSz="685800">
              <a:defRPr/>
            </a:pPr>
            <a:endParaRPr lang="en-US" sz="900" i="1">
              <a:solidFill>
                <a:prstClr val="black"/>
              </a:solidFill>
              <a:latin typeface="Segoe UI" panose="020B0502040204020203" pitchFamily="34" charset="0"/>
              <a:cs typeface="Segoe UI" panose="020B0502040204020203" pitchFamily="34" charset="0"/>
            </a:endParaRPr>
          </a:p>
        </p:txBody>
      </p:sp>
      <p:sp>
        <p:nvSpPr>
          <p:cNvPr id="51" name="Footer Placeholder 17">
            <a:extLst>
              <a:ext uri="{FF2B5EF4-FFF2-40B4-BE49-F238E27FC236}">
                <a16:creationId xmlns:a16="http://schemas.microsoft.com/office/drawing/2014/main" id="{65D0CE1D-4384-4F30-BEDA-3300F1C67070}"/>
              </a:ext>
            </a:extLst>
          </p:cNvPr>
          <p:cNvSpPr txBox="1">
            <a:spLocks/>
          </p:cNvSpPr>
          <p:nvPr/>
        </p:nvSpPr>
        <p:spPr>
          <a:xfrm>
            <a:off x="7831553" y="6446616"/>
            <a:ext cx="963405" cy="115416"/>
          </a:xfrm>
          <a:prstGeom prst="rect">
            <a:avLst/>
          </a:prstGeom>
        </p:spPr>
        <p:txBody>
          <a:bodyPr vert="horz" wrap="none" lIns="0" tIns="0" rIns="0" bIns="0" rtlCol="0" anchor="ctr">
            <a:sp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800">
              <a:defRPr/>
            </a:pPr>
            <a:r>
              <a:rPr lang="en-US" sz="750" b="1" dirty="0">
                <a:solidFill>
                  <a:schemeClr val="tx1"/>
                </a:solidFill>
              </a:rPr>
              <a:t>Last updated: </a:t>
            </a:r>
            <a:r>
              <a:rPr lang="en-US" sz="750" dirty="0">
                <a:solidFill>
                  <a:schemeClr val="tx1"/>
                </a:solidFill>
              </a:rPr>
              <a:t>June 2020</a:t>
            </a:r>
          </a:p>
        </p:txBody>
      </p:sp>
      <p:sp>
        <p:nvSpPr>
          <p:cNvPr id="111" name="Rectangle 110">
            <a:extLst>
              <a:ext uri="{FF2B5EF4-FFF2-40B4-BE49-F238E27FC236}">
                <a16:creationId xmlns:a16="http://schemas.microsoft.com/office/drawing/2014/main" id="{C937496C-3141-44D0-AB77-E7F604294DC8}"/>
              </a:ext>
              <a:ext uri="{C183D7F6-B498-43B3-948B-1728B52AA6E4}">
                <adec:decorative xmlns="" xmlns:adec="http://schemas.microsoft.com/office/drawing/2017/decorative" val="1"/>
              </a:ext>
            </a:extLst>
          </p:cNvPr>
          <p:cNvSpPr/>
          <p:nvPr/>
        </p:nvSpPr>
        <p:spPr>
          <a:xfrm>
            <a:off x="6082318" y="2110250"/>
            <a:ext cx="2946169" cy="3679632"/>
          </a:xfrm>
          <a:prstGeom prst="rect">
            <a:avLst/>
          </a:prstGeom>
          <a:noFill/>
          <a:ln w="63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99557">
              <a:spcBef>
                <a:spcPts val="225"/>
              </a:spcBef>
              <a:defRPr/>
            </a:pPr>
            <a:r>
              <a:rPr lang="en-US" sz="1200" b="1" dirty="0" smtClean="0">
                <a:ln w="3175">
                  <a:noFill/>
                </a:ln>
                <a:solidFill>
                  <a:schemeClr val="tx1"/>
                </a:solidFill>
                <a:cs typeface="Segoe UI Semibold" panose="020B0702040204020203" pitchFamily="34" charset="0"/>
              </a:rPr>
              <a:t>Deep </a:t>
            </a:r>
            <a:r>
              <a:rPr lang="en-US" sz="1200" b="1" dirty="0">
                <a:ln w="3175">
                  <a:noFill/>
                </a:ln>
                <a:solidFill>
                  <a:schemeClr val="tx1"/>
                </a:solidFill>
                <a:cs typeface="Segoe UI Semibold" panose="020B0702040204020203" pitchFamily="34" charset="0"/>
              </a:rPr>
              <a:t>technical skills managing industry solutions</a:t>
            </a:r>
          </a:p>
        </p:txBody>
      </p:sp>
      <p:sp>
        <p:nvSpPr>
          <p:cNvPr id="39" name="Rectangle 38">
            <a:extLst>
              <a:ext uri="{FF2B5EF4-FFF2-40B4-BE49-F238E27FC236}">
                <a16:creationId xmlns:a16="http://schemas.microsoft.com/office/drawing/2014/main" id="{F6F4E672-ACF6-4A74-9750-19C4C09A0DCB}"/>
              </a:ext>
              <a:ext uri="{C183D7F6-B498-43B3-948B-1728B52AA6E4}">
                <adec:decorative xmlns="" xmlns:adec="http://schemas.microsoft.com/office/drawing/2017/decorative" val="1"/>
              </a:ext>
            </a:extLst>
          </p:cNvPr>
          <p:cNvSpPr/>
          <p:nvPr/>
        </p:nvSpPr>
        <p:spPr>
          <a:xfrm>
            <a:off x="386145" y="2110250"/>
            <a:ext cx="5683126" cy="2741609"/>
          </a:xfrm>
          <a:prstGeom prst="rect">
            <a:avLst/>
          </a:prstGeom>
          <a:noFill/>
          <a:ln w="63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99557">
              <a:spcBef>
                <a:spcPts val="225"/>
              </a:spcBef>
              <a:defRPr/>
            </a:pPr>
            <a:r>
              <a:rPr lang="en-US" sz="1600" b="1" dirty="0">
                <a:ln w="3175">
                  <a:noFill/>
                </a:ln>
                <a:solidFill>
                  <a:schemeClr val="accent2"/>
                </a:solidFill>
                <a:latin typeface="+mj-lt"/>
                <a:cs typeface="Segoe UI" panose="020B0502040204020203" pitchFamily="34" charset="0"/>
              </a:rPr>
              <a:t>Role-based</a:t>
            </a:r>
            <a:endParaRPr lang="en-US" sz="2000" b="1" dirty="0">
              <a:ln w="3175">
                <a:noFill/>
              </a:ln>
              <a:solidFill>
                <a:schemeClr val="accent2"/>
              </a:solidFill>
              <a:latin typeface="+mj-lt"/>
              <a:cs typeface="Segoe UI" panose="020B0502040204020203" pitchFamily="34" charset="0"/>
            </a:endParaRPr>
          </a:p>
          <a:p>
            <a:pPr defTabSz="699557">
              <a:spcBef>
                <a:spcPts val="225"/>
              </a:spcBef>
              <a:defRPr/>
            </a:pPr>
            <a:r>
              <a:rPr lang="en-US" sz="1200" b="1" dirty="0">
                <a:ln w="3175">
                  <a:noFill/>
                </a:ln>
                <a:solidFill>
                  <a:schemeClr val="tx1"/>
                </a:solidFill>
                <a:cs typeface="Segoe UI Semibold" panose="020B0702040204020203" pitchFamily="34" charset="0"/>
              </a:rPr>
              <a:t>Technical skills required </a:t>
            </a:r>
            <a:br>
              <a:rPr lang="en-US" sz="1200" b="1" dirty="0">
                <a:ln w="3175">
                  <a:noFill/>
                </a:ln>
                <a:solidFill>
                  <a:schemeClr val="tx1"/>
                </a:solidFill>
                <a:cs typeface="Segoe UI Semibold" panose="020B0702040204020203" pitchFamily="34" charset="0"/>
              </a:rPr>
            </a:br>
            <a:r>
              <a:rPr lang="en-US" sz="1200" b="1" dirty="0">
                <a:ln w="3175">
                  <a:noFill/>
                </a:ln>
                <a:solidFill>
                  <a:schemeClr val="tx1"/>
                </a:solidFill>
                <a:cs typeface="Segoe UI Semibold" panose="020B0702040204020203" pitchFamily="34" charset="0"/>
              </a:rPr>
              <a:t>to perform a job</a:t>
            </a:r>
          </a:p>
        </p:txBody>
      </p:sp>
      <p:sp>
        <p:nvSpPr>
          <p:cNvPr id="50" name="Rectangle 49">
            <a:extLst>
              <a:ext uri="{FF2B5EF4-FFF2-40B4-BE49-F238E27FC236}">
                <a16:creationId xmlns:a16="http://schemas.microsoft.com/office/drawing/2014/main" id="{0808BA9F-E619-4D93-A14A-8377D027346F}"/>
              </a:ext>
            </a:extLst>
          </p:cNvPr>
          <p:cNvSpPr/>
          <p:nvPr/>
        </p:nvSpPr>
        <p:spPr bwMode="auto">
          <a:xfrm>
            <a:off x="1363575" y="3728121"/>
            <a:ext cx="677814" cy="215444"/>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horz" wrap="none" lIns="0" tIns="0" rIns="0" bIns="0" numCol="1" spcCol="0" rtlCol="0" fromWordArt="0" anchor="ctr" anchorCtr="0" forceAA="0" compatLnSpc="1">
            <a:prstTxWarp prst="textNoShape">
              <a:avLst/>
            </a:prstTxWarp>
            <a:sp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r" defTabSz="685775">
              <a:defRPr/>
            </a:pPr>
            <a:r>
              <a:rPr lang="en-US" sz="1400" dirty="0">
                <a:ln w="3175">
                  <a:noFill/>
                </a:ln>
                <a:solidFill>
                  <a:schemeClr val="tx1"/>
                </a:solidFill>
                <a:latin typeface="+mj-lt"/>
                <a:cs typeface="Segoe UI" panose="020B0502040204020203" pitchFamily="34" charset="0"/>
              </a:rPr>
              <a:t>Associate</a:t>
            </a:r>
            <a:endParaRPr lang="en-US" sz="1050" dirty="0">
              <a:ln w="3175">
                <a:noFill/>
              </a:ln>
              <a:solidFill>
                <a:schemeClr val="tx1"/>
              </a:solidFill>
              <a:latin typeface="+mj-lt"/>
              <a:cs typeface="Segoe UI" panose="020B0502040204020203" pitchFamily="34" charset="0"/>
            </a:endParaRPr>
          </a:p>
        </p:txBody>
      </p:sp>
      <p:sp>
        <p:nvSpPr>
          <p:cNvPr id="59" name="Rectangle 58">
            <a:extLst>
              <a:ext uri="{FF2B5EF4-FFF2-40B4-BE49-F238E27FC236}">
                <a16:creationId xmlns:a16="http://schemas.microsoft.com/office/drawing/2014/main" id="{C0458258-3E9A-4AC4-8144-387AB0F8B063}"/>
              </a:ext>
            </a:extLst>
          </p:cNvPr>
          <p:cNvSpPr/>
          <p:nvPr/>
        </p:nvSpPr>
        <p:spPr bwMode="auto">
          <a:xfrm>
            <a:off x="1574915" y="2636915"/>
            <a:ext cx="466474" cy="215444"/>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horz" wrap="none" lIns="0" tIns="0" rIns="0" bIns="0" numCol="1" spcCol="0" rtlCol="0" fromWordArt="0" anchor="ctr" anchorCtr="0" forceAA="0" compatLnSpc="1">
            <a:prstTxWarp prst="textNoShape">
              <a:avLst/>
            </a:prstTxWarp>
            <a:sp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r" defTabSz="685775">
              <a:defRPr/>
            </a:pPr>
            <a:r>
              <a:rPr lang="en-US" sz="1400" dirty="0">
                <a:ln w="3175">
                  <a:noFill/>
                </a:ln>
                <a:solidFill>
                  <a:schemeClr val="tx1"/>
                </a:solidFill>
                <a:latin typeface="+mj-lt"/>
                <a:cs typeface="Segoe UI" panose="020B0502040204020203" pitchFamily="34" charset="0"/>
              </a:rPr>
              <a:t>Expert</a:t>
            </a:r>
            <a:endParaRPr lang="en-US" sz="1050" dirty="0">
              <a:ln w="3175">
                <a:noFill/>
              </a:ln>
              <a:solidFill>
                <a:schemeClr val="tx1"/>
              </a:solidFill>
              <a:latin typeface="+mj-lt"/>
              <a:cs typeface="Segoe UI" panose="020B0502040204020203" pitchFamily="34" charset="0"/>
            </a:endParaRPr>
          </a:p>
        </p:txBody>
      </p:sp>
      <p:sp>
        <p:nvSpPr>
          <p:cNvPr id="80" name="Rectangle 79">
            <a:extLst>
              <a:ext uri="{FF2B5EF4-FFF2-40B4-BE49-F238E27FC236}">
                <a16:creationId xmlns:a16="http://schemas.microsoft.com/office/drawing/2014/main" id="{ADE641F1-9BC9-4152-B342-B99AA71CDEAF}"/>
              </a:ext>
            </a:extLst>
          </p:cNvPr>
          <p:cNvSpPr/>
          <p:nvPr/>
        </p:nvSpPr>
        <p:spPr>
          <a:xfrm>
            <a:off x="2266880" y="2659609"/>
            <a:ext cx="1809169" cy="3049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fontAlgn="base">
              <a:spcBef>
                <a:spcPct val="0"/>
              </a:spcBef>
              <a:spcAft>
                <a:spcPct val="0"/>
              </a:spcAft>
              <a:defRPr/>
            </a:pPr>
            <a:r>
              <a:rPr lang="en-US" sz="1100" dirty="0">
                <a:solidFill>
                  <a:schemeClr val="tx1"/>
                </a:solidFill>
                <a:cs typeface="Segoe UI Semibold"/>
              </a:rPr>
              <a:t>DevOps Engineer </a:t>
            </a:r>
          </a:p>
          <a:p>
            <a:pPr algn="ctr" defTabSz="699354" fontAlgn="base">
              <a:spcBef>
                <a:spcPct val="0"/>
              </a:spcBef>
              <a:spcAft>
                <a:spcPct val="0"/>
              </a:spcAft>
              <a:defRPr/>
            </a:pPr>
            <a:r>
              <a:rPr lang="en-US" sz="1100" dirty="0">
                <a:solidFill>
                  <a:schemeClr val="tx1"/>
                </a:solidFill>
                <a:ea typeface="+mn-lt"/>
                <a:cs typeface="Segoe UI"/>
              </a:rPr>
              <a:t>(AZ- 400)</a:t>
            </a:r>
          </a:p>
        </p:txBody>
      </p:sp>
      <p:sp>
        <p:nvSpPr>
          <p:cNvPr id="81" name="Rectangle 80">
            <a:extLst>
              <a:ext uri="{FF2B5EF4-FFF2-40B4-BE49-F238E27FC236}">
                <a16:creationId xmlns:a16="http://schemas.microsoft.com/office/drawing/2014/main" id="{DC897B04-4131-48B8-84D4-85C1C83908A4}"/>
              </a:ext>
            </a:extLst>
          </p:cNvPr>
          <p:cNvSpPr/>
          <p:nvPr/>
        </p:nvSpPr>
        <p:spPr>
          <a:xfrm>
            <a:off x="2257725" y="2252563"/>
            <a:ext cx="1809169" cy="386476"/>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fontAlgn="base">
              <a:spcBef>
                <a:spcPct val="0"/>
              </a:spcBef>
              <a:spcAft>
                <a:spcPct val="0"/>
              </a:spcAft>
              <a:defRPr/>
            </a:pPr>
            <a:r>
              <a:rPr lang="en-US" sz="1100" dirty="0">
                <a:solidFill>
                  <a:schemeClr val="tx1"/>
                </a:solidFill>
                <a:cs typeface="Segoe UI Semibold"/>
              </a:rPr>
              <a:t>Azure Solutions Architect </a:t>
            </a:r>
          </a:p>
          <a:p>
            <a:pPr algn="ctr" defTabSz="699354" fontAlgn="base">
              <a:spcBef>
                <a:spcPct val="0"/>
              </a:spcBef>
              <a:spcAft>
                <a:spcPct val="0"/>
              </a:spcAft>
              <a:defRPr/>
            </a:pPr>
            <a:r>
              <a:rPr lang="en-US" sz="1100" dirty="0">
                <a:solidFill>
                  <a:schemeClr val="tx1"/>
                </a:solidFill>
                <a:cs typeface="Segoe UI Semibold"/>
              </a:rPr>
              <a:t>(AZ- 303 &amp; AZ 304)*</a:t>
            </a:r>
          </a:p>
        </p:txBody>
      </p:sp>
      <p:cxnSp>
        <p:nvCxnSpPr>
          <p:cNvPr id="47" name="Straight Connector 46">
            <a:extLst>
              <a:ext uri="{FF2B5EF4-FFF2-40B4-BE49-F238E27FC236}">
                <a16:creationId xmlns:a16="http://schemas.microsoft.com/office/drawing/2014/main" id="{1AB905CB-74C5-4185-90AC-07DB67E07C53}"/>
              </a:ext>
              <a:ext uri="{C183D7F6-B498-43B3-948B-1728B52AA6E4}">
                <adec:decorative xmlns="" xmlns:adec="http://schemas.microsoft.com/office/drawing/2017/decorative" val="1"/>
              </a:ext>
            </a:extLst>
          </p:cNvPr>
          <p:cNvCxnSpPr>
            <a:cxnSpLocks/>
          </p:cNvCxnSpPr>
          <p:nvPr/>
        </p:nvCxnSpPr>
        <p:spPr>
          <a:xfrm flipH="1">
            <a:off x="2270062" y="2964582"/>
            <a:ext cx="3643013" cy="0"/>
          </a:xfrm>
          <a:prstGeom prst="line">
            <a:avLst/>
          </a:prstGeom>
          <a:noFill/>
          <a:ln w="6350" cap="flat" cmpd="sng" algn="ctr">
            <a:solidFill>
              <a:schemeClr val="bg1">
                <a:lumMod val="50000"/>
              </a:schemeClr>
            </a:solidFill>
            <a:prstDash val="solid"/>
          </a:ln>
          <a:effectLst/>
        </p:spPr>
      </p:cxnSp>
      <p:sp>
        <p:nvSpPr>
          <p:cNvPr id="33" name="Rectangle 32">
            <a:extLst>
              <a:ext uri="{FF2B5EF4-FFF2-40B4-BE49-F238E27FC236}">
                <a16:creationId xmlns:a16="http://schemas.microsoft.com/office/drawing/2014/main" id="{006DAFBC-3A60-4593-A967-DC23E072B243}"/>
              </a:ext>
              <a:ext uri="{C183D7F6-B498-43B3-948B-1728B52AA6E4}">
                <adec:decorative xmlns="" xmlns:adec="http://schemas.microsoft.com/office/drawing/2017/decorative" val="1"/>
              </a:ext>
            </a:extLst>
          </p:cNvPr>
          <p:cNvSpPr/>
          <p:nvPr/>
        </p:nvSpPr>
        <p:spPr>
          <a:xfrm>
            <a:off x="374517" y="4906873"/>
            <a:ext cx="5683126" cy="753497"/>
          </a:xfrm>
          <a:prstGeom prst="rect">
            <a:avLst/>
          </a:prstGeom>
          <a:solidFill>
            <a:schemeClr val="bg1">
              <a:lumMod val="95000"/>
            </a:schemeClr>
          </a:solidFill>
          <a:ln w="63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nchorCtr="0"/>
          <a:lstStyle/>
          <a:p>
            <a:pPr defTabSz="699557">
              <a:spcBef>
                <a:spcPts val="225"/>
              </a:spcBef>
              <a:defRPr/>
            </a:pPr>
            <a:r>
              <a:rPr lang="en-US" sz="1600" b="1" dirty="0">
                <a:ln w="3175">
                  <a:noFill/>
                </a:ln>
                <a:solidFill>
                  <a:schemeClr val="accent2"/>
                </a:solidFill>
                <a:latin typeface="+mj-lt"/>
                <a:cs typeface="Segoe UI" panose="020B0502040204020203" pitchFamily="34" charset="0"/>
              </a:rPr>
              <a:t>Fundamentals</a:t>
            </a:r>
            <a:r>
              <a:rPr lang="en-US" sz="2000" b="1" dirty="0">
                <a:ln w="3175">
                  <a:noFill/>
                </a:ln>
                <a:solidFill>
                  <a:schemeClr val="accent2"/>
                </a:solidFill>
                <a:cs typeface="Segoe UI" panose="020B0502040204020203" pitchFamily="34" charset="0"/>
              </a:rPr>
              <a:t> </a:t>
            </a:r>
          </a:p>
          <a:p>
            <a:pPr defTabSz="699557">
              <a:spcBef>
                <a:spcPts val="225"/>
              </a:spcBef>
              <a:defRPr/>
            </a:pPr>
            <a:r>
              <a:rPr lang="en-US" sz="1200" b="1" dirty="0">
                <a:ln w="3175">
                  <a:noFill/>
                </a:ln>
                <a:solidFill>
                  <a:schemeClr val="tx1"/>
                </a:solidFill>
                <a:cs typeface="Segoe UI Semibold" panose="020B0702040204020203" pitchFamily="34" charset="0"/>
              </a:rPr>
              <a:t>Foundational understanding </a:t>
            </a:r>
            <a:br>
              <a:rPr lang="en-US" sz="1200" b="1" dirty="0">
                <a:ln w="3175">
                  <a:noFill/>
                </a:ln>
                <a:solidFill>
                  <a:schemeClr val="tx1"/>
                </a:solidFill>
                <a:cs typeface="Segoe UI Semibold" panose="020B0702040204020203" pitchFamily="34" charset="0"/>
              </a:rPr>
            </a:br>
            <a:r>
              <a:rPr lang="en-US" sz="1200" b="1" dirty="0">
                <a:ln w="3175">
                  <a:noFill/>
                </a:ln>
                <a:solidFill>
                  <a:schemeClr val="tx1"/>
                </a:solidFill>
                <a:cs typeface="Segoe UI Semibold" panose="020B0702040204020203" pitchFamily="34" charset="0"/>
              </a:rPr>
              <a:t>of technology</a:t>
            </a:r>
          </a:p>
        </p:txBody>
      </p:sp>
      <p:sp>
        <p:nvSpPr>
          <p:cNvPr id="18" name="Rectangle 17">
            <a:extLst>
              <a:ext uri="{FF2B5EF4-FFF2-40B4-BE49-F238E27FC236}">
                <a16:creationId xmlns:a16="http://schemas.microsoft.com/office/drawing/2014/main" id="{DD26FEEB-ED13-4B13-B0EC-8B4C5DFD8D9C}"/>
              </a:ext>
            </a:extLst>
          </p:cNvPr>
          <p:cNvSpPr/>
          <p:nvPr/>
        </p:nvSpPr>
        <p:spPr bwMode="auto">
          <a:xfrm>
            <a:off x="2126010" y="2338891"/>
            <a:ext cx="66838" cy="550682"/>
          </a:xfrm>
          <a:custGeom>
            <a:avLst/>
            <a:gdLst>
              <a:gd name="connsiteX0" fmla="*/ 0 w 225839"/>
              <a:gd name="connsiteY0" fmla="*/ 0 h 775338"/>
              <a:gd name="connsiteX1" fmla="*/ 225839 w 225839"/>
              <a:gd name="connsiteY1" fmla="*/ 0 h 775338"/>
              <a:gd name="connsiteX2" fmla="*/ 225839 w 225839"/>
              <a:gd name="connsiteY2" fmla="*/ 775338 h 775338"/>
              <a:gd name="connsiteX3" fmla="*/ 0 w 225839"/>
              <a:gd name="connsiteY3" fmla="*/ 775338 h 775338"/>
              <a:gd name="connsiteX4" fmla="*/ 0 w 225839"/>
              <a:gd name="connsiteY4" fmla="*/ 0 h 775338"/>
              <a:gd name="connsiteX0" fmla="*/ 225839 w 317279"/>
              <a:gd name="connsiteY0" fmla="*/ 775338 h 866778"/>
              <a:gd name="connsiteX1" fmla="*/ 0 w 317279"/>
              <a:gd name="connsiteY1" fmla="*/ 775338 h 866778"/>
              <a:gd name="connsiteX2" fmla="*/ 0 w 317279"/>
              <a:gd name="connsiteY2" fmla="*/ 0 h 866778"/>
              <a:gd name="connsiteX3" fmla="*/ 225839 w 317279"/>
              <a:gd name="connsiteY3" fmla="*/ 0 h 866778"/>
              <a:gd name="connsiteX4" fmla="*/ 317279 w 317279"/>
              <a:gd name="connsiteY4" fmla="*/ 866778 h 866778"/>
              <a:gd name="connsiteX0" fmla="*/ 225839 w 225839"/>
              <a:gd name="connsiteY0" fmla="*/ 775338 h 775338"/>
              <a:gd name="connsiteX1" fmla="*/ 0 w 225839"/>
              <a:gd name="connsiteY1" fmla="*/ 775338 h 775338"/>
              <a:gd name="connsiteX2" fmla="*/ 0 w 225839"/>
              <a:gd name="connsiteY2" fmla="*/ 0 h 775338"/>
              <a:gd name="connsiteX3" fmla="*/ 225839 w 225839"/>
              <a:gd name="connsiteY3" fmla="*/ 0 h 775338"/>
            </a:gdLst>
            <a:ahLst/>
            <a:cxnLst>
              <a:cxn ang="0">
                <a:pos x="connsiteX0" y="connsiteY0"/>
              </a:cxn>
              <a:cxn ang="0">
                <a:pos x="connsiteX1" y="connsiteY1"/>
              </a:cxn>
              <a:cxn ang="0">
                <a:pos x="connsiteX2" y="connsiteY2"/>
              </a:cxn>
              <a:cxn ang="0">
                <a:pos x="connsiteX3" y="connsiteY3"/>
              </a:cxn>
            </a:cxnLst>
            <a:rect l="l" t="t" r="r" b="b"/>
            <a:pathLst>
              <a:path w="225839" h="775338">
                <a:moveTo>
                  <a:pt x="225839" y="775338"/>
                </a:moveTo>
                <a:lnTo>
                  <a:pt x="0" y="775338"/>
                </a:lnTo>
                <a:lnTo>
                  <a:pt x="0" y="0"/>
                </a:lnTo>
                <a:lnTo>
                  <a:pt x="225839"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defRPr/>
            </a:pPr>
            <a:endParaRPr lang="en-US" sz="825">
              <a:solidFill>
                <a:schemeClr val="tx1"/>
              </a:solidFill>
              <a:ea typeface="Segoe UI" pitchFamily="34" charset="0"/>
              <a:cs typeface="Segoe UI" pitchFamily="34" charset="0"/>
            </a:endParaRPr>
          </a:p>
        </p:txBody>
      </p:sp>
      <p:sp>
        <p:nvSpPr>
          <p:cNvPr id="66" name="Rectangle 17">
            <a:extLst>
              <a:ext uri="{FF2B5EF4-FFF2-40B4-BE49-F238E27FC236}">
                <a16:creationId xmlns:a16="http://schemas.microsoft.com/office/drawing/2014/main" id="{1B040502-AC0A-48B3-95DC-9044F9F45598}"/>
              </a:ext>
            </a:extLst>
          </p:cNvPr>
          <p:cNvSpPr/>
          <p:nvPr/>
        </p:nvSpPr>
        <p:spPr bwMode="auto">
          <a:xfrm>
            <a:off x="2126010" y="3079354"/>
            <a:ext cx="86567" cy="1621648"/>
          </a:xfrm>
          <a:custGeom>
            <a:avLst/>
            <a:gdLst>
              <a:gd name="connsiteX0" fmla="*/ 0 w 225839"/>
              <a:gd name="connsiteY0" fmla="*/ 0 h 775338"/>
              <a:gd name="connsiteX1" fmla="*/ 225839 w 225839"/>
              <a:gd name="connsiteY1" fmla="*/ 0 h 775338"/>
              <a:gd name="connsiteX2" fmla="*/ 225839 w 225839"/>
              <a:gd name="connsiteY2" fmla="*/ 775338 h 775338"/>
              <a:gd name="connsiteX3" fmla="*/ 0 w 225839"/>
              <a:gd name="connsiteY3" fmla="*/ 775338 h 775338"/>
              <a:gd name="connsiteX4" fmla="*/ 0 w 225839"/>
              <a:gd name="connsiteY4" fmla="*/ 0 h 775338"/>
              <a:gd name="connsiteX0" fmla="*/ 225839 w 317279"/>
              <a:gd name="connsiteY0" fmla="*/ 775338 h 866778"/>
              <a:gd name="connsiteX1" fmla="*/ 0 w 317279"/>
              <a:gd name="connsiteY1" fmla="*/ 775338 h 866778"/>
              <a:gd name="connsiteX2" fmla="*/ 0 w 317279"/>
              <a:gd name="connsiteY2" fmla="*/ 0 h 866778"/>
              <a:gd name="connsiteX3" fmla="*/ 225839 w 317279"/>
              <a:gd name="connsiteY3" fmla="*/ 0 h 866778"/>
              <a:gd name="connsiteX4" fmla="*/ 317279 w 317279"/>
              <a:gd name="connsiteY4" fmla="*/ 866778 h 866778"/>
              <a:gd name="connsiteX0" fmla="*/ 225839 w 225839"/>
              <a:gd name="connsiteY0" fmla="*/ 775338 h 775338"/>
              <a:gd name="connsiteX1" fmla="*/ 0 w 225839"/>
              <a:gd name="connsiteY1" fmla="*/ 775338 h 775338"/>
              <a:gd name="connsiteX2" fmla="*/ 0 w 225839"/>
              <a:gd name="connsiteY2" fmla="*/ 0 h 775338"/>
              <a:gd name="connsiteX3" fmla="*/ 225839 w 225839"/>
              <a:gd name="connsiteY3" fmla="*/ 0 h 775338"/>
            </a:gdLst>
            <a:ahLst/>
            <a:cxnLst>
              <a:cxn ang="0">
                <a:pos x="connsiteX0" y="connsiteY0"/>
              </a:cxn>
              <a:cxn ang="0">
                <a:pos x="connsiteX1" y="connsiteY1"/>
              </a:cxn>
              <a:cxn ang="0">
                <a:pos x="connsiteX2" y="connsiteY2"/>
              </a:cxn>
              <a:cxn ang="0">
                <a:pos x="connsiteX3" y="connsiteY3"/>
              </a:cxn>
            </a:cxnLst>
            <a:rect l="l" t="t" r="r" b="b"/>
            <a:pathLst>
              <a:path w="225839" h="775338">
                <a:moveTo>
                  <a:pt x="225839" y="775338"/>
                </a:moveTo>
                <a:lnTo>
                  <a:pt x="0" y="775338"/>
                </a:lnTo>
                <a:lnTo>
                  <a:pt x="0" y="0"/>
                </a:lnTo>
                <a:lnTo>
                  <a:pt x="225839"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defRPr/>
            </a:pPr>
            <a:endParaRPr lang="en-US" sz="825">
              <a:solidFill>
                <a:schemeClr val="tx1"/>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67CD321E-30B7-45CD-A303-B2AE6D909F27}"/>
              </a:ext>
            </a:extLst>
          </p:cNvPr>
          <p:cNvSpPr/>
          <p:nvPr/>
        </p:nvSpPr>
        <p:spPr>
          <a:xfrm>
            <a:off x="2257725" y="3076887"/>
            <a:ext cx="1809169" cy="3049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fontAlgn="base">
              <a:spcBef>
                <a:spcPct val="0"/>
              </a:spcBef>
              <a:spcAft>
                <a:spcPct val="0"/>
              </a:spcAft>
              <a:defRPr/>
            </a:pPr>
            <a:r>
              <a:rPr lang="en-US" sz="1100" dirty="0">
                <a:solidFill>
                  <a:schemeClr val="tx1"/>
                </a:solidFill>
                <a:cs typeface="Segoe UI Semibold" panose="020B0702040204020203" pitchFamily="34" charset="0"/>
              </a:rPr>
              <a:t>Azure Administrator </a:t>
            </a:r>
          </a:p>
          <a:p>
            <a:pPr algn="ctr" defTabSz="699354" fontAlgn="base">
              <a:spcBef>
                <a:spcPct val="0"/>
              </a:spcBef>
              <a:spcAft>
                <a:spcPct val="0"/>
              </a:spcAft>
              <a:defRPr/>
            </a:pPr>
            <a:r>
              <a:rPr lang="en-US" sz="1100" dirty="0">
                <a:solidFill>
                  <a:schemeClr val="tx1"/>
                </a:solidFill>
                <a:cs typeface="Segoe UI Semibold" panose="020B0702040204020203" pitchFamily="34" charset="0"/>
              </a:rPr>
              <a:t>(AZ-104)</a:t>
            </a:r>
          </a:p>
        </p:txBody>
      </p:sp>
      <p:sp>
        <p:nvSpPr>
          <p:cNvPr id="71" name="Rectangle 70">
            <a:extLst>
              <a:ext uri="{FF2B5EF4-FFF2-40B4-BE49-F238E27FC236}">
                <a16:creationId xmlns:a16="http://schemas.microsoft.com/office/drawing/2014/main" id="{285F62D9-C116-4620-B4DD-83C1C838FFA5}"/>
              </a:ext>
            </a:extLst>
          </p:cNvPr>
          <p:cNvSpPr/>
          <p:nvPr/>
        </p:nvSpPr>
        <p:spPr>
          <a:xfrm>
            <a:off x="2257725" y="3438856"/>
            <a:ext cx="1809169" cy="3049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fontAlgn="base">
              <a:spcBef>
                <a:spcPct val="0"/>
              </a:spcBef>
              <a:spcAft>
                <a:spcPct val="0"/>
              </a:spcAft>
              <a:defRPr/>
            </a:pPr>
            <a:r>
              <a:rPr lang="en-US" sz="1100" dirty="0">
                <a:solidFill>
                  <a:schemeClr val="tx1"/>
                </a:solidFill>
                <a:cs typeface="Segoe UI Semibold" panose="020B0702040204020203" pitchFamily="34" charset="0"/>
              </a:rPr>
              <a:t>Azure Developer </a:t>
            </a:r>
          </a:p>
          <a:p>
            <a:pPr algn="ctr" defTabSz="699354" fontAlgn="base">
              <a:spcBef>
                <a:spcPct val="0"/>
              </a:spcBef>
              <a:spcAft>
                <a:spcPct val="0"/>
              </a:spcAft>
              <a:defRPr/>
            </a:pPr>
            <a:r>
              <a:rPr lang="en-US" sz="1100" dirty="0">
                <a:solidFill>
                  <a:schemeClr val="tx1"/>
                </a:solidFill>
                <a:cs typeface="Segoe UI Semibold" panose="020B0702040204020203" pitchFamily="34" charset="0"/>
              </a:rPr>
              <a:t>(AZ-204)</a:t>
            </a:r>
          </a:p>
        </p:txBody>
      </p:sp>
      <p:sp>
        <p:nvSpPr>
          <p:cNvPr id="73" name="Rectangle 72">
            <a:extLst>
              <a:ext uri="{FF2B5EF4-FFF2-40B4-BE49-F238E27FC236}">
                <a16:creationId xmlns:a16="http://schemas.microsoft.com/office/drawing/2014/main" id="{BBFE9FEF-4344-44F4-B062-15B40A69515F}"/>
              </a:ext>
            </a:extLst>
          </p:cNvPr>
          <p:cNvSpPr/>
          <p:nvPr/>
        </p:nvSpPr>
        <p:spPr>
          <a:xfrm>
            <a:off x="2257725" y="3767093"/>
            <a:ext cx="1809169" cy="3049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fontAlgn="base">
              <a:spcBef>
                <a:spcPct val="0"/>
              </a:spcBef>
              <a:spcAft>
                <a:spcPct val="0"/>
              </a:spcAft>
              <a:defRPr/>
            </a:pPr>
            <a:r>
              <a:rPr lang="en-US" sz="1100" dirty="0">
                <a:solidFill>
                  <a:schemeClr val="tx1"/>
                </a:solidFill>
                <a:cs typeface="Segoe UI Semibold" panose="020B0702040204020203" pitchFamily="34" charset="0"/>
              </a:rPr>
              <a:t>Azure Security Engineer </a:t>
            </a:r>
          </a:p>
          <a:p>
            <a:pPr algn="ctr" defTabSz="699354" fontAlgn="base">
              <a:spcBef>
                <a:spcPct val="0"/>
              </a:spcBef>
              <a:spcAft>
                <a:spcPct val="0"/>
              </a:spcAft>
              <a:defRPr/>
            </a:pPr>
            <a:r>
              <a:rPr lang="en-US" sz="1100" dirty="0">
                <a:solidFill>
                  <a:schemeClr val="tx1"/>
                </a:solidFill>
                <a:cs typeface="Segoe UI Semibold" panose="020B0702040204020203" pitchFamily="34" charset="0"/>
              </a:rPr>
              <a:t>(AZ-500)</a:t>
            </a:r>
          </a:p>
        </p:txBody>
      </p:sp>
      <p:sp>
        <p:nvSpPr>
          <p:cNvPr id="109" name="Rectangle 108">
            <a:extLst>
              <a:ext uri="{FF2B5EF4-FFF2-40B4-BE49-F238E27FC236}">
                <a16:creationId xmlns:a16="http://schemas.microsoft.com/office/drawing/2014/main" id="{DD2ABF90-191D-43A2-8730-D84124523135}"/>
              </a:ext>
            </a:extLst>
          </p:cNvPr>
          <p:cNvSpPr/>
          <p:nvPr/>
        </p:nvSpPr>
        <p:spPr>
          <a:xfrm>
            <a:off x="4098014" y="4408213"/>
            <a:ext cx="1809169" cy="3049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fontAlgn="base">
              <a:spcBef>
                <a:spcPct val="0"/>
              </a:spcBef>
              <a:spcAft>
                <a:spcPct val="0"/>
              </a:spcAft>
              <a:defRPr/>
            </a:pPr>
            <a:r>
              <a:rPr lang="en-US" sz="1100" dirty="0">
                <a:solidFill>
                  <a:schemeClr val="tx1"/>
                </a:solidFill>
                <a:cs typeface="Segoe UI Semibold"/>
              </a:rPr>
              <a:t>Data Analyst </a:t>
            </a:r>
          </a:p>
          <a:p>
            <a:pPr algn="ctr" defTabSz="699354" fontAlgn="base">
              <a:spcBef>
                <a:spcPct val="0"/>
              </a:spcBef>
              <a:spcAft>
                <a:spcPct val="0"/>
              </a:spcAft>
              <a:defRPr/>
            </a:pPr>
            <a:r>
              <a:rPr lang="en-US" sz="1100" dirty="0">
                <a:solidFill>
                  <a:schemeClr val="tx1"/>
                </a:solidFill>
                <a:cs typeface="Segoe UI Semibold"/>
              </a:rPr>
              <a:t>(DA-100)</a:t>
            </a:r>
          </a:p>
        </p:txBody>
      </p:sp>
      <p:sp>
        <p:nvSpPr>
          <p:cNvPr id="77" name="Rectangle 76">
            <a:extLst>
              <a:ext uri="{FF2B5EF4-FFF2-40B4-BE49-F238E27FC236}">
                <a16:creationId xmlns:a16="http://schemas.microsoft.com/office/drawing/2014/main" id="{215F1754-11CF-49A1-BA6E-DF223350C187}"/>
              </a:ext>
            </a:extLst>
          </p:cNvPr>
          <p:cNvSpPr/>
          <p:nvPr/>
        </p:nvSpPr>
        <p:spPr>
          <a:xfrm>
            <a:off x="4104844" y="4043963"/>
            <a:ext cx="1809169" cy="3049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fontAlgn="base">
              <a:spcBef>
                <a:spcPct val="0"/>
              </a:spcBef>
              <a:spcAft>
                <a:spcPct val="0"/>
              </a:spcAft>
              <a:defRPr/>
            </a:pPr>
            <a:r>
              <a:rPr lang="en-US" sz="1100" dirty="0">
                <a:solidFill>
                  <a:schemeClr val="tx1"/>
                </a:solidFill>
                <a:cs typeface="Segoe UI Semibold"/>
              </a:rPr>
              <a:t>Azure Data Engineer </a:t>
            </a:r>
          </a:p>
          <a:p>
            <a:pPr algn="ctr" defTabSz="699354" fontAlgn="base">
              <a:spcBef>
                <a:spcPct val="0"/>
              </a:spcBef>
              <a:spcAft>
                <a:spcPct val="0"/>
              </a:spcAft>
              <a:defRPr/>
            </a:pPr>
            <a:r>
              <a:rPr lang="en-US" sz="1100" dirty="0">
                <a:solidFill>
                  <a:schemeClr val="tx1"/>
                </a:solidFill>
                <a:cs typeface="Segoe UI Semibold"/>
              </a:rPr>
              <a:t>(</a:t>
            </a:r>
            <a:r>
              <a:rPr lang="en-US" sz="1100" dirty="0">
                <a:solidFill>
                  <a:schemeClr val="tx1"/>
                </a:solidFill>
                <a:cs typeface="Segoe UI"/>
              </a:rPr>
              <a:t>DP-200 &amp; DP-201)</a:t>
            </a:r>
            <a:endParaRPr lang="en-US" sz="1100" dirty="0">
              <a:solidFill>
                <a:schemeClr val="tx1"/>
              </a:solidFill>
            </a:endParaRPr>
          </a:p>
        </p:txBody>
      </p:sp>
      <p:sp>
        <p:nvSpPr>
          <p:cNvPr id="78" name="Rectangle 77">
            <a:extLst>
              <a:ext uri="{FF2B5EF4-FFF2-40B4-BE49-F238E27FC236}">
                <a16:creationId xmlns:a16="http://schemas.microsoft.com/office/drawing/2014/main" id="{25C36945-AE13-4207-A3E5-891EC8889A16}"/>
              </a:ext>
            </a:extLst>
          </p:cNvPr>
          <p:cNvSpPr/>
          <p:nvPr/>
        </p:nvSpPr>
        <p:spPr>
          <a:xfrm>
            <a:off x="4112042" y="3692591"/>
            <a:ext cx="1809169" cy="3049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fontAlgn="base">
              <a:spcBef>
                <a:spcPct val="0"/>
              </a:spcBef>
              <a:spcAft>
                <a:spcPct val="0"/>
              </a:spcAft>
              <a:defRPr/>
            </a:pPr>
            <a:r>
              <a:rPr lang="en-US" sz="1100" dirty="0">
                <a:solidFill>
                  <a:schemeClr val="tx1"/>
                </a:solidFill>
                <a:cs typeface="Segoe UI Semibold"/>
              </a:rPr>
              <a:t>Azure AI Engineer </a:t>
            </a:r>
          </a:p>
          <a:p>
            <a:pPr algn="ctr" defTabSz="699354" fontAlgn="base">
              <a:spcBef>
                <a:spcPct val="0"/>
              </a:spcBef>
              <a:spcAft>
                <a:spcPct val="0"/>
              </a:spcAft>
              <a:defRPr/>
            </a:pPr>
            <a:r>
              <a:rPr lang="en-US" sz="1100" dirty="0">
                <a:solidFill>
                  <a:schemeClr val="tx1"/>
                </a:solidFill>
                <a:cs typeface="Segoe UI Semibold"/>
              </a:rPr>
              <a:t>(AI-100)</a:t>
            </a:r>
            <a:endParaRPr lang="en-US" sz="1100" dirty="0">
              <a:solidFill>
                <a:schemeClr val="tx1"/>
              </a:solidFill>
              <a:cs typeface="Segoe UI Semibold" panose="020B0702040204020203" pitchFamily="34" charset="0"/>
            </a:endParaRPr>
          </a:p>
        </p:txBody>
      </p:sp>
      <p:sp>
        <p:nvSpPr>
          <p:cNvPr id="79" name="Rectangle 78">
            <a:extLst>
              <a:ext uri="{FF2B5EF4-FFF2-40B4-BE49-F238E27FC236}">
                <a16:creationId xmlns:a16="http://schemas.microsoft.com/office/drawing/2014/main" id="{31E041FA-2FD2-4096-8AE2-2708D109D919}"/>
              </a:ext>
            </a:extLst>
          </p:cNvPr>
          <p:cNvSpPr/>
          <p:nvPr/>
        </p:nvSpPr>
        <p:spPr>
          <a:xfrm>
            <a:off x="4103748" y="3343387"/>
            <a:ext cx="1809169" cy="3049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fontAlgn="base">
              <a:spcBef>
                <a:spcPct val="0"/>
              </a:spcBef>
              <a:spcAft>
                <a:spcPct val="0"/>
              </a:spcAft>
              <a:defRPr/>
            </a:pPr>
            <a:r>
              <a:rPr lang="en-US" sz="1100" dirty="0">
                <a:solidFill>
                  <a:schemeClr val="tx1"/>
                </a:solidFill>
                <a:cs typeface="Segoe UI Semibold" panose="020B0702040204020203" pitchFamily="34" charset="0"/>
              </a:rPr>
              <a:t>Azure Data Scientist </a:t>
            </a:r>
          </a:p>
          <a:p>
            <a:pPr algn="ctr" defTabSz="699354" fontAlgn="base">
              <a:spcBef>
                <a:spcPct val="0"/>
              </a:spcBef>
              <a:spcAft>
                <a:spcPct val="0"/>
              </a:spcAft>
              <a:defRPr/>
            </a:pPr>
            <a:r>
              <a:rPr lang="en-US" sz="1100" dirty="0">
                <a:solidFill>
                  <a:schemeClr val="tx1"/>
                </a:solidFill>
                <a:cs typeface="Segoe UI Semibold" panose="020B0702040204020203" pitchFamily="34" charset="0"/>
              </a:rPr>
              <a:t>(DP-100)</a:t>
            </a:r>
          </a:p>
        </p:txBody>
      </p:sp>
      <p:sp>
        <p:nvSpPr>
          <p:cNvPr id="110" name="Rectangle 109">
            <a:extLst>
              <a:ext uri="{FF2B5EF4-FFF2-40B4-BE49-F238E27FC236}">
                <a16:creationId xmlns:a16="http://schemas.microsoft.com/office/drawing/2014/main" id="{40BFD42A-67C2-4D9B-9788-C71F2BCCD3B7}"/>
              </a:ext>
            </a:extLst>
          </p:cNvPr>
          <p:cNvSpPr/>
          <p:nvPr/>
        </p:nvSpPr>
        <p:spPr>
          <a:xfrm>
            <a:off x="4112042" y="2982276"/>
            <a:ext cx="1809169" cy="304973"/>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fontAlgn="base">
              <a:spcBef>
                <a:spcPct val="0"/>
              </a:spcBef>
              <a:spcAft>
                <a:spcPct val="0"/>
              </a:spcAft>
              <a:defRPr/>
            </a:pPr>
            <a:r>
              <a:rPr lang="en-US" sz="1100" dirty="0">
                <a:solidFill>
                  <a:schemeClr val="tx1"/>
                </a:solidFill>
                <a:cs typeface="Segoe UI Semibold"/>
              </a:rPr>
              <a:t>Azure Database Admin </a:t>
            </a:r>
          </a:p>
          <a:p>
            <a:pPr algn="ctr" defTabSz="699354" fontAlgn="base">
              <a:spcBef>
                <a:spcPct val="0"/>
              </a:spcBef>
              <a:spcAft>
                <a:spcPct val="0"/>
              </a:spcAft>
              <a:defRPr/>
            </a:pPr>
            <a:r>
              <a:rPr lang="en-US" sz="1100" dirty="0">
                <a:solidFill>
                  <a:schemeClr val="tx1"/>
                </a:solidFill>
                <a:cs typeface="Segoe UI Semibold"/>
              </a:rPr>
              <a:t>(DP-300)*</a:t>
            </a:r>
          </a:p>
        </p:txBody>
      </p:sp>
      <p:sp>
        <p:nvSpPr>
          <p:cNvPr id="118" name="Rectangle 117">
            <a:extLst>
              <a:ext uri="{FF2B5EF4-FFF2-40B4-BE49-F238E27FC236}">
                <a16:creationId xmlns:a16="http://schemas.microsoft.com/office/drawing/2014/main" id="{7FCDBFBD-FF52-43C9-9293-0A5D4CBF3621}"/>
              </a:ext>
            </a:extLst>
          </p:cNvPr>
          <p:cNvSpPr/>
          <p:nvPr/>
        </p:nvSpPr>
        <p:spPr>
          <a:xfrm>
            <a:off x="6134226" y="3065193"/>
            <a:ext cx="2640046" cy="42083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fontAlgn="base">
              <a:spcBef>
                <a:spcPct val="0"/>
              </a:spcBef>
              <a:spcAft>
                <a:spcPct val="0"/>
              </a:spcAft>
              <a:defRPr/>
            </a:pPr>
            <a:r>
              <a:rPr lang="en-US" sz="1100" dirty="0">
                <a:solidFill>
                  <a:schemeClr val="tx1"/>
                </a:solidFill>
                <a:cs typeface="Segoe UI Semibold"/>
              </a:rPr>
              <a:t> Azure IoT Developer</a:t>
            </a:r>
            <a:br>
              <a:rPr lang="en-US" sz="1100" dirty="0">
                <a:solidFill>
                  <a:schemeClr val="tx1"/>
                </a:solidFill>
                <a:cs typeface="Segoe UI Semibold"/>
              </a:rPr>
            </a:br>
            <a:r>
              <a:rPr lang="en-US" sz="1100" dirty="0">
                <a:solidFill>
                  <a:schemeClr val="tx1"/>
                </a:solidFill>
                <a:ea typeface="+mn-lt"/>
                <a:cs typeface="Segoe UI"/>
              </a:rPr>
              <a:t>(AZ- 220)</a:t>
            </a:r>
            <a:endParaRPr lang="en-US" sz="1100" dirty="0">
              <a:solidFill>
                <a:schemeClr val="tx1"/>
              </a:solidFill>
              <a:cs typeface="Segoe UI Semibold"/>
            </a:endParaRPr>
          </a:p>
        </p:txBody>
      </p:sp>
      <p:sp>
        <p:nvSpPr>
          <p:cNvPr id="119" name="Rectangle 118">
            <a:extLst>
              <a:ext uri="{FF2B5EF4-FFF2-40B4-BE49-F238E27FC236}">
                <a16:creationId xmlns:a16="http://schemas.microsoft.com/office/drawing/2014/main" id="{309195B7-0F53-440B-831A-BA064E29C9CA}"/>
              </a:ext>
            </a:extLst>
          </p:cNvPr>
          <p:cNvSpPr/>
          <p:nvPr/>
        </p:nvSpPr>
        <p:spPr>
          <a:xfrm>
            <a:off x="6142834" y="2556505"/>
            <a:ext cx="2640046" cy="42083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fontAlgn="base">
              <a:spcBef>
                <a:spcPct val="0"/>
              </a:spcBef>
              <a:spcAft>
                <a:spcPct val="0"/>
              </a:spcAft>
              <a:defRPr/>
            </a:pPr>
            <a:r>
              <a:rPr lang="en-US" sz="1100" dirty="0">
                <a:solidFill>
                  <a:schemeClr val="tx1"/>
                </a:solidFill>
                <a:cs typeface="Segoe UI Semibold"/>
              </a:rPr>
              <a:t>Azure for SAP Workloads</a:t>
            </a:r>
            <a:br>
              <a:rPr lang="en-US" sz="1100" dirty="0">
                <a:solidFill>
                  <a:schemeClr val="tx1"/>
                </a:solidFill>
                <a:cs typeface="Segoe UI Semibold"/>
              </a:rPr>
            </a:br>
            <a:r>
              <a:rPr lang="en-US" sz="1100" dirty="0">
                <a:solidFill>
                  <a:schemeClr val="tx1"/>
                </a:solidFill>
                <a:ea typeface="+mn-lt"/>
                <a:cs typeface="Segoe UI"/>
              </a:rPr>
              <a:t>(AZ- 120)</a:t>
            </a:r>
            <a:endParaRPr lang="en-US" sz="1100" dirty="0">
              <a:solidFill>
                <a:schemeClr val="tx1"/>
              </a:solidFill>
              <a:cs typeface="Segoe UI Semibold"/>
            </a:endParaRPr>
          </a:p>
        </p:txBody>
      </p:sp>
      <p:sp>
        <p:nvSpPr>
          <p:cNvPr id="3" name="Rectangle 2">
            <a:extLst>
              <a:ext uri="{FF2B5EF4-FFF2-40B4-BE49-F238E27FC236}">
                <a16:creationId xmlns:a16="http://schemas.microsoft.com/office/drawing/2014/main" id="{534B4CD5-EC1C-4951-8C61-B63C42755A4F}"/>
              </a:ext>
            </a:extLst>
          </p:cNvPr>
          <p:cNvSpPr/>
          <p:nvPr/>
        </p:nvSpPr>
        <p:spPr>
          <a:xfrm>
            <a:off x="6142834" y="3572883"/>
            <a:ext cx="2640046" cy="42083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fontAlgn="base">
              <a:spcBef>
                <a:spcPct val="0"/>
              </a:spcBef>
              <a:spcAft>
                <a:spcPct val="0"/>
              </a:spcAft>
              <a:defRPr/>
            </a:pPr>
            <a:r>
              <a:rPr lang="en-US" sz="1100" dirty="0">
                <a:solidFill>
                  <a:schemeClr val="tx1"/>
                </a:solidFill>
                <a:cs typeface="Segoe UI Semibold"/>
              </a:rPr>
              <a:t>Migrate SQL Workloads to Azure</a:t>
            </a:r>
            <a:br>
              <a:rPr lang="en-US" sz="1100" dirty="0">
                <a:solidFill>
                  <a:schemeClr val="tx1"/>
                </a:solidFill>
                <a:cs typeface="Segoe UI Semibold"/>
              </a:rPr>
            </a:br>
            <a:r>
              <a:rPr lang="en-US" sz="1100" dirty="0">
                <a:solidFill>
                  <a:schemeClr val="tx1"/>
                </a:solidFill>
                <a:cs typeface="Segoe UI Semibold"/>
              </a:rPr>
              <a:t>(DP-050)</a:t>
            </a:r>
          </a:p>
        </p:txBody>
      </p:sp>
      <p:sp>
        <p:nvSpPr>
          <p:cNvPr id="4" name="Rectangle 3">
            <a:extLst>
              <a:ext uri="{FF2B5EF4-FFF2-40B4-BE49-F238E27FC236}">
                <a16:creationId xmlns:a16="http://schemas.microsoft.com/office/drawing/2014/main" id="{7F177C55-D0AB-4EF6-83E5-D87FEFD3FFB2}"/>
              </a:ext>
            </a:extLst>
          </p:cNvPr>
          <p:cNvSpPr/>
          <p:nvPr/>
        </p:nvSpPr>
        <p:spPr>
          <a:xfrm>
            <a:off x="6134226" y="4043963"/>
            <a:ext cx="2640046" cy="49477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fontAlgn="base">
              <a:spcBef>
                <a:spcPct val="0"/>
              </a:spcBef>
              <a:spcAft>
                <a:spcPct val="0"/>
              </a:spcAft>
              <a:defRPr/>
            </a:pPr>
            <a:r>
              <a:rPr lang="en-US" sz="1100" dirty="0">
                <a:solidFill>
                  <a:schemeClr val="tx1"/>
                </a:solidFill>
                <a:cs typeface="Segoe UI Semibold"/>
              </a:rPr>
              <a:t>Migrate NoSQL Workloads to Azure Cosmos DB</a:t>
            </a:r>
            <a:br>
              <a:rPr lang="en-US" sz="1100" dirty="0">
                <a:solidFill>
                  <a:schemeClr val="tx1"/>
                </a:solidFill>
                <a:cs typeface="Segoe UI Semibold"/>
              </a:rPr>
            </a:br>
            <a:r>
              <a:rPr lang="en-US" sz="1100" dirty="0">
                <a:solidFill>
                  <a:schemeClr val="tx1"/>
                </a:solidFill>
                <a:cs typeface="Segoe UI Semibold"/>
              </a:rPr>
              <a:t>(DP-060)</a:t>
            </a:r>
          </a:p>
        </p:txBody>
      </p:sp>
      <p:sp>
        <p:nvSpPr>
          <p:cNvPr id="6" name="Rectangle 5">
            <a:extLst>
              <a:ext uri="{FF2B5EF4-FFF2-40B4-BE49-F238E27FC236}">
                <a16:creationId xmlns:a16="http://schemas.microsoft.com/office/drawing/2014/main" id="{6F6FE1F3-EEEE-4CA1-8466-F87612AAF60C}"/>
              </a:ext>
            </a:extLst>
          </p:cNvPr>
          <p:cNvSpPr/>
          <p:nvPr/>
        </p:nvSpPr>
        <p:spPr>
          <a:xfrm>
            <a:off x="6129099" y="4601975"/>
            <a:ext cx="2640046" cy="50797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fontAlgn="base">
              <a:spcBef>
                <a:spcPct val="0"/>
              </a:spcBef>
              <a:spcAft>
                <a:spcPct val="0"/>
              </a:spcAft>
              <a:defRPr/>
            </a:pPr>
            <a:r>
              <a:rPr lang="en-US" sz="1100" dirty="0">
                <a:solidFill>
                  <a:schemeClr val="tx1"/>
                </a:solidFill>
                <a:cs typeface="Segoe UI Semibold"/>
              </a:rPr>
              <a:t>Migrate Open Source Data Workloads to Azure</a:t>
            </a:r>
            <a:br>
              <a:rPr lang="en-US" sz="1100" dirty="0">
                <a:solidFill>
                  <a:schemeClr val="tx1"/>
                </a:solidFill>
                <a:cs typeface="Segoe UI Semibold"/>
              </a:rPr>
            </a:br>
            <a:r>
              <a:rPr lang="en-US" sz="1100" dirty="0">
                <a:solidFill>
                  <a:schemeClr val="tx1"/>
                </a:solidFill>
                <a:cs typeface="Segoe UI Semibold"/>
              </a:rPr>
              <a:t>(DP-070)</a:t>
            </a:r>
          </a:p>
        </p:txBody>
      </p:sp>
      <p:sp>
        <p:nvSpPr>
          <p:cNvPr id="7" name="Rectangle 6">
            <a:extLst>
              <a:ext uri="{FF2B5EF4-FFF2-40B4-BE49-F238E27FC236}">
                <a16:creationId xmlns:a16="http://schemas.microsoft.com/office/drawing/2014/main" id="{02E2E12C-CBC9-4F03-82B2-85013A84F786}"/>
              </a:ext>
            </a:extLst>
          </p:cNvPr>
          <p:cNvSpPr/>
          <p:nvPr/>
        </p:nvSpPr>
        <p:spPr>
          <a:xfrm>
            <a:off x="6136095" y="5179752"/>
            <a:ext cx="2640046" cy="5403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fontAlgn="base">
              <a:spcBef>
                <a:spcPct val="0"/>
              </a:spcBef>
              <a:spcAft>
                <a:spcPct val="0"/>
              </a:spcAft>
              <a:defRPr/>
            </a:pPr>
            <a:r>
              <a:rPr lang="en-US" sz="1100" dirty="0">
                <a:solidFill>
                  <a:schemeClr val="tx1"/>
                </a:solidFill>
                <a:cs typeface="Segoe UI Semibold"/>
              </a:rPr>
              <a:t>Migrate Application Workloads to Azure </a:t>
            </a:r>
            <a:br>
              <a:rPr lang="en-US" sz="1100" dirty="0">
                <a:solidFill>
                  <a:schemeClr val="tx1"/>
                </a:solidFill>
                <a:cs typeface="Segoe UI Semibold"/>
              </a:rPr>
            </a:br>
            <a:r>
              <a:rPr lang="en-US" sz="1100" dirty="0">
                <a:solidFill>
                  <a:schemeClr val="tx1"/>
                </a:solidFill>
                <a:cs typeface="Segoe UI Semibold"/>
              </a:rPr>
              <a:t>(WS-050)</a:t>
            </a:r>
          </a:p>
        </p:txBody>
      </p:sp>
      <p:sp>
        <p:nvSpPr>
          <p:cNvPr id="69" name="Rectangle 68">
            <a:extLst>
              <a:ext uri="{FF2B5EF4-FFF2-40B4-BE49-F238E27FC236}">
                <a16:creationId xmlns:a16="http://schemas.microsoft.com/office/drawing/2014/main" id="{653F3F7A-7B74-403D-B1A2-8788A949284C}"/>
              </a:ext>
            </a:extLst>
          </p:cNvPr>
          <p:cNvSpPr/>
          <p:nvPr/>
        </p:nvSpPr>
        <p:spPr>
          <a:xfrm>
            <a:off x="4170021" y="5351409"/>
            <a:ext cx="1809169" cy="304973"/>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fontAlgn="base">
              <a:spcBef>
                <a:spcPct val="0"/>
              </a:spcBef>
              <a:spcAft>
                <a:spcPct val="0"/>
              </a:spcAft>
              <a:defRPr/>
            </a:pPr>
            <a:r>
              <a:rPr lang="en-US" sz="1100" dirty="0">
                <a:solidFill>
                  <a:schemeClr val="tx1"/>
                </a:solidFill>
              </a:rPr>
              <a:t>Azure AI Fundamentals</a:t>
            </a:r>
            <a:br>
              <a:rPr lang="en-US" sz="1100" dirty="0">
                <a:solidFill>
                  <a:schemeClr val="tx1"/>
                </a:solidFill>
              </a:rPr>
            </a:br>
            <a:r>
              <a:rPr lang="en-US" sz="1100" dirty="0">
                <a:solidFill>
                  <a:schemeClr val="tx1"/>
                </a:solidFill>
              </a:rPr>
              <a:t>(AI-900) *</a:t>
            </a:r>
          </a:p>
        </p:txBody>
      </p:sp>
      <p:sp>
        <p:nvSpPr>
          <p:cNvPr id="70" name="Rectangle 69">
            <a:extLst>
              <a:ext uri="{FF2B5EF4-FFF2-40B4-BE49-F238E27FC236}">
                <a16:creationId xmlns:a16="http://schemas.microsoft.com/office/drawing/2014/main" id="{E0AC135B-E93C-48D9-9013-4F26B81FE133}"/>
              </a:ext>
            </a:extLst>
          </p:cNvPr>
          <p:cNvSpPr/>
          <p:nvPr/>
        </p:nvSpPr>
        <p:spPr>
          <a:xfrm>
            <a:off x="4170021" y="4983998"/>
            <a:ext cx="1809169" cy="304973"/>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fontAlgn="base">
              <a:spcBef>
                <a:spcPct val="0"/>
              </a:spcBef>
              <a:spcAft>
                <a:spcPct val="0"/>
              </a:spcAft>
              <a:defRPr/>
            </a:pPr>
            <a:r>
              <a:rPr lang="en-US" sz="1100" dirty="0">
                <a:solidFill>
                  <a:schemeClr val="tx1"/>
                </a:solidFill>
              </a:rPr>
              <a:t>Azure Data Fundamentals</a:t>
            </a:r>
            <a:br>
              <a:rPr lang="en-US" sz="1100" dirty="0">
                <a:solidFill>
                  <a:schemeClr val="tx1"/>
                </a:solidFill>
              </a:rPr>
            </a:br>
            <a:r>
              <a:rPr lang="en-US" sz="1100" dirty="0">
                <a:solidFill>
                  <a:schemeClr val="tx1"/>
                </a:solidFill>
              </a:rPr>
              <a:t>(DP-900)*</a:t>
            </a:r>
          </a:p>
        </p:txBody>
      </p:sp>
      <p:sp>
        <p:nvSpPr>
          <p:cNvPr id="72" name="Rectangle 71">
            <a:extLst>
              <a:ext uri="{FF2B5EF4-FFF2-40B4-BE49-F238E27FC236}">
                <a16:creationId xmlns:a16="http://schemas.microsoft.com/office/drawing/2014/main" id="{06A2E1A7-894F-4238-ADC8-B5462C13D9FC}"/>
              </a:ext>
            </a:extLst>
          </p:cNvPr>
          <p:cNvSpPr/>
          <p:nvPr/>
        </p:nvSpPr>
        <p:spPr>
          <a:xfrm>
            <a:off x="2282400" y="4963647"/>
            <a:ext cx="1809169" cy="63972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354" fontAlgn="base">
              <a:spcBef>
                <a:spcPct val="0"/>
              </a:spcBef>
              <a:spcAft>
                <a:spcPct val="0"/>
              </a:spcAft>
              <a:defRPr/>
            </a:pPr>
            <a:r>
              <a:rPr lang="en-US" sz="1100" dirty="0">
                <a:solidFill>
                  <a:schemeClr val="tx1"/>
                </a:solidFill>
                <a:cs typeface="Segoe UI Semibold" panose="020B0702040204020203" pitchFamily="34" charset="0"/>
              </a:rPr>
              <a:t>Azure Fundamentals </a:t>
            </a:r>
          </a:p>
          <a:p>
            <a:pPr algn="ctr" defTabSz="699354" fontAlgn="base">
              <a:spcBef>
                <a:spcPct val="0"/>
              </a:spcBef>
              <a:spcAft>
                <a:spcPct val="0"/>
              </a:spcAft>
              <a:defRPr/>
            </a:pPr>
            <a:r>
              <a:rPr lang="en-US" sz="1100" dirty="0">
                <a:solidFill>
                  <a:schemeClr val="tx1"/>
                </a:solidFill>
                <a:cs typeface="Segoe UI Semibold" panose="020B0702040204020203" pitchFamily="34" charset="0"/>
              </a:rPr>
              <a:t>(AZ-900)</a:t>
            </a:r>
          </a:p>
        </p:txBody>
      </p:sp>
      <p:sp>
        <p:nvSpPr>
          <p:cNvPr id="76" name="Oval 75">
            <a:extLst>
              <a:ext uri="{FF2B5EF4-FFF2-40B4-BE49-F238E27FC236}">
                <a16:creationId xmlns:a16="http://schemas.microsoft.com/office/drawing/2014/main" id="{7A3984F8-735D-441F-B6D9-74DC55331DB6}"/>
              </a:ext>
            </a:extLst>
          </p:cNvPr>
          <p:cNvSpPr/>
          <p:nvPr/>
        </p:nvSpPr>
        <p:spPr bwMode="auto">
          <a:xfrm>
            <a:off x="4360758" y="2552167"/>
            <a:ext cx="406813" cy="40681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defRPr/>
            </a:pPr>
            <a:endParaRPr lang="en-US" sz="1200">
              <a:solidFill>
                <a:schemeClr val="bg1"/>
              </a:solidFill>
              <a:ea typeface="Segoe UI" pitchFamily="34" charset="0"/>
              <a:cs typeface="Segoe UI" pitchFamily="34" charset="0"/>
            </a:endParaRPr>
          </a:p>
        </p:txBody>
      </p:sp>
      <p:sp>
        <p:nvSpPr>
          <p:cNvPr id="83" name="Freeform 13" title="Icon of a cloud">
            <a:extLst>
              <a:ext uri="{FF2B5EF4-FFF2-40B4-BE49-F238E27FC236}">
                <a16:creationId xmlns:a16="http://schemas.microsoft.com/office/drawing/2014/main" id="{244C6822-150E-4622-AF46-485204366CDF}"/>
              </a:ext>
            </a:extLst>
          </p:cNvPr>
          <p:cNvSpPr>
            <a:spLocks noChangeAspect="1"/>
          </p:cNvSpPr>
          <p:nvPr/>
        </p:nvSpPr>
        <p:spPr bwMode="auto">
          <a:xfrm>
            <a:off x="2266880" y="1818717"/>
            <a:ext cx="275714" cy="151245"/>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95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gradFill>
                <a:gsLst>
                  <a:gs pos="0">
                    <a:srgbClr val="505050"/>
                  </a:gs>
                  <a:gs pos="100000">
                    <a:srgbClr val="505050"/>
                  </a:gs>
                </a:gsLst>
              </a:gradFill>
            </a:endParaRPr>
          </a:p>
        </p:txBody>
      </p:sp>
      <p:sp>
        <p:nvSpPr>
          <p:cNvPr id="84" name="Data &amp; AI" title="Icon of several circles connected to eachother by lines">
            <a:extLst>
              <a:ext uri="{FF2B5EF4-FFF2-40B4-BE49-F238E27FC236}">
                <a16:creationId xmlns:a16="http://schemas.microsoft.com/office/drawing/2014/main" id="{D659A90E-F1C7-423A-A76D-E676CB4FD152}"/>
              </a:ext>
            </a:extLst>
          </p:cNvPr>
          <p:cNvSpPr>
            <a:spLocks noChangeAspect="1" noEditPoints="1"/>
          </p:cNvSpPr>
          <p:nvPr/>
        </p:nvSpPr>
        <p:spPr bwMode="auto">
          <a:xfrm>
            <a:off x="4412577" y="2647889"/>
            <a:ext cx="252764" cy="202112"/>
          </a:xfrm>
          <a:custGeom>
            <a:avLst/>
            <a:gdLst>
              <a:gd name="T0" fmla="*/ 465 w 706"/>
              <a:gd name="T1" fmla="*/ 76 h 564"/>
              <a:gd name="T2" fmla="*/ 465 w 706"/>
              <a:gd name="T3" fmla="*/ 0 h 564"/>
              <a:gd name="T4" fmla="*/ 668 w 706"/>
              <a:gd name="T5" fmla="*/ 138 h 564"/>
              <a:gd name="T6" fmla="*/ 668 w 706"/>
              <a:gd name="T7" fmla="*/ 214 h 564"/>
              <a:gd name="T8" fmla="*/ 668 w 706"/>
              <a:gd name="T9" fmla="*/ 138 h 564"/>
              <a:gd name="T10" fmla="*/ 454 w 706"/>
              <a:gd name="T11" fmla="*/ 314 h 564"/>
              <a:gd name="T12" fmla="*/ 530 w 706"/>
              <a:gd name="T13" fmla="*/ 314 h 564"/>
              <a:gd name="T14" fmla="*/ 637 w 706"/>
              <a:gd name="T15" fmla="*/ 422 h 564"/>
              <a:gd name="T16" fmla="*/ 637 w 706"/>
              <a:gd name="T17" fmla="*/ 499 h 564"/>
              <a:gd name="T18" fmla="*/ 637 w 706"/>
              <a:gd name="T19" fmla="*/ 422 h 564"/>
              <a:gd name="T20" fmla="*/ 282 w 706"/>
              <a:gd name="T21" fmla="*/ 526 h 564"/>
              <a:gd name="T22" fmla="*/ 358 w 706"/>
              <a:gd name="T23" fmla="*/ 526 h 564"/>
              <a:gd name="T24" fmla="*/ 38 w 706"/>
              <a:gd name="T25" fmla="*/ 338 h 564"/>
              <a:gd name="T26" fmla="*/ 38 w 706"/>
              <a:gd name="T27" fmla="*/ 415 h 564"/>
              <a:gd name="T28" fmla="*/ 38 w 706"/>
              <a:gd name="T29" fmla="*/ 338 h 564"/>
              <a:gd name="T30" fmla="*/ 258 w 706"/>
              <a:gd name="T31" fmla="*/ 205 h 564"/>
              <a:gd name="T32" fmla="*/ 334 w 706"/>
              <a:gd name="T33" fmla="*/ 205 h 564"/>
              <a:gd name="T34" fmla="*/ 120 w 706"/>
              <a:gd name="T35" fmla="*/ 75 h 564"/>
              <a:gd name="T36" fmla="*/ 120 w 706"/>
              <a:gd name="T37" fmla="*/ 152 h 564"/>
              <a:gd name="T38" fmla="*/ 120 w 706"/>
              <a:gd name="T39" fmla="*/ 75 h 564"/>
              <a:gd name="T40" fmla="*/ 258 w 706"/>
              <a:gd name="T41" fmla="*/ 188 h 564"/>
              <a:gd name="T42" fmla="*/ 460 w 706"/>
              <a:gd name="T43" fmla="*/ 294 h 564"/>
              <a:gd name="T44" fmla="*/ 76 w 706"/>
              <a:gd name="T45" fmla="*/ 376 h 564"/>
              <a:gd name="T46" fmla="*/ 288 w 706"/>
              <a:gd name="T47" fmla="*/ 505 h 564"/>
              <a:gd name="T48" fmla="*/ 603 w 706"/>
              <a:gd name="T49" fmla="*/ 479 h 564"/>
              <a:gd name="T50" fmla="*/ 159 w 706"/>
              <a:gd name="T51" fmla="*/ 104 h 564"/>
              <a:gd name="T52" fmla="*/ 637 w 706"/>
              <a:gd name="T53" fmla="*/ 151 h 564"/>
              <a:gd name="T54" fmla="*/ 523 w 706"/>
              <a:gd name="T55" fmla="*/ 291 h 564"/>
              <a:gd name="T56" fmla="*/ 465 w 706"/>
              <a:gd name="T57" fmla="*/ 347 h 564"/>
              <a:gd name="T58" fmla="*/ 334 w 706"/>
              <a:gd name="T59" fmla="*/ 490 h 564"/>
              <a:gd name="T60" fmla="*/ 320 w 706"/>
              <a:gd name="T61" fmla="*/ 488 h 564"/>
              <a:gd name="T62" fmla="*/ 134 w 706"/>
              <a:gd name="T63" fmla="*/ 149 h 564"/>
              <a:gd name="T64" fmla="*/ 438 w 706"/>
              <a:gd name="T65" fmla="*/ 65 h 564"/>
              <a:gd name="T66" fmla="*/ 624 w 706"/>
              <a:gd name="T67" fmla="*/ 425 h 564"/>
              <a:gd name="T68" fmla="*/ 603 w 706"/>
              <a:gd name="T69" fmla="*/ 43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6" h="564">
                <a:moveTo>
                  <a:pt x="503" y="38"/>
                </a:moveTo>
                <a:cubicBezTo>
                  <a:pt x="503" y="59"/>
                  <a:pt x="486" y="76"/>
                  <a:pt x="465" y="76"/>
                </a:cubicBezTo>
                <a:cubicBezTo>
                  <a:pt x="444" y="76"/>
                  <a:pt x="427" y="59"/>
                  <a:pt x="427" y="38"/>
                </a:cubicBezTo>
                <a:cubicBezTo>
                  <a:pt x="427" y="17"/>
                  <a:pt x="444" y="0"/>
                  <a:pt x="465" y="0"/>
                </a:cubicBezTo>
                <a:cubicBezTo>
                  <a:pt x="486" y="0"/>
                  <a:pt x="503" y="17"/>
                  <a:pt x="503" y="38"/>
                </a:cubicBezTo>
                <a:close/>
                <a:moveTo>
                  <a:pt x="668" y="138"/>
                </a:moveTo>
                <a:cubicBezTo>
                  <a:pt x="647" y="138"/>
                  <a:pt x="630" y="155"/>
                  <a:pt x="630" y="176"/>
                </a:cubicBezTo>
                <a:cubicBezTo>
                  <a:pt x="630" y="197"/>
                  <a:pt x="647" y="214"/>
                  <a:pt x="668" y="214"/>
                </a:cubicBezTo>
                <a:cubicBezTo>
                  <a:pt x="689" y="214"/>
                  <a:pt x="706" y="197"/>
                  <a:pt x="706" y="176"/>
                </a:cubicBezTo>
                <a:cubicBezTo>
                  <a:pt x="706" y="155"/>
                  <a:pt x="689" y="138"/>
                  <a:pt x="668" y="138"/>
                </a:cubicBezTo>
                <a:close/>
                <a:moveTo>
                  <a:pt x="492" y="276"/>
                </a:moveTo>
                <a:cubicBezTo>
                  <a:pt x="471" y="276"/>
                  <a:pt x="454" y="293"/>
                  <a:pt x="454" y="314"/>
                </a:cubicBezTo>
                <a:cubicBezTo>
                  <a:pt x="454" y="335"/>
                  <a:pt x="471" y="352"/>
                  <a:pt x="492" y="352"/>
                </a:cubicBezTo>
                <a:cubicBezTo>
                  <a:pt x="513" y="352"/>
                  <a:pt x="530" y="335"/>
                  <a:pt x="530" y="314"/>
                </a:cubicBezTo>
                <a:cubicBezTo>
                  <a:pt x="530" y="293"/>
                  <a:pt x="513" y="276"/>
                  <a:pt x="492" y="276"/>
                </a:cubicBezTo>
                <a:close/>
                <a:moveTo>
                  <a:pt x="637" y="422"/>
                </a:moveTo>
                <a:cubicBezTo>
                  <a:pt x="616" y="422"/>
                  <a:pt x="599" y="440"/>
                  <a:pt x="599" y="461"/>
                </a:cubicBezTo>
                <a:cubicBezTo>
                  <a:pt x="599" y="482"/>
                  <a:pt x="616" y="499"/>
                  <a:pt x="637" y="499"/>
                </a:cubicBezTo>
                <a:cubicBezTo>
                  <a:pt x="658" y="499"/>
                  <a:pt x="675" y="482"/>
                  <a:pt x="675" y="461"/>
                </a:cubicBezTo>
                <a:cubicBezTo>
                  <a:pt x="675" y="440"/>
                  <a:pt x="658" y="422"/>
                  <a:pt x="637" y="422"/>
                </a:cubicBezTo>
                <a:close/>
                <a:moveTo>
                  <a:pt x="320" y="488"/>
                </a:moveTo>
                <a:cubicBezTo>
                  <a:pt x="299" y="488"/>
                  <a:pt x="282" y="505"/>
                  <a:pt x="282" y="526"/>
                </a:cubicBezTo>
                <a:cubicBezTo>
                  <a:pt x="282" y="547"/>
                  <a:pt x="299" y="564"/>
                  <a:pt x="320" y="564"/>
                </a:cubicBezTo>
                <a:cubicBezTo>
                  <a:pt x="341" y="564"/>
                  <a:pt x="358" y="547"/>
                  <a:pt x="358" y="526"/>
                </a:cubicBezTo>
                <a:cubicBezTo>
                  <a:pt x="358" y="505"/>
                  <a:pt x="341" y="488"/>
                  <a:pt x="320" y="488"/>
                </a:cubicBezTo>
                <a:close/>
                <a:moveTo>
                  <a:pt x="38" y="338"/>
                </a:moveTo>
                <a:cubicBezTo>
                  <a:pt x="17" y="338"/>
                  <a:pt x="0" y="355"/>
                  <a:pt x="0" y="376"/>
                </a:cubicBezTo>
                <a:cubicBezTo>
                  <a:pt x="0" y="398"/>
                  <a:pt x="17" y="415"/>
                  <a:pt x="38" y="415"/>
                </a:cubicBezTo>
                <a:cubicBezTo>
                  <a:pt x="59" y="415"/>
                  <a:pt x="76" y="398"/>
                  <a:pt x="76" y="376"/>
                </a:cubicBezTo>
                <a:cubicBezTo>
                  <a:pt x="76" y="355"/>
                  <a:pt x="59" y="338"/>
                  <a:pt x="38" y="338"/>
                </a:cubicBezTo>
                <a:close/>
                <a:moveTo>
                  <a:pt x="296" y="167"/>
                </a:moveTo>
                <a:cubicBezTo>
                  <a:pt x="275" y="167"/>
                  <a:pt x="258" y="184"/>
                  <a:pt x="258" y="205"/>
                </a:cubicBezTo>
                <a:cubicBezTo>
                  <a:pt x="258" y="226"/>
                  <a:pt x="275" y="243"/>
                  <a:pt x="296" y="243"/>
                </a:cubicBezTo>
                <a:cubicBezTo>
                  <a:pt x="317" y="243"/>
                  <a:pt x="334" y="226"/>
                  <a:pt x="334" y="205"/>
                </a:cubicBezTo>
                <a:cubicBezTo>
                  <a:pt x="334" y="184"/>
                  <a:pt x="317" y="167"/>
                  <a:pt x="296" y="167"/>
                </a:cubicBezTo>
                <a:close/>
                <a:moveTo>
                  <a:pt x="120" y="75"/>
                </a:moveTo>
                <a:cubicBezTo>
                  <a:pt x="99" y="75"/>
                  <a:pt x="82" y="93"/>
                  <a:pt x="82" y="114"/>
                </a:cubicBezTo>
                <a:cubicBezTo>
                  <a:pt x="82" y="135"/>
                  <a:pt x="99" y="152"/>
                  <a:pt x="120" y="152"/>
                </a:cubicBezTo>
                <a:cubicBezTo>
                  <a:pt x="142" y="152"/>
                  <a:pt x="159" y="135"/>
                  <a:pt x="159" y="114"/>
                </a:cubicBezTo>
                <a:cubicBezTo>
                  <a:pt x="159" y="93"/>
                  <a:pt x="142" y="75"/>
                  <a:pt x="120" y="75"/>
                </a:cubicBezTo>
                <a:close/>
                <a:moveTo>
                  <a:pt x="153" y="133"/>
                </a:moveTo>
                <a:cubicBezTo>
                  <a:pt x="258" y="188"/>
                  <a:pt x="258" y="188"/>
                  <a:pt x="258" y="188"/>
                </a:cubicBezTo>
                <a:moveTo>
                  <a:pt x="328" y="225"/>
                </a:moveTo>
                <a:cubicBezTo>
                  <a:pt x="460" y="294"/>
                  <a:pt x="460" y="294"/>
                  <a:pt x="460" y="294"/>
                </a:cubicBezTo>
                <a:moveTo>
                  <a:pt x="454" y="314"/>
                </a:moveTo>
                <a:cubicBezTo>
                  <a:pt x="76" y="376"/>
                  <a:pt x="76" y="376"/>
                  <a:pt x="76" y="376"/>
                </a:cubicBezTo>
                <a:moveTo>
                  <a:pt x="71" y="395"/>
                </a:moveTo>
                <a:cubicBezTo>
                  <a:pt x="288" y="505"/>
                  <a:pt x="288" y="505"/>
                  <a:pt x="288" y="505"/>
                </a:cubicBezTo>
                <a:moveTo>
                  <a:pt x="358" y="526"/>
                </a:moveTo>
                <a:cubicBezTo>
                  <a:pt x="603" y="479"/>
                  <a:pt x="603" y="479"/>
                  <a:pt x="603" y="479"/>
                </a:cubicBezTo>
                <a:moveTo>
                  <a:pt x="427" y="38"/>
                </a:moveTo>
                <a:cubicBezTo>
                  <a:pt x="159" y="104"/>
                  <a:pt x="159" y="104"/>
                  <a:pt x="159" y="104"/>
                </a:cubicBezTo>
                <a:moveTo>
                  <a:pt x="497" y="59"/>
                </a:moveTo>
                <a:cubicBezTo>
                  <a:pt x="637" y="151"/>
                  <a:pt x="637" y="151"/>
                  <a:pt x="637" y="151"/>
                </a:cubicBezTo>
                <a:moveTo>
                  <a:pt x="637" y="198"/>
                </a:moveTo>
                <a:cubicBezTo>
                  <a:pt x="523" y="291"/>
                  <a:pt x="523" y="291"/>
                  <a:pt x="523" y="291"/>
                </a:cubicBezTo>
                <a:moveTo>
                  <a:pt x="346" y="497"/>
                </a:moveTo>
                <a:cubicBezTo>
                  <a:pt x="465" y="347"/>
                  <a:pt x="465" y="347"/>
                  <a:pt x="465" y="347"/>
                </a:cubicBezTo>
                <a:moveTo>
                  <a:pt x="447" y="76"/>
                </a:moveTo>
                <a:cubicBezTo>
                  <a:pt x="334" y="490"/>
                  <a:pt x="334" y="490"/>
                  <a:pt x="334" y="490"/>
                </a:cubicBezTo>
                <a:moveTo>
                  <a:pt x="296" y="243"/>
                </a:moveTo>
                <a:cubicBezTo>
                  <a:pt x="320" y="488"/>
                  <a:pt x="320" y="488"/>
                  <a:pt x="320" y="488"/>
                </a:cubicBezTo>
                <a:moveTo>
                  <a:pt x="305" y="488"/>
                </a:moveTo>
                <a:cubicBezTo>
                  <a:pt x="134" y="149"/>
                  <a:pt x="134" y="149"/>
                  <a:pt x="134" y="149"/>
                </a:cubicBezTo>
                <a:moveTo>
                  <a:pt x="323" y="179"/>
                </a:moveTo>
                <a:cubicBezTo>
                  <a:pt x="438" y="65"/>
                  <a:pt x="438" y="65"/>
                  <a:pt x="438" y="65"/>
                </a:cubicBezTo>
                <a:moveTo>
                  <a:pt x="481" y="76"/>
                </a:moveTo>
                <a:cubicBezTo>
                  <a:pt x="624" y="425"/>
                  <a:pt x="624" y="425"/>
                  <a:pt x="624" y="425"/>
                </a:cubicBezTo>
                <a:moveTo>
                  <a:pt x="514" y="347"/>
                </a:moveTo>
                <a:cubicBezTo>
                  <a:pt x="603" y="434"/>
                  <a:pt x="603" y="434"/>
                  <a:pt x="603" y="434"/>
                </a:cubicBezTo>
              </a:path>
            </a:pathLst>
          </a:custGeom>
          <a:noFill/>
          <a:ln w="95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gradFill>
                <a:gsLst>
                  <a:gs pos="0">
                    <a:srgbClr val="505050"/>
                  </a:gs>
                  <a:gs pos="100000">
                    <a:srgbClr val="505050"/>
                  </a:gs>
                </a:gsLst>
              </a:gradFill>
            </a:endParaRPr>
          </a:p>
        </p:txBody>
      </p: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68" y="866189"/>
            <a:ext cx="1517095" cy="866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ectangle 40"/>
          <p:cNvSpPr/>
          <p:nvPr/>
        </p:nvSpPr>
        <p:spPr>
          <a:xfrm>
            <a:off x="2473282" y="989953"/>
            <a:ext cx="6280836" cy="627771"/>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Calibri" panose="020F0502020204030204" pitchFamily="34" charset="0"/>
            </a:endParaRPr>
          </a:p>
        </p:txBody>
      </p:sp>
      <p:sp>
        <p:nvSpPr>
          <p:cNvPr id="5" name="Rectangle 4"/>
          <p:cNvSpPr/>
          <p:nvPr/>
        </p:nvSpPr>
        <p:spPr>
          <a:xfrm>
            <a:off x="2542324" y="1081044"/>
            <a:ext cx="6315190" cy="461665"/>
          </a:xfrm>
          <a:prstGeom prst="rect">
            <a:avLst/>
          </a:prstGeom>
        </p:spPr>
        <p:txBody>
          <a:bodyPr wrap="none">
            <a:spAutoFit/>
          </a:bodyPr>
          <a:lstStyle/>
          <a:p>
            <a:r>
              <a:rPr lang="en-CA" sz="2400" b="1" dirty="0">
                <a:latin typeface="Calibri" panose="020F0502020204030204" pitchFamily="34" charset="0"/>
              </a:rPr>
              <a:t>Cloud training pathways provided by </a:t>
            </a:r>
            <a:r>
              <a:rPr lang="en-CA" sz="2400" b="1" dirty="0" smtClean="0">
                <a:latin typeface="Calibri" panose="020F0502020204030204" pitchFamily="34" charset="0"/>
                <a:hlinkClick r:id="rId4"/>
              </a:rPr>
              <a:t>Microsoft. </a:t>
            </a:r>
            <a:endParaRPr lang="en-CA" sz="2400" dirty="0"/>
          </a:p>
        </p:txBody>
      </p:sp>
      <p:sp>
        <p:nvSpPr>
          <p:cNvPr id="9" name="Rectangle 8"/>
          <p:cNvSpPr/>
          <p:nvPr/>
        </p:nvSpPr>
        <p:spPr>
          <a:xfrm>
            <a:off x="6103424" y="1804760"/>
            <a:ext cx="902811" cy="338554"/>
          </a:xfrm>
          <a:prstGeom prst="rect">
            <a:avLst/>
          </a:prstGeom>
        </p:spPr>
        <p:txBody>
          <a:bodyPr wrap="none">
            <a:spAutoFit/>
          </a:bodyPr>
          <a:lstStyle/>
          <a:p>
            <a:pPr defTabSz="699557">
              <a:spcBef>
                <a:spcPts val="225"/>
              </a:spcBef>
              <a:defRPr/>
            </a:pPr>
            <a:r>
              <a:rPr lang="en-US" sz="1600" b="1" dirty="0">
                <a:ln w="3175">
                  <a:noFill/>
                </a:ln>
                <a:solidFill>
                  <a:schemeClr val="accent2"/>
                </a:solidFill>
                <a:latin typeface="+mj-lt"/>
                <a:cs typeface="Segoe UI" panose="020B0502040204020203" pitchFamily="34" charset="0"/>
              </a:rPr>
              <a:t>Specialty</a:t>
            </a:r>
            <a:endParaRPr lang="en-US" sz="2000" b="1" dirty="0">
              <a:ln w="3175">
                <a:noFill/>
              </a:ln>
              <a:solidFill>
                <a:schemeClr val="accent2"/>
              </a:solidFill>
              <a:latin typeface="+mj-lt"/>
              <a:cs typeface="Segoe UI" panose="020B0502040204020203" pitchFamily="34" charset="0"/>
            </a:endParaRPr>
          </a:p>
        </p:txBody>
      </p:sp>
    </p:spTree>
    <p:extLst>
      <p:ext uri="{BB962C8B-B14F-4D97-AF65-F5344CB8AC3E}">
        <p14:creationId xmlns:p14="http://schemas.microsoft.com/office/powerpoint/2010/main" val="1346889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821637123"/>
              </p:ext>
            </p:extLst>
          </p:nvPr>
        </p:nvGraphicFramePr>
        <p:xfrm>
          <a:off x="610118" y="2613526"/>
          <a:ext cx="8189022" cy="2774808"/>
        </p:xfrm>
        <a:graphic>
          <a:graphicData uri="http://schemas.openxmlformats.org/drawingml/2006/table">
            <a:tbl>
              <a:tblPr firstRow="1" bandRow="1">
                <a:tableStyleId>{2D5ABB26-0587-4C30-8999-92F81FD0307C}</a:tableStyleId>
              </a:tblPr>
              <a:tblGrid>
                <a:gridCol w="1595754">
                  <a:extLst>
                    <a:ext uri="{9D8B030D-6E8A-4147-A177-3AD203B41FA5}">
                      <a16:colId xmlns:a16="http://schemas.microsoft.com/office/drawing/2014/main" val="4206833016"/>
                    </a:ext>
                  </a:extLst>
                </a:gridCol>
                <a:gridCol w="6593268">
                  <a:extLst>
                    <a:ext uri="{9D8B030D-6E8A-4147-A177-3AD203B41FA5}">
                      <a16:colId xmlns:a16="http://schemas.microsoft.com/office/drawing/2014/main" val="4262926382"/>
                    </a:ext>
                  </a:extLst>
                </a:gridCol>
              </a:tblGrid>
              <a:tr h="693702">
                <a:tc>
                  <a:txBody>
                    <a:bodyPr/>
                    <a:lstStyle/>
                    <a:p>
                      <a:endParaRPr lang="en-CA"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600" dirty="0" smtClean="0">
                          <a:latin typeface="Calibri" panose="020F0502020204030204" pitchFamily="34" charset="0"/>
                        </a:rPr>
                        <a:t>AWS Cloud</a:t>
                      </a:r>
                      <a:r>
                        <a:rPr lang="en-CA" sz="1600" baseline="0" dirty="0" smtClean="0">
                          <a:latin typeface="Calibri" panose="020F0502020204030204" pitchFamily="34" charset="0"/>
                        </a:rPr>
                        <a:t> Practitioner Essentials</a:t>
                      </a:r>
                      <a:endParaRPr lang="en-CA" sz="1600" dirty="0" smtClean="0">
                        <a:latin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sz="1600" dirty="0" smtClean="0">
                          <a:latin typeface="Calibri" panose="020F0502020204030204" pitchFamily="34" charset="0"/>
                        </a:rPr>
                        <a:t>AWS Certified Cloud Practitioner</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531858"/>
                  </a:ext>
                </a:extLst>
              </a:tr>
              <a:tr h="693702">
                <a:tc>
                  <a:txBody>
                    <a:bodyPr/>
                    <a:lstStyle/>
                    <a:p>
                      <a:endParaRPr lang="en-CA"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CA" sz="1600" dirty="0" smtClean="0">
                          <a:latin typeface="Calibri" panose="020F0502020204030204" pitchFamily="34" charset="0"/>
                        </a:rPr>
                        <a:t>AWS Certified Solutions</a:t>
                      </a:r>
                      <a:r>
                        <a:rPr lang="en-CA" sz="1600" baseline="0" dirty="0" smtClean="0">
                          <a:latin typeface="Calibri" panose="020F0502020204030204" pitchFamily="34" charset="0"/>
                        </a:rPr>
                        <a:t> Architect – Associate/Professional*</a:t>
                      </a:r>
                      <a:endParaRPr lang="en-CA"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1466444"/>
                  </a:ext>
                </a:extLst>
              </a:tr>
              <a:tr h="693702">
                <a:tc>
                  <a:txBody>
                    <a:bodyPr/>
                    <a:lstStyle/>
                    <a:p>
                      <a:endParaRPr lang="en-CA"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CA" sz="1600" dirty="0" smtClean="0">
                          <a:latin typeface="Calibri" panose="020F0502020204030204" pitchFamily="34" charset="0"/>
                        </a:rPr>
                        <a:t>AWS Certified DevOps</a:t>
                      </a:r>
                      <a:r>
                        <a:rPr lang="en-CA" sz="1600" baseline="0" dirty="0" smtClean="0">
                          <a:latin typeface="Calibri" panose="020F0502020204030204" pitchFamily="34" charset="0"/>
                        </a:rPr>
                        <a:t> Engineer – Professional*</a:t>
                      </a:r>
                    </a:p>
                    <a:p>
                      <a:pPr marL="0" marR="0" lvl="0" indent="0" algn="l" defTabSz="457200" rtl="0" eaLnBrk="1" fontAlgn="auto" latinLnBrk="0" hangingPunct="1">
                        <a:lnSpc>
                          <a:spcPct val="100000"/>
                        </a:lnSpc>
                        <a:spcBef>
                          <a:spcPts val="0"/>
                        </a:spcBef>
                        <a:spcAft>
                          <a:spcPts val="0"/>
                        </a:spcAft>
                        <a:buClrTx/>
                        <a:buSzTx/>
                        <a:buFontTx/>
                        <a:buNone/>
                        <a:tabLst/>
                        <a:defRPr/>
                      </a:pPr>
                      <a:r>
                        <a:rPr lang="en-CA" sz="1600" dirty="0" smtClean="0">
                          <a:latin typeface="Calibri" panose="020F0502020204030204" pitchFamily="34" charset="0"/>
                        </a:rPr>
                        <a:t>AWS Certified Developer – Associate*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299080"/>
                  </a:ext>
                </a:extLst>
              </a:tr>
              <a:tr h="693702">
                <a:tc>
                  <a:txBody>
                    <a:bodyPr/>
                    <a:lstStyle/>
                    <a:p>
                      <a:endParaRPr lang="en-CA"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CA" sz="1600" dirty="0" smtClean="0">
                          <a:latin typeface="Calibri" panose="020F0502020204030204" pitchFamily="34" charset="0"/>
                        </a:rPr>
                        <a:t>AWS Certified SysOps</a:t>
                      </a:r>
                      <a:r>
                        <a:rPr lang="en-CA" sz="1600" baseline="0" dirty="0" smtClean="0">
                          <a:latin typeface="Calibri" panose="020F0502020204030204" pitchFamily="34" charset="0"/>
                        </a:rPr>
                        <a:t> Administrator – Associate*</a:t>
                      </a:r>
                    </a:p>
                    <a:p>
                      <a:pPr algn="l"/>
                      <a:r>
                        <a:rPr lang="en-CA" sz="1600" baseline="0" dirty="0" smtClean="0">
                          <a:latin typeface="Calibri" panose="020F0502020204030204" pitchFamily="34" charset="0"/>
                        </a:rPr>
                        <a:t>AWS Certified Security - Specialty</a:t>
                      </a:r>
                      <a:endParaRPr lang="en-CA"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425692181"/>
                  </a:ext>
                </a:extLst>
              </a:tr>
            </a:tbl>
          </a:graphicData>
        </a:graphic>
      </p:graphicFrame>
      <p:sp>
        <p:nvSpPr>
          <p:cNvPr id="8" name="TextBox 7"/>
          <p:cNvSpPr txBox="1"/>
          <p:nvPr/>
        </p:nvSpPr>
        <p:spPr>
          <a:xfrm>
            <a:off x="484632" y="6419547"/>
            <a:ext cx="8229600" cy="230832"/>
          </a:xfrm>
          <a:prstGeom prst="rect">
            <a:avLst/>
          </a:prstGeom>
          <a:noFill/>
        </p:spPr>
        <p:txBody>
          <a:bodyPr wrap="square" rtlCol="0">
            <a:spAutoFit/>
          </a:bodyPr>
          <a:lstStyle/>
          <a:p>
            <a:pPr algn="r"/>
            <a:r>
              <a:rPr lang="en-CA" sz="900" b="1" dirty="0" smtClean="0">
                <a:latin typeface="Calibri" panose="020F0502020204030204" pitchFamily="34" charset="0"/>
              </a:rPr>
              <a:t>*</a:t>
            </a:r>
            <a:r>
              <a:rPr lang="en-CA" sz="900" b="1" i="1" dirty="0" smtClean="0">
                <a:latin typeface="Calibri" panose="020F0502020204030204" pitchFamily="34" charset="0"/>
              </a:rPr>
              <a:t>Associate</a:t>
            </a:r>
            <a:r>
              <a:rPr lang="en-CA" sz="900" b="1" dirty="0" smtClean="0">
                <a:latin typeface="Calibri" panose="020F0502020204030204" pitchFamily="34" charset="0"/>
              </a:rPr>
              <a:t> is a prerequisite for </a:t>
            </a:r>
            <a:r>
              <a:rPr lang="en-CA" sz="900" b="1" i="1" dirty="0" smtClean="0">
                <a:latin typeface="Calibri" panose="020F0502020204030204" pitchFamily="34" charset="0"/>
              </a:rPr>
              <a:t>Professional</a:t>
            </a:r>
            <a:endParaRPr lang="en-CA" sz="900" b="1" dirty="0">
              <a:latin typeface="Calibri" panose="020F0502020204030204" pitchFamily="34" charset="0"/>
            </a:endParaRPr>
          </a:p>
        </p:txBody>
      </p:sp>
      <p:sp>
        <p:nvSpPr>
          <p:cNvPr id="31" name="Title 1"/>
          <p:cNvSpPr txBox="1">
            <a:spLocks/>
          </p:cNvSpPr>
          <p:nvPr/>
        </p:nvSpPr>
        <p:spPr>
          <a:xfrm>
            <a:off x="352818" y="136967"/>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chemeClr val="tx1"/>
                </a:solidFill>
                <a:latin typeface="Arial"/>
                <a:ea typeface="+mj-ea"/>
                <a:cs typeface="Verdana"/>
              </a:defRPr>
            </a:lvl1pPr>
          </a:lstStyle>
          <a:p>
            <a:pPr algn="ctr"/>
            <a:r>
              <a:rPr lang="en-CA" sz="2950" b="0" dirty="0" smtClean="0">
                <a:solidFill>
                  <a:schemeClr val="tx2"/>
                </a:solidFill>
                <a:latin typeface="Calibri" panose="020F0502020204030204" pitchFamily="34" charset="0"/>
              </a:rPr>
              <a:t>Vendor-Specific Certification for Cloud</a:t>
            </a:r>
          </a:p>
          <a:p>
            <a:pPr algn="ctr"/>
            <a:r>
              <a:rPr lang="en-CA" sz="2950" b="0" dirty="0" smtClean="0">
                <a:solidFill>
                  <a:schemeClr val="tx2"/>
                </a:solidFill>
                <a:latin typeface="Calibri" panose="020F0502020204030204" pitchFamily="34" charset="0"/>
              </a:rPr>
              <a:t>Amazon AWS</a:t>
            </a:r>
            <a:endParaRPr lang="en-CA" sz="2950" b="0" dirty="0">
              <a:solidFill>
                <a:schemeClr val="tx2"/>
              </a:solidFill>
              <a:latin typeface="Calibri" panose="020F0502020204030204" pitchFamily="34" charset="0"/>
            </a:endParaRPr>
          </a:p>
        </p:txBody>
      </p:sp>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739" y="908005"/>
            <a:ext cx="2028825" cy="1521619"/>
          </a:xfrm>
          <a:prstGeom prst="rect">
            <a:avLst/>
          </a:prstGeom>
        </p:spPr>
      </p:pic>
      <p:grpSp>
        <p:nvGrpSpPr>
          <p:cNvPr id="41" name="Group 40"/>
          <p:cNvGrpSpPr/>
          <p:nvPr/>
        </p:nvGrpSpPr>
        <p:grpSpPr>
          <a:xfrm>
            <a:off x="1522825" y="2672883"/>
            <a:ext cx="412637" cy="649673"/>
            <a:chOff x="6218265" y="3578615"/>
            <a:chExt cx="2294825" cy="4082798"/>
          </a:xfrm>
          <a:effectLst/>
        </p:grpSpPr>
        <p:sp>
          <p:nvSpPr>
            <p:cNvPr id="50" name="Oval 49"/>
            <p:cNvSpPr/>
            <p:nvPr/>
          </p:nvSpPr>
          <p:spPr>
            <a:xfrm>
              <a:off x="6947337" y="3578615"/>
              <a:ext cx="914400" cy="1188564"/>
            </a:xfrm>
            <a:prstGeom prst="ellipse">
              <a:avLst/>
            </a:prstGeom>
            <a:noFill/>
            <a:ln w="19050">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Calibri" panose="020F0502020204030204" pitchFamily="34" charset="0"/>
              </a:endParaRPr>
            </a:p>
          </p:txBody>
        </p:sp>
        <p:sp>
          <p:nvSpPr>
            <p:cNvPr id="51" name="Isosceles Triangle 50"/>
            <p:cNvSpPr/>
            <p:nvPr/>
          </p:nvSpPr>
          <p:spPr>
            <a:xfrm rot="10800000">
              <a:off x="7191396" y="4917780"/>
              <a:ext cx="426284" cy="310254"/>
            </a:xfrm>
            <a:prstGeom prst="triangle">
              <a:avLst/>
            </a:prstGeom>
            <a:no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Calibri" panose="020F0502020204030204" pitchFamily="34" charset="0"/>
              </a:endParaRPr>
            </a:p>
          </p:txBody>
        </p:sp>
        <p:sp>
          <p:nvSpPr>
            <p:cNvPr id="52" name="Flowchart: Decision 51"/>
            <p:cNvSpPr/>
            <p:nvPr/>
          </p:nvSpPr>
          <p:spPr>
            <a:xfrm>
              <a:off x="7217979" y="5187212"/>
              <a:ext cx="373116" cy="1224808"/>
            </a:xfrm>
            <a:prstGeom prst="flowChartDecision">
              <a:avLst/>
            </a:prstGeom>
            <a:no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Calibri" panose="020F0502020204030204" pitchFamily="34" charset="0"/>
              </a:endParaRPr>
            </a:p>
          </p:txBody>
        </p:sp>
        <p:sp>
          <p:nvSpPr>
            <p:cNvPr id="53" name="Arc 52"/>
            <p:cNvSpPr/>
            <p:nvPr/>
          </p:nvSpPr>
          <p:spPr>
            <a:xfrm>
              <a:off x="7006499" y="4917780"/>
              <a:ext cx="1506591" cy="2727005"/>
            </a:xfrm>
            <a:prstGeom prst="arc">
              <a:avLst>
                <a:gd name="adj1" fmla="val 16342758"/>
                <a:gd name="adj2" fmla="val 0"/>
              </a:avLst>
            </a:prstGeom>
            <a:noFill/>
            <a:ln w="1905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latin typeface="Calibri" panose="020F0502020204030204" pitchFamily="34" charset="0"/>
              </a:endParaRPr>
            </a:p>
          </p:txBody>
        </p:sp>
        <p:sp>
          <p:nvSpPr>
            <p:cNvPr id="54" name="Arc 53"/>
            <p:cNvSpPr/>
            <p:nvPr/>
          </p:nvSpPr>
          <p:spPr>
            <a:xfrm flipH="1">
              <a:off x="6218265" y="4934408"/>
              <a:ext cx="1506591" cy="2727005"/>
            </a:xfrm>
            <a:prstGeom prst="arc">
              <a:avLst>
                <a:gd name="adj1" fmla="val 16342758"/>
                <a:gd name="adj2" fmla="val 0"/>
              </a:avLst>
            </a:prstGeom>
            <a:noFill/>
            <a:ln w="1905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latin typeface="Calibri" panose="020F0502020204030204" pitchFamily="34" charset="0"/>
              </a:endParaRPr>
            </a:p>
          </p:txBody>
        </p:sp>
      </p:grpSp>
      <p:pic>
        <p:nvPicPr>
          <p:cNvPr id="59"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939" t="31439" r="56347" b="18019"/>
          <a:stretch/>
        </p:blipFill>
        <p:spPr bwMode="auto">
          <a:xfrm>
            <a:off x="1097592" y="3372529"/>
            <a:ext cx="628608" cy="592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31439" r="81338" b="23716"/>
          <a:stretch/>
        </p:blipFill>
        <p:spPr bwMode="auto">
          <a:xfrm>
            <a:off x="634373" y="2680061"/>
            <a:ext cx="797287" cy="525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5156" t="31439" r="29604" b="22840"/>
          <a:stretch/>
        </p:blipFill>
        <p:spPr bwMode="auto">
          <a:xfrm>
            <a:off x="1113281" y="4011492"/>
            <a:ext cx="651058" cy="535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2249" t="31439" r="3213" b="23716"/>
          <a:stretch/>
        </p:blipFill>
        <p:spPr bwMode="auto">
          <a:xfrm>
            <a:off x="1179108" y="4810810"/>
            <a:ext cx="621125" cy="525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extBox 32"/>
          <p:cNvSpPr txBox="1"/>
          <p:nvPr/>
        </p:nvSpPr>
        <p:spPr>
          <a:xfrm>
            <a:off x="935431" y="4434792"/>
            <a:ext cx="992457" cy="200055"/>
          </a:xfrm>
          <a:prstGeom prst="rect">
            <a:avLst/>
          </a:prstGeom>
          <a:noFill/>
        </p:spPr>
        <p:txBody>
          <a:bodyPr wrap="square" rtlCol="0">
            <a:spAutoFit/>
          </a:bodyPr>
          <a:lstStyle/>
          <a:p>
            <a:pPr algn="ctr"/>
            <a:r>
              <a:rPr lang="en-CA" sz="700" dirty="0" smtClean="0">
                <a:latin typeface="Calibri" panose="020F0502020204030204" pitchFamily="34" charset="0"/>
              </a:rPr>
              <a:t>Developer</a:t>
            </a:r>
            <a:endParaRPr lang="en-CA" sz="700" dirty="0">
              <a:latin typeface="Calibri" panose="020F0502020204030204" pitchFamily="34" charset="0"/>
            </a:endParaRPr>
          </a:p>
        </p:txBody>
      </p:sp>
      <p:sp>
        <p:nvSpPr>
          <p:cNvPr id="35" name="TextBox 34"/>
          <p:cNvSpPr txBox="1"/>
          <p:nvPr/>
        </p:nvSpPr>
        <p:spPr>
          <a:xfrm>
            <a:off x="947640" y="3828619"/>
            <a:ext cx="992457" cy="200055"/>
          </a:xfrm>
          <a:prstGeom prst="rect">
            <a:avLst/>
          </a:prstGeom>
          <a:noFill/>
        </p:spPr>
        <p:txBody>
          <a:bodyPr wrap="square" rtlCol="0">
            <a:spAutoFit/>
          </a:bodyPr>
          <a:lstStyle/>
          <a:p>
            <a:pPr algn="ctr"/>
            <a:r>
              <a:rPr lang="en-CA" sz="700" dirty="0" smtClean="0">
                <a:latin typeface="Calibri" panose="020F0502020204030204" pitchFamily="34" charset="0"/>
              </a:rPr>
              <a:t>Architect</a:t>
            </a:r>
            <a:endParaRPr lang="en-CA" sz="700" dirty="0">
              <a:latin typeface="Calibri" panose="020F0502020204030204" pitchFamily="34" charset="0"/>
            </a:endParaRPr>
          </a:p>
        </p:txBody>
      </p:sp>
      <p:sp>
        <p:nvSpPr>
          <p:cNvPr id="39" name="TextBox 38"/>
          <p:cNvSpPr txBox="1"/>
          <p:nvPr/>
        </p:nvSpPr>
        <p:spPr>
          <a:xfrm>
            <a:off x="577780" y="3099129"/>
            <a:ext cx="992457" cy="200055"/>
          </a:xfrm>
          <a:prstGeom prst="rect">
            <a:avLst/>
          </a:prstGeom>
          <a:noFill/>
        </p:spPr>
        <p:txBody>
          <a:bodyPr wrap="square" rtlCol="0">
            <a:spAutoFit/>
          </a:bodyPr>
          <a:lstStyle/>
          <a:p>
            <a:pPr algn="ctr"/>
            <a:r>
              <a:rPr lang="en-CA" sz="700" dirty="0" smtClean="0">
                <a:latin typeface="Calibri" panose="020F0502020204030204" pitchFamily="34" charset="0"/>
              </a:rPr>
              <a:t>General User</a:t>
            </a:r>
            <a:endParaRPr lang="en-CA" sz="700" dirty="0">
              <a:latin typeface="Calibri" panose="020F0502020204030204" pitchFamily="34" charset="0"/>
            </a:endParaRPr>
          </a:p>
        </p:txBody>
      </p:sp>
      <p:sp>
        <p:nvSpPr>
          <p:cNvPr id="40" name="TextBox 39"/>
          <p:cNvSpPr txBox="1"/>
          <p:nvPr/>
        </p:nvSpPr>
        <p:spPr>
          <a:xfrm>
            <a:off x="1325850" y="3099912"/>
            <a:ext cx="800699" cy="200055"/>
          </a:xfrm>
          <a:prstGeom prst="rect">
            <a:avLst/>
          </a:prstGeom>
          <a:noFill/>
        </p:spPr>
        <p:txBody>
          <a:bodyPr wrap="square" rtlCol="0">
            <a:spAutoFit/>
          </a:bodyPr>
          <a:lstStyle/>
          <a:p>
            <a:pPr algn="ctr"/>
            <a:r>
              <a:rPr lang="en-CA" sz="700" dirty="0" smtClean="0">
                <a:latin typeface="Calibri" panose="020F0502020204030204" pitchFamily="34" charset="0"/>
              </a:rPr>
              <a:t>Management</a:t>
            </a:r>
            <a:endParaRPr lang="en-CA" sz="700" dirty="0">
              <a:latin typeface="Calibri" panose="020F0502020204030204" pitchFamily="34" charset="0"/>
            </a:endParaRPr>
          </a:p>
        </p:txBody>
      </p:sp>
      <p:sp>
        <p:nvSpPr>
          <p:cNvPr id="43" name="TextBox 42"/>
          <p:cNvSpPr txBox="1"/>
          <p:nvPr/>
        </p:nvSpPr>
        <p:spPr>
          <a:xfrm>
            <a:off x="955214" y="5238982"/>
            <a:ext cx="992457" cy="200055"/>
          </a:xfrm>
          <a:prstGeom prst="rect">
            <a:avLst/>
          </a:prstGeom>
          <a:noFill/>
        </p:spPr>
        <p:txBody>
          <a:bodyPr wrap="square" rtlCol="0">
            <a:spAutoFit/>
          </a:bodyPr>
          <a:lstStyle/>
          <a:p>
            <a:pPr algn="ctr"/>
            <a:r>
              <a:rPr lang="en-CA" sz="700" dirty="0" smtClean="0">
                <a:latin typeface="Calibri" panose="020F0502020204030204" pitchFamily="34" charset="0"/>
              </a:rPr>
              <a:t>Operations</a:t>
            </a:r>
            <a:endParaRPr lang="en-CA" sz="700" dirty="0">
              <a:latin typeface="Calibri" panose="020F0502020204030204" pitchFamily="34" charset="0"/>
            </a:endParaRPr>
          </a:p>
        </p:txBody>
      </p:sp>
      <p:sp>
        <p:nvSpPr>
          <p:cNvPr id="42" name="TextBox 41"/>
          <p:cNvSpPr txBox="1"/>
          <p:nvPr/>
        </p:nvSpPr>
        <p:spPr>
          <a:xfrm>
            <a:off x="2264055" y="1462089"/>
            <a:ext cx="6192948" cy="461665"/>
          </a:xfrm>
          <a:prstGeom prst="rect">
            <a:avLst/>
          </a:prstGeom>
          <a:noFill/>
        </p:spPr>
        <p:txBody>
          <a:bodyPr wrap="square" rtlCol="0">
            <a:spAutoFit/>
          </a:bodyPr>
          <a:lstStyle/>
          <a:p>
            <a:pPr algn="ctr"/>
            <a:r>
              <a:rPr lang="en-CA" sz="2400" b="1" dirty="0" smtClean="0">
                <a:latin typeface="Calibri" panose="020F0502020204030204" pitchFamily="34" charset="0"/>
              </a:rPr>
              <a:t>Cloud training pathways provided by </a:t>
            </a:r>
            <a:r>
              <a:rPr lang="en-CA" sz="2400" b="1" dirty="0" smtClean="0">
                <a:latin typeface="Calibri" panose="020F0502020204030204" pitchFamily="34" charset="0"/>
                <a:hlinkClick r:id="rId6"/>
              </a:rPr>
              <a:t>AWS</a:t>
            </a:r>
            <a:r>
              <a:rPr lang="en-CA" sz="2400" b="1" dirty="0" smtClean="0">
                <a:latin typeface="Calibri" panose="020F0502020204030204" pitchFamily="34" charset="0"/>
              </a:rPr>
              <a:t>.</a:t>
            </a:r>
            <a:endParaRPr lang="en-CA" sz="2400" b="1" dirty="0">
              <a:latin typeface="Calibri" panose="020F0502020204030204" pitchFamily="34" charset="0"/>
            </a:endParaRPr>
          </a:p>
        </p:txBody>
      </p:sp>
      <p:sp>
        <p:nvSpPr>
          <p:cNvPr id="44" name="Rectangle 43"/>
          <p:cNvSpPr/>
          <p:nvPr/>
        </p:nvSpPr>
        <p:spPr>
          <a:xfrm>
            <a:off x="2207995" y="1390074"/>
            <a:ext cx="6305069" cy="627771"/>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Calibri" panose="020F0502020204030204" pitchFamily="34" charset="0"/>
            </a:endParaRPr>
          </a:p>
        </p:txBody>
      </p:sp>
    </p:spTree>
    <p:extLst>
      <p:ext uri="{BB962C8B-B14F-4D97-AF65-F5344CB8AC3E}">
        <p14:creationId xmlns:p14="http://schemas.microsoft.com/office/powerpoint/2010/main" val="1368076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009571309"/>
              </p:ext>
            </p:extLst>
          </p:nvPr>
        </p:nvGraphicFramePr>
        <p:xfrm>
          <a:off x="471265" y="2283491"/>
          <a:ext cx="8189022" cy="4142571"/>
        </p:xfrm>
        <a:graphic>
          <a:graphicData uri="http://schemas.openxmlformats.org/drawingml/2006/table">
            <a:tbl>
              <a:tblPr firstRow="1" bandRow="1">
                <a:tableStyleId>{2D5ABB26-0587-4C30-8999-92F81FD0307C}</a:tableStyleId>
              </a:tblPr>
              <a:tblGrid>
                <a:gridCol w="2305389">
                  <a:extLst>
                    <a:ext uri="{9D8B030D-6E8A-4147-A177-3AD203B41FA5}">
                      <a16:colId xmlns:a16="http://schemas.microsoft.com/office/drawing/2014/main" val="4206833016"/>
                    </a:ext>
                  </a:extLst>
                </a:gridCol>
                <a:gridCol w="5883633">
                  <a:extLst>
                    <a:ext uri="{9D8B030D-6E8A-4147-A177-3AD203B41FA5}">
                      <a16:colId xmlns:a16="http://schemas.microsoft.com/office/drawing/2014/main" val="4262926382"/>
                    </a:ext>
                  </a:extLst>
                </a:gridCol>
              </a:tblGrid>
              <a:tr h="1655341">
                <a:tc>
                  <a:txBody>
                    <a:bodyPr/>
                    <a:lstStyle/>
                    <a:p>
                      <a:endParaRPr lang="en-CA" sz="1600" b="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CA" sz="1600" b="0" dirty="0" smtClean="0">
                        <a:latin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sz="1600" b="0" dirty="0" smtClean="0">
                          <a:latin typeface="Calibri" panose="020F0502020204030204" pitchFamily="34" charset="0"/>
                        </a:rPr>
                        <a:t>Your Gateway to Google Cloud Platform</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dirty="0" smtClean="0">
                          <a:latin typeface="Calibri" panose="020F0502020204030204" pitchFamily="34" charset="0"/>
                        </a:rPr>
                        <a:t>Infrastructure modernization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dirty="0" smtClean="0">
                          <a:latin typeface="Calibri" panose="020F0502020204030204" pitchFamily="34" charset="0"/>
                        </a:rPr>
                        <a:t>Application modernization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dirty="0" smtClean="0">
                          <a:latin typeface="Calibri" panose="020F0502020204030204" pitchFamily="34" charset="0"/>
                        </a:rPr>
                        <a:t>Hybrid and multi-cloud</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dirty="0" smtClean="0">
                          <a:latin typeface="Calibri" panose="020F0502020204030204" pitchFamily="34" charset="0"/>
                        </a:rPr>
                        <a:t>Smart</a:t>
                      </a:r>
                      <a:r>
                        <a:rPr lang="en-CA" sz="1200" b="0" baseline="0" dirty="0" smtClean="0">
                          <a:latin typeface="Calibri" panose="020F0502020204030204" pitchFamily="34" charset="0"/>
                        </a:rPr>
                        <a:t> analytics and data management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0" baseline="0" dirty="0" smtClean="0">
                          <a:latin typeface="Calibri" panose="020F0502020204030204" pitchFamily="34" charset="0"/>
                        </a:rPr>
                        <a:t>Networking and security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400" b="0" dirty="0" smtClean="0">
                        <a:latin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000" b="0" dirty="0" smtClean="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531858"/>
                  </a:ext>
                </a:extLst>
              </a:tr>
              <a:tr h="761097">
                <a:tc>
                  <a:txBody>
                    <a:bodyPr/>
                    <a:lstStyle/>
                    <a:p>
                      <a:endParaRPr lang="en-CA" sz="1600" b="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600" b="0" dirty="0" smtClean="0">
                          <a:latin typeface="Calibri" panose="020F0502020204030204" pitchFamily="34" charset="0"/>
                        </a:rPr>
                        <a:t>Associate</a:t>
                      </a:r>
                      <a:r>
                        <a:rPr lang="en-CA" sz="1600" b="0" baseline="0" dirty="0" smtClean="0">
                          <a:latin typeface="Calibri" panose="020F0502020204030204" pitchFamily="34" charset="0"/>
                        </a:rPr>
                        <a:t> Cloud Engineer</a:t>
                      </a:r>
                    </a:p>
                    <a:p>
                      <a:r>
                        <a:rPr lang="en-CA" sz="1600" b="0" baseline="0" dirty="0" smtClean="0">
                          <a:latin typeface="Calibri" panose="020F0502020204030204" pitchFamily="34" charset="0"/>
                        </a:rPr>
                        <a:t>Professional Cloud DevOps Engineer</a:t>
                      </a:r>
                      <a:endParaRPr lang="en-CA" sz="1600" b="0" dirty="0" smtClean="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1791028"/>
                  </a:ext>
                </a:extLst>
              </a:tr>
              <a:tr h="761097">
                <a:tc>
                  <a:txBody>
                    <a:bodyPr/>
                    <a:lstStyle/>
                    <a:p>
                      <a:endParaRPr lang="en-CA" sz="1600" b="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600" b="0" dirty="0" smtClean="0">
                          <a:latin typeface="Calibri" panose="020F0502020204030204" pitchFamily="34" charset="0"/>
                        </a:rPr>
                        <a:t>Professional Cloud Architect</a:t>
                      </a:r>
                      <a:endParaRPr lang="en-CA" sz="1600" b="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1466444"/>
                  </a:ext>
                </a:extLst>
              </a:tr>
              <a:tr h="761097">
                <a:tc>
                  <a:txBody>
                    <a:bodyPr/>
                    <a:lstStyle/>
                    <a:p>
                      <a:endParaRPr lang="en-CA" sz="1600" b="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CA" sz="1600" b="0" dirty="0" smtClean="0">
                          <a:latin typeface="Calibri" panose="020F0502020204030204" pitchFamily="34" charset="0"/>
                        </a:rPr>
                        <a:t>Professional</a:t>
                      </a:r>
                      <a:r>
                        <a:rPr lang="en-CA" sz="1600" b="0" baseline="0" dirty="0" smtClean="0">
                          <a:latin typeface="Calibri" panose="020F0502020204030204" pitchFamily="34" charset="0"/>
                        </a:rPr>
                        <a:t> Cloud Security Engineer</a:t>
                      </a:r>
                      <a:br>
                        <a:rPr lang="en-CA" sz="1600" b="0" baseline="0" dirty="0" smtClean="0">
                          <a:latin typeface="Calibri" panose="020F0502020204030204" pitchFamily="34" charset="0"/>
                        </a:rPr>
                      </a:br>
                      <a:r>
                        <a:rPr lang="en-CA" sz="1600" b="0" baseline="0" dirty="0" smtClean="0">
                          <a:latin typeface="Calibri" panose="020F0502020204030204" pitchFamily="34" charset="0"/>
                        </a:rPr>
                        <a:t>Professional Cloud Network Engineer</a:t>
                      </a:r>
                      <a:endParaRPr lang="en-CA" sz="1600" b="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12018966"/>
                  </a:ext>
                </a:extLst>
              </a:tr>
            </a:tbl>
          </a:graphicData>
        </a:graphic>
      </p:graphicFrame>
      <p:pic>
        <p:nvPicPr>
          <p:cNvPr id="4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8939" t="31439" r="56347" b="18019"/>
          <a:stretch/>
        </p:blipFill>
        <p:spPr bwMode="auto">
          <a:xfrm>
            <a:off x="1971906" y="3079225"/>
            <a:ext cx="628608" cy="592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2249" t="31439" r="3213" b="23716"/>
          <a:stretch/>
        </p:blipFill>
        <p:spPr bwMode="auto">
          <a:xfrm>
            <a:off x="1378127" y="2867922"/>
            <a:ext cx="621125" cy="525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itle 1"/>
          <p:cNvSpPr txBox="1">
            <a:spLocks/>
          </p:cNvSpPr>
          <p:nvPr/>
        </p:nvSpPr>
        <p:spPr>
          <a:xfrm>
            <a:off x="352818" y="136967"/>
            <a:ext cx="8229600" cy="1143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chemeClr val="tx1"/>
                </a:solidFill>
                <a:latin typeface="Arial"/>
                <a:ea typeface="+mj-ea"/>
                <a:cs typeface="Verdana"/>
              </a:defRPr>
            </a:lvl1pPr>
          </a:lstStyle>
          <a:p>
            <a:pPr algn="ctr"/>
            <a:r>
              <a:rPr lang="en-CA" sz="2950" b="0" dirty="0" smtClean="0">
                <a:solidFill>
                  <a:schemeClr val="tx2"/>
                </a:solidFill>
                <a:latin typeface="Calibri" panose="020F0502020204030204" pitchFamily="34" charset="0"/>
              </a:rPr>
              <a:t>Vendor-Specific Certification for Cloud</a:t>
            </a:r>
          </a:p>
          <a:p>
            <a:pPr algn="ctr"/>
            <a:r>
              <a:rPr lang="en-CA" sz="2950" b="0" dirty="0" smtClean="0">
                <a:solidFill>
                  <a:schemeClr val="tx2"/>
                </a:solidFill>
                <a:latin typeface="Calibri" panose="020F0502020204030204" pitchFamily="34" charset="0"/>
              </a:rPr>
              <a:t>Google Cloud</a:t>
            </a:r>
            <a:endParaRPr lang="en-CA" sz="2950" b="0" dirty="0">
              <a:solidFill>
                <a:schemeClr val="tx2"/>
              </a:solidFill>
              <a:latin typeface="Calibri" panose="020F0502020204030204" pitchFamily="34" charset="0"/>
            </a:endParaRPr>
          </a:p>
        </p:txBody>
      </p:sp>
      <p:grpSp>
        <p:nvGrpSpPr>
          <p:cNvPr id="41" name="Group 40"/>
          <p:cNvGrpSpPr/>
          <p:nvPr/>
        </p:nvGrpSpPr>
        <p:grpSpPr>
          <a:xfrm>
            <a:off x="763437" y="2468273"/>
            <a:ext cx="412637" cy="649673"/>
            <a:chOff x="6218265" y="3578615"/>
            <a:chExt cx="2294825" cy="4082798"/>
          </a:xfrm>
          <a:effectLst/>
        </p:grpSpPr>
        <p:sp>
          <p:nvSpPr>
            <p:cNvPr id="50" name="Oval 49"/>
            <p:cNvSpPr/>
            <p:nvPr/>
          </p:nvSpPr>
          <p:spPr>
            <a:xfrm>
              <a:off x="6947337" y="3578615"/>
              <a:ext cx="914400" cy="1188564"/>
            </a:xfrm>
            <a:prstGeom prst="ellipse">
              <a:avLst/>
            </a:prstGeom>
            <a:noFill/>
            <a:ln w="19050">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Calibri" panose="020F0502020204030204" pitchFamily="34" charset="0"/>
              </a:endParaRPr>
            </a:p>
          </p:txBody>
        </p:sp>
        <p:sp>
          <p:nvSpPr>
            <p:cNvPr id="51" name="Isosceles Triangle 50"/>
            <p:cNvSpPr/>
            <p:nvPr/>
          </p:nvSpPr>
          <p:spPr>
            <a:xfrm rot="10800000">
              <a:off x="7191396" y="4917780"/>
              <a:ext cx="426284" cy="310254"/>
            </a:xfrm>
            <a:prstGeom prst="triangle">
              <a:avLst/>
            </a:prstGeom>
            <a:no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Calibri" panose="020F0502020204030204" pitchFamily="34" charset="0"/>
              </a:endParaRPr>
            </a:p>
          </p:txBody>
        </p:sp>
        <p:sp>
          <p:nvSpPr>
            <p:cNvPr id="52" name="Flowchart: Decision 51"/>
            <p:cNvSpPr/>
            <p:nvPr/>
          </p:nvSpPr>
          <p:spPr>
            <a:xfrm>
              <a:off x="7217979" y="5187212"/>
              <a:ext cx="373116" cy="1224808"/>
            </a:xfrm>
            <a:prstGeom prst="flowChartDecision">
              <a:avLst/>
            </a:prstGeom>
            <a:no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Calibri" panose="020F0502020204030204" pitchFamily="34" charset="0"/>
              </a:endParaRPr>
            </a:p>
          </p:txBody>
        </p:sp>
        <p:sp>
          <p:nvSpPr>
            <p:cNvPr id="53" name="Arc 52"/>
            <p:cNvSpPr/>
            <p:nvPr/>
          </p:nvSpPr>
          <p:spPr>
            <a:xfrm>
              <a:off x="7006499" y="4917780"/>
              <a:ext cx="1506591" cy="2727005"/>
            </a:xfrm>
            <a:prstGeom prst="arc">
              <a:avLst>
                <a:gd name="adj1" fmla="val 16342758"/>
                <a:gd name="adj2" fmla="val 0"/>
              </a:avLst>
            </a:prstGeom>
            <a:noFill/>
            <a:ln w="1905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latin typeface="Calibri" panose="020F0502020204030204" pitchFamily="34" charset="0"/>
              </a:endParaRPr>
            </a:p>
          </p:txBody>
        </p:sp>
        <p:sp>
          <p:nvSpPr>
            <p:cNvPr id="54" name="Arc 53"/>
            <p:cNvSpPr/>
            <p:nvPr/>
          </p:nvSpPr>
          <p:spPr>
            <a:xfrm flipH="1">
              <a:off x="6218265" y="4934408"/>
              <a:ext cx="1506591" cy="2727005"/>
            </a:xfrm>
            <a:prstGeom prst="arc">
              <a:avLst>
                <a:gd name="adj1" fmla="val 16342758"/>
                <a:gd name="adj2" fmla="val 0"/>
              </a:avLst>
            </a:prstGeom>
            <a:noFill/>
            <a:ln w="1905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latin typeface="Calibri" panose="020F0502020204030204" pitchFamily="34" charset="0"/>
              </a:endParaRPr>
            </a:p>
          </p:txBody>
        </p:sp>
      </p:grpSp>
      <p:pic>
        <p:nvPicPr>
          <p:cNvPr id="59"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8939" t="31439" r="56347" b="18019"/>
          <a:stretch/>
        </p:blipFill>
        <p:spPr bwMode="auto">
          <a:xfrm>
            <a:off x="1280406" y="4961489"/>
            <a:ext cx="628608" cy="592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5156" t="31439" r="29604" b="22840"/>
          <a:stretch/>
        </p:blipFill>
        <p:spPr bwMode="auto">
          <a:xfrm>
            <a:off x="1268607" y="4189923"/>
            <a:ext cx="651058" cy="535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5156" t="31439" r="29604" b="22840"/>
          <a:stretch/>
        </p:blipFill>
        <p:spPr bwMode="auto">
          <a:xfrm>
            <a:off x="1999252" y="2367339"/>
            <a:ext cx="651058" cy="535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558" y="949321"/>
            <a:ext cx="1725697" cy="1270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1439" r="81338" b="23716"/>
          <a:stretch/>
        </p:blipFill>
        <p:spPr bwMode="auto">
          <a:xfrm>
            <a:off x="504291" y="3153428"/>
            <a:ext cx="797287" cy="525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TextBox 48"/>
          <p:cNvSpPr txBox="1"/>
          <p:nvPr/>
        </p:nvSpPr>
        <p:spPr>
          <a:xfrm>
            <a:off x="2266362" y="1468936"/>
            <a:ext cx="6192948" cy="461665"/>
          </a:xfrm>
          <a:prstGeom prst="rect">
            <a:avLst/>
          </a:prstGeom>
          <a:noFill/>
        </p:spPr>
        <p:txBody>
          <a:bodyPr wrap="square" rtlCol="0">
            <a:spAutoFit/>
          </a:bodyPr>
          <a:lstStyle/>
          <a:p>
            <a:pPr algn="ctr"/>
            <a:r>
              <a:rPr lang="en-CA" sz="2400" b="1" dirty="0" smtClean="0">
                <a:latin typeface="Calibri" panose="020F0502020204030204" pitchFamily="34" charset="0"/>
              </a:rPr>
              <a:t>Cloud training pathways provided by </a:t>
            </a:r>
            <a:r>
              <a:rPr lang="en-CA" sz="2400" b="1" dirty="0" smtClean="0">
                <a:latin typeface="Calibri" panose="020F0502020204030204" pitchFamily="34" charset="0"/>
                <a:hlinkClick r:id="rId6"/>
              </a:rPr>
              <a:t>Google</a:t>
            </a:r>
            <a:r>
              <a:rPr lang="en-CA" sz="2400" b="1" dirty="0" smtClean="0">
                <a:latin typeface="Calibri" panose="020F0502020204030204" pitchFamily="34" charset="0"/>
              </a:rPr>
              <a:t>.</a:t>
            </a:r>
            <a:endParaRPr lang="en-CA" sz="2400" b="1" dirty="0">
              <a:latin typeface="Calibri" panose="020F0502020204030204" pitchFamily="34" charset="0"/>
            </a:endParaRPr>
          </a:p>
        </p:txBody>
      </p:sp>
      <p:sp>
        <p:nvSpPr>
          <p:cNvPr id="39" name="TextBox 38"/>
          <p:cNvSpPr txBox="1"/>
          <p:nvPr/>
        </p:nvSpPr>
        <p:spPr>
          <a:xfrm>
            <a:off x="440931" y="3590166"/>
            <a:ext cx="992457" cy="200055"/>
          </a:xfrm>
          <a:prstGeom prst="rect">
            <a:avLst/>
          </a:prstGeom>
          <a:noFill/>
        </p:spPr>
        <p:txBody>
          <a:bodyPr wrap="square" rtlCol="0">
            <a:spAutoFit/>
          </a:bodyPr>
          <a:lstStyle/>
          <a:p>
            <a:pPr algn="ctr"/>
            <a:r>
              <a:rPr lang="en-CA" sz="700" dirty="0" smtClean="0">
                <a:latin typeface="Calibri" panose="020F0502020204030204" pitchFamily="34" charset="0"/>
              </a:rPr>
              <a:t>General User</a:t>
            </a:r>
            <a:endParaRPr lang="en-CA" sz="700" dirty="0">
              <a:latin typeface="Calibri" panose="020F0502020204030204" pitchFamily="34" charset="0"/>
            </a:endParaRPr>
          </a:p>
        </p:txBody>
      </p:sp>
      <p:sp>
        <p:nvSpPr>
          <p:cNvPr id="40" name="TextBox 39"/>
          <p:cNvSpPr txBox="1"/>
          <p:nvPr/>
        </p:nvSpPr>
        <p:spPr>
          <a:xfrm>
            <a:off x="465976" y="2892230"/>
            <a:ext cx="992457" cy="200055"/>
          </a:xfrm>
          <a:prstGeom prst="rect">
            <a:avLst/>
          </a:prstGeom>
          <a:noFill/>
        </p:spPr>
        <p:txBody>
          <a:bodyPr wrap="square" rtlCol="0">
            <a:spAutoFit/>
          </a:bodyPr>
          <a:lstStyle/>
          <a:p>
            <a:pPr algn="ctr"/>
            <a:r>
              <a:rPr lang="en-CA" sz="700" dirty="0" smtClean="0">
                <a:latin typeface="Calibri" panose="020F0502020204030204" pitchFamily="34" charset="0"/>
              </a:rPr>
              <a:t>Management</a:t>
            </a:r>
            <a:endParaRPr lang="en-CA" sz="700" dirty="0">
              <a:latin typeface="Calibri" panose="020F0502020204030204" pitchFamily="34" charset="0"/>
            </a:endParaRPr>
          </a:p>
        </p:txBody>
      </p:sp>
      <p:sp>
        <p:nvSpPr>
          <p:cNvPr id="42" name="TextBox 41"/>
          <p:cNvSpPr txBox="1"/>
          <p:nvPr/>
        </p:nvSpPr>
        <p:spPr>
          <a:xfrm>
            <a:off x="1132865" y="3306585"/>
            <a:ext cx="992457" cy="200055"/>
          </a:xfrm>
          <a:prstGeom prst="rect">
            <a:avLst/>
          </a:prstGeom>
          <a:noFill/>
        </p:spPr>
        <p:txBody>
          <a:bodyPr wrap="square" rtlCol="0">
            <a:spAutoFit/>
          </a:bodyPr>
          <a:lstStyle/>
          <a:p>
            <a:pPr algn="ctr"/>
            <a:r>
              <a:rPr lang="en-CA" sz="700" dirty="0" smtClean="0">
                <a:latin typeface="Calibri" panose="020F0502020204030204" pitchFamily="34" charset="0"/>
              </a:rPr>
              <a:t>Operations</a:t>
            </a:r>
            <a:endParaRPr lang="en-CA" sz="700" dirty="0">
              <a:latin typeface="Calibri" panose="020F0502020204030204" pitchFamily="34" charset="0"/>
            </a:endParaRPr>
          </a:p>
        </p:txBody>
      </p:sp>
      <p:sp>
        <p:nvSpPr>
          <p:cNvPr id="43" name="TextBox 42"/>
          <p:cNvSpPr txBox="1"/>
          <p:nvPr/>
        </p:nvSpPr>
        <p:spPr>
          <a:xfrm>
            <a:off x="1787808" y="3564710"/>
            <a:ext cx="992457" cy="200055"/>
          </a:xfrm>
          <a:prstGeom prst="rect">
            <a:avLst/>
          </a:prstGeom>
          <a:noFill/>
        </p:spPr>
        <p:txBody>
          <a:bodyPr wrap="square" rtlCol="0">
            <a:spAutoFit/>
          </a:bodyPr>
          <a:lstStyle/>
          <a:p>
            <a:pPr algn="ctr"/>
            <a:r>
              <a:rPr lang="en-CA" sz="700" dirty="0" smtClean="0">
                <a:latin typeface="Calibri" panose="020F0502020204030204" pitchFamily="34" charset="0"/>
              </a:rPr>
              <a:t>Architect</a:t>
            </a:r>
            <a:endParaRPr lang="en-CA" sz="700" dirty="0">
              <a:latin typeface="Calibri" panose="020F0502020204030204" pitchFamily="34" charset="0"/>
            </a:endParaRPr>
          </a:p>
        </p:txBody>
      </p:sp>
      <p:sp>
        <p:nvSpPr>
          <p:cNvPr id="44" name="TextBox 43"/>
          <p:cNvSpPr txBox="1"/>
          <p:nvPr/>
        </p:nvSpPr>
        <p:spPr>
          <a:xfrm>
            <a:off x="1097907" y="5498780"/>
            <a:ext cx="992457" cy="200055"/>
          </a:xfrm>
          <a:prstGeom prst="rect">
            <a:avLst/>
          </a:prstGeom>
          <a:noFill/>
        </p:spPr>
        <p:txBody>
          <a:bodyPr wrap="square" rtlCol="0">
            <a:spAutoFit/>
          </a:bodyPr>
          <a:lstStyle/>
          <a:p>
            <a:pPr algn="ctr"/>
            <a:r>
              <a:rPr lang="en-CA" sz="700" dirty="0" smtClean="0">
                <a:latin typeface="Calibri" panose="020F0502020204030204" pitchFamily="34" charset="0"/>
              </a:rPr>
              <a:t>Architect</a:t>
            </a:r>
            <a:endParaRPr lang="en-CA" sz="700" dirty="0">
              <a:latin typeface="Calibri" panose="020F0502020204030204" pitchFamily="34" charset="0"/>
            </a:endParaRPr>
          </a:p>
        </p:txBody>
      </p:sp>
      <p:sp>
        <p:nvSpPr>
          <p:cNvPr id="55" name="TextBox 54"/>
          <p:cNvSpPr txBox="1"/>
          <p:nvPr/>
        </p:nvSpPr>
        <p:spPr>
          <a:xfrm>
            <a:off x="1097907" y="4673188"/>
            <a:ext cx="992457" cy="200055"/>
          </a:xfrm>
          <a:prstGeom prst="rect">
            <a:avLst/>
          </a:prstGeom>
          <a:noFill/>
        </p:spPr>
        <p:txBody>
          <a:bodyPr wrap="square" rtlCol="0">
            <a:spAutoFit/>
          </a:bodyPr>
          <a:lstStyle/>
          <a:p>
            <a:pPr algn="ctr"/>
            <a:r>
              <a:rPr lang="en-CA" sz="700" dirty="0" smtClean="0">
                <a:latin typeface="Calibri" panose="020F0502020204030204" pitchFamily="34" charset="0"/>
              </a:rPr>
              <a:t>Developer</a:t>
            </a:r>
            <a:endParaRPr lang="en-CA" sz="700" dirty="0">
              <a:latin typeface="Calibri" panose="020F0502020204030204" pitchFamily="34" charset="0"/>
            </a:endParaRPr>
          </a:p>
        </p:txBody>
      </p:sp>
      <p:sp>
        <p:nvSpPr>
          <p:cNvPr id="56" name="TextBox 55"/>
          <p:cNvSpPr txBox="1"/>
          <p:nvPr/>
        </p:nvSpPr>
        <p:spPr>
          <a:xfrm>
            <a:off x="1810110" y="2818935"/>
            <a:ext cx="992457" cy="200055"/>
          </a:xfrm>
          <a:prstGeom prst="rect">
            <a:avLst/>
          </a:prstGeom>
          <a:noFill/>
        </p:spPr>
        <p:txBody>
          <a:bodyPr wrap="square" rtlCol="0">
            <a:spAutoFit/>
          </a:bodyPr>
          <a:lstStyle/>
          <a:p>
            <a:pPr algn="ctr"/>
            <a:r>
              <a:rPr lang="en-CA" sz="700" dirty="0" smtClean="0">
                <a:latin typeface="Calibri" panose="020F0502020204030204" pitchFamily="34" charset="0"/>
              </a:rPr>
              <a:t>Developer</a:t>
            </a:r>
            <a:endParaRPr lang="en-CA" sz="700" dirty="0">
              <a:latin typeface="Calibri" panose="020F0502020204030204" pitchFamily="34" charset="0"/>
            </a:endParaRPr>
          </a:p>
        </p:txBody>
      </p:sp>
      <p:sp>
        <p:nvSpPr>
          <p:cNvPr id="2" name="Rectangle 1"/>
          <p:cNvSpPr/>
          <p:nvPr/>
        </p:nvSpPr>
        <p:spPr>
          <a:xfrm>
            <a:off x="2207995" y="1390074"/>
            <a:ext cx="6305069" cy="627771"/>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Calibri" panose="020F0502020204030204" pitchFamily="34" charset="0"/>
            </a:endParaRPr>
          </a:p>
        </p:txBody>
      </p:sp>
      <p:pic>
        <p:nvPicPr>
          <p:cNvPr id="58"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2249" t="31439" r="3213" b="23716"/>
          <a:stretch/>
        </p:blipFill>
        <p:spPr bwMode="auto">
          <a:xfrm>
            <a:off x="1301578" y="5735118"/>
            <a:ext cx="621125" cy="525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TextBox 59"/>
          <p:cNvSpPr txBox="1"/>
          <p:nvPr/>
        </p:nvSpPr>
        <p:spPr>
          <a:xfrm>
            <a:off x="1097906" y="6260739"/>
            <a:ext cx="992457" cy="200055"/>
          </a:xfrm>
          <a:prstGeom prst="rect">
            <a:avLst/>
          </a:prstGeom>
          <a:noFill/>
        </p:spPr>
        <p:txBody>
          <a:bodyPr wrap="square" rtlCol="0">
            <a:spAutoFit/>
          </a:bodyPr>
          <a:lstStyle/>
          <a:p>
            <a:pPr algn="ctr"/>
            <a:r>
              <a:rPr lang="en-CA" sz="700" dirty="0" smtClean="0">
                <a:latin typeface="Calibri" panose="020F0502020204030204" pitchFamily="34" charset="0"/>
              </a:rPr>
              <a:t>Operations</a:t>
            </a:r>
            <a:endParaRPr lang="en-CA" sz="700" dirty="0">
              <a:latin typeface="Calibri" panose="020F0502020204030204" pitchFamily="34" charset="0"/>
            </a:endParaRPr>
          </a:p>
        </p:txBody>
      </p:sp>
    </p:spTree>
    <p:extLst>
      <p:ext uri="{BB962C8B-B14F-4D97-AF65-F5344CB8AC3E}">
        <p14:creationId xmlns:p14="http://schemas.microsoft.com/office/powerpoint/2010/main" val="428243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7228346" y="4680099"/>
            <a:ext cx="942975" cy="771525"/>
          </a:xfrm>
          <a:prstGeom prst="rect">
            <a:avLst/>
          </a:prstGeom>
        </p:spPr>
      </p:pic>
      <p:sp>
        <p:nvSpPr>
          <p:cNvPr id="3" name="Content Placeholder 2"/>
          <p:cNvSpPr>
            <a:spLocks noGrp="1"/>
          </p:cNvSpPr>
          <p:nvPr>
            <p:ph idx="1"/>
          </p:nvPr>
        </p:nvSpPr>
        <p:spPr>
          <a:xfrm>
            <a:off x="539003" y="1219201"/>
            <a:ext cx="7886700" cy="5316070"/>
          </a:xfrm>
        </p:spPr>
        <p:txBody>
          <a:bodyPr>
            <a:normAutofit/>
          </a:bodyPr>
          <a:lstStyle/>
          <a:p>
            <a:pPr marL="0" indent="0">
              <a:buNone/>
            </a:pPr>
            <a:r>
              <a:rPr lang="fr-CA" dirty="0" smtClean="0">
                <a:solidFill>
                  <a:schemeClr val="tx2"/>
                </a:solidFill>
              </a:rPr>
              <a:t/>
            </a:r>
            <a:br>
              <a:rPr lang="fr-CA" dirty="0" smtClean="0">
                <a:solidFill>
                  <a:schemeClr val="tx2"/>
                </a:solidFill>
              </a:rPr>
            </a:br>
            <a:endParaRPr lang="fr-CA" dirty="0" smtClean="0">
              <a:solidFill>
                <a:schemeClr val="tx2"/>
              </a:solidFill>
            </a:endParaRPr>
          </a:p>
        </p:txBody>
      </p:sp>
      <p:sp>
        <p:nvSpPr>
          <p:cNvPr id="4" name="Slide Number Placeholder 3"/>
          <p:cNvSpPr>
            <a:spLocks noGrp="1"/>
          </p:cNvSpPr>
          <p:nvPr>
            <p:ph type="sldNum" sz="quarter" idx="12"/>
          </p:nvPr>
        </p:nvSpPr>
        <p:spPr/>
        <p:txBody>
          <a:bodyPr/>
          <a:lstStyle/>
          <a:p>
            <a:fld id="{ECE35456-0581-488D-B76E-D688A8F61073}" type="slidenum">
              <a:rPr lang="en-CA" smtClean="0"/>
              <a:t>14</a:t>
            </a:fld>
            <a:endParaRPr lang="en-CA" dirty="0"/>
          </a:p>
        </p:txBody>
      </p:sp>
      <p:graphicFrame>
        <p:nvGraphicFramePr>
          <p:cNvPr id="2" name="Diagram 1"/>
          <p:cNvGraphicFramePr/>
          <p:nvPr>
            <p:extLst>
              <p:ext uri="{D42A27DB-BD31-4B8C-83A1-F6EECF244321}">
                <p14:modId xmlns:p14="http://schemas.microsoft.com/office/powerpoint/2010/main" val="2445787585"/>
              </p:ext>
            </p:extLst>
          </p:nvPr>
        </p:nvGraphicFramePr>
        <p:xfrm>
          <a:off x="-581025" y="1072025"/>
          <a:ext cx="9639300" cy="27674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539003" y="1268495"/>
            <a:ext cx="3465438" cy="646331"/>
          </a:xfrm>
          <a:prstGeom prst="rect">
            <a:avLst/>
          </a:prstGeom>
          <a:noFill/>
        </p:spPr>
        <p:txBody>
          <a:bodyPr wrap="square" rtlCol="0">
            <a:spAutoFit/>
          </a:bodyPr>
          <a:lstStyle/>
          <a:p>
            <a:r>
              <a:rPr lang="en-CA" b="1" dirty="0" smtClean="0">
                <a:solidFill>
                  <a:schemeClr val="tx2"/>
                </a:solidFill>
              </a:rPr>
              <a:t>ESDC’s Cloud Training Summary</a:t>
            </a:r>
            <a:br>
              <a:rPr lang="en-CA" b="1" dirty="0" smtClean="0">
                <a:solidFill>
                  <a:schemeClr val="tx2"/>
                </a:solidFill>
              </a:rPr>
            </a:br>
            <a:r>
              <a:rPr lang="en-CA" b="1" dirty="0" smtClean="0">
                <a:solidFill>
                  <a:schemeClr val="tx2"/>
                </a:solidFill>
              </a:rPr>
              <a:t>2018-2021+</a:t>
            </a:r>
            <a:endParaRPr lang="en-CA" b="1" dirty="0">
              <a:solidFill>
                <a:schemeClr val="tx2"/>
              </a:solidFill>
            </a:endParaRPr>
          </a:p>
        </p:txBody>
      </p:sp>
      <p:sp>
        <p:nvSpPr>
          <p:cNvPr id="7" name="TextBox 6"/>
          <p:cNvSpPr txBox="1"/>
          <p:nvPr/>
        </p:nvSpPr>
        <p:spPr>
          <a:xfrm>
            <a:off x="702774" y="3478849"/>
            <a:ext cx="1476375" cy="1015663"/>
          </a:xfrm>
          <a:prstGeom prst="rect">
            <a:avLst/>
          </a:prstGeom>
          <a:noFill/>
        </p:spPr>
        <p:txBody>
          <a:bodyPr wrap="square" rtlCol="0">
            <a:spAutoFit/>
          </a:bodyPr>
          <a:lstStyle/>
          <a:p>
            <a:r>
              <a:rPr lang="fr-CA" sz="1200" dirty="0">
                <a:solidFill>
                  <a:schemeClr val="tx2"/>
                </a:solidFill>
              </a:rPr>
              <a:t>Microsoft Azure Hackathons </a:t>
            </a:r>
            <a:endParaRPr lang="fr-CA" sz="1200" dirty="0" smtClean="0">
              <a:solidFill>
                <a:schemeClr val="tx2"/>
              </a:solidFill>
            </a:endParaRPr>
          </a:p>
          <a:p>
            <a:pPr marL="171450" indent="-171450">
              <a:buFont typeface="Arial" panose="020B0604020202020204" pitchFamily="34" charset="0"/>
              <a:buChar char="•"/>
            </a:pPr>
            <a:r>
              <a:rPr lang="fr-CA" sz="1200" dirty="0" smtClean="0">
                <a:solidFill>
                  <a:schemeClr val="tx2"/>
                </a:solidFill>
              </a:rPr>
              <a:t>8 sessions</a:t>
            </a:r>
          </a:p>
          <a:p>
            <a:pPr marL="171450" indent="-171450">
              <a:buFont typeface="Arial" panose="020B0604020202020204" pitchFamily="34" charset="0"/>
              <a:buChar char="•"/>
            </a:pPr>
            <a:r>
              <a:rPr lang="fr-CA" sz="1200" dirty="0" smtClean="0">
                <a:solidFill>
                  <a:schemeClr val="tx2"/>
                </a:solidFill>
              </a:rPr>
              <a:t>12+ </a:t>
            </a:r>
            <a:r>
              <a:rPr lang="fr-CA" sz="1200" dirty="0">
                <a:solidFill>
                  <a:schemeClr val="tx2"/>
                </a:solidFill>
              </a:rPr>
              <a:t>employees </a:t>
            </a:r>
            <a:r>
              <a:rPr lang="fr-CA" sz="1200" dirty="0" smtClean="0">
                <a:solidFill>
                  <a:schemeClr val="tx2"/>
                </a:solidFill>
              </a:rPr>
              <a:t>participated</a:t>
            </a:r>
            <a:endParaRPr lang="en-CA" sz="1200" dirty="0"/>
          </a:p>
        </p:txBody>
      </p:sp>
      <p:sp>
        <p:nvSpPr>
          <p:cNvPr id="8" name="TextBox 7"/>
          <p:cNvSpPr txBox="1"/>
          <p:nvPr/>
        </p:nvSpPr>
        <p:spPr>
          <a:xfrm>
            <a:off x="2486025" y="2987482"/>
            <a:ext cx="1869137" cy="2739211"/>
          </a:xfrm>
          <a:prstGeom prst="rect">
            <a:avLst/>
          </a:prstGeom>
          <a:noFill/>
        </p:spPr>
        <p:txBody>
          <a:bodyPr wrap="square" rtlCol="0">
            <a:spAutoFit/>
          </a:bodyPr>
          <a:lstStyle/>
          <a:p>
            <a:r>
              <a:rPr lang="fr-CA" sz="1200" dirty="0" smtClean="0">
                <a:solidFill>
                  <a:schemeClr val="tx2"/>
                </a:solidFill>
              </a:rPr>
              <a:t>62 Employees Trained</a:t>
            </a:r>
            <a:r>
              <a:rPr lang="fr-CA" sz="1000" dirty="0" smtClean="0">
                <a:solidFill>
                  <a:schemeClr val="tx2"/>
                </a:solidFill>
              </a:rPr>
              <a:t/>
            </a:r>
            <a:br>
              <a:rPr lang="fr-CA" sz="1000" dirty="0" smtClean="0">
                <a:solidFill>
                  <a:schemeClr val="tx2"/>
                </a:solidFill>
              </a:rPr>
            </a:br>
            <a:endParaRPr lang="fr-CA" sz="1000" dirty="0">
              <a:solidFill>
                <a:schemeClr val="tx2"/>
              </a:solidFill>
            </a:endParaRPr>
          </a:p>
          <a:p>
            <a:pPr marL="171450" indent="-171450">
              <a:lnSpc>
                <a:spcPct val="150000"/>
              </a:lnSpc>
              <a:buFont typeface="Arial" panose="020B0604020202020204" pitchFamily="34" charset="0"/>
              <a:buChar char="•"/>
            </a:pPr>
            <a:r>
              <a:rPr lang="fr-CA" sz="1000" dirty="0">
                <a:hlinkClick r:id="rId9"/>
              </a:rPr>
              <a:t>MS Certified Azure Administrator </a:t>
            </a:r>
            <a:r>
              <a:rPr lang="fr-CA" sz="1000" dirty="0"/>
              <a:t>(AZ-103)</a:t>
            </a:r>
          </a:p>
          <a:p>
            <a:pPr marL="171450" indent="-171450">
              <a:lnSpc>
                <a:spcPct val="150000"/>
              </a:lnSpc>
              <a:buFont typeface="Arial" panose="020B0604020202020204" pitchFamily="34" charset="0"/>
              <a:buChar char="•"/>
            </a:pPr>
            <a:r>
              <a:rPr lang="fr-CA" sz="1000" dirty="0">
                <a:hlinkClick r:id="rId10"/>
              </a:rPr>
              <a:t>MS Certified Azure DevOps Engineer </a:t>
            </a:r>
            <a:r>
              <a:rPr lang="fr-CA" sz="1000" dirty="0"/>
              <a:t>(AZ-400)</a:t>
            </a:r>
          </a:p>
          <a:p>
            <a:pPr marL="171450" indent="-171450">
              <a:lnSpc>
                <a:spcPct val="150000"/>
              </a:lnSpc>
              <a:buFont typeface="Arial" panose="020B0604020202020204" pitchFamily="34" charset="0"/>
              <a:buChar char="•"/>
            </a:pPr>
            <a:r>
              <a:rPr lang="fr-CA" sz="1000" dirty="0">
                <a:hlinkClick r:id="rId11"/>
              </a:rPr>
              <a:t>MS Certified Azure Developer </a:t>
            </a:r>
            <a:r>
              <a:rPr lang="fr-CA" sz="1000" dirty="0"/>
              <a:t>(AZ-204)</a:t>
            </a:r>
          </a:p>
          <a:p>
            <a:pPr marL="171450" indent="-171450">
              <a:lnSpc>
                <a:spcPct val="150000"/>
              </a:lnSpc>
              <a:buFont typeface="Arial" panose="020B0604020202020204" pitchFamily="34" charset="0"/>
              <a:buChar char="•"/>
            </a:pPr>
            <a:r>
              <a:rPr lang="fr-CA" sz="1000" dirty="0">
                <a:hlinkClick r:id="rId12"/>
              </a:rPr>
              <a:t>MS Azure Fundamentals </a:t>
            </a:r>
            <a:r>
              <a:rPr lang="fr-CA" sz="1000" dirty="0"/>
              <a:t>(AZ-900)</a:t>
            </a:r>
          </a:p>
          <a:p>
            <a:pPr marL="171450" indent="-171450">
              <a:lnSpc>
                <a:spcPct val="150000"/>
              </a:lnSpc>
              <a:buFont typeface="Arial" panose="020B0604020202020204" pitchFamily="34" charset="0"/>
              <a:buChar char="•"/>
            </a:pPr>
            <a:r>
              <a:rPr lang="fr-CA" sz="1000" dirty="0">
                <a:hlinkClick r:id="rId13"/>
              </a:rPr>
              <a:t>Cloud Technology Associate </a:t>
            </a:r>
            <a:r>
              <a:rPr lang="fr-CA" sz="1000" dirty="0"/>
              <a:t>(Cloud Credential Council)</a:t>
            </a:r>
          </a:p>
        </p:txBody>
      </p:sp>
      <p:sp>
        <p:nvSpPr>
          <p:cNvPr id="9" name="TextBox 8"/>
          <p:cNvSpPr txBox="1"/>
          <p:nvPr/>
        </p:nvSpPr>
        <p:spPr>
          <a:xfrm>
            <a:off x="4355162" y="2764190"/>
            <a:ext cx="2001067" cy="3831818"/>
          </a:xfrm>
          <a:prstGeom prst="rect">
            <a:avLst/>
          </a:prstGeom>
          <a:noFill/>
        </p:spPr>
        <p:txBody>
          <a:bodyPr wrap="square" rtlCol="0">
            <a:spAutoFit/>
          </a:bodyPr>
          <a:lstStyle/>
          <a:p>
            <a:pPr>
              <a:lnSpc>
                <a:spcPct val="150000"/>
              </a:lnSpc>
            </a:pPr>
            <a:r>
              <a:rPr lang="fr-CA" sz="1200" dirty="0" smtClean="0">
                <a:solidFill>
                  <a:schemeClr val="tx2"/>
                </a:solidFill>
              </a:rPr>
              <a:t>175</a:t>
            </a:r>
            <a:r>
              <a:rPr lang="fr-CA" sz="1200" dirty="0">
                <a:solidFill>
                  <a:schemeClr val="tx2"/>
                </a:solidFill>
              </a:rPr>
              <a:t>+ </a:t>
            </a:r>
            <a:r>
              <a:rPr lang="fr-CA" sz="1200" dirty="0" smtClean="0">
                <a:solidFill>
                  <a:schemeClr val="tx2"/>
                </a:solidFill>
              </a:rPr>
              <a:t>Employees Trained</a:t>
            </a:r>
          </a:p>
          <a:p>
            <a:pPr marL="171450" indent="-171450">
              <a:lnSpc>
                <a:spcPct val="150000"/>
              </a:lnSpc>
              <a:buFont typeface="Arial" panose="020B0604020202020204" pitchFamily="34" charset="0"/>
              <a:buChar char="•"/>
            </a:pPr>
            <a:r>
              <a:rPr lang="fr-CA" sz="1000" dirty="0" smtClean="0">
                <a:hlinkClick r:id="rId14"/>
              </a:rPr>
              <a:t>CloudAcademy.com</a:t>
            </a:r>
            <a:r>
              <a:rPr lang="fr-CA" sz="1000" dirty="0" smtClean="0"/>
              <a:t> </a:t>
            </a:r>
            <a:r>
              <a:rPr lang="fr-CA" sz="1000" dirty="0"/>
              <a:t>(full suite of cloud </a:t>
            </a:r>
            <a:r>
              <a:rPr lang="fr-CA" sz="1000" dirty="0" smtClean="0"/>
              <a:t>training)</a:t>
            </a:r>
          </a:p>
          <a:p>
            <a:pPr marL="171450" indent="-171450">
              <a:lnSpc>
                <a:spcPct val="150000"/>
              </a:lnSpc>
              <a:buFont typeface="Arial" panose="020B0604020202020204" pitchFamily="34" charset="0"/>
              <a:buChar char="•"/>
            </a:pPr>
            <a:r>
              <a:rPr lang="fr-CA" sz="1000" dirty="0" smtClean="0">
                <a:hlinkClick r:id="rId15"/>
              </a:rPr>
              <a:t>Microsoft</a:t>
            </a:r>
            <a:r>
              <a:rPr lang="fr-CA" sz="1000" dirty="0">
                <a:hlinkClick r:id="rId15"/>
              </a:rPr>
              <a:t>: </a:t>
            </a:r>
            <a:r>
              <a:rPr lang="fr-CA" sz="1000" dirty="0"/>
              <a:t>MS Certified Azure Developer (</a:t>
            </a:r>
            <a:r>
              <a:rPr lang="fr-CA" sz="1000" dirty="0" smtClean="0"/>
              <a:t>AZ-204)</a:t>
            </a:r>
          </a:p>
          <a:p>
            <a:pPr marL="171450" indent="-171450">
              <a:lnSpc>
                <a:spcPct val="150000"/>
              </a:lnSpc>
              <a:buFont typeface="Arial" panose="020B0604020202020204" pitchFamily="34" charset="0"/>
              <a:buChar char="•"/>
            </a:pPr>
            <a:r>
              <a:rPr lang="fr-CA" sz="1000" dirty="0" smtClean="0">
                <a:hlinkClick r:id="rId16"/>
              </a:rPr>
              <a:t>Amazon </a:t>
            </a:r>
            <a:r>
              <a:rPr lang="fr-CA" sz="1000" dirty="0">
                <a:hlinkClick r:id="rId16"/>
              </a:rPr>
              <a:t>Web Services (AWS): </a:t>
            </a:r>
            <a:r>
              <a:rPr lang="fr-CA" sz="1000" dirty="0"/>
              <a:t>Cloud Practitioner Essentials, Certified SysOps Admin Associate, Certified Security Specialty, Certified Solutions </a:t>
            </a:r>
            <a:r>
              <a:rPr lang="fr-CA" sz="1000" dirty="0" smtClean="0"/>
              <a:t>Architect</a:t>
            </a:r>
          </a:p>
          <a:p>
            <a:pPr marL="171450" indent="-171450">
              <a:lnSpc>
                <a:spcPct val="150000"/>
              </a:lnSpc>
              <a:buFont typeface="Arial" panose="020B0604020202020204" pitchFamily="34" charset="0"/>
              <a:buChar char="•"/>
            </a:pPr>
            <a:r>
              <a:rPr lang="fr-CA" sz="1000" dirty="0" smtClean="0">
                <a:hlinkClick r:id="rId17"/>
              </a:rPr>
              <a:t>Cloud </a:t>
            </a:r>
            <a:r>
              <a:rPr lang="fr-CA" sz="1000" dirty="0">
                <a:hlinkClick r:id="rId17"/>
              </a:rPr>
              <a:t>Credential Council (CCC): </a:t>
            </a:r>
            <a:r>
              <a:rPr lang="fr-CA" sz="1000" dirty="0"/>
              <a:t>Cloud Technology Associate, Internet of Things (</a:t>
            </a:r>
            <a:r>
              <a:rPr lang="fr-CA" sz="1000" dirty="0" err="1"/>
              <a:t>IoT</a:t>
            </a:r>
            <a:r>
              <a:rPr lang="fr-CA" sz="1000" dirty="0"/>
              <a:t>) Foundations Certification, Big Data Foundations/</a:t>
            </a:r>
            <a:r>
              <a:rPr lang="fr-CA" sz="1000" dirty="0" err="1"/>
              <a:t>Analytics</a:t>
            </a:r>
            <a:endParaRPr lang="fr-CA" sz="1000" dirty="0"/>
          </a:p>
        </p:txBody>
      </p:sp>
      <p:sp>
        <p:nvSpPr>
          <p:cNvPr id="10" name="TextBox 9"/>
          <p:cNvSpPr txBox="1"/>
          <p:nvPr/>
        </p:nvSpPr>
        <p:spPr>
          <a:xfrm>
            <a:off x="6067426" y="2132599"/>
            <a:ext cx="2257424" cy="2308324"/>
          </a:xfrm>
          <a:prstGeom prst="rect">
            <a:avLst/>
          </a:prstGeom>
          <a:noFill/>
        </p:spPr>
        <p:txBody>
          <a:bodyPr wrap="square" rtlCol="0">
            <a:spAutoFit/>
          </a:bodyPr>
          <a:lstStyle/>
          <a:p>
            <a:r>
              <a:rPr lang="en-CA" sz="1200" b="1" dirty="0" smtClean="0">
                <a:solidFill>
                  <a:schemeClr val="tx2"/>
                </a:solidFill>
              </a:rPr>
              <a:t>Enterprise-wide, multi-year, multi-cloud training program.</a:t>
            </a:r>
          </a:p>
          <a:p>
            <a:endParaRPr lang="en-CA" sz="1200" dirty="0">
              <a:solidFill>
                <a:schemeClr val="tx2"/>
              </a:solidFill>
            </a:endParaRPr>
          </a:p>
          <a:p>
            <a:pPr marL="171450" indent="-171450">
              <a:buFont typeface="Arial" panose="020B0604020202020204" pitchFamily="34" charset="0"/>
              <a:buChar char="•"/>
            </a:pPr>
            <a:r>
              <a:rPr lang="en-CA" sz="1200" dirty="0" smtClean="0">
                <a:solidFill>
                  <a:schemeClr val="tx2"/>
                </a:solidFill>
              </a:rPr>
              <a:t>Train &amp; certify as many employees as possible </a:t>
            </a:r>
            <a:br>
              <a:rPr lang="en-CA" sz="1200" dirty="0" smtClean="0">
                <a:solidFill>
                  <a:schemeClr val="tx2"/>
                </a:solidFill>
              </a:rPr>
            </a:br>
            <a:endParaRPr lang="en-CA" sz="1200" dirty="0" smtClean="0">
              <a:solidFill>
                <a:schemeClr val="tx2"/>
              </a:solidFill>
            </a:endParaRPr>
          </a:p>
          <a:p>
            <a:pPr marL="171450" indent="-171450">
              <a:buFont typeface="Arial" panose="020B0604020202020204" pitchFamily="34" charset="0"/>
              <a:buChar char="•"/>
            </a:pPr>
            <a:r>
              <a:rPr lang="en-CA" sz="1200" dirty="0">
                <a:solidFill>
                  <a:schemeClr val="tx2"/>
                </a:solidFill>
              </a:rPr>
              <a:t>Add more vendor specific training pathways as ESDC moves to multi-cloud (e.g., IBM, Oracle etc.)</a:t>
            </a:r>
            <a:r>
              <a:rPr lang="en-CA" sz="1200" b="1" dirty="0" smtClean="0">
                <a:solidFill>
                  <a:schemeClr val="tx2"/>
                </a:solidFill>
              </a:rPr>
              <a:t/>
            </a:r>
            <a:br>
              <a:rPr lang="en-CA" sz="1200" b="1" dirty="0" smtClean="0">
                <a:solidFill>
                  <a:schemeClr val="tx2"/>
                </a:solidFill>
              </a:rPr>
            </a:br>
            <a:r>
              <a:rPr lang="en-CA" sz="1200" b="1" dirty="0" smtClean="0">
                <a:solidFill>
                  <a:schemeClr val="tx2"/>
                </a:solidFill>
              </a:rPr>
              <a:t/>
            </a:r>
            <a:br>
              <a:rPr lang="en-CA" sz="1200" b="1" dirty="0" smtClean="0">
                <a:solidFill>
                  <a:schemeClr val="tx2"/>
                </a:solidFill>
              </a:rPr>
            </a:br>
            <a:endParaRPr lang="en-CA" sz="1200" b="1" dirty="0">
              <a:solidFill>
                <a:schemeClr val="tx2"/>
              </a:solidFill>
            </a:endParaRPr>
          </a:p>
        </p:txBody>
      </p:sp>
      <p:pic>
        <p:nvPicPr>
          <p:cNvPr id="12" name="Picture 11"/>
          <p:cNvPicPr>
            <a:picLocks noChangeAspect="1"/>
          </p:cNvPicPr>
          <p:nvPr/>
        </p:nvPicPr>
        <p:blipFill>
          <a:blip r:embed="rId18"/>
          <a:stretch>
            <a:fillRect/>
          </a:stretch>
        </p:blipFill>
        <p:spPr>
          <a:xfrm>
            <a:off x="6667067" y="4321926"/>
            <a:ext cx="914400" cy="876300"/>
          </a:xfrm>
          <a:prstGeom prst="rect">
            <a:avLst/>
          </a:prstGeom>
        </p:spPr>
      </p:pic>
      <p:pic>
        <p:nvPicPr>
          <p:cNvPr id="14" name="Picture 13"/>
          <p:cNvPicPr>
            <a:picLocks noChangeAspect="1"/>
          </p:cNvPicPr>
          <p:nvPr/>
        </p:nvPicPr>
        <p:blipFill>
          <a:blip r:embed="rId19"/>
          <a:stretch>
            <a:fillRect/>
          </a:stretch>
        </p:blipFill>
        <p:spPr>
          <a:xfrm>
            <a:off x="6407089" y="5002793"/>
            <a:ext cx="933450" cy="723900"/>
          </a:xfrm>
          <a:prstGeom prst="rect">
            <a:avLst/>
          </a:prstGeom>
        </p:spPr>
      </p:pic>
      <p:grpSp>
        <p:nvGrpSpPr>
          <p:cNvPr id="20" name="Group 19"/>
          <p:cNvGrpSpPr/>
          <p:nvPr/>
        </p:nvGrpSpPr>
        <p:grpSpPr>
          <a:xfrm>
            <a:off x="225172" y="657225"/>
            <a:ext cx="8633078" cy="133349"/>
            <a:chOff x="3198250" y="6438957"/>
            <a:chExt cx="2005479" cy="326873"/>
          </a:xfrm>
        </p:grpSpPr>
        <p:sp>
          <p:nvSpPr>
            <p:cNvPr id="21" name="Rectangle 20"/>
            <p:cNvSpPr/>
            <p:nvPr/>
          </p:nvSpPr>
          <p:spPr>
            <a:xfrm>
              <a:off x="3198391" y="6572764"/>
              <a:ext cx="2005335" cy="114806"/>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22" name="Rectangle 21"/>
            <p:cNvSpPr/>
            <p:nvPr/>
          </p:nvSpPr>
          <p:spPr>
            <a:xfrm>
              <a:off x="3199217" y="6522711"/>
              <a:ext cx="2004512" cy="78791"/>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23" name="Rectangle 22"/>
            <p:cNvSpPr/>
            <p:nvPr/>
          </p:nvSpPr>
          <p:spPr>
            <a:xfrm>
              <a:off x="3199077" y="6438957"/>
              <a:ext cx="2004512" cy="81874"/>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24" name="Rectangle 23"/>
            <p:cNvSpPr/>
            <p:nvPr/>
          </p:nvSpPr>
          <p:spPr>
            <a:xfrm>
              <a:off x="3198250" y="6689658"/>
              <a:ext cx="2005335" cy="76172"/>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grpSp>
      <p:sp>
        <p:nvSpPr>
          <p:cNvPr id="11" name="Rectangle 10"/>
          <p:cNvSpPr/>
          <p:nvPr/>
        </p:nvSpPr>
        <p:spPr>
          <a:xfrm>
            <a:off x="168862" y="186502"/>
            <a:ext cx="5135188" cy="523220"/>
          </a:xfrm>
          <a:prstGeom prst="rect">
            <a:avLst/>
          </a:prstGeom>
        </p:spPr>
        <p:txBody>
          <a:bodyPr wrap="none">
            <a:spAutoFit/>
          </a:bodyPr>
          <a:lstStyle/>
          <a:p>
            <a:pPr defTabSz="623659"/>
            <a:r>
              <a:rPr lang="en-CA" sz="2800" b="1" dirty="0">
                <a:solidFill>
                  <a:schemeClr val="tx2"/>
                </a:solidFill>
                <a:cs typeface="Arial" panose="020B0604020202020204" pitchFamily="34" charset="0"/>
              </a:rPr>
              <a:t>ESDC </a:t>
            </a:r>
            <a:r>
              <a:rPr lang="en-CA" sz="2800" b="1" dirty="0" smtClean="0">
                <a:solidFill>
                  <a:schemeClr val="tx2"/>
                </a:solidFill>
                <a:cs typeface="Arial" panose="020B0604020202020204" pitchFamily="34" charset="0"/>
              </a:rPr>
              <a:t>cloud training 2018-present</a:t>
            </a:r>
            <a:endParaRPr lang="en-CA" sz="2800" b="1" dirty="0">
              <a:solidFill>
                <a:schemeClr val="tx2"/>
              </a:solidFill>
              <a:cs typeface="Arial" panose="020B0604020202020204" pitchFamily="34" charset="0"/>
            </a:endParaRPr>
          </a:p>
        </p:txBody>
      </p:sp>
    </p:spTree>
    <p:extLst>
      <p:ext uri="{BB962C8B-B14F-4D97-AF65-F5344CB8AC3E}">
        <p14:creationId xmlns:p14="http://schemas.microsoft.com/office/powerpoint/2010/main" val="2762226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vert="horz" lIns="91440" tIns="45720" rIns="91440" bIns="45720" rtlCol="0" anchor="ctr"/>
          <a:lstStyle/>
          <a:p>
            <a:fld id="{ECE35456-0581-488D-B76E-D688A8F61073}" type="slidenum">
              <a:rPr lang="en-CA" sz="1000">
                <a:solidFill>
                  <a:schemeClr val="tx1"/>
                </a:solidFill>
              </a:rPr>
              <a:pPr/>
              <a:t>15</a:t>
            </a:fld>
            <a:endParaRPr lang="en-CA" sz="1000" dirty="0">
              <a:solidFill>
                <a:schemeClr val="tx1"/>
              </a:soli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936" y="6422693"/>
            <a:ext cx="1261603" cy="232441"/>
          </a:xfrm>
          <a:prstGeom prst="rect">
            <a:avLst/>
          </a:prstGeom>
        </p:spPr>
      </p:pic>
      <p:graphicFrame>
        <p:nvGraphicFramePr>
          <p:cNvPr id="4" name="Table 3"/>
          <p:cNvGraphicFramePr>
            <a:graphicFrameLocks noGrp="1"/>
          </p:cNvGraphicFramePr>
          <p:nvPr>
            <p:extLst/>
          </p:nvPr>
        </p:nvGraphicFramePr>
        <p:xfrm>
          <a:off x="170311" y="1025800"/>
          <a:ext cx="4277864" cy="3215640"/>
        </p:xfrm>
        <a:graphic>
          <a:graphicData uri="http://schemas.openxmlformats.org/drawingml/2006/table">
            <a:tbl>
              <a:tblPr firstRow="1" bandRow="1">
                <a:tableStyleId>{BDBED569-4797-4DF1-A0F4-6AAB3CD982D8}</a:tableStyleId>
              </a:tblPr>
              <a:tblGrid>
                <a:gridCol w="4277864">
                  <a:extLst>
                    <a:ext uri="{9D8B030D-6E8A-4147-A177-3AD203B41FA5}">
                      <a16:colId xmlns:a16="http://schemas.microsoft.com/office/drawing/2014/main" val="184105215"/>
                    </a:ext>
                  </a:extLst>
                </a:gridCol>
              </a:tblGrid>
              <a:tr h="218122">
                <a:tc>
                  <a:txBody>
                    <a:bodyPr/>
                    <a:lstStyle/>
                    <a:p>
                      <a:pPr algn="ctr"/>
                      <a:r>
                        <a:rPr lang="en-CA" sz="1000" b="1" dirty="0" smtClean="0"/>
                        <a:t>Microsoft Courses</a:t>
                      </a:r>
                      <a:r>
                        <a:rPr lang="en-CA" sz="1000" b="1" baseline="0" dirty="0" smtClean="0"/>
                        <a:t> (13 total)</a:t>
                      </a:r>
                      <a:endParaRPr lang="en-CA" sz="1000" b="1" dirty="0"/>
                    </a:p>
                  </a:txBody>
                  <a:tcPr/>
                </a:tc>
                <a:extLst>
                  <a:ext uri="{0D108BD9-81ED-4DB2-BD59-A6C34878D82A}">
                    <a16:rowId xmlns:a16="http://schemas.microsoft.com/office/drawing/2014/main" val="2326501395"/>
                  </a:ext>
                </a:extLst>
              </a:tr>
              <a:tr h="218122">
                <a:tc>
                  <a:txBody>
                    <a:bodyPr/>
                    <a:lstStyle/>
                    <a:p>
                      <a:r>
                        <a:rPr lang="en-CA" sz="900" dirty="0" smtClean="0"/>
                        <a:t>MS Azure Fundamentals AZ-900</a:t>
                      </a:r>
                      <a:endParaRPr lang="en-CA" sz="900" dirty="0"/>
                    </a:p>
                  </a:txBody>
                  <a:tcPr/>
                </a:tc>
                <a:extLst>
                  <a:ext uri="{0D108BD9-81ED-4DB2-BD59-A6C34878D82A}">
                    <a16:rowId xmlns:a16="http://schemas.microsoft.com/office/drawing/2014/main" val="2010005839"/>
                  </a:ext>
                </a:extLst>
              </a:tr>
              <a:tr h="218122">
                <a:tc>
                  <a:txBody>
                    <a:bodyPr/>
                    <a:lstStyle/>
                    <a:p>
                      <a:r>
                        <a:rPr lang="en-CA" sz="900" dirty="0" smtClean="0"/>
                        <a:t>MS AI Fundamentals AI-900</a:t>
                      </a:r>
                      <a:endParaRPr lang="en-CA" sz="900" dirty="0"/>
                    </a:p>
                  </a:txBody>
                  <a:tcPr/>
                </a:tc>
                <a:extLst>
                  <a:ext uri="{0D108BD9-81ED-4DB2-BD59-A6C34878D82A}">
                    <a16:rowId xmlns:a16="http://schemas.microsoft.com/office/drawing/2014/main" val="355589812"/>
                  </a:ext>
                </a:extLst>
              </a:tr>
              <a:tr h="218122">
                <a:tc>
                  <a:txBody>
                    <a:bodyPr/>
                    <a:lstStyle/>
                    <a:p>
                      <a:r>
                        <a:rPr lang="en-CA" sz="900" dirty="0" smtClean="0"/>
                        <a:t>MS Azure Administrator AZ-104</a:t>
                      </a:r>
                      <a:endParaRPr lang="en-CA" sz="900" dirty="0"/>
                    </a:p>
                  </a:txBody>
                  <a:tcPr/>
                </a:tc>
                <a:extLst>
                  <a:ext uri="{0D108BD9-81ED-4DB2-BD59-A6C34878D82A}">
                    <a16:rowId xmlns:a16="http://schemas.microsoft.com/office/drawing/2014/main" val="1680107760"/>
                  </a:ext>
                </a:extLst>
              </a:tr>
              <a:tr h="218122">
                <a:tc>
                  <a:txBody>
                    <a:bodyPr/>
                    <a:lstStyle/>
                    <a:p>
                      <a:r>
                        <a:rPr lang="en-CA" sz="900" dirty="0" smtClean="0"/>
                        <a:t>MS Azure Security Engineer AZ-500</a:t>
                      </a:r>
                      <a:endParaRPr lang="en-CA" sz="900" dirty="0"/>
                    </a:p>
                  </a:txBody>
                  <a:tcPr/>
                </a:tc>
                <a:extLst>
                  <a:ext uri="{0D108BD9-81ED-4DB2-BD59-A6C34878D82A}">
                    <a16:rowId xmlns:a16="http://schemas.microsoft.com/office/drawing/2014/main" val="3368704328"/>
                  </a:ext>
                </a:extLst>
              </a:tr>
              <a:tr h="218122">
                <a:tc>
                  <a:txBody>
                    <a:bodyPr/>
                    <a:lstStyle/>
                    <a:p>
                      <a:r>
                        <a:rPr lang="en-CA" sz="900" dirty="0" smtClean="0"/>
                        <a:t>MS Certified Azure Developer AZ-204                                                       SCHEDULED TO RUN  </a:t>
                      </a:r>
                      <a:endParaRPr lang="en-CA" sz="900" dirty="0"/>
                    </a:p>
                  </a:txBody>
                  <a:tcPr/>
                </a:tc>
                <a:extLst>
                  <a:ext uri="{0D108BD9-81ED-4DB2-BD59-A6C34878D82A}">
                    <a16:rowId xmlns:a16="http://schemas.microsoft.com/office/drawing/2014/main" val="3899418953"/>
                  </a:ext>
                </a:extLst>
              </a:tr>
              <a:tr h="218122">
                <a:tc>
                  <a:txBody>
                    <a:bodyPr/>
                    <a:lstStyle/>
                    <a:p>
                      <a:r>
                        <a:rPr lang="en-CA" sz="900" dirty="0" smtClean="0"/>
                        <a:t>MS Certified DevOps Engineer AZ-400</a:t>
                      </a:r>
                      <a:endParaRPr lang="en-CA" sz="900" dirty="0"/>
                    </a:p>
                  </a:txBody>
                  <a:tcPr/>
                </a:tc>
                <a:extLst>
                  <a:ext uri="{0D108BD9-81ED-4DB2-BD59-A6C34878D82A}">
                    <a16:rowId xmlns:a16="http://schemas.microsoft.com/office/drawing/2014/main" val="3915820554"/>
                  </a:ext>
                </a:extLst>
              </a:tr>
              <a:tr h="218122">
                <a:tc>
                  <a:txBody>
                    <a:bodyPr/>
                    <a:lstStyle/>
                    <a:p>
                      <a:r>
                        <a:rPr lang="en-CA" sz="900" dirty="0" smtClean="0"/>
                        <a:t>MS Cloud Solutions Architect AZ-303 &amp; AZ-304</a:t>
                      </a:r>
                      <a:endParaRPr lang="en-CA" sz="900" dirty="0"/>
                    </a:p>
                  </a:txBody>
                  <a:tcPr/>
                </a:tc>
                <a:extLst>
                  <a:ext uri="{0D108BD9-81ED-4DB2-BD59-A6C34878D82A}">
                    <a16:rowId xmlns:a16="http://schemas.microsoft.com/office/drawing/2014/main" val="2380546210"/>
                  </a:ext>
                </a:extLst>
              </a:tr>
              <a:tr h="218122">
                <a:tc>
                  <a:txBody>
                    <a:bodyPr/>
                    <a:lstStyle/>
                    <a:p>
                      <a:r>
                        <a:rPr lang="en-CA" sz="900" dirty="0" smtClean="0"/>
                        <a:t>MS Azure Database Administrator DP-300                                              SCHEDULED TO RUN </a:t>
                      </a:r>
                      <a:endParaRPr lang="en-CA" sz="900" dirty="0"/>
                    </a:p>
                  </a:txBody>
                  <a:tcPr/>
                </a:tc>
                <a:extLst>
                  <a:ext uri="{0D108BD9-81ED-4DB2-BD59-A6C34878D82A}">
                    <a16:rowId xmlns:a16="http://schemas.microsoft.com/office/drawing/2014/main" val="3277140995"/>
                  </a:ext>
                </a:extLst>
              </a:tr>
              <a:tr h="218122">
                <a:tc>
                  <a:txBody>
                    <a:bodyPr/>
                    <a:lstStyle/>
                    <a:p>
                      <a:r>
                        <a:rPr lang="en-CA" sz="900" dirty="0" smtClean="0"/>
                        <a:t>MS Migrate SQL Workloads to Azure DP-050                                                            </a:t>
                      </a:r>
                      <a:endParaRPr lang="en-CA" sz="900" dirty="0"/>
                    </a:p>
                  </a:txBody>
                  <a:tcPr/>
                </a:tc>
                <a:extLst>
                  <a:ext uri="{0D108BD9-81ED-4DB2-BD59-A6C34878D82A}">
                    <a16:rowId xmlns:a16="http://schemas.microsoft.com/office/drawing/2014/main" val="4007209920"/>
                  </a:ext>
                </a:extLst>
              </a:tr>
              <a:tr h="218122">
                <a:tc>
                  <a:txBody>
                    <a:bodyPr/>
                    <a:lstStyle/>
                    <a:p>
                      <a:r>
                        <a:rPr lang="en-CA" sz="900" dirty="0" smtClean="0"/>
                        <a:t>MS Endpoint Management,</a:t>
                      </a:r>
                      <a:r>
                        <a:rPr lang="en-CA" sz="900" baseline="0" dirty="0" smtClean="0"/>
                        <a:t> Intune, Autopilot                                       </a:t>
                      </a:r>
                      <a:r>
                        <a:rPr lang="en-CA" sz="900" dirty="0" smtClean="0"/>
                        <a:t>SCHEDULED TO RUN </a:t>
                      </a:r>
                      <a:endParaRPr lang="en-CA" sz="900" dirty="0"/>
                    </a:p>
                  </a:txBody>
                  <a:tcPr/>
                </a:tc>
                <a:extLst>
                  <a:ext uri="{0D108BD9-81ED-4DB2-BD59-A6C34878D82A}">
                    <a16:rowId xmlns:a16="http://schemas.microsoft.com/office/drawing/2014/main" val="2952338853"/>
                  </a:ext>
                </a:extLst>
              </a:tr>
              <a:tr h="218122">
                <a:tc>
                  <a:txBody>
                    <a:bodyPr/>
                    <a:lstStyle/>
                    <a:p>
                      <a:r>
                        <a:rPr lang="en-CA" sz="900" dirty="0" smtClean="0"/>
                        <a:t>MS Azure Continuous</a:t>
                      </a:r>
                      <a:r>
                        <a:rPr lang="en-CA" sz="900" baseline="0" dirty="0" smtClean="0"/>
                        <a:t> Delivery DevOps AZ-40511</a:t>
                      </a:r>
                      <a:endParaRPr lang="en-CA" sz="900" dirty="0"/>
                    </a:p>
                  </a:txBody>
                  <a:tcPr/>
                </a:tc>
                <a:extLst>
                  <a:ext uri="{0D108BD9-81ED-4DB2-BD59-A6C34878D82A}">
                    <a16:rowId xmlns:a16="http://schemas.microsoft.com/office/drawing/2014/main" val="3827011331"/>
                  </a:ext>
                </a:extLst>
              </a:tr>
              <a:tr h="218122">
                <a:tc>
                  <a:txBody>
                    <a:bodyPr/>
                    <a:lstStyle/>
                    <a:p>
                      <a:r>
                        <a:rPr lang="en-CA" sz="900" dirty="0" smtClean="0"/>
                        <a:t>MS Azure Stack AZ-40522</a:t>
                      </a:r>
                      <a:endParaRPr lang="en-CA" sz="900" dirty="0"/>
                    </a:p>
                  </a:txBody>
                  <a:tcPr/>
                </a:tc>
                <a:extLst>
                  <a:ext uri="{0D108BD9-81ED-4DB2-BD59-A6C34878D82A}">
                    <a16:rowId xmlns:a16="http://schemas.microsoft.com/office/drawing/2014/main" val="2564689026"/>
                  </a:ext>
                </a:extLst>
              </a:tr>
              <a:tr h="218122">
                <a:tc>
                  <a:txBody>
                    <a:bodyPr/>
                    <a:lstStyle/>
                    <a:p>
                      <a:r>
                        <a:rPr lang="en-CA" sz="900" dirty="0" smtClean="0"/>
                        <a:t>MS Azure Serverless Architecture AZ-40535</a:t>
                      </a:r>
                      <a:endParaRPr lang="en-CA" sz="900" dirty="0"/>
                    </a:p>
                  </a:txBody>
                  <a:tcPr/>
                </a:tc>
                <a:extLst>
                  <a:ext uri="{0D108BD9-81ED-4DB2-BD59-A6C34878D82A}">
                    <a16:rowId xmlns:a16="http://schemas.microsoft.com/office/drawing/2014/main" val="2423341938"/>
                  </a:ext>
                </a:extLst>
              </a:tr>
            </a:tbl>
          </a:graphicData>
        </a:graphic>
      </p:graphicFrame>
      <p:graphicFrame>
        <p:nvGraphicFramePr>
          <p:cNvPr id="9" name="Table 8"/>
          <p:cNvGraphicFramePr>
            <a:graphicFrameLocks noGrp="1"/>
          </p:cNvGraphicFramePr>
          <p:nvPr>
            <p:extLst/>
          </p:nvPr>
        </p:nvGraphicFramePr>
        <p:xfrm>
          <a:off x="190500" y="4445000"/>
          <a:ext cx="4277864" cy="1158240"/>
        </p:xfrm>
        <a:graphic>
          <a:graphicData uri="http://schemas.openxmlformats.org/drawingml/2006/table">
            <a:tbl>
              <a:tblPr firstRow="1" bandRow="1">
                <a:tableStyleId>{BDBED569-4797-4DF1-A0F4-6AAB3CD982D8}</a:tableStyleId>
              </a:tblPr>
              <a:tblGrid>
                <a:gridCol w="4277864">
                  <a:extLst>
                    <a:ext uri="{9D8B030D-6E8A-4147-A177-3AD203B41FA5}">
                      <a16:colId xmlns:a16="http://schemas.microsoft.com/office/drawing/2014/main" val="3969268218"/>
                    </a:ext>
                  </a:extLst>
                </a:gridCol>
              </a:tblGrid>
              <a:tr h="218122">
                <a:tc>
                  <a:txBody>
                    <a:bodyPr/>
                    <a:lstStyle/>
                    <a:p>
                      <a:pPr algn="ctr"/>
                      <a:r>
                        <a:rPr lang="en-CA" sz="1000" b="1" dirty="0" smtClean="0"/>
                        <a:t>Amazon Web Services (AWS) Courses (4 total)</a:t>
                      </a:r>
                      <a:endParaRPr lang="en-CA" sz="1000" b="1" dirty="0"/>
                    </a:p>
                  </a:txBody>
                  <a:tcPr/>
                </a:tc>
                <a:extLst>
                  <a:ext uri="{0D108BD9-81ED-4DB2-BD59-A6C34878D82A}">
                    <a16:rowId xmlns:a16="http://schemas.microsoft.com/office/drawing/2014/main" val="875016383"/>
                  </a:ext>
                </a:extLst>
              </a:tr>
              <a:tr h="218122">
                <a:tc>
                  <a:txBody>
                    <a:bodyPr/>
                    <a:lstStyle/>
                    <a:p>
                      <a:r>
                        <a:rPr lang="en-CA" sz="900" dirty="0" smtClean="0"/>
                        <a:t>AWS Cloud Practitioner Essential                                                               SCHEDULED TO RUN </a:t>
                      </a:r>
                      <a:endParaRPr lang="en-CA" sz="900" dirty="0"/>
                    </a:p>
                  </a:txBody>
                  <a:tcPr/>
                </a:tc>
                <a:extLst>
                  <a:ext uri="{0D108BD9-81ED-4DB2-BD59-A6C34878D82A}">
                    <a16:rowId xmlns:a16="http://schemas.microsoft.com/office/drawing/2014/main" val="2770099616"/>
                  </a:ext>
                </a:extLst>
              </a:tr>
              <a:tr h="218122">
                <a:tc>
                  <a:txBody>
                    <a:bodyPr/>
                    <a:lstStyle/>
                    <a:p>
                      <a:r>
                        <a:rPr lang="en-CA" sz="900" dirty="0" smtClean="0"/>
                        <a:t>AWS Certified SysOps Administrator – Associate                                    SCHEDULED TO RUN </a:t>
                      </a:r>
                      <a:endParaRPr lang="en-CA" sz="900" dirty="0"/>
                    </a:p>
                  </a:txBody>
                  <a:tcPr/>
                </a:tc>
                <a:extLst>
                  <a:ext uri="{0D108BD9-81ED-4DB2-BD59-A6C34878D82A}">
                    <a16:rowId xmlns:a16="http://schemas.microsoft.com/office/drawing/2014/main" val="1645772964"/>
                  </a:ext>
                </a:extLst>
              </a:tr>
              <a:tr h="218122">
                <a:tc>
                  <a:txBody>
                    <a:bodyPr/>
                    <a:lstStyle/>
                    <a:p>
                      <a:r>
                        <a:rPr lang="en-CA" sz="900" dirty="0" smtClean="0"/>
                        <a:t>AWS Certified Security – Specialty                                                              SCHEDULED TO RUN </a:t>
                      </a:r>
                      <a:endParaRPr lang="en-CA" sz="900" dirty="0"/>
                    </a:p>
                  </a:txBody>
                  <a:tcPr/>
                </a:tc>
                <a:extLst>
                  <a:ext uri="{0D108BD9-81ED-4DB2-BD59-A6C34878D82A}">
                    <a16:rowId xmlns:a16="http://schemas.microsoft.com/office/drawing/2014/main" val="3808621028"/>
                  </a:ext>
                </a:extLst>
              </a:tr>
              <a:tr h="218122">
                <a:tc>
                  <a:txBody>
                    <a:bodyPr/>
                    <a:lstStyle/>
                    <a:p>
                      <a:r>
                        <a:rPr lang="en-CA" sz="900" dirty="0" smtClean="0"/>
                        <a:t>AWS Certified Solutions Architect                                                              SCHEDULED TO RUN </a:t>
                      </a:r>
                      <a:endParaRPr lang="en-CA" sz="900" dirty="0"/>
                    </a:p>
                  </a:txBody>
                  <a:tcPr/>
                </a:tc>
                <a:extLst>
                  <a:ext uri="{0D108BD9-81ED-4DB2-BD59-A6C34878D82A}">
                    <a16:rowId xmlns:a16="http://schemas.microsoft.com/office/drawing/2014/main" val="2859864649"/>
                  </a:ext>
                </a:extLst>
              </a:tr>
            </a:tbl>
          </a:graphicData>
        </a:graphic>
      </p:graphicFrame>
      <p:graphicFrame>
        <p:nvGraphicFramePr>
          <p:cNvPr id="10" name="Table 9"/>
          <p:cNvGraphicFramePr>
            <a:graphicFrameLocks noGrp="1"/>
          </p:cNvGraphicFramePr>
          <p:nvPr>
            <p:extLst/>
          </p:nvPr>
        </p:nvGraphicFramePr>
        <p:xfrm>
          <a:off x="4543425" y="1035050"/>
          <a:ext cx="4277864" cy="1615440"/>
        </p:xfrm>
        <a:graphic>
          <a:graphicData uri="http://schemas.openxmlformats.org/drawingml/2006/table">
            <a:tbl>
              <a:tblPr firstRow="1" bandRow="1">
                <a:tableStyleId>{BDBED569-4797-4DF1-A0F4-6AAB3CD982D8}</a:tableStyleId>
              </a:tblPr>
              <a:tblGrid>
                <a:gridCol w="4277864">
                  <a:extLst>
                    <a:ext uri="{9D8B030D-6E8A-4147-A177-3AD203B41FA5}">
                      <a16:colId xmlns:a16="http://schemas.microsoft.com/office/drawing/2014/main" val="1786062027"/>
                    </a:ext>
                  </a:extLst>
                </a:gridCol>
              </a:tblGrid>
              <a:tr h="218122">
                <a:tc>
                  <a:txBody>
                    <a:bodyPr/>
                    <a:lstStyle/>
                    <a:p>
                      <a:pPr algn="ctr"/>
                      <a:r>
                        <a:rPr lang="en-CA" sz="1000" b="1" dirty="0" smtClean="0"/>
                        <a:t>Cloud Credential Council (CCC)</a:t>
                      </a:r>
                      <a:r>
                        <a:rPr lang="en-CA" sz="1000" b="1" baseline="0" dirty="0" smtClean="0"/>
                        <a:t> </a:t>
                      </a:r>
                      <a:r>
                        <a:rPr lang="en-CA" sz="1000" b="1" dirty="0" smtClean="0"/>
                        <a:t>Courses (6 total)</a:t>
                      </a:r>
                      <a:endParaRPr lang="en-CA" sz="1000" b="1" dirty="0"/>
                    </a:p>
                  </a:txBody>
                  <a:tcPr/>
                </a:tc>
                <a:extLst>
                  <a:ext uri="{0D108BD9-81ED-4DB2-BD59-A6C34878D82A}">
                    <a16:rowId xmlns:a16="http://schemas.microsoft.com/office/drawing/2014/main" val="1892217296"/>
                  </a:ext>
                </a:extLst>
              </a:tr>
              <a:tr h="218122">
                <a:tc>
                  <a:txBody>
                    <a:bodyPr/>
                    <a:lstStyle/>
                    <a:p>
                      <a:r>
                        <a:rPr lang="en-CA" sz="900" dirty="0" smtClean="0"/>
                        <a:t>Cloud</a:t>
                      </a:r>
                      <a:r>
                        <a:rPr lang="en-CA" sz="900" baseline="0" dirty="0" smtClean="0"/>
                        <a:t> Technology Associate (CTA)                                                            </a:t>
                      </a:r>
                      <a:r>
                        <a:rPr lang="en-CA" sz="900" dirty="0" smtClean="0"/>
                        <a:t>SCHEDULED TO RUN </a:t>
                      </a:r>
                      <a:endParaRPr lang="en-CA" sz="900" dirty="0"/>
                    </a:p>
                  </a:txBody>
                  <a:tcPr/>
                </a:tc>
                <a:extLst>
                  <a:ext uri="{0D108BD9-81ED-4DB2-BD59-A6C34878D82A}">
                    <a16:rowId xmlns:a16="http://schemas.microsoft.com/office/drawing/2014/main" val="1521091954"/>
                  </a:ext>
                </a:extLst>
              </a:tr>
              <a:tr h="218122">
                <a:tc>
                  <a:txBody>
                    <a:bodyPr/>
                    <a:lstStyle/>
                    <a:p>
                      <a:r>
                        <a:rPr lang="en-CA" sz="900" dirty="0" smtClean="0"/>
                        <a:t>Professional Cloud Service Manager (PCSM)</a:t>
                      </a:r>
                      <a:endParaRPr lang="en-CA" sz="900" dirty="0"/>
                    </a:p>
                  </a:txBody>
                  <a:tcPr/>
                </a:tc>
                <a:extLst>
                  <a:ext uri="{0D108BD9-81ED-4DB2-BD59-A6C34878D82A}">
                    <a16:rowId xmlns:a16="http://schemas.microsoft.com/office/drawing/2014/main" val="1708203397"/>
                  </a:ext>
                </a:extLst>
              </a:tr>
              <a:tr h="218122">
                <a:tc>
                  <a:txBody>
                    <a:bodyPr/>
                    <a:lstStyle/>
                    <a:p>
                      <a:r>
                        <a:rPr lang="en-CA" sz="900" dirty="0" smtClean="0"/>
                        <a:t>Professional Solution</a:t>
                      </a:r>
                      <a:r>
                        <a:rPr lang="en-CA" sz="900" baseline="0" dirty="0" smtClean="0"/>
                        <a:t> Architect (PSA)</a:t>
                      </a:r>
                      <a:endParaRPr lang="en-CA" sz="900" dirty="0"/>
                    </a:p>
                  </a:txBody>
                  <a:tcPr/>
                </a:tc>
                <a:extLst>
                  <a:ext uri="{0D108BD9-81ED-4DB2-BD59-A6C34878D82A}">
                    <a16:rowId xmlns:a16="http://schemas.microsoft.com/office/drawing/2014/main" val="3675331636"/>
                  </a:ext>
                </a:extLst>
              </a:tr>
              <a:tr h="218122">
                <a:tc>
                  <a:txBody>
                    <a:bodyPr/>
                    <a:lstStyle/>
                    <a:p>
                      <a:r>
                        <a:rPr lang="en-CA" sz="900" dirty="0" smtClean="0"/>
                        <a:t>Professional Cloud Administrator (PCA)</a:t>
                      </a:r>
                      <a:endParaRPr lang="en-CA" sz="900" dirty="0"/>
                    </a:p>
                  </a:txBody>
                  <a:tcPr/>
                </a:tc>
                <a:extLst>
                  <a:ext uri="{0D108BD9-81ED-4DB2-BD59-A6C34878D82A}">
                    <a16:rowId xmlns:a16="http://schemas.microsoft.com/office/drawing/2014/main" val="4082301294"/>
                  </a:ext>
                </a:extLst>
              </a:tr>
              <a:tr h="218122">
                <a:tc>
                  <a:txBody>
                    <a:bodyPr/>
                    <a:lstStyle/>
                    <a:p>
                      <a:r>
                        <a:rPr lang="en-CA" sz="900" dirty="0" smtClean="0"/>
                        <a:t>Big Data Foundational/Analytics                                                               SCHEDULED TO RUN  </a:t>
                      </a:r>
                      <a:endParaRPr lang="en-CA" sz="900" dirty="0"/>
                    </a:p>
                  </a:txBody>
                  <a:tcPr/>
                </a:tc>
                <a:extLst>
                  <a:ext uri="{0D108BD9-81ED-4DB2-BD59-A6C34878D82A}">
                    <a16:rowId xmlns:a16="http://schemas.microsoft.com/office/drawing/2014/main" val="2584397770"/>
                  </a:ext>
                </a:extLst>
              </a:tr>
              <a:tr h="218122">
                <a:tc>
                  <a:txBody>
                    <a:bodyPr/>
                    <a:lstStyle/>
                    <a:p>
                      <a:r>
                        <a:rPr lang="en-CA" sz="900" dirty="0" smtClean="0"/>
                        <a:t>Internet of Things (IoT) Foundations</a:t>
                      </a:r>
                      <a:r>
                        <a:rPr lang="en-CA" sz="900" baseline="0" dirty="0" smtClean="0"/>
                        <a:t> Certification                                </a:t>
                      </a:r>
                      <a:r>
                        <a:rPr lang="en-CA" sz="900" dirty="0" smtClean="0"/>
                        <a:t>SCHEDULED TO RUN </a:t>
                      </a:r>
                      <a:endParaRPr lang="en-CA" sz="900" dirty="0"/>
                    </a:p>
                  </a:txBody>
                  <a:tcPr/>
                </a:tc>
                <a:extLst>
                  <a:ext uri="{0D108BD9-81ED-4DB2-BD59-A6C34878D82A}">
                    <a16:rowId xmlns:a16="http://schemas.microsoft.com/office/drawing/2014/main" val="4138722727"/>
                  </a:ext>
                </a:extLst>
              </a:tr>
            </a:tbl>
          </a:graphicData>
        </a:graphic>
      </p:graphicFrame>
      <p:graphicFrame>
        <p:nvGraphicFramePr>
          <p:cNvPr id="14" name="Table 13"/>
          <p:cNvGraphicFramePr>
            <a:graphicFrameLocks noGrp="1"/>
          </p:cNvGraphicFramePr>
          <p:nvPr>
            <p:extLst/>
          </p:nvPr>
        </p:nvGraphicFramePr>
        <p:xfrm>
          <a:off x="4543425" y="2844800"/>
          <a:ext cx="4277864" cy="701040"/>
        </p:xfrm>
        <a:graphic>
          <a:graphicData uri="http://schemas.openxmlformats.org/drawingml/2006/table">
            <a:tbl>
              <a:tblPr firstRow="1" bandRow="1">
                <a:tableStyleId>{BDBED569-4797-4DF1-A0F4-6AAB3CD982D8}</a:tableStyleId>
              </a:tblPr>
              <a:tblGrid>
                <a:gridCol w="4277864">
                  <a:extLst>
                    <a:ext uri="{9D8B030D-6E8A-4147-A177-3AD203B41FA5}">
                      <a16:colId xmlns:a16="http://schemas.microsoft.com/office/drawing/2014/main" val="1319582855"/>
                    </a:ext>
                  </a:extLst>
                </a:gridCol>
              </a:tblGrid>
              <a:tr h="218122">
                <a:tc>
                  <a:txBody>
                    <a:bodyPr/>
                    <a:lstStyle/>
                    <a:p>
                      <a:pPr algn="ctr"/>
                      <a:r>
                        <a:rPr lang="en-CA" sz="1000" b="1" dirty="0" smtClean="0"/>
                        <a:t>Online</a:t>
                      </a:r>
                      <a:r>
                        <a:rPr lang="en-CA" sz="1000" b="1" baseline="0" dirty="0" smtClean="0"/>
                        <a:t> Learning (2)</a:t>
                      </a:r>
                      <a:endParaRPr lang="en-CA" sz="1000" b="1" dirty="0"/>
                    </a:p>
                  </a:txBody>
                  <a:tcPr/>
                </a:tc>
                <a:extLst>
                  <a:ext uri="{0D108BD9-81ED-4DB2-BD59-A6C34878D82A}">
                    <a16:rowId xmlns:a16="http://schemas.microsoft.com/office/drawing/2014/main" val="99548069"/>
                  </a:ext>
                </a:extLst>
              </a:tr>
              <a:tr h="218122">
                <a:tc>
                  <a:txBody>
                    <a:bodyPr/>
                    <a:lstStyle/>
                    <a:p>
                      <a:r>
                        <a:rPr lang="en-CA" sz="900" dirty="0" smtClean="0"/>
                        <a:t>CloudAcademy.com                                                                                        LICENSES RECEVIED</a:t>
                      </a:r>
                      <a:endParaRPr lang="en-CA" sz="900" dirty="0"/>
                    </a:p>
                  </a:txBody>
                  <a:tcPr/>
                </a:tc>
                <a:extLst>
                  <a:ext uri="{0D108BD9-81ED-4DB2-BD59-A6C34878D82A}">
                    <a16:rowId xmlns:a16="http://schemas.microsoft.com/office/drawing/2014/main" val="2728952304"/>
                  </a:ext>
                </a:extLst>
              </a:tr>
              <a:tr h="218122">
                <a:tc>
                  <a:txBody>
                    <a:bodyPr/>
                    <a:lstStyle/>
                    <a:p>
                      <a:r>
                        <a:rPr lang="en-CA" sz="900" dirty="0" smtClean="0"/>
                        <a:t>CSPS Getting Started with Cloud Computing (I621)                                   AVAILABLE ONLINE</a:t>
                      </a:r>
                      <a:endParaRPr lang="en-CA" sz="900" dirty="0"/>
                    </a:p>
                  </a:txBody>
                  <a:tcPr/>
                </a:tc>
                <a:extLst>
                  <a:ext uri="{0D108BD9-81ED-4DB2-BD59-A6C34878D82A}">
                    <a16:rowId xmlns:a16="http://schemas.microsoft.com/office/drawing/2014/main" val="214942118"/>
                  </a:ext>
                </a:extLst>
              </a:tr>
            </a:tbl>
          </a:graphicData>
        </a:graphic>
      </p:graphicFrame>
      <p:sp>
        <p:nvSpPr>
          <p:cNvPr id="15" name="TextBox 14"/>
          <p:cNvSpPr txBox="1"/>
          <p:nvPr/>
        </p:nvSpPr>
        <p:spPr>
          <a:xfrm>
            <a:off x="5000625" y="3771900"/>
            <a:ext cx="3724275" cy="1477328"/>
          </a:xfrm>
          <a:prstGeom prst="rect">
            <a:avLst/>
          </a:prstGeom>
          <a:noFill/>
        </p:spPr>
        <p:txBody>
          <a:bodyPr wrap="square" rtlCol="0">
            <a:spAutoFit/>
          </a:bodyPr>
          <a:lstStyle/>
          <a:p>
            <a:r>
              <a:rPr lang="en-CA" b="1" dirty="0" smtClean="0">
                <a:solidFill>
                  <a:schemeClr val="tx2"/>
                </a:solidFill>
              </a:rPr>
              <a:t>Summary:</a:t>
            </a:r>
          </a:p>
          <a:p>
            <a:pPr marL="285750" indent="-285750">
              <a:buFont typeface="Arial" panose="020B0604020202020204" pitchFamily="34" charset="0"/>
              <a:buChar char="•"/>
            </a:pPr>
            <a:r>
              <a:rPr lang="en-CA" dirty="0" smtClean="0">
                <a:solidFill>
                  <a:schemeClr val="tx2"/>
                </a:solidFill>
              </a:rPr>
              <a:t>23 courses/workshops </a:t>
            </a:r>
          </a:p>
          <a:p>
            <a:pPr marL="285750" indent="-285750">
              <a:buFont typeface="Arial" panose="020B0604020202020204" pitchFamily="34" charset="0"/>
              <a:buChar char="•"/>
            </a:pPr>
            <a:r>
              <a:rPr lang="en-CA" dirty="0" smtClean="0">
                <a:solidFill>
                  <a:schemeClr val="tx2"/>
                </a:solidFill>
              </a:rPr>
              <a:t>2 online learning </a:t>
            </a:r>
          </a:p>
          <a:p>
            <a:pPr marL="285750" indent="-285750">
              <a:buFont typeface="Arial" panose="020B0604020202020204" pitchFamily="34" charset="0"/>
              <a:buChar char="•"/>
            </a:pPr>
            <a:r>
              <a:rPr lang="en-CA" dirty="0" smtClean="0">
                <a:solidFill>
                  <a:schemeClr val="tx2"/>
                </a:solidFill>
              </a:rPr>
              <a:t>300+ participants expressed interest in cloud training</a:t>
            </a:r>
          </a:p>
        </p:txBody>
      </p:sp>
      <p:grpSp>
        <p:nvGrpSpPr>
          <p:cNvPr id="11" name="Group 10"/>
          <p:cNvGrpSpPr/>
          <p:nvPr/>
        </p:nvGrpSpPr>
        <p:grpSpPr>
          <a:xfrm>
            <a:off x="225172" y="571500"/>
            <a:ext cx="8633078" cy="133349"/>
            <a:chOff x="3198250" y="6438957"/>
            <a:chExt cx="2005479" cy="326873"/>
          </a:xfrm>
        </p:grpSpPr>
        <p:sp>
          <p:nvSpPr>
            <p:cNvPr id="12" name="Rectangle 11"/>
            <p:cNvSpPr/>
            <p:nvPr/>
          </p:nvSpPr>
          <p:spPr>
            <a:xfrm>
              <a:off x="3198391" y="6572764"/>
              <a:ext cx="2005335" cy="114806"/>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16" name="Rectangle 15"/>
            <p:cNvSpPr/>
            <p:nvPr/>
          </p:nvSpPr>
          <p:spPr>
            <a:xfrm>
              <a:off x="3199217" y="6522711"/>
              <a:ext cx="2004512" cy="78791"/>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17" name="Rectangle 16"/>
            <p:cNvSpPr/>
            <p:nvPr/>
          </p:nvSpPr>
          <p:spPr>
            <a:xfrm>
              <a:off x="3199077" y="6438957"/>
              <a:ext cx="2004512" cy="81874"/>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18" name="Rectangle 17"/>
            <p:cNvSpPr/>
            <p:nvPr/>
          </p:nvSpPr>
          <p:spPr>
            <a:xfrm>
              <a:off x="3198250" y="6689658"/>
              <a:ext cx="2005335" cy="76172"/>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grpSp>
      <p:sp>
        <p:nvSpPr>
          <p:cNvPr id="3" name="TextBox 2"/>
          <p:cNvSpPr txBox="1"/>
          <p:nvPr/>
        </p:nvSpPr>
        <p:spPr>
          <a:xfrm>
            <a:off x="219074" y="76200"/>
            <a:ext cx="7934325" cy="523220"/>
          </a:xfrm>
          <a:prstGeom prst="rect">
            <a:avLst/>
          </a:prstGeom>
          <a:noFill/>
        </p:spPr>
        <p:txBody>
          <a:bodyPr wrap="square" rtlCol="0">
            <a:spAutoFit/>
          </a:bodyPr>
          <a:lstStyle/>
          <a:p>
            <a:r>
              <a:rPr lang="en-CA" sz="2800" b="1" dirty="0" smtClean="0">
                <a:solidFill>
                  <a:schemeClr val="tx2"/>
                </a:solidFill>
              </a:rPr>
              <a:t>Summary of requested cloud training 2020-2021 </a:t>
            </a:r>
            <a:endParaRPr lang="en-CA" sz="2800" b="1" dirty="0">
              <a:solidFill>
                <a:schemeClr val="tx2"/>
              </a:solidFill>
            </a:endParaRPr>
          </a:p>
        </p:txBody>
      </p:sp>
    </p:spTree>
    <p:extLst>
      <p:ext uri="{BB962C8B-B14F-4D97-AF65-F5344CB8AC3E}">
        <p14:creationId xmlns:p14="http://schemas.microsoft.com/office/powerpoint/2010/main" val="83274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600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998163"/>
            <a:ext cx="8238624" cy="5764587"/>
          </a:xfrm>
        </p:spPr>
        <p:txBody>
          <a:bodyPr>
            <a:normAutofit/>
          </a:bodyPr>
          <a:lstStyle/>
          <a:p>
            <a:r>
              <a:rPr lang="en-US" sz="2069" b="1" dirty="0" smtClean="0">
                <a:solidFill>
                  <a:schemeClr val="tx2"/>
                </a:solidFill>
              </a:rPr>
              <a:t>Engage </a:t>
            </a:r>
            <a:r>
              <a:rPr lang="en-US" sz="2069" b="1" dirty="0">
                <a:solidFill>
                  <a:schemeClr val="tx2"/>
                </a:solidFill>
              </a:rPr>
              <a:t>with DevCop</a:t>
            </a:r>
          </a:p>
          <a:p>
            <a:pPr lvl="2"/>
            <a:r>
              <a:rPr lang="en-US" sz="1531" dirty="0">
                <a:solidFill>
                  <a:schemeClr val="tx2"/>
                </a:solidFill>
              </a:rPr>
              <a:t>Ensure our messages reach you; CCoE to attend DevCop regularly</a:t>
            </a:r>
            <a:r>
              <a:rPr lang="en-US" sz="1263" b="1" dirty="0" smtClean="0">
                <a:solidFill>
                  <a:schemeClr val="tx2"/>
                </a:solidFill>
              </a:rPr>
              <a:t/>
            </a:r>
            <a:br>
              <a:rPr lang="en-US" sz="1263" b="1" dirty="0" smtClean="0">
                <a:solidFill>
                  <a:schemeClr val="tx2"/>
                </a:solidFill>
              </a:rPr>
            </a:br>
            <a:endParaRPr lang="en-US" sz="1263" b="1" dirty="0">
              <a:solidFill>
                <a:schemeClr val="tx2"/>
              </a:solidFill>
            </a:endParaRPr>
          </a:p>
          <a:p>
            <a:r>
              <a:rPr lang="en-US" sz="1800" b="1" dirty="0">
                <a:solidFill>
                  <a:schemeClr val="tx2"/>
                </a:solidFill>
              </a:rPr>
              <a:t>ESDC’s Cloud Adoption Strategy and vision for training</a:t>
            </a:r>
          </a:p>
          <a:p>
            <a:pPr lvl="2"/>
            <a:r>
              <a:rPr lang="en-US" sz="1531" dirty="0">
                <a:solidFill>
                  <a:schemeClr val="tx2"/>
                </a:solidFill>
              </a:rPr>
              <a:t>Mature &amp; Excel: Develop our People, Processes and </a:t>
            </a:r>
            <a:r>
              <a:rPr lang="en-US" sz="1531" dirty="0" smtClean="0">
                <a:solidFill>
                  <a:schemeClr val="tx2"/>
                </a:solidFill>
              </a:rPr>
              <a:t>Technology</a:t>
            </a:r>
            <a:br>
              <a:rPr lang="en-US" sz="1531" dirty="0" smtClean="0">
                <a:solidFill>
                  <a:schemeClr val="tx2"/>
                </a:solidFill>
              </a:rPr>
            </a:br>
            <a:endParaRPr lang="en-US" sz="1531" dirty="0" smtClean="0">
              <a:solidFill>
                <a:schemeClr val="tx2"/>
              </a:solidFill>
            </a:endParaRPr>
          </a:p>
          <a:p>
            <a:r>
              <a:rPr lang="en-US" sz="1800" b="1" dirty="0" smtClean="0">
                <a:solidFill>
                  <a:schemeClr val="tx2"/>
                </a:solidFill>
              </a:rPr>
              <a:t>Where we are today - cloud </a:t>
            </a:r>
            <a:r>
              <a:rPr lang="en-US" sz="1800" b="1" dirty="0">
                <a:solidFill>
                  <a:schemeClr val="tx2"/>
                </a:solidFill>
              </a:rPr>
              <a:t>update </a:t>
            </a:r>
            <a:endParaRPr lang="en-US" sz="1800" b="1" dirty="0" smtClean="0">
              <a:solidFill>
                <a:schemeClr val="tx2"/>
              </a:solidFill>
            </a:endParaRPr>
          </a:p>
          <a:p>
            <a:pPr lvl="1"/>
            <a:r>
              <a:rPr lang="en-US" sz="1531" dirty="0">
                <a:solidFill>
                  <a:schemeClr val="tx2"/>
                </a:solidFill>
              </a:rPr>
              <a:t>MS Azure, AWS, intake, training </a:t>
            </a:r>
            <a:r>
              <a:rPr lang="en-US" sz="1799" dirty="0">
                <a:solidFill>
                  <a:schemeClr val="tx2"/>
                </a:solidFill>
              </a:rPr>
              <a:t/>
            </a:r>
            <a:br>
              <a:rPr lang="en-US" sz="1799" dirty="0">
                <a:solidFill>
                  <a:schemeClr val="tx2"/>
                </a:solidFill>
              </a:rPr>
            </a:br>
            <a:endParaRPr lang="en-CA" sz="1799" dirty="0">
              <a:solidFill>
                <a:schemeClr val="tx2"/>
              </a:solidFill>
            </a:endParaRPr>
          </a:p>
          <a:p>
            <a:r>
              <a:rPr lang="en-CA" sz="1800" b="1" dirty="0" smtClean="0">
                <a:solidFill>
                  <a:schemeClr val="tx2"/>
                </a:solidFill>
              </a:rPr>
              <a:t>Cloud training</a:t>
            </a:r>
            <a:endParaRPr lang="en-CA" sz="1800" b="1" dirty="0">
              <a:solidFill>
                <a:schemeClr val="tx2"/>
              </a:solidFill>
            </a:endParaRPr>
          </a:p>
          <a:p>
            <a:pPr lvl="2"/>
            <a:r>
              <a:rPr lang="en-CA" sz="1531" dirty="0" smtClean="0">
                <a:solidFill>
                  <a:schemeClr val="tx2"/>
                </a:solidFill>
              </a:rPr>
              <a:t>Objectives</a:t>
            </a:r>
          </a:p>
          <a:p>
            <a:pPr lvl="2"/>
            <a:r>
              <a:rPr lang="en-CA" sz="1531" dirty="0" smtClean="0">
                <a:solidFill>
                  <a:schemeClr val="tx2"/>
                </a:solidFill>
              </a:rPr>
              <a:t>Role-based cloud training </a:t>
            </a:r>
            <a:r>
              <a:rPr lang="en-CA" sz="1531" dirty="0">
                <a:solidFill>
                  <a:schemeClr val="tx2"/>
                </a:solidFill>
              </a:rPr>
              <a:t>&amp; </a:t>
            </a:r>
            <a:r>
              <a:rPr lang="en-CA" sz="1531" dirty="0" smtClean="0">
                <a:solidFill>
                  <a:schemeClr val="tx2"/>
                </a:solidFill>
              </a:rPr>
              <a:t>certification</a:t>
            </a:r>
          </a:p>
          <a:p>
            <a:pPr lvl="2"/>
            <a:r>
              <a:rPr lang="en-CA" sz="1531" dirty="0" smtClean="0">
                <a:solidFill>
                  <a:schemeClr val="tx2"/>
                </a:solidFill>
              </a:rPr>
              <a:t>Summary of cloud training for 2020-2021</a:t>
            </a:r>
          </a:p>
          <a:p>
            <a:pPr lvl="2"/>
            <a:r>
              <a:rPr lang="en-CA" sz="1531" dirty="0" smtClean="0">
                <a:solidFill>
                  <a:schemeClr val="tx2"/>
                </a:solidFill>
              </a:rPr>
              <a:t>Training waitlist and free training</a:t>
            </a:r>
          </a:p>
          <a:p>
            <a:pPr lvl="2"/>
            <a:r>
              <a:rPr lang="en-CA" sz="1531" dirty="0" smtClean="0">
                <a:solidFill>
                  <a:schemeClr val="tx2"/>
                </a:solidFill>
              </a:rPr>
              <a:t>ESDC’s </a:t>
            </a:r>
            <a:r>
              <a:rPr lang="en-CA" sz="1531" dirty="0">
                <a:solidFill>
                  <a:schemeClr val="tx2"/>
                </a:solidFill>
              </a:rPr>
              <a:t>multi-year training plan for 2021 and beyond</a:t>
            </a:r>
            <a:r>
              <a:rPr lang="en-CA" sz="1400" dirty="0" smtClean="0">
                <a:solidFill>
                  <a:schemeClr val="tx2"/>
                </a:solidFill>
              </a:rPr>
              <a:t/>
            </a:r>
            <a:br>
              <a:rPr lang="en-CA" sz="1400" dirty="0" smtClean="0">
                <a:solidFill>
                  <a:schemeClr val="tx2"/>
                </a:solidFill>
              </a:rPr>
            </a:br>
            <a:endParaRPr lang="en-CA" sz="1531" dirty="0">
              <a:solidFill>
                <a:schemeClr val="tx2"/>
              </a:solidFill>
            </a:endParaRPr>
          </a:p>
          <a:p>
            <a:r>
              <a:rPr lang="en-CA" sz="1800" b="1" dirty="0" smtClean="0">
                <a:solidFill>
                  <a:schemeClr val="tx2"/>
                </a:solidFill>
              </a:rPr>
              <a:t>Questions, comments and resources for more information</a:t>
            </a:r>
          </a:p>
          <a:p>
            <a:pPr lvl="1"/>
            <a:r>
              <a:rPr lang="en-CA" sz="1531" dirty="0">
                <a:solidFill>
                  <a:schemeClr val="tx2"/>
                </a:solidFill>
              </a:rPr>
              <a:t>Link to CCoE SP and CCoE resources</a:t>
            </a:r>
          </a:p>
          <a:p>
            <a:endParaRPr lang="en-CA" dirty="0" smtClean="0"/>
          </a:p>
        </p:txBody>
      </p:sp>
      <p:sp>
        <p:nvSpPr>
          <p:cNvPr id="4" name="Slide Number Placeholder 3"/>
          <p:cNvSpPr>
            <a:spLocks noGrp="1"/>
          </p:cNvSpPr>
          <p:nvPr>
            <p:ph type="sldNum" sz="quarter" idx="12"/>
          </p:nvPr>
        </p:nvSpPr>
        <p:spPr/>
        <p:txBody>
          <a:bodyPr/>
          <a:lstStyle/>
          <a:p>
            <a:fld id="{ECE35456-0581-488D-B76E-D688A8F61073}" type="slidenum">
              <a:rPr lang="en-CA" smtClean="0"/>
              <a:t>2</a:t>
            </a:fld>
            <a:endParaRPr lang="en-CA" dirty="0"/>
          </a:p>
        </p:txBody>
      </p:sp>
      <p:grpSp>
        <p:nvGrpSpPr>
          <p:cNvPr id="6" name="Group 5"/>
          <p:cNvGrpSpPr/>
          <p:nvPr/>
        </p:nvGrpSpPr>
        <p:grpSpPr>
          <a:xfrm>
            <a:off x="301372" y="733425"/>
            <a:ext cx="8633078" cy="133349"/>
            <a:chOff x="3198250" y="6438957"/>
            <a:chExt cx="2005479" cy="326873"/>
          </a:xfrm>
        </p:grpSpPr>
        <p:sp>
          <p:nvSpPr>
            <p:cNvPr id="7" name="Rectangle 6"/>
            <p:cNvSpPr/>
            <p:nvPr/>
          </p:nvSpPr>
          <p:spPr>
            <a:xfrm>
              <a:off x="3198391" y="6572764"/>
              <a:ext cx="2005335" cy="114806"/>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8" name="Rectangle 7"/>
            <p:cNvSpPr/>
            <p:nvPr/>
          </p:nvSpPr>
          <p:spPr>
            <a:xfrm>
              <a:off x="3199217" y="6522711"/>
              <a:ext cx="2004512" cy="78791"/>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9" name="Rectangle 8"/>
            <p:cNvSpPr/>
            <p:nvPr/>
          </p:nvSpPr>
          <p:spPr>
            <a:xfrm>
              <a:off x="3199077" y="6438957"/>
              <a:ext cx="2004512" cy="81874"/>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10" name="Rectangle 9"/>
            <p:cNvSpPr/>
            <p:nvPr/>
          </p:nvSpPr>
          <p:spPr>
            <a:xfrm>
              <a:off x="3198250" y="6689658"/>
              <a:ext cx="2005335" cy="76172"/>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grpSp>
      <p:sp>
        <p:nvSpPr>
          <p:cNvPr id="2" name="TextBox 1"/>
          <p:cNvSpPr txBox="1"/>
          <p:nvPr/>
        </p:nvSpPr>
        <p:spPr>
          <a:xfrm>
            <a:off x="352425" y="238125"/>
            <a:ext cx="3000375" cy="523220"/>
          </a:xfrm>
          <a:prstGeom prst="rect">
            <a:avLst/>
          </a:prstGeom>
          <a:noFill/>
        </p:spPr>
        <p:txBody>
          <a:bodyPr wrap="square" rtlCol="0">
            <a:spAutoFit/>
          </a:bodyPr>
          <a:lstStyle/>
          <a:p>
            <a:r>
              <a:rPr lang="en-CA" sz="2800" b="1" dirty="0" smtClean="0">
                <a:solidFill>
                  <a:schemeClr val="tx2"/>
                </a:solidFill>
              </a:rPr>
              <a:t>Overview</a:t>
            </a:r>
            <a:endParaRPr lang="en-CA" sz="2800" b="1" dirty="0">
              <a:solidFill>
                <a:schemeClr val="tx2"/>
              </a:solidFill>
            </a:endParaRPr>
          </a:p>
        </p:txBody>
      </p:sp>
    </p:spTree>
    <p:extLst>
      <p:ext uri="{BB962C8B-B14F-4D97-AF65-F5344CB8AC3E}">
        <p14:creationId xmlns:p14="http://schemas.microsoft.com/office/powerpoint/2010/main" val="1467406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a:off x="6097764" y="1692653"/>
            <a:ext cx="16301" cy="852334"/>
          </a:xfrm>
          <a:prstGeom prst="line">
            <a:avLst/>
          </a:prstGeom>
          <a:ln w="3175">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16" name="TextBox 33">
            <a:extLst>
              <a:ext uri="{FF2B5EF4-FFF2-40B4-BE49-F238E27FC236}">
                <a16:creationId xmlns:a16="http://schemas.microsoft.com/office/drawing/2014/main" id="{41AEA923-C2D7-4A5B-AC6E-1A66EAEB3E5F}"/>
              </a:ext>
            </a:extLst>
          </p:cNvPr>
          <p:cNvSpPr txBox="1"/>
          <p:nvPr/>
        </p:nvSpPr>
        <p:spPr>
          <a:xfrm rot="16200000">
            <a:off x="4591791" y="2757710"/>
            <a:ext cx="600164" cy="1602766"/>
          </a:xfrm>
          <a:prstGeom prst="accentCallout1">
            <a:avLst>
              <a:gd name="adj1" fmla="val 26501"/>
              <a:gd name="adj2" fmla="val -3411"/>
              <a:gd name="adj3" fmla="val 55173"/>
              <a:gd name="adj4" fmla="val -76276"/>
            </a:avLst>
          </a:prstGeom>
          <a:noFill/>
          <a:ln w="28575">
            <a:solidFill>
              <a:schemeClr val="tx1"/>
            </a:solidFill>
          </a:ln>
        </p:spPr>
        <p:txBody>
          <a:bodyPr vert="vert" wrap="square" lIns="34290" tIns="34290" rIns="34290" bIns="34290" rtlCol="0" anchor="b">
            <a:spAutoFit/>
          </a:bodyPr>
          <a:lstStyle>
            <a:defPPr>
              <a:defRPr lang="en-US"/>
            </a:defPPr>
            <a:lvl1pPr marL="114300" indent="-114300">
              <a:spcBef>
                <a:spcPts val="264"/>
              </a:spcBef>
              <a:buFont typeface="Arial" panose="020B0604020202020204" pitchFamily="34" charset="0"/>
              <a:buChar char="•"/>
              <a:defRPr sz="1100" i="1">
                <a:gradFill>
                  <a:gsLst>
                    <a:gs pos="2917">
                      <a:schemeClr val="tx1"/>
                    </a:gs>
                    <a:gs pos="31000">
                      <a:schemeClr val="tx1"/>
                    </a:gs>
                  </a:gsLst>
                  <a:lin ang="5400000" scaled="0"/>
                </a:gradFill>
              </a:defRPr>
            </a:lvl1pPr>
          </a:lstStyle>
          <a:p>
            <a:pPr marL="0" indent="0" defTabSz="699557">
              <a:spcBef>
                <a:spcPts val="180"/>
              </a:spcBef>
              <a:buNone/>
              <a:defRPr/>
            </a:pPr>
            <a:r>
              <a:rPr lang="en-US" sz="1050" b="1" i="0" kern="0" dirty="0">
                <a:solidFill>
                  <a:schemeClr val="tx1"/>
                </a:solidFill>
                <a:latin typeface="+mj-lt"/>
                <a:cs typeface="Segoe UI Semilight" panose="020B0402040204020203" pitchFamily="34" charset="0"/>
              </a:rPr>
              <a:t>Production - Unclassified  </a:t>
            </a:r>
            <a:r>
              <a:rPr lang="en-US" sz="800" i="0" kern="0" dirty="0">
                <a:solidFill>
                  <a:schemeClr val="tx1"/>
                </a:solidFill>
                <a:latin typeface="+mj-lt"/>
                <a:cs typeface="Segoe UI Semilight" panose="020B0402040204020203" pitchFamily="34" charset="0"/>
              </a:rPr>
              <a:t>LMI Explorer, My Service Canada, Small/Medium Web Apps, Office365 pilot</a:t>
            </a:r>
            <a:endParaRPr lang="en-US" sz="1050" i="0" kern="0" dirty="0">
              <a:solidFill>
                <a:schemeClr val="tx1"/>
              </a:solidFill>
              <a:latin typeface="Segoe UI Semilight" panose="020B0402040204020203" pitchFamily="34" charset="0"/>
              <a:cs typeface="Segoe UI Semilight" panose="020B0402040204020203" pitchFamily="34" charset="0"/>
            </a:endParaRPr>
          </a:p>
        </p:txBody>
      </p:sp>
      <p:grpSp>
        <p:nvGrpSpPr>
          <p:cNvPr id="3" name="Group 1">
            <a:extLst>
              <a:ext uri="{FF2B5EF4-FFF2-40B4-BE49-F238E27FC236}">
                <a16:creationId xmlns:a16="http://schemas.microsoft.com/office/drawing/2014/main" id="{D7C4AA3A-07B0-41E7-928B-93FFD5AD155F}"/>
              </a:ext>
            </a:extLst>
          </p:cNvPr>
          <p:cNvGrpSpPr/>
          <p:nvPr/>
        </p:nvGrpSpPr>
        <p:grpSpPr>
          <a:xfrm>
            <a:off x="2838449" y="815201"/>
            <a:ext cx="6028701" cy="5663180"/>
            <a:chOff x="1378180" y="-1644381"/>
            <a:chExt cx="10075987" cy="8184880"/>
          </a:xfrm>
        </p:grpSpPr>
        <p:grpSp>
          <p:nvGrpSpPr>
            <p:cNvPr id="100" name="Group 3">
              <a:extLst>
                <a:ext uri="{FF2B5EF4-FFF2-40B4-BE49-F238E27FC236}">
                  <a16:creationId xmlns:a16="http://schemas.microsoft.com/office/drawing/2014/main" id="{887ED7D9-4B64-4225-9A87-C37EE147F3B6}"/>
                </a:ext>
              </a:extLst>
            </p:cNvPr>
            <p:cNvGrpSpPr/>
            <p:nvPr/>
          </p:nvGrpSpPr>
          <p:grpSpPr>
            <a:xfrm>
              <a:off x="1378180" y="1286989"/>
              <a:ext cx="10075987" cy="5253510"/>
              <a:chOff x="1378180" y="1286989"/>
              <a:chExt cx="10075987" cy="5253510"/>
            </a:xfrm>
          </p:grpSpPr>
          <p:cxnSp>
            <p:nvCxnSpPr>
              <p:cNvPr id="65" name="Straight Connector 16">
                <a:extLst>
                  <a:ext uri="{FF2B5EF4-FFF2-40B4-BE49-F238E27FC236}">
                    <a16:creationId xmlns:a16="http://schemas.microsoft.com/office/drawing/2014/main" id="{2D594538-A845-4515-AE18-7B6A61240282}"/>
                  </a:ext>
                </a:extLst>
              </p:cNvPr>
              <p:cNvCxnSpPr>
                <a:cxnSpLocks/>
              </p:cNvCxnSpPr>
              <p:nvPr/>
            </p:nvCxnSpPr>
            <p:spPr>
              <a:xfrm>
                <a:off x="1378180" y="1286989"/>
                <a:ext cx="0" cy="5253510"/>
              </a:xfrm>
              <a:prstGeom prst="line">
                <a:avLst/>
              </a:prstGeom>
              <a:noFill/>
              <a:ln w="19050" cap="rnd" cmpd="sng" algn="ctr">
                <a:solidFill>
                  <a:schemeClr val="tx1"/>
                </a:solidFill>
                <a:prstDash val="solid"/>
                <a:headEnd type="arrow" w="med" len="sm"/>
                <a:tailEnd type="none"/>
              </a:ln>
              <a:effectLst/>
            </p:spPr>
          </p:cxnSp>
          <p:cxnSp>
            <p:nvCxnSpPr>
              <p:cNvPr id="66" name="Straight Connector 17">
                <a:extLst>
                  <a:ext uri="{FF2B5EF4-FFF2-40B4-BE49-F238E27FC236}">
                    <a16:creationId xmlns:a16="http://schemas.microsoft.com/office/drawing/2014/main" id="{41447996-4F4B-4307-ADA6-A9BAA738FD93}"/>
                  </a:ext>
                </a:extLst>
              </p:cNvPr>
              <p:cNvCxnSpPr>
                <a:cxnSpLocks/>
              </p:cNvCxnSpPr>
              <p:nvPr/>
            </p:nvCxnSpPr>
            <p:spPr>
              <a:xfrm>
                <a:off x="3947666" y="6456724"/>
                <a:ext cx="0" cy="83775"/>
              </a:xfrm>
              <a:prstGeom prst="line">
                <a:avLst/>
              </a:prstGeom>
              <a:noFill/>
              <a:ln w="19050" cap="rnd" cmpd="sng" algn="ctr">
                <a:solidFill>
                  <a:schemeClr val="tx1"/>
                </a:solidFill>
                <a:prstDash val="solid"/>
                <a:headEnd type="none"/>
                <a:tailEnd type="none"/>
              </a:ln>
              <a:effectLst/>
            </p:spPr>
          </p:cxnSp>
          <p:cxnSp>
            <p:nvCxnSpPr>
              <p:cNvPr id="67" name="Straight Connector 18">
                <a:extLst>
                  <a:ext uri="{FF2B5EF4-FFF2-40B4-BE49-F238E27FC236}">
                    <a16:creationId xmlns:a16="http://schemas.microsoft.com/office/drawing/2014/main" id="{8BF3A6BD-E7BB-4D02-AAAF-736F2B4D7D05}"/>
                  </a:ext>
                </a:extLst>
              </p:cNvPr>
              <p:cNvCxnSpPr>
                <a:cxnSpLocks/>
              </p:cNvCxnSpPr>
              <p:nvPr/>
            </p:nvCxnSpPr>
            <p:spPr>
              <a:xfrm>
                <a:off x="6471431" y="6456724"/>
                <a:ext cx="0" cy="83775"/>
              </a:xfrm>
              <a:prstGeom prst="line">
                <a:avLst/>
              </a:prstGeom>
              <a:noFill/>
              <a:ln w="19050" cap="rnd" cmpd="sng" algn="ctr">
                <a:solidFill>
                  <a:schemeClr val="tx1"/>
                </a:solidFill>
                <a:prstDash val="solid"/>
                <a:headEnd type="none"/>
                <a:tailEnd type="none"/>
              </a:ln>
              <a:effectLst/>
            </p:spPr>
          </p:cxnSp>
          <p:cxnSp>
            <p:nvCxnSpPr>
              <p:cNvPr id="68" name="Straight Connector 19">
                <a:extLst>
                  <a:ext uri="{FF2B5EF4-FFF2-40B4-BE49-F238E27FC236}">
                    <a16:creationId xmlns:a16="http://schemas.microsoft.com/office/drawing/2014/main" id="{BB475DF0-0374-4809-9E69-D6F2D919EBAF}"/>
                  </a:ext>
                </a:extLst>
              </p:cNvPr>
              <p:cNvCxnSpPr>
                <a:cxnSpLocks/>
              </p:cNvCxnSpPr>
              <p:nvPr/>
            </p:nvCxnSpPr>
            <p:spPr>
              <a:xfrm>
                <a:off x="8982452" y="6456724"/>
                <a:ext cx="0" cy="83775"/>
              </a:xfrm>
              <a:prstGeom prst="line">
                <a:avLst/>
              </a:prstGeom>
              <a:noFill/>
              <a:ln w="19050" cap="rnd" cmpd="sng" algn="ctr">
                <a:solidFill>
                  <a:schemeClr val="tx1"/>
                </a:solidFill>
                <a:prstDash val="solid"/>
                <a:headEnd type="none"/>
                <a:tailEnd type="none"/>
              </a:ln>
              <a:effectLst/>
            </p:spPr>
          </p:cxnSp>
          <p:cxnSp>
            <p:nvCxnSpPr>
              <p:cNvPr id="72" name="Straight Connector 20">
                <a:extLst>
                  <a:ext uri="{FF2B5EF4-FFF2-40B4-BE49-F238E27FC236}">
                    <a16:creationId xmlns:a16="http://schemas.microsoft.com/office/drawing/2014/main" id="{661989BE-44CE-413D-BE9C-E52B7DDF99B1}"/>
                  </a:ext>
                </a:extLst>
              </p:cNvPr>
              <p:cNvCxnSpPr/>
              <p:nvPr/>
            </p:nvCxnSpPr>
            <p:spPr>
              <a:xfrm>
                <a:off x="2051031" y="6488031"/>
                <a:ext cx="0" cy="52468"/>
              </a:xfrm>
              <a:prstGeom prst="line">
                <a:avLst/>
              </a:prstGeom>
              <a:noFill/>
              <a:ln w="19050" cap="rnd" cmpd="sng" algn="ctr">
                <a:solidFill>
                  <a:schemeClr val="tx1"/>
                </a:solidFill>
                <a:prstDash val="solid"/>
                <a:headEnd type="none"/>
                <a:tailEnd type="none"/>
              </a:ln>
              <a:effectLst/>
            </p:spPr>
          </p:cxnSp>
          <p:cxnSp>
            <p:nvCxnSpPr>
              <p:cNvPr id="73" name="Straight Connector 21">
                <a:extLst>
                  <a:ext uri="{FF2B5EF4-FFF2-40B4-BE49-F238E27FC236}">
                    <a16:creationId xmlns:a16="http://schemas.microsoft.com/office/drawing/2014/main" id="{D0185367-F1A3-44B3-B226-AEEAAAB7BA74}"/>
                  </a:ext>
                </a:extLst>
              </p:cNvPr>
              <p:cNvCxnSpPr/>
              <p:nvPr/>
            </p:nvCxnSpPr>
            <p:spPr>
              <a:xfrm>
                <a:off x="4590036" y="6488031"/>
                <a:ext cx="0" cy="52468"/>
              </a:xfrm>
              <a:prstGeom prst="line">
                <a:avLst/>
              </a:prstGeom>
              <a:noFill/>
              <a:ln w="19050" cap="rnd" cmpd="sng" algn="ctr">
                <a:solidFill>
                  <a:schemeClr val="tx1"/>
                </a:solidFill>
                <a:prstDash val="solid"/>
                <a:headEnd type="none"/>
                <a:tailEnd type="none"/>
              </a:ln>
              <a:effectLst/>
            </p:spPr>
          </p:cxnSp>
          <p:cxnSp>
            <p:nvCxnSpPr>
              <p:cNvPr id="74" name="Straight Connector 22">
                <a:extLst>
                  <a:ext uri="{FF2B5EF4-FFF2-40B4-BE49-F238E27FC236}">
                    <a16:creationId xmlns:a16="http://schemas.microsoft.com/office/drawing/2014/main" id="{0384244F-84E1-4C75-9357-953B9C4D3537}"/>
                  </a:ext>
                </a:extLst>
              </p:cNvPr>
              <p:cNvCxnSpPr/>
              <p:nvPr/>
            </p:nvCxnSpPr>
            <p:spPr>
              <a:xfrm>
                <a:off x="7099186" y="6488031"/>
                <a:ext cx="0" cy="52468"/>
              </a:xfrm>
              <a:prstGeom prst="line">
                <a:avLst/>
              </a:prstGeom>
              <a:noFill/>
              <a:ln w="19050" cap="rnd" cmpd="sng" algn="ctr">
                <a:solidFill>
                  <a:schemeClr val="tx1"/>
                </a:solidFill>
                <a:prstDash val="solid"/>
                <a:headEnd type="none"/>
                <a:tailEnd type="none"/>
              </a:ln>
              <a:effectLst/>
            </p:spPr>
          </p:cxnSp>
          <p:cxnSp>
            <p:nvCxnSpPr>
              <p:cNvPr id="75" name="Straight Connector 23">
                <a:extLst>
                  <a:ext uri="{FF2B5EF4-FFF2-40B4-BE49-F238E27FC236}">
                    <a16:creationId xmlns:a16="http://schemas.microsoft.com/office/drawing/2014/main" id="{BF6398C2-AC41-4422-8925-0E216C07A55E}"/>
                  </a:ext>
                </a:extLst>
              </p:cNvPr>
              <p:cNvCxnSpPr/>
              <p:nvPr/>
            </p:nvCxnSpPr>
            <p:spPr>
              <a:xfrm>
                <a:off x="9659551" y="6488031"/>
                <a:ext cx="0" cy="52468"/>
              </a:xfrm>
              <a:prstGeom prst="line">
                <a:avLst/>
              </a:prstGeom>
              <a:noFill/>
              <a:ln w="19050" cap="rnd" cmpd="sng" algn="ctr">
                <a:solidFill>
                  <a:schemeClr val="tx1"/>
                </a:solidFill>
                <a:prstDash val="solid"/>
                <a:headEnd type="none"/>
                <a:tailEnd type="none"/>
              </a:ln>
              <a:effectLst/>
            </p:spPr>
          </p:cxnSp>
          <p:cxnSp>
            <p:nvCxnSpPr>
              <p:cNvPr id="76" name="Straight Connector 24">
                <a:extLst>
                  <a:ext uri="{FF2B5EF4-FFF2-40B4-BE49-F238E27FC236}">
                    <a16:creationId xmlns:a16="http://schemas.microsoft.com/office/drawing/2014/main" id="{516A6EBB-5FC4-45B3-B7C2-191B6C119648}"/>
                  </a:ext>
                </a:extLst>
              </p:cNvPr>
              <p:cNvCxnSpPr/>
              <p:nvPr/>
            </p:nvCxnSpPr>
            <p:spPr>
              <a:xfrm>
                <a:off x="3320534" y="6488031"/>
                <a:ext cx="0" cy="52468"/>
              </a:xfrm>
              <a:prstGeom prst="line">
                <a:avLst/>
              </a:prstGeom>
              <a:noFill/>
              <a:ln w="19050" cap="rnd" cmpd="sng" algn="ctr">
                <a:solidFill>
                  <a:schemeClr val="tx1"/>
                </a:solidFill>
                <a:prstDash val="solid"/>
                <a:headEnd type="none"/>
                <a:tailEnd type="none"/>
              </a:ln>
              <a:effectLst/>
            </p:spPr>
          </p:cxnSp>
          <p:cxnSp>
            <p:nvCxnSpPr>
              <p:cNvPr id="77" name="Straight Connector 25">
                <a:extLst>
                  <a:ext uri="{FF2B5EF4-FFF2-40B4-BE49-F238E27FC236}">
                    <a16:creationId xmlns:a16="http://schemas.microsoft.com/office/drawing/2014/main" id="{0D4E79F7-56A0-4487-AC00-AA7C5FE87B68}"/>
                  </a:ext>
                </a:extLst>
              </p:cNvPr>
              <p:cNvCxnSpPr/>
              <p:nvPr/>
            </p:nvCxnSpPr>
            <p:spPr>
              <a:xfrm>
                <a:off x="5859539" y="6488031"/>
                <a:ext cx="0" cy="52468"/>
              </a:xfrm>
              <a:prstGeom prst="line">
                <a:avLst/>
              </a:prstGeom>
              <a:noFill/>
              <a:ln w="19050" cap="rnd" cmpd="sng" algn="ctr">
                <a:solidFill>
                  <a:schemeClr val="tx1"/>
                </a:solidFill>
                <a:prstDash val="solid"/>
                <a:headEnd type="none"/>
                <a:tailEnd type="none"/>
              </a:ln>
              <a:effectLst/>
            </p:spPr>
          </p:cxnSp>
          <p:cxnSp>
            <p:nvCxnSpPr>
              <p:cNvPr id="78" name="Straight Connector 26">
                <a:extLst>
                  <a:ext uri="{FF2B5EF4-FFF2-40B4-BE49-F238E27FC236}">
                    <a16:creationId xmlns:a16="http://schemas.microsoft.com/office/drawing/2014/main" id="{CD05AE0F-8EB5-4FB7-AD14-E1950D706E93}"/>
                  </a:ext>
                </a:extLst>
              </p:cNvPr>
              <p:cNvCxnSpPr/>
              <p:nvPr/>
            </p:nvCxnSpPr>
            <p:spPr>
              <a:xfrm>
                <a:off x="8354696" y="6488031"/>
                <a:ext cx="0" cy="52468"/>
              </a:xfrm>
              <a:prstGeom prst="line">
                <a:avLst/>
              </a:prstGeom>
              <a:noFill/>
              <a:ln w="19050" cap="rnd" cmpd="sng" algn="ctr">
                <a:solidFill>
                  <a:schemeClr val="tx1"/>
                </a:solidFill>
                <a:prstDash val="solid"/>
                <a:headEnd type="none"/>
                <a:tailEnd type="none"/>
              </a:ln>
              <a:effectLst/>
            </p:spPr>
          </p:cxnSp>
          <p:cxnSp>
            <p:nvCxnSpPr>
              <p:cNvPr id="79" name="Straight Connector 27">
                <a:extLst>
                  <a:ext uri="{FF2B5EF4-FFF2-40B4-BE49-F238E27FC236}">
                    <a16:creationId xmlns:a16="http://schemas.microsoft.com/office/drawing/2014/main" id="{9A93098B-B25B-464B-B33C-8C1077DF138A}"/>
                  </a:ext>
                </a:extLst>
              </p:cNvPr>
              <p:cNvCxnSpPr/>
              <p:nvPr/>
            </p:nvCxnSpPr>
            <p:spPr>
              <a:xfrm>
                <a:off x="10937550" y="6488031"/>
                <a:ext cx="0" cy="52468"/>
              </a:xfrm>
              <a:prstGeom prst="line">
                <a:avLst/>
              </a:prstGeom>
              <a:noFill/>
              <a:ln w="19050" cap="rnd" cmpd="sng" algn="ctr">
                <a:solidFill>
                  <a:schemeClr val="tx1"/>
                </a:solidFill>
                <a:prstDash val="solid"/>
                <a:headEnd type="none"/>
                <a:tailEnd type="none"/>
              </a:ln>
              <a:effectLst/>
            </p:spPr>
          </p:cxnSp>
          <p:cxnSp>
            <p:nvCxnSpPr>
              <p:cNvPr id="80" name="Straight Connector 28">
                <a:extLst>
                  <a:ext uri="{FF2B5EF4-FFF2-40B4-BE49-F238E27FC236}">
                    <a16:creationId xmlns:a16="http://schemas.microsoft.com/office/drawing/2014/main" id="{856C7C66-26FC-436F-8BD2-D3889B6B0104}"/>
                  </a:ext>
                </a:extLst>
              </p:cNvPr>
              <p:cNvCxnSpPr/>
              <p:nvPr/>
            </p:nvCxnSpPr>
            <p:spPr>
              <a:xfrm>
                <a:off x="2685782" y="6488031"/>
                <a:ext cx="0" cy="52468"/>
              </a:xfrm>
              <a:prstGeom prst="line">
                <a:avLst/>
              </a:prstGeom>
              <a:noFill/>
              <a:ln w="19050" cap="rnd" cmpd="sng" algn="ctr">
                <a:solidFill>
                  <a:schemeClr val="tx1"/>
                </a:solidFill>
                <a:prstDash val="solid"/>
                <a:headEnd type="none"/>
                <a:tailEnd type="none"/>
              </a:ln>
              <a:effectLst/>
            </p:spPr>
          </p:cxnSp>
          <p:cxnSp>
            <p:nvCxnSpPr>
              <p:cNvPr id="81" name="Straight Connector 29">
                <a:extLst>
                  <a:ext uri="{FF2B5EF4-FFF2-40B4-BE49-F238E27FC236}">
                    <a16:creationId xmlns:a16="http://schemas.microsoft.com/office/drawing/2014/main" id="{24D1B761-900A-4340-A1C6-6821B5265CE5}"/>
                  </a:ext>
                </a:extLst>
              </p:cNvPr>
              <p:cNvCxnSpPr/>
              <p:nvPr/>
            </p:nvCxnSpPr>
            <p:spPr>
              <a:xfrm>
                <a:off x="5224788" y="6488031"/>
                <a:ext cx="0" cy="52468"/>
              </a:xfrm>
              <a:prstGeom prst="line">
                <a:avLst/>
              </a:prstGeom>
              <a:noFill/>
              <a:ln w="19050" cap="rnd" cmpd="sng" algn="ctr">
                <a:solidFill>
                  <a:schemeClr val="tx1"/>
                </a:solidFill>
                <a:prstDash val="solid"/>
                <a:headEnd type="none"/>
                <a:tailEnd type="none"/>
              </a:ln>
              <a:effectLst/>
            </p:spPr>
          </p:cxnSp>
          <p:cxnSp>
            <p:nvCxnSpPr>
              <p:cNvPr id="82" name="Straight Connector 30">
                <a:extLst>
                  <a:ext uri="{FF2B5EF4-FFF2-40B4-BE49-F238E27FC236}">
                    <a16:creationId xmlns:a16="http://schemas.microsoft.com/office/drawing/2014/main" id="{E2FA3F0F-C1D1-43B7-84F3-3F2F61AB5E17}"/>
                  </a:ext>
                </a:extLst>
              </p:cNvPr>
              <p:cNvCxnSpPr/>
              <p:nvPr/>
            </p:nvCxnSpPr>
            <p:spPr>
              <a:xfrm>
                <a:off x="7726941" y="6488031"/>
                <a:ext cx="0" cy="52468"/>
              </a:xfrm>
              <a:prstGeom prst="line">
                <a:avLst/>
              </a:prstGeom>
              <a:noFill/>
              <a:ln w="19050" cap="rnd" cmpd="sng" algn="ctr">
                <a:solidFill>
                  <a:schemeClr val="tx1"/>
                </a:solidFill>
                <a:prstDash val="solid"/>
                <a:headEnd type="none"/>
                <a:tailEnd type="none"/>
              </a:ln>
              <a:effectLst/>
            </p:spPr>
          </p:cxnSp>
          <p:cxnSp>
            <p:nvCxnSpPr>
              <p:cNvPr id="83" name="Straight Connector 31">
                <a:extLst>
                  <a:ext uri="{FF2B5EF4-FFF2-40B4-BE49-F238E27FC236}">
                    <a16:creationId xmlns:a16="http://schemas.microsoft.com/office/drawing/2014/main" id="{A4F023DA-1028-43A2-B047-CC2D4DF0C644}"/>
                  </a:ext>
                </a:extLst>
              </p:cNvPr>
              <p:cNvCxnSpPr/>
              <p:nvPr/>
            </p:nvCxnSpPr>
            <p:spPr>
              <a:xfrm>
                <a:off x="10298550" y="6488031"/>
                <a:ext cx="0" cy="52468"/>
              </a:xfrm>
              <a:prstGeom prst="line">
                <a:avLst/>
              </a:prstGeom>
              <a:noFill/>
              <a:ln w="19050" cap="rnd" cmpd="sng" algn="ctr">
                <a:solidFill>
                  <a:schemeClr val="tx1"/>
                </a:solidFill>
                <a:prstDash val="solid"/>
                <a:headEnd type="none"/>
                <a:tailEnd type="none"/>
              </a:ln>
              <a:effectLst/>
            </p:spPr>
          </p:cxnSp>
          <p:cxnSp>
            <p:nvCxnSpPr>
              <p:cNvPr id="70" name="Straight Connector 32">
                <a:extLst>
                  <a:ext uri="{FF2B5EF4-FFF2-40B4-BE49-F238E27FC236}">
                    <a16:creationId xmlns:a16="http://schemas.microsoft.com/office/drawing/2014/main" id="{02009018-0D03-461B-BB6B-DB097B2E7F19}"/>
                  </a:ext>
                </a:extLst>
              </p:cNvPr>
              <p:cNvCxnSpPr>
                <a:cxnSpLocks/>
              </p:cNvCxnSpPr>
              <p:nvPr/>
            </p:nvCxnSpPr>
            <p:spPr>
              <a:xfrm flipH="1">
                <a:off x="1385607" y="6540499"/>
                <a:ext cx="10068560" cy="0"/>
              </a:xfrm>
              <a:prstGeom prst="line">
                <a:avLst/>
              </a:prstGeom>
              <a:noFill/>
              <a:ln w="19050" cap="rnd" cmpd="sng" algn="ctr">
                <a:solidFill>
                  <a:schemeClr val="tx1"/>
                </a:solidFill>
                <a:prstDash val="solid"/>
                <a:headEnd type="none"/>
                <a:tailEnd type="none"/>
              </a:ln>
              <a:effectLst/>
            </p:spPr>
          </p:cxnSp>
        </p:grpSp>
        <p:sp>
          <p:nvSpPr>
            <p:cNvPr id="49" name="Freeform: Shape 48">
              <a:extLst>
                <a:ext uri="{FF2B5EF4-FFF2-40B4-BE49-F238E27FC236}">
                  <a16:creationId xmlns:a16="http://schemas.microsoft.com/office/drawing/2014/main" id="{D2BE4720-2380-44B4-AC7E-70E3C95CF578}"/>
                </a:ext>
              </a:extLst>
            </p:cNvPr>
            <p:cNvSpPr/>
            <p:nvPr/>
          </p:nvSpPr>
          <p:spPr bwMode="auto">
            <a:xfrm>
              <a:off x="9008661" y="-1644381"/>
              <a:ext cx="2418422" cy="8095821"/>
            </a:xfrm>
            <a:custGeom>
              <a:avLst/>
              <a:gdLst>
                <a:gd name="connsiteX0" fmla="*/ 1712565 w 1712565"/>
                <a:gd name="connsiteY0" fmla="*/ 0 h 4459786"/>
                <a:gd name="connsiteX1" fmla="*/ 1712565 w 1712565"/>
                <a:gd name="connsiteY1" fmla="*/ 4459786 h 4459786"/>
                <a:gd name="connsiteX2" fmla="*/ 0 w 1712565"/>
                <a:gd name="connsiteY2" fmla="*/ 4459786 h 4459786"/>
                <a:gd name="connsiteX3" fmla="*/ 0 w 1712565"/>
                <a:gd name="connsiteY3" fmla="*/ 1673663 h 4459786"/>
                <a:gd name="connsiteX4" fmla="*/ 301043 w 1712565"/>
                <a:gd name="connsiteY4" fmla="*/ 1453757 h 4459786"/>
                <a:gd name="connsiteX5" fmla="*/ 1517931 w 1712565"/>
                <a:gd name="connsiteY5" fmla="*/ 263343 h 4459786"/>
                <a:gd name="connsiteX6" fmla="*/ 1712565 w 1712565"/>
                <a:gd name="connsiteY6" fmla="*/ 0 h 4459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565" h="4459786">
                  <a:moveTo>
                    <a:pt x="1712565" y="0"/>
                  </a:moveTo>
                  <a:lnTo>
                    <a:pt x="1712565" y="4459786"/>
                  </a:lnTo>
                  <a:lnTo>
                    <a:pt x="0" y="4459786"/>
                  </a:lnTo>
                  <a:lnTo>
                    <a:pt x="0" y="1673663"/>
                  </a:lnTo>
                  <a:lnTo>
                    <a:pt x="301043" y="1453757"/>
                  </a:lnTo>
                  <a:cubicBezTo>
                    <a:pt x="760619" y="1098174"/>
                    <a:pt x="1169955" y="699578"/>
                    <a:pt x="1517931" y="263343"/>
                  </a:cubicBezTo>
                  <a:lnTo>
                    <a:pt x="1712565" y="0"/>
                  </a:lnTo>
                  <a:close/>
                </a:path>
              </a:pathLst>
            </a:custGeom>
            <a:solidFill>
              <a:srgbClr val="002060"/>
            </a:solidFill>
            <a:ln w="9525" cap="flat" cmpd="sng" algn="ctr">
              <a:solidFill>
                <a:schemeClr val="tx1"/>
              </a:solidFill>
              <a:prstDash val="solid"/>
              <a:headEnd type="none" w="med" len="med"/>
              <a:tailEnd type="none" w="med" len="med"/>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nl-NL" sz="3000" kern="0" err="1">
                <a:solidFill>
                  <a:srgbClr val="283A97"/>
                </a:solidFill>
                <a:latin typeface="+mj-lt"/>
                <a:cs typeface="Segoe UI" pitchFamily="34" charset="0"/>
              </a:endParaRPr>
            </a:p>
          </p:txBody>
        </p:sp>
        <p:sp>
          <p:nvSpPr>
            <p:cNvPr id="51" name="Freeform: Shape 50">
              <a:extLst>
                <a:ext uri="{FF2B5EF4-FFF2-40B4-BE49-F238E27FC236}">
                  <a16:creationId xmlns:a16="http://schemas.microsoft.com/office/drawing/2014/main" id="{A35BABB4-0363-44F0-8927-D3C1A68619CC}"/>
                </a:ext>
              </a:extLst>
            </p:cNvPr>
            <p:cNvSpPr/>
            <p:nvPr/>
          </p:nvSpPr>
          <p:spPr bwMode="auto">
            <a:xfrm>
              <a:off x="4001461" y="2806740"/>
              <a:ext cx="2418425" cy="3631860"/>
            </a:xfrm>
            <a:custGeom>
              <a:avLst/>
              <a:gdLst>
                <a:gd name="connsiteX0" fmla="*/ 1712566 w 1712566"/>
                <a:gd name="connsiteY0" fmla="*/ 0 h 1803594"/>
                <a:gd name="connsiteX1" fmla="*/ 1712566 w 1712566"/>
                <a:gd name="connsiteY1" fmla="*/ 1803594 h 1803594"/>
                <a:gd name="connsiteX2" fmla="*/ 0 w 1712566"/>
                <a:gd name="connsiteY2" fmla="*/ 1803594 h 1803594"/>
                <a:gd name="connsiteX3" fmla="*/ 0 w 1712566"/>
                <a:gd name="connsiteY3" fmla="*/ 505552 h 1803594"/>
                <a:gd name="connsiteX4" fmla="*/ 117262 w 1712566"/>
                <a:gd name="connsiteY4" fmla="*/ 483238 h 1803594"/>
                <a:gd name="connsiteX5" fmla="*/ 1486075 w 1712566"/>
                <a:gd name="connsiteY5" fmla="*/ 89198 h 1803594"/>
                <a:gd name="connsiteX6" fmla="*/ 1712566 w 1712566"/>
                <a:gd name="connsiteY6" fmla="*/ 0 h 1803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566" h="1803594">
                  <a:moveTo>
                    <a:pt x="1712566" y="0"/>
                  </a:moveTo>
                  <a:lnTo>
                    <a:pt x="1712566" y="1803594"/>
                  </a:lnTo>
                  <a:lnTo>
                    <a:pt x="0" y="1803594"/>
                  </a:lnTo>
                  <a:lnTo>
                    <a:pt x="0" y="505552"/>
                  </a:lnTo>
                  <a:lnTo>
                    <a:pt x="117262" y="483238"/>
                  </a:lnTo>
                  <a:cubicBezTo>
                    <a:pt x="589282" y="382136"/>
                    <a:pt x="1047117" y="250032"/>
                    <a:pt x="1486075" y="89198"/>
                  </a:cubicBezTo>
                  <a:lnTo>
                    <a:pt x="1712566" y="0"/>
                  </a:lnTo>
                  <a:close/>
                </a:path>
              </a:pathLst>
            </a:custGeom>
            <a:solidFill>
              <a:schemeClr val="tx2">
                <a:lumMod val="60000"/>
                <a:lumOff val="40000"/>
              </a:schemeClr>
            </a:solidFill>
            <a:ln w="9525" cap="flat" cmpd="sng" algn="ctr">
              <a:solidFill>
                <a:schemeClr val="tx1"/>
              </a:solidFill>
              <a:prstDash val="solid"/>
              <a:headEnd type="none" w="med" len="med"/>
              <a:tailEnd type="none" w="med" len="med"/>
            </a:ln>
            <a:effectLst/>
          </p:spPr>
          <p:txBody>
            <a:bodyPr rot="0" spcFirstLastPara="0" vertOverflow="overflow" horzOverflow="overflow" vert="horz" wrap="square" lIns="137141" tIns="109713" rIns="137141" bIns="109713" numCol="1" spcCol="0" rtlCol="0" fromWordArt="0" anchor="b" anchorCtr="0" forceAA="0" compatLnSpc="1">
              <a:prstTxWarp prst="textNoShape">
                <a:avLst/>
              </a:prstTxWarp>
              <a:noAutofit/>
            </a:bodyPr>
            <a:lstStyle/>
            <a:p>
              <a:pPr marL="171450" indent="-171450" defTabSz="699220" fontAlgn="base">
                <a:lnSpc>
                  <a:spcPct val="90000"/>
                </a:lnSpc>
                <a:spcBef>
                  <a:spcPct val="0"/>
                </a:spcBef>
                <a:spcAft>
                  <a:spcPct val="0"/>
                </a:spcAft>
                <a:buFont typeface="Arial" panose="020B0604020202020204" pitchFamily="34" charset="0"/>
                <a:buChar char="•"/>
                <a:defRPr/>
              </a:pPr>
              <a:endParaRPr lang="en-US" sz="1050" kern="0">
                <a:solidFill>
                  <a:schemeClr val="bg1"/>
                </a:solidFill>
                <a:latin typeface="+mj-lt"/>
                <a:cs typeface="Segoe UI" pitchFamily="34" charset="0"/>
              </a:endParaRPr>
            </a:p>
          </p:txBody>
        </p:sp>
        <p:sp>
          <p:nvSpPr>
            <p:cNvPr id="52" name="Freeform: Shape 51">
              <a:extLst>
                <a:ext uri="{FF2B5EF4-FFF2-40B4-BE49-F238E27FC236}">
                  <a16:creationId xmlns:a16="http://schemas.microsoft.com/office/drawing/2014/main" id="{49948315-4255-40A8-98FB-71EEE6C01826}"/>
                </a:ext>
              </a:extLst>
            </p:cNvPr>
            <p:cNvSpPr/>
            <p:nvPr/>
          </p:nvSpPr>
          <p:spPr bwMode="auto">
            <a:xfrm>
              <a:off x="1485465" y="3893306"/>
              <a:ext cx="2418425" cy="2558134"/>
            </a:xfrm>
            <a:custGeom>
              <a:avLst/>
              <a:gdLst>
                <a:gd name="connsiteX0" fmla="*/ 1712566 w 1712566"/>
                <a:gd name="connsiteY0" fmla="*/ 0 h 1285869"/>
                <a:gd name="connsiteX1" fmla="*/ 1712566 w 1712566"/>
                <a:gd name="connsiteY1" fmla="*/ 1285869 h 1285869"/>
                <a:gd name="connsiteX2" fmla="*/ 0 w 1712566"/>
                <a:gd name="connsiteY2" fmla="*/ 1285869 h 1285869"/>
                <a:gd name="connsiteX3" fmla="*/ 0 w 1712566"/>
                <a:gd name="connsiteY3" fmla="*/ 195530 h 1285869"/>
                <a:gd name="connsiteX4" fmla="*/ 439856 w 1712566"/>
                <a:gd name="connsiteY4" fmla="*/ 173562 h 1285869"/>
                <a:gd name="connsiteX5" fmla="*/ 1417215 w 1712566"/>
                <a:gd name="connsiteY5" fmla="*/ 56202 h 1285869"/>
                <a:gd name="connsiteX6" fmla="*/ 1712566 w 1712566"/>
                <a:gd name="connsiteY6" fmla="*/ 0 h 1285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566" h="1285869">
                  <a:moveTo>
                    <a:pt x="1712566" y="0"/>
                  </a:moveTo>
                  <a:lnTo>
                    <a:pt x="1712566" y="1285869"/>
                  </a:lnTo>
                  <a:lnTo>
                    <a:pt x="0" y="1285869"/>
                  </a:lnTo>
                  <a:lnTo>
                    <a:pt x="0" y="195530"/>
                  </a:lnTo>
                  <a:lnTo>
                    <a:pt x="439856" y="173562"/>
                  </a:lnTo>
                  <a:cubicBezTo>
                    <a:pt x="770326" y="149004"/>
                    <a:pt x="1096575" y="109659"/>
                    <a:pt x="1417215" y="56202"/>
                  </a:cubicBezTo>
                  <a:lnTo>
                    <a:pt x="1712566" y="0"/>
                  </a:lnTo>
                  <a:close/>
                </a:path>
              </a:pathLst>
            </a:custGeom>
            <a:solidFill>
              <a:schemeClr val="tx2">
                <a:lumMod val="40000"/>
                <a:lumOff val="60000"/>
              </a:schemeClr>
            </a:solidFill>
            <a:ln w="9525" cap="flat" cmpd="sng" algn="ctr">
              <a:solidFill>
                <a:schemeClr val="tx1"/>
              </a:solidFill>
              <a:prstDash val="solid"/>
              <a:headEnd type="none" w="med" len="med"/>
              <a:tailEnd type="none" w="med" len="med"/>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nl-NL" sz="3000" kern="0" err="1">
                <a:solidFill>
                  <a:srgbClr val="283A97"/>
                </a:solidFill>
                <a:latin typeface="+mj-lt"/>
                <a:ea typeface="Segoe UI" pitchFamily="34" charset="0"/>
                <a:cs typeface="Segoe UI" pitchFamily="34" charset="0"/>
              </a:endParaRPr>
            </a:p>
          </p:txBody>
        </p:sp>
        <p:sp>
          <p:nvSpPr>
            <p:cNvPr id="59" name="TextBox 33">
              <a:extLst>
                <a:ext uri="{FF2B5EF4-FFF2-40B4-BE49-F238E27FC236}">
                  <a16:creationId xmlns:a16="http://schemas.microsoft.com/office/drawing/2014/main" id="{001731E0-A496-410C-8EF3-2F7D4003E6D1}"/>
                </a:ext>
              </a:extLst>
            </p:cNvPr>
            <p:cNvSpPr txBox="1"/>
            <p:nvPr/>
          </p:nvSpPr>
          <p:spPr>
            <a:xfrm rot="16200000">
              <a:off x="2307249" y="2232801"/>
              <a:ext cx="782148" cy="2081253"/>
            </a:xfrm>
            <a:prstGeom prst="accentCallout1">
              <a:avLst>
                <a:gd name="adj1" fmla="val 18456"/>
                <a:gd name="adj2" fmla="val -10011"/>
                <a:gd name="adj3" fmla="val 30285"/>
                <a:gd name="adj4" fmla="val -37466"/>
              </a:avLst>
            </a:prstGeom>
            <a:noFill/>
            <a:ln w="28575">
              <a:solidFill>
                <a:schemeClr val="tx1"/>
              </a:solidFill>
            </a:ln>
          </p:spPr>
          <p:txBody>
            <a:bodyPr vert="vert" wrap="square" lIns="34290" tIns="34290" rIns="34290" bIns="34290" rtlCol="0" anchor="b">
              <a:spAutoFit/>
            </a:bodyPr>
            <a:lstStyle>
              <a:defPPr>
                <a:defRPr lang="en-US"/>
              </a:defPPr>
              <a:lvl1pPr marL="114300" indent="-114300">
                <a:spcBef>
                  <a:spcPts val="264"/>
                </a:spcBef>
                <a:buFont typeface="Arial" panose="020B0604020202020204" pitchFamily="34" charset="0"/>
                <a:buChar char="•"/>
                <a:defRPr sz="1100" i="1">
                  <a:gradFill>
                    <a:gsLst>
                      <a:gs pos="2917">
                        <a:schemeClr val="tx1"/>
                      </a:gs>
                      <a:gs pos="31000">
                        <a:schemeClr val="tx1"/>
                      </a:gs>
                    </a:gsLst>
                    <a:lin ang="5400000" scaled="0"/>
                  </a:gradFill>
                </a:defRPr>
              </a:lvl1pPr>
            </a:lstStyle>
            <a:p>
              <a:pPr marL="0" indent="0" defTabSz="699557">
                <a:spcBef>
                  <a:spcPts val="180"/>
                </a:spcBef>
                <a:buNone/>
                <a:defRPr/>
              </a:pPr>
              <a:r>
                <a:rPr lang="en-US" sz="1050" b="1" i="0" kern="0" dirty="0">
                  <a:solidFill>
                    <a:schemeClr val="tx1"/>
                  </a:solidFill>
                  <a:latin typeface="+mj-lt"/>
                  <a:cs typeface="Segoe UI Semilight" panose="020B0402040204020203" pitchFamily="34" charset="0"/>
                </a:rPr>
                <a:t>Research and Development</a:t>
              </a:r>
              <a:r>
                <a:rPr lang="en-US" sz="1050" i="0" kern="0" dirty="0">
                  <a:solidFill>
                    <a:schemeClr val="tx1"/>
                  </a:solidFill>
                  <a:latin typeface="+mj-lt"/>
                  <a:cs typeface="Segoe UI Semilight" panose="020B0402040204020203" pitchFamily="34" charset="0"/>
                </a:rPr>
                <a:t> </a:t>
              </a:r>
            </a:p>
            <a:p>
              <a:pPr marL="0" indent="0" defTabSz="699557">
                <a:spcBef>
                  <a:spcPts val="180"/>
                </a:spcBef>
                <a:buNone/>
                <a:defRPr/>
              </a:pPr>
              <a:r>
                <a:rPr lang="en-US" sz="800" i="0" kern="0" dirty="0">
                  <a:solidFill>
                    <a:schemeClr val="tx1"/>
                  </a:solidFill>
                  <a:latin typeface="+mj-lt"/>
                  <a:cs typeface="Segoe UI Semilight" panose="020B0402040204020203" pitchFamily="34" charset="0"/>
                </a:rPr>
                <a:t>CDO, MTS</a:t>
              </a:r>
            </a:p>
          </p:txBody>
        </p:sp>
        <p:sp>
          <p:nvSpPr>
            <p:cNvPr id="61" name="TextBox 33">
              <a:extLst>
                <a:ext uri="{FF2B5EF4-FFF2-40B4-BE49-F238E27FC236}">
                  <a16:creationId xmlns:a16="http://schemas.microsoft.com/office/drawing/2014/main" id="{29A6F992-0346-4253-B35E-9E4939659EAB}"/>
                </a:ext>
              </a:extLst>
            </p:cNvPr>
            <p:cNvSpPr txBox="1"/>
            <p:nvPr/>
          </p:nvSpPr>
          <p:spPr>
            <a:xfrm rot="16200000">
              <a:off x="6707525" y="-145661"/>
              <a:ext cx="689477" cy="2604863"/>
            </a:xfrm>
            <a:prstGeom prst="accentCallout1">
              <a:avLst>
                <a:gd name="adj1" fmla="val 26501"/>
                <a:gd name="adj2" fmla="val -3411"/>
                <a:gd name="adj3" fmla="val 60975"/>
                <a:gd name="adj4" fmla="val -81406"/>
              </a:avLst>
            </a:prstGeom>
            <a:noFill/>
            <a:ln w="28575">
              <a:solidFill>
                <a:schemeClr val="tx1"/>
              </a:solidFill>
            </a:ln>
          </p:spPr>
          <p:txBody>
            <a:bodyPr vert="vert" wrap="square" lIns="34290" tIns="34290" rIns="34290" bIns="34290" rtlCol="0" anchor="b">
              <a:spAutoFit/>
            </a:bodyPr>
            <a:lstStyle>
              <a:defPPr>
                <a:defRPr lang="en-US"/>
              </a:defPPr>
              <a:lvl1pPr marL="114300" indent="-114300">
                <a:spcBef>
                  <a:spcPts val="264"/>
                </a:spcBef>
                <a:buFont typeface="Arial" panose="020B0604020202020204" pitchFamily="34" charset="0"/>
                <a:buChar char="•"/>
                <a:defRPr sz="1100" i="1">
                  <a:gradFill>
                    <a:gsLst>
                      <a:gs pos="2917">
                        <a:schemeClr val="tx1"/>
                      </a:gs>
                      <a:gs pos="31000">
                        <a:schemeClr val="tx1"/>
                      </a:gs>
                    </a:gsLst>
                    <a:lin ang="5400000" scaled="0"/>
                  </a:gradFill>
                </a:defRPr>
              </a:lvl1pPr>
            </a:lstStyle>
            <a:p>
              <a:pPr marL="0" indent="0" defTabSz="699557">
                <a:spcBef>
                  <a:spcPts val="180"/>
                </a:spcBef>
                <a:buNone/>
                <a:defRPr/>
              </a:pPr>
              <a:r>
                <a:rPr lang="en-US" sz="1000" b="1" i="0" kern="0" dirty="0">
                  <a:solidFill>
                    <a:schemeClr val="tx1"/>
                  </a:solidFill>
                  <a:latin typeface="+mj-lt"/>
                  <a:cs typeface="Segoe UI Semilight" panose="020B0402040204020203" pitchFamily="34" charset="0"/>
                </a:rPr>
                <a:t>Production - Protected </a:t>
              </a:r>
              <a:r>
                <a:rPr lang="en-US" sz="1050" b="1" i="0" kern="0" dirty="0">
                  <a:solidFill>
                    <a:schemeClr val="tx1"/>
                  </a:solidFill>
                  <a:latin typeface="+mj-lt"/>
                  <a:cs typeface="Segoe UI Semilight" panose="020B0402040204020203" pitchFamily="34" charset="0"/>
                </a:rPr>
                <a:t>B </a:t>
              </a:r>
              <a:r>
                <a:rPr lang="en-US" sz="800" i="0" kern="0" dirty="0">
                  <a:solidFill>
                    <a:schemeClr val="tx1"/>
                  </a:solidFill>
                  <a:latin typeface="+mj-lt"/>
                  <a:cs typeface="Segoe UI Semilight" panose="020B0402040204020203" pitchFamily="34" charset="0"/>
                </a:rPr>
                <a:t>Additional and more complex workloads</a:t>
              </a:r>
            </a:p>
          </p:txBody>
        </p:sp>
        <p:sp>
          <p:nvSpPr>
            <p:cNvPr id="62" name="TextBox 33">
              <a:extLst>
                <a:ext uri="{FF2B5EF4-FFF2-40B4-BE49-F238E27FC236}">
                  <a16:creationId xmlns:a16="http://schemas.microsoft.com/office/drawing/2014/main" id="{78892BAB-5126-4637-AAE1-CE861517002D}"/>
                </a:ext>
              </a:extLst>
            </p:cNvPr>
            <p:cNvSpPr txBox="1"/>
            <p:nvPr/>
          </p:nvSpPr>
          <p:spPr>
            <a:xfrm rot="16200000">
              <a:off x="7976048" y="-1668218"/>
              <a:ext cx="1512399" cy="2364185"/>
            </a:xfrm>
            <a:prstGeom prst="accentCallout1">
              <a:avLst>
                <a:gd name="adj1" fmla="val 26501"/>
                <a:gd name="adj2" fmla="val -3411"/>
                <a:gd name="adj3" fmla="val 58679"/>
                <a:gd name="adj4" fmla="val -53716"/>
              </a:avLst>
            </a:prstGeom>
            <a:noFill/>
            <a:ln w="28575">
              <a:solidFill>
                <a:schemeClr val="tx1"/>
              </a:solidFill>
            </a:ln>
          </p:spPr>
          <p:txBody>
            <a:bodyPr vert="vert" wrap="square" lIns="34290" tIns="34290" rIns="34290" bIns="34290" rtlCol="0" anchor="b">
              <a:spAutoFit/>
            </a:bodyPr>
            <a:lstStyle/>
            <a:p>
              <a:pPr defTabSz="699557">
                <a:spcBef>
                  <a:spcPts val="180"/>
                </a:spcBef>
                <a:defRPr/>
              </a:pPr>
              <a:r>
                <a:rPr lang="en-US" sz="1050" b="1" kern="0" dirty="0">
                  <a:latin typeface="+mj-lt"/>
                  <a:cs typeface="Segoe UI Semilight" panose="020B0402040204020203" pitchFamily="34" charset="0"/>
                </a:rPr>
                <a:t>Production - Multi-Cloud</a:t>
              </a:r>
            </a:p>
            <a:p>
              <a:pPr defTabSz="699557">
                <a:spcBef>
                  <a:spcPts val="180"/>
                </a:spcBef>
                <a:defRPr/>
              </a:pPr>
              <a:r>
                <a:rPr lang="en-US" sz="800" kern="0" dirty="0">
                  <a:gradFill>
                    <a:gsLst>
                      <a:gs pos="2917">
                        <a:srgbClr val="1A1A1A"/>
                      </a:gs>
                      <a:gs pos="31000">
                        <a:srgbClr val="1A1A1A"/>
                      </a:gs>
                    </a:gsLst>
                    <a:lin ang="5400000" scaled="0"/>
                  </a:gradFill>
                  <a:cs typeface="Segoe UI Semilight" panose="020B0402040204020203" pitchFamily="34" charset="0"/>
                </a:rPr>
                <a:t>Enable strategic digital transformation,</a:t>
              </a:r>
            </a:p>
            <a:p>
              <a:pPr defTabSz="699557">
                <a:spcBef>
                  <a:spcPts val="180"/>
                </a:spcBef>
                <a:defRPr/>
              </a:pPr>
              <a:r>
                <a:rPr lang="en-US" sz="800" kern="0" dirty="0">
                  <a:gradFill>
                    <a:gsLst>
                      <a:gs pos="2917">
                        <a:srgbClr val="1A1A1A"/>
                      </a:gs>
                      <a:gs pos="31000">
                        <a:srgbClr val="1A1A1A"/>
                      </a:gs>
                    </a:gsLst>
                    <a:lin ang="5400000" scaled="0"/>
                  </a:gradFill>
                  <a:cs typeface="Segoe UI Semilight" panose="020B0402040204020203" pitchFamily="34" charset="0"/>
                </a:rPr>
                <a:t>BDM Tranche 2+, edge computing and distributed content</a:t>
              </a:r>
            </a:p>
            <a:p>
              <a:pPr defTabSz="699557">
                <a:spcBef>
                  <a:spcPts val="180"/>
                </a:spcBef>
                <a:defRPr/>
              </a:pPr>
              <a:endParaRPr lang="en-US" sz="800" kern="0" dirty="0">
                <a:latin typeface="+mj-lt"/>
                <a:cs typeface="Segoe UI Semilight" panose="020B0402040204020203" pitchFamily="34" charset="0"/>
              </a:endParaRPr>
            </a:p>
          </p:txBody>
        </p:sp>
      </p:grpSp>
      <p:sp>
        <p:nvSpPr>
          <p:cNvPr id="134" name="Title 1">
            <a:extLst>
              <a:ext uri="{FF2B5EF4-FFF2-40B4-BE49-F238E27FC236}">
                <a16:creationId xmlns:a16="http://schemas.microsoft.com/office/drawing/2014/main" id="{1D45170B-D0F2-4C95-A629-19CD70CB88D7}"/>
              </a:ext>
            </a:extLst>
          </p:cNvPr>
          <p:cNvSpPr>
            <a:spLocks noGrp="1"/>
          </p:cNvSpPr>
          <p:nvPr>
            <p:ph type="title"/>
          </p:nvPr>
        </p:nvSpPr>
        <p:spPr>
          <a:xfrm>
            <a:off x="220555" y="688209"/>
            <a:ext cx="4628817" cy="1049509"/>
          </a:xfrm>
        </p:spPr>
        <p:txBody>
          <a:bodyPr>
            <a:noAutofit/>
          </a:bodyPr>
          <a:lstStyle/>
          <a:p>
            <a:r>
              <a:rPr lang="en-CA" sz="1800" b="1" dirty="0">
                <a:solidFill>
                  <a:schemeClr val="tx2"/>
                </a:solidFill>
                <a:latin typeface="+mn-lt"/>
                <a:ea typeface="+mn-ea"/>
                <a:cs typeface="+mn-cs"/>
              </a:rPr>
              <a:t>Building people, process, technology for </a:t>
            </a:r>
            <a:r>
              <a:rPr lang="en-CA" sz="1800" b="1" dirty="0" smtClean="0">
                <a:solidFill>
                  <a:schemeClr val="tx2"/>
                </a:solidFill>
                <a:latin typeface="+mn-lt"/>
                <a:ea typeface="+mn-ea"/>
                <a:cs typeface="+mn-cs"/>
              </a:rPr>
              <a:t>cloud</a:t>
            </a:r>
            <a:endParaRPr lang="en-CA" sz="1800" b="1" dirty="0">
              <a:solidFill>
                <a:schemeClr val="tx2"/>
              </a:solidFill>
              <a:latin typeface="+mn-lt"/>
              <a:ea typeface="+mn-ea"/>
              <a:cs typeface="+mn-cs"/>
            </a:endParaRPr>
          </a:p>
        </p:txBody>
      </p:sp>
      <p:sp>
        <p:nvSpPr>
          <p:cNvPr id="2" name="Slide Number Placeholder 1"/>
          <p:cNvSpPr>
            <a:spLocks noGrp="1"/>
          </p:cNvSpPr>
          <p:nvPr>
            <p:ph type="sldNum" sz="quarter" idx="12"/>
          </p:nvPr>
        </p:nvSpPr>
        <p:spPr>
          <a:xfrm>
            <a:off x="6553200" y="6406826"/>
            <a:ext cx="2133600" cy="365125"/>
          </a:xfrm>
        </p:spPr>
        <p:txBody>
          <a:bodyPr/>
          <a:lstStyle/>
          <a:p>
            <a:fld id="{2E86C063-E22E-2E4C-A523-54089486E38F}" type="slidenum">
              <a:rPr lang="en-US" smtClean="0"/>
              <a:t>3</a:t>
            </a:fld>
            <a:endParaRPr lang="en-US"/>
          </a:p>
        </p:txBody>
      </p:sp>
      <p:sp>
        <p:nvSpPr>
          <p:cNvPr id="63" name="Rectangle: Rounded Corners 62">
            <a:extLst>
              <a:ext uri="{FF2B5EF4-FFF2-40B4-BE49-F238E27FC236}">
                <a16:creationId xmlns:a16="http://schemas.microsoft.com/office/drawing/2014/main" id="{E639B021-9A49-42D6-B4DA-0BF4E7C47468}"/>
              </a:ext>
            </a:extLst>
          </p:cNvPr>
          <p:cNvSpPr/>
          <p:nvPr/>
        </p:nvSpPr>
        <p:spPr>
          <a:xfrm>
            <a:off x="2968213" y="5935589"/>
            <a:ext cx="1260267" cy="375177"/>
          </a:xfrm>
          <a:prstGeom prst="roundRect">
            <a:avLst/>
          </a:prstGeom>
          <a:solidFill>
            <a:schemeClr val="bg1">
              <a:lumMod val="65000"/>
            </a:schemeClr>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latin typeface="+mj-lt"/>
              </a:rPr>
              <a:t>Sandbox / Playground Environments</a:t>
            </a:r>
            <a:endParaRPr lang="en-US" sz="800" dirty="0">
              <a:solidFill>
                <a:schemeClr val="bg1"/>
              </a:solidFill>
            </a:endParaRPr>
          </a:p>
        </p:txBody>
      </p:sp>
      <p:sp>
        <p:nvSpPr>
          <p:cNvPr id="91" name="Rectangle: Rounded Corners 90">
            <a:extLst>
              <a:ext uri="{FF2B5EF4-FFF2-40B4-BE49-F238E27FC236}">
                <a16:creationId xmlns:a16="http://schemas.microsoft.com/office/drawing/2014/main" id="{4CBE8241-7DEC-4201-9C48-B4D29A49DCDB}"/>
              </a:ext>
            </a:extLst>
          </p:cNvPr>
          <p:cNvSpPr/>
          <p:nvPr/>
        </p:nvSpPr>
        <p:spPr>
          <a:xfrm>
            <a:off x="4434568" y="5801908"/>
            <a:ext cx="1393904" cy="524487"/>
          </a:xfrm>
          <a:prstGeom prst="roundRect">
            <a:avLst/>
          </a:prstGeom>
          <a:solidFill>
            <a:schemeClr val="bg1">
              <a:lumMod val="65000"/>
            </a:schemeClr>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bg1"/>
                </a:solidFill>
                <a:latin typeface="+mj-lt"/>
              </a:rPr>
              <a:t>Interim Identity and </a:t>
            </a:r>
            <a:r>
              <a:rPr lang="en-US" sz="800" dirty="0">
                <a:solidFill>
                  <a:schemeClr val="bg1"/>
                </a:solidFill>
                <a:latin typeface="+mj-lt"/>
              </a:rPr>
              <a:t>Cloud Connectivity, </a:t>
            </a:r>
          </a:p>
          <a:p>
            <a:pPr algn="ctr"/>
            <a:r>
              <a:rPr lang="en-US" sz="800" b="1" dirty="0">
                <a:solidFill>
                  <a:schemeClr val="bg1"/>
                </a:solidFill>
                <a:latin typeface="+mj-lt"/>
              </a:rPr>
              <a:t>Unclassified</a:t>
            </a:r>
            <a:r>
              <a:rPr lang="en-US" sz="800" dirty="0">
                <a:solidFill>
                  <a:schemeClr val="bg1"/>
                </a:solidFill>
                <a:latin typeface="+mj-lt"/>
              </a:rPr>
              <a:t> </a:t>
            </a:r>
            <a:r>
              <a:rPr lang="en-US" sz="800" b="1" dirty="0">
                <a:solidFill>
                  <a:schemeClr val="bg1"/>
                </a:solidFill>
                <a:latin typeface="+mj-lt"/>
              </a:rPr>
              <a:t>SaaS/IaaS </a:t>
            </a:r>
            <a:r>
              <a:rPr lang="en-US" sz="800" dirty="0">
                <a:solidFill>
                  <a:schemeClr val="bg1"/>
                </a:solidFill>
                <a:latin typeface="+mj-lt"/>
              </a:rPr>
              <a:t>Environments</a:t>
            </a:r>
            <a:endParaRPr lang="en-US" sz="800" dirty="0">
              <a:solidFill>
                <a:schemeClr val="bg1"/>
              </a:solidFill>
            </a:endParaRPr>
          </a:p>
        </p:txBody>
      </p:sp>
      <p:sp>
        <p:nvSpPr>
          <p:cNvPr id="102" name="Rectangle: Rounded Corners 101">
            <a:extLst>
              <a:ext uri="{FF2B5EF4-FFF2-40B4-BE49-F238E27FC236}">
                <a16:creationId xmlns:a16="http://schemas.microsoft.com/office/drawing/2014/main" id="{1797C9DC-14E2-407A-A143-89BD68721F4A}"/>
              </a:ext>
            </a:extLst>
          </p:cNvPr>
          <p:cNvSpPr/>
          <p:nvPr/>
        </p:nvSpPr>
        <p:spPr>
          <a:xfrm>
            <a:off x="7494014" y="5079628"/>
            <a:ext cx="1260267" cy="839872"/>
          </a:xfrm>
          <a:prstGeom prst="roundRect">
            <a:avLst/>
          </a:prstGeom>
          <a:solidFill>
            <a:schemeClr val="bg1">
              <a:lumMod val="65000"/>
            </a:schemeClr>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latin typeface="+mj-lt"/>
              </a:rPr>
              <a:t>Multi-Cloud Identity/Connectivity, Integrated </a:t>
            </a:r>
            <a:r>
              <a:rPr lang="en-US" sz="800" b="1" dirty="0">
                <a:solidFill>
                  <a:schemeClr val="bg1"/>
                </a:solidFill>
                <a:latin typeface="+mj-lt"/>
              </a:rPr>
              <a:t>PBMM </a:t>
            </a:r>
            <a:r>
              <a:rPr lang="en-US" sz="800" dirty="0">
                <a:solidFill>
                  <a:schemeClr val="bg1"/>
                </a:solidFill>
                <a:latin typeface="+mj-lt"/>
              </a:rPr>
              <a:t>environments, </a:t>
            </a:r>
            <a:r>
              <a:rPr lang="en-US" sz="800" dirty="0">
                <a:solidFill>
                  <a:schemeClr val="bg1"/>
                </a:solidFill>
              </a:rPr>
              <a:t>Cloud-Native Application</a:t>
            </a:r>
          </a:p>
        </p:txBody>
      </p:sp>
      <p:sp>
        <p:nvSpPr>
          <p:cNvPr id="105" name="Rectangle 111">
            <a:extLst>
              <a:ext uri="{FF2B5EF4-FFF2-40B4-BE49-F238E27FC236}">
                <a16:creationId xmlns:a16="http://schemas.microsoft.com/office/drawing/2014/main" id="{727215A0-182A-46CC-87E6-C599DE272F33}"/>
              </a:ext>
            </a:extLst>
          </p:cNvPr>
          <p:cNvSpPr/>
          <p:nvPr/>
        </p:nvSpPr>
        <p:spPr bwMode="auto">
          <a:xfrm>
            <a:off x="2927180" y="3714750"/>
            <a:ext cx="1009221" cy="243727"/>
          </a:xfrm>
          <a:prstGeom prst="rect">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978" rIns="68580" bIns="34978" numCol="1" rtlCol="0" anchor="ctr" anchorCtr="0" compatLnSpc="1">
            <a:prstTxWarp prst="textNoShape">
              <a:avLst/>
            </a:prstTxWarp>
          </a:bodyPr>
          <a:lstStyle/>
          <a:p>
            <a:pPr defTabSz="699354" fontAlgn="base">
              <a:spcBef>
                <a:spcPct val="0"/>
              </a:spcBef>
              <a:spcAft>
                <a:spcPct val="0"/>
              </a:spcAft>
              <a:defRPr/>
            </a:pPr>
            <a:r>
              <a:rPr lang="en-IN" sz="1050" b="1" dirty="0" smtClean="0">
                <a:solidFill>
                  <a:schemeClr val="bg1"/>
                </a:solidFill>
                <a:latin typeface="+mj-lt"/>
              </a:rPr>
              <a:t>Discovery</a:t>
            </a:r>
            <a:endParaRPr lang="en-CA" sz="1050" b="1" dirty="0">
              <a:solidFill>
                <a:schemeClr val="bg1"/>
              </a:solidFill>
              <a:latin typeface="Arial" panose="020B0604020202020204" pitchFamily="34" charset="0"/>
              <a:cs typeface="Arial" panose="020B0604020202020204" pitchFamily="34" charset="0"/>
            </a:endParaRPr>
          </a:p>
        </p:txBody>
      </p:sp>
      <p:sp>
        <p:nvSpPr>
          <p:cNvPr id="106" name="Rectangle 112">
            <a:extLst>
              <a:ext uri="{FF2B5EF4-FFF2-40B4-BE49-F238E27FC236}">
                <a16:creationId xmlns:a16="http://schemas.microsoft.com/office/drawing/2014/main" id="{8095255C-28FF-402A-9359-CF24C0D6C695}"/>
              </a:ext>
            </a:extLst>
          </p:cNvPr>
          <p:cNvSpPr/>
          <p:nvPr/>
        </p:nvSpPr>
        <p:spPr bwMode="auto">
          <a:xfrm>
            <a:off x="4188390" y="3038475"/>
            <a:ext cx="993150" cy="181416"/>
          </a:xfrm>
          <a:prstGeom prst="rect">
            <a:avLst/>
          </a:prstGeom>
          <a:solidFill>
            <a:schemeClr val="tx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978" rIns="68580" bIns="34978" numCol="1" rtlCol="0" anchor="ctr" anchorCtr="0" compatLnSpc="1">
            <a:prstTxWarp prst="textNoShape">
              <a:avLst/>
            </a:prstTxWarp>
          </a:bodyPr>
          <a:lstStyle/>
          <a:p>
            <a:pPr defTabSz="699354" fontAlgn="base">
              <a:spcBef>
                <a:spcPct val="0"/>
              </a:spcBef>
              <a:spcAft>
                <a:spcPct val="0"/>
              </a:spcAft>
              <a:defRPr/>
            </a:pPr>
            <a:r>
              <a:rPr lang="en-CA" sz="1050" b="1" dirty="0">
                <a:solidFill>
                  <a:schemeClr val="bg1"/>
                </a:solidFill>
                <a:latin typeface="+mj-lt"/>
              </a:rPr>
              <a:t>Foundation</a:t>
            </a:r>
          </a:p>
        </p:txBody>
      </p:sp>
      <p:sp>
        <p:nvSpPr>
          <p:cNvPr id="85" name="Rectangle: Rounded Corners 84">
            <a:extLst>
              <a:ext uri="{FF2B5EF4-FFF2-40B4-BE49-F238E27FC236}">
                <a16:creationId xmlns:a16="http://schemas.microsoft.com/office/drawing/2014/main" id="{906B8E92-495A-4732-AE40-DEECD3584290}"/>
              </a:ext>
            </a:extLst>
          </p:cNvPr>
          <p:cNvSpPr/>
          <p:nvPr/>
        </p:nvSpPr>
        <p:spPr>
          <a:xfrm>
            <a:off x="2980514" y="5424716"/>
            <a:ext cx="1260267" cy="433421"/>
          </a:xfrm>
          <a:prstGeom prst="roundRect">
            <a:avLst/>
          </a:prstGeom>
          <a:solidFill>
            <a:schemeClr val="accent3"/>
          </a:solidFill>
          <a:ln>
            <a:solidFill>
              <a:schemeClr val="accent3">
                <a:lumMod val="40000"/>
                <a:lumOff val="6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latin typeface="+mj-lt"/>
              </a:rPr>
              <a:t>Cloud Adoption Strategy, Cloud Intake Process</a:t>
            </a:r>
            <a:endParaRPr lang="en-US" sz="800" dirty="0">
              <a:solidFill>
                <a:schemeClr val="tx1"/>
              </a:solidFill>
            </a:endParaRPr>
          </a:p>
        </p:txBody>
      </p:sp>
      <p:sp>
        <p:nvSpPr>
          <p:cNvPr id="86" name="Rectangle: Rounded Corners 85">
            <a:extLst>
              <a:ext uri="{FF2B5EF4-FFF2-40B4-BE49-F238E27FC236}">
                <a16:creationId xmlns:a16="http://schemas.microsoft.com/office/drawing/2014/main" id="{4E874450-AC82-4AA6-90CD-052E72E461E3}"/>
              </a:ext>
            </a:extLst>
          </p:cNvPr>
          <p:cNvSpPr/>
          <p:nvPr/>
        </p:nvSpPr>
        <p:spPr>
          <a:xfrm>
            <a:off x="4429824" y="5098921"/>
            <a:ext cx="1383208" cy="689433"/>
          </a:xfrm>
          <a:prstGeom prst="roundRect">
            <a:avLst/>
          </a:prstGeom>
          <a:solidFill>
            <a:schemeClr val="accent3"/>
          </a:solidFill>
          <a:ln w="9525">
            <a:solidFill>
              <a:schemeClr val="accent3">
                <a:lumMod val="40000"/>
                <a:lumOff val="6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latin typeface="+mj-lt"/>
              </a:rPr>
              <a:t>Concept of </a:t>
            </a:r>
            <a:r>
              <a:rPr lang="en-US" sz="800" dirty="0" smtClean="0">
                <a:solidFill>
                  <a:schemeClr val="tx1"/>
                </a:solidFill>
                <a:latin typeface="+mj-lt"/>
              </a:rPr>
              <a:t>Operations, </a:t>
            </a:r>
            <a:r>
              <a:rPr lang="en-US" sz="800" dirty="0">
                <a:solidFill>
                  <a:schemeClr val="tx1"/>
                </a:solidFill>
                <a:latin typeface="+mj-lt"/>
              </a:rPr>
              <a:t>Cloud Cost Management, Service Management, Application Portfolio Migration</a:t>
            </a:r>
            <a:endParaRPr lang="en-US" sz="800" dirty="0">
              <a:solidFill>
                <a:schemeClr val="tx1"/>
              </a:solidFill>
            </a:endParaRPr>
          </a:p>
        </p:txBody>
      </p:sp>
      <p:sp>
        <p:nvSpPr>
          <p:cNvPr id="95" name="Rectangle: Rounded Corners 94">
            <a:extLst>
              <a:ext uri="{FF2B5EF4-FFF2-40B4-BE49-F238E27FC236}">
                <a16:creationId xmlns:a16="http://schemas.microsoft.com/office/drawing/2014/main" id="{D70F7264-C2B0-479C-B69A-8186A9AFE66D}"/>
              </a:ext>
            </a:extLst>
          </p:cNvPr>
          <p:cNvSpPr/>
          <p:nvPr/>
        </p:nvSpPr>
        <p:spPr>
          <a:xfrm>
            <a:off x="7494015" y="4152115"/>
            <a:ext cx="1260267" cy="791755"/>
          </a:xfrm>
          <a:prstGeom prst="roundRect">
            <a:avLst/>
          </a:prstGeom>
          <a:solidFill>
            <a:schemeClr val="accent3"/>
          </a:solidFill>
          <a:ln>
            <a:solidFill>
              <a:schemeClr val="accent3">
                <a:lumMod val="40000"/>
                <a:lumOff val="6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latin typeface="+mj-lt"/>
              </a:rPr>
              <a:t>Service Management Self-Service, Continuous Integration and Continuous Delivery</a:t>
            </a:r>
            <a:endParaRPr lang="en-US" sz="800" dirty="0">
              <a:solidFill>
                <a:schemeClr val="tx1"/>
              </a:solidFill>
            </a:endParaRPr>
          </a:p>
        </p:txBody>
      </p:sp>
      <p:sp>
        <p:nvSpPr>
          <p:cNvPr id="101" name="Rectangle: Rounded Corners 100">
            <a:extLst>
              <a:ext uri="{FF2B5EF4-FFF2-40B4-BE49-F238E27FC236}">
                <a16:creationId xmlns:a16="http://schemas.microsoft.com/office/drawing/2014/main" id="{9C155966-5A9B-4C4F-A57E-3246C2BB8D6D}"/>
              </a:ext>
            </a:extLst>
          </p:cNvPr>
          <p:cNvSpPr/>
          <p:nvPr/>
        </p:nvSpPr>
        <p:spPr>
          <a:xfrm>
            <a:off x="2990684" y="4950688"/>
            <a:ext cx="1260267" cy="443217"/>
          </a:xfrm>
          <a:prstGeom prst="roundRect">
            <a:avLst/>
          </a:prstGeom>
          <a:solidFill>
            <a:srgbClr val="00ADBA"/>
          </a:solidFill>
          <a:ln>
            <a:solidFill>
              <a:srgbClr val="00ADBA"/>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latin typeface="+mj-lt"/>
              </a:rPr>
              <a:t>Independent Discovery Projects</a:t>
            </a:r>
            <a:endParaRPr lang="en-US" sz="800" dirty="0">
              <a:solidFill>
                <a:schemeClr val="bg1"/>
              </a:solidFill>
            </a:endParaRPr>
          </a:p>
        </p:txBody>
      </p:sp>
      <p:sp>
        <p:nvSpPr>
          <p:cNvPr id="103" name="Rectangle: Rounded Corners 102">
            <a:extLst>
              <a:ext uri="{FF2B5EF4-FFF2-40B4-BE49-F238E27FC236}">
                <a16:creationId xmlns:a16="http://schemas.microsoft.com/office/drawing/2014/main" id="{DF952F95-8462-4F7E-B4E3-2394F7E3280E}"/>
              </a:ext>
            </a:extLst>
          </p:cNvPr>
          <p:cNvSpPr/>
          <p:nvPr/>
        </p:nvSpPr>
        <p:spPr>
          <a:xfrm>
            <a:off x="4453059" y="4546669"/>
            <a:ext cx="1385639" cy="531142"/>
          </a:xfrm>
          <a:prstGeom prst="roundRect">
            <a:avLst/>
          </a:prstGeom>
          <a:solidFill>
            <a:srgbClr val="00ADBA"/>
          </a:solidFill>
          <a:ln>
            <a:solidFill>
              <a:srgbClr val="00ADBA"/>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bg1"/>
                </a:solidFill>
                <a:latin typeface="+mj-lt"/>
              </a:rPr>
              <a:t>Cloud Centre of Excellence, </a:t>
            </a:r>
            <a:r>
              <a:rPr lang="en-US" sz="800" dirty="0">
                <a:solidFill>
                  <a:schemeClr val="bg1"/>
                </a:solidFill>
              </a:rPr>
              <a:t>Assessment, Capacity and Skill Gaps</a:t>
            </a:r>
            <a:r>
              <a:rPr lang="en-US" sz="800" dirty="0">
                <a:solidFill>
                  <a:schemeClr val="bg1"/>
                </a:solidFill>
                <a:latin typeface="+mj-lt"/>
              </a:rPr>
              <a:t> </a:t>
            </a:r>
            <a:endParaRPr lang="en-US" sz="800" dirty="0">
              <a:solidFill>
                <a:schemeClr val="bg1"/>
              </a:solidFill>
            </a:endParaRPr>
          </a:p>
        </p:txBody>
      </p:sp>
      <p:sp>
        <p:nvSpPr>
          <p:cNvPr id="110" name="Rectangle: Rounded Corners 109">
            <a:extLst>
              <a:ext uri="{FF2B5EF4-FFF2-40B4-BE49-F238E27FC236}">
                <a16:creationId xmlns:a16="http://schemas.microsoft.com/office/drawing/2014/main" id="{E4351B8D-B8B7-4D23-AEDE-E6CB7D76EB67}"/>
              </a:ext>
            </a:extLst>
          </p:cNvPr>
          <p:cNvSpPr/>
          <p:nvPr/>
        </p:nvSpPr>
        <p:spPr>
          <a:xfrm>
            <a:off x="7484039" y="3184110"/>
            <a:ext cx="1260267" cy="839871"/>
          </a:xfrm>
          <a:prstGeom prst="roundRect">
            <a:avLst/>
          </a:prstGeom>
          <a:solidFill>
            <a:srgbClr val="00ADBA"/>
          </a:solidFill>
          <a:ln>
            <a:solidFill>
              <a:srgbClr val="00ADBA"/>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rPr>
              <a:t>Cross-functional Teams Lines of Business, Development, Infrastructure, and Security</a:t>
            </a:r>
          </a:p>
        </p:txBody>
      </p:sp>
      <p:sp>
        <p:nvSpPr>
          <p:cNvPr id="53" name="Freeform: Shape 49">
            <a:extLst>
              <a:ext uri="{FF2B5EF4-FFF2-40B4-BE49-F238E27FC236}">
                <a16:creationId xmlns:a16="http://schemas.microsoft.com/office/drawing/2014/main" id="{8520A2CB-5824-4B19-8EF2-355A197E9EF9}"/>
              </a:ext>
            </a:extLst>
          </p:cNvPr>
          <p:cNvSpPr/>
          <p:nvPr/>
        </p:nvSpPr>
        <p:spPr bwMode="auto">
          <a:xfrm>
            <a:off x="5932400" y="2870364"/>
            <a:ext cx="1393524" cy="3525537"/>
          </a:xfrm>
          <a:custGeom>
            <a:avLst/>
            <a:gdLst>
              <a:gd name="connsiteX0" fmla="*/ 1712566 w 1712566"/>
              <a:gd name="connsiteY0" fmla="*/ 0 h 2740013"/>
              <a:gd name="connsiteX1" fmla="*/ 1712566 w 1712566"/>
              <a:gd name="connsiteY1" fmla="*/ 2740013 h 2740013"/>
              <a:gd name="connsiteX2" fmla="*/ 0 w 1712566"/>
              <a:gd name="connsiteY2" fmla="*/ 2740013 h 2740013"/>
              <a:gd name="connsiteX3" fmla="*/ 0 w 1712566"/>
              <a:gd name="connsiteY3" fmla="*/ 910741 h 2740013"/>
              <a:gd name="connsiteX4" fmla="*/ 140798 w 1712566"/>
              <a:gd name="connsiteY4" fmla="*/ 855291 h 2740013"/>
              <a:gd name="connsiteX5" fmla="*/ 1352333 w 1712566"/>
              <a:gd name="connsiteY5" fmla="*/ 234426 h 2740013"/>
              <a:gd name="connsiteX6" fmla="*/ 1712566 w 1712566"/>
              <a:gd name="connsiteY6" fmla="*/ 0 h 2740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566" h="2740013">
                <a:moveTo>
                  <a:pt x="1712566" y="0"/>
                </a:moveTo>
                <a:lnTo>
                  <a:pt x="1712566" y="2740013"/>
                </a:lnTo>
                <a:lnTo>
                  <a:pt x="0" y="2740013"/>
                </a:lnTo>
                <a:lnTo>
                  <a:pt x="0" y="910741"/>
                </a:lnTo>
                <a:lnTo>
                  <a:pt x="140798" y="855291"/>
                </a:lnTo>
                <a:cubicBezTo>
                  <a:pt x="566648" y="675555"/>
                  <a:pt x="972058" y="467844"/>
                  <a:pt x="1352333" y="234426"/>
                </a:cubicBezTo>
                <a:lnTo>
                  <a:pt x="1712566" y="0"/>
                </a:lnTo>
                <a:close/>
              </a:path>
            </a:pathLst>
          </a:custGeom>
          <a:solidFill>
            <a:srgbClr val="0070C0"/>
          </a:solidFill>
          <a:ln w="9525" cap="flat" cmpd="sng" algn="ctr">
            <a:solidFill>
              <a:schemeClr val="tx1"/>
            </a:solidFill>
            <a:prstDash val="solid"/>
            <a:headEnd type="none" w="med" len="med"/>
            <a:tailEnd type="none" w="med" len="med"/>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nl-NL" sz="3000" kern="0" err="1">
              <a:solidFill>
                <a:srgbClr val="283A97"/>
              </a:solidFill>
              <a:latin typeface="+mj-lt"/>
              <a:cs typeface="Segoe UI" pitchFamily="34" charset="0"/>
            </a:endParaRPr>
          </a:p>
        </p:txBody>
      </p:sp>
      <p:sp>
        <p:nvSpPr>
          <p:cNvPr id="96" name="Rectangle: Rounded Corners 95">
            <a:extLst>
              <a:ext uri="{FF2B5EF4-FFF2-40B4-BE49-F238E27FC236}">
                <a16:creationId xmlns:a16="http://schemas.microsoft.com/office/drawing/2014/main" id="{D3FCE833-A084-4E60-B9DA-45554B4A78A3}"/>
              </a:ext>
            </a:extLst>
          </p:cNvPr>
          <p:cNvSpPr/>
          <p:nvPr/>
        </p:nvSpPr>
        <p:spPr>
          <a:xfrm>
            <a:off x="6006929" y="5499564"/>
            <a:ext cx="1260267" cy="639760"/>
          </a:xfrm>
          <a:prstGeom prst="roundRect">
            <a:avLst/>
          </a:prstGeom>
          <a:solidFill>
            <a:schemeClr val="bg1">
              <a:lumMod val="65000"/>
            </a:schemeClr>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latin typeface="+mj-lt"/>
              </a:rPr>
              <a:t>Enterprise Identity and Cloud Connectivity, </a:t>
            </a:r>
            <a:r>
              <a:rPr lang="en-US" sz="800" b="1" dirty="0">
                <a:solidFill>
                  <a:schemeClr val="bg1"/>
                </a:solidFill>
                <a:latin typeface="+mj-lt"/>
              </a:rPr>
              <a:t>PBMM SaaS/IaaS/PaaS</a:t>
            </a:r>
            <a:r>
              <a:rPr lang="en-US" sz="800" dirty="0">
                <a:solidFill>
                  <a:schemeClr val="bg1"/>
                </a:solidFill>
                <a:latin typeface="+mj-lt"/>
              </a:rPr>
              <a:t> Environments</a:t>
            </a:r>
            <a:endParaRPr lang="en-US" sz="800" dirty="0">
              <a:solidFill>
                <a:schemeClr val="bg1"/>
              </a:solidFill>
            </a:endParaRPr>
          </a:p>
        </p:txBody>
      </p:sp>
      <p:sp>
        <p:nvSpPr>
          <p:cNvPr id="92" name="Rectangle: Rounded Corners 91">
            <a:extLst>
              <a:ext uri="{FF2B5EF4-FFF2-40B4-BE49-F238E27FC236}">
                <a16:creationId xmlns:a16="http://schemas.microsoft.com/office/drawing/2014/main" id="{DB15AB3A-FE91-4773-9968-A01A0C7C66D2}"/>
              </a:ext>
            </a:extLst>
          </p:cNvPr>
          <p:cNvSpPr/>
          <p:nvPr/>
        </p:nvSpPr>
        <p:spPr>
          <a:xfrm>
            <a:off x="6013136" y="4717443"/>
            <a:ext cx="1260267" cy="654033"/>
          </a:xfrm>
          <a:prstGeom prst="roundRect">
            <a:avLst/>
          </a:prstGeom>
          <a:solidFill>
            <a:schemeClr val="accent3"/>
          </a:solidFill>
          <a:ln>
            <a:solidFill>
              <a:schemeClr val="accent3">
                <a:lumMod val="40000"/>
                <a:lumOff val="6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Cost Optimization, Service Management Automation, Application Portfolio Modernization </a:t>
            </a:r>
          </a:p>
        </p:txBody>
      </p:sp>
      <p:sp>
        <p:nvSpPr>
          <p:cNvPr id="109" name="Rectangle: Rounded Corners 108">
            <a:extLst>
              <a:ext uri="{FF2B5EF4-FFF2-40B4-BE49-F238E27FC236}">
                <a16:creationId xmlns:a16="http://schemas.microsoft.com/office/drawing/2014/main" id="{54CCB282-4323-454F-A4C5-C806EE80CEA7}"/>
              </a:ext>
            </a:extLst>
          </p:cNvPr>
          <p:cNvSpPr/>
          <p:nvPr/>
        </p:nvSpPr>
        <p:spPr>
          <a:xfrm>
            <a:off x="6013136" y="4032253"/>
            <a:ext cx="1260267" cy="557102"/>
          </a:xfrm>
          <a:prstGeom prst="roundRect">
            <a:avLst/>
          </a:prstGeom>
          <a:solidFill>
            <a:srgbClr val="00ADBA"/>
          </a:solidFill>
          <a:ln>
            <a:solidFill>
              <a:srgbClr val="00ADBA"/>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latin typeface="+mj-lt"/>
              </a:rPr>
              <a:t>Cross-Functional Teams Development, Infrastructure, Security</a:t>
            </a:r>
            <a:endParaRPr lang="en-US" sz="800" dirty="0">
              <a:solidFill>
                <a:schemeClr val="bg1"/>
              </a:solidFill>
            </a:endParaRPr>
          </a:p>
        </p:txBody>
      </p:sp>
      <p:pic>
        <p:nvPicPr>
          <p:cNvPr id="13" name="Picture 12"/>
          <p:cNvPicPr>
            <a:picLocks noChangeAspect="1"/>
          </p:cNvPicPr>
          <p:nvPr/>
        </p:nvPicPr>
        <p:blipFill>
          <a:blip r:embed="rId3"/>
          <a:stretch>
            <a:fillRect/>
          </a:stretch>
        </p:blipFill>
        <p:spPr>
          <a:xfrm>
            <a:off x="5759950" y="1354798"/>
            <a:ext cx="636960" cy="702401"/>
          </a:xfrm>
          <a:prstGeom prst="rect">
            <a:avLst/>
          </a:prstGeom>
        </p:spPr>
      </p:pic>
      <p:sp>
        <p:nvSpPr>
          <p:cNvPr id="54" name="Rectangle 113">
            <a:extLst>
              <a:ext uri="{FF2B5EF4-FFF2-40B4-BE49-F238E27FC236}">
                <a16:creationId xmlns:a16="http://schemas.microsoft.com/office/drawing/2014/main" id="{C74A75C4-E778-4272-A23C-580430342B45}"/>
              </a:ext>
            </a:extLst>
          </p:cNvPr>
          <p:cNvSpPr/>
          <p:nvPr/>
        </p:nvSpPr>
        <p:spPr bwMode="auto">
          <a:xfrm>
            <a:off x="5440870" y="2343149"/>
            <a:ext cx="983060" cy="216481"/>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978" rIns="68580" bIns="34978" numCol="1" rtlCol="0" anchor="ctr" anchorCtr="0" compatLnSpc="1">
            <a:prstTxWarp prst="textNoShape">
              <a:avLst/>
            </a:prstTxWarp>
          </a:bodyPr>
          <a:lstStyle/>
          <a:p>
            <a:pPr defTabSz="699354" fontAlgn="base">
              <a:spcBef>
                <a:spcPct val="0"/>
              </a:spcBef>
              <a:spcAft>
                <a:spcPct val="0"/>
              </a:spcAft>
              <a:defRPr/>
            </a:pPr>
            <a:r>
              <a:rPr lang="en-IN" sz="1050" b="1" dirty="0" smtClean="0">
                <a:solidFill>
                  <a:schemeClr val="bg1"/>
                </a:solidFill>
                <a:latin typeface="+mj-lt"/>
              </a:rPr>
              <a:t>Mature</a:t>
            </a:r>
            <a:endParaRPr lang="en-CA" sz="1050" b="1" dirty="0">
              <a:solidFill>
                <a:schemeClr val="bg1"/>
              </a:solidFill>
              <a:latin typeface="Arial" panose="020B0604020202020204" pitchFamily="34" charset="0"/>
              <a:cs typeface="Arial" panose="020B0604020202020204" pitchFamily="34" charset="0"/>
            </a:endParaRPr>
          </a:p>
        </p:txBody>
      </p:sp>
      <p:sp>
        <p:nvSpPr>
          <p:cNvPr id="64" name="Rectangle 114">
            <a:extLst>
              <a:ext uri="{FF2B5EF4-FFF2-40B4-BE49-F238E27FC236}">
                <a16:creationId xmlns:a16="http://schemas.microsoft.com/office/drawing/2014/main" id="{F9AAF1A1-10D1-4698-8F0C-FE21E1338EFC}"/>
              </a:ext>
            </a:extLst>
          </p:cNvPr>
          <p:cNvSpPr/>
          <p:nvPr/>
        </p:nvSpPr>
        <p:spPr bwMode="auto">
          <a:xfrm>
            <a:off x="6456608" y="971550"/>
            <a:ext cx="815615" cy="172089"/>
          </a:xfrm>
          <a:prstGeom prst="rect">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978" rIns="68580" bIns="34978" numCol="1" rtlCol="0" anchor="ctr" anchorCtr="0" compatLnSpc="1">
            <a:prstTxWarp prst="textNoShape">
              <a:avLst/>
            </a:prstTxWarp>
          </a:bodyPr>
          <a:lstStyle/>
          <a:p>
            <a:pPr defTabSz="699354" fontAlgn="base">
              <a:spcBef>
                <a:spcPct val="0"/>
              </a:spcBef>
              <a:spcAft>
                <a:spcPct val="0"/>
              </a:spcAft>
              <a:defRPr/>
            </a:pPr>
            <a:r>
              <a:rPr lang="en-IN" sz="1050" b="1" dirty="0" smtClean="0">
                <a:solidFill>
                  <a:schemeClr val="bg1"/>
                </a:solidFill>
                <a:latin typeface="+mj-lt"/>
              </a:rPr>
              <a:t>Excel</a:t>
            </a:r>
            <a:endParaRPr lang="en-CA" sz="105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4183183" y="6426711"/>
            <a:ext cx="4683967" cy="261610"/>
          </a:xfrm>
          <a:prstGeom prst="rect">
            <a:avLst/>
          </a:prstGeom>
          <a:noFill/>
        </p:spPr>
        <p:txBody>
          <a:bodyPr wrap="square" rtlCol="0">
            <a:spAutoFit/>
          </a:bodyPr>
          <a:lstStyle/>
          <a:p>
            <a:r>
              <a:rPr lang="en-CA" sz="1100" i="1" dirty="0" smtClean="0"/>
              <a:t>Excerpt taken from PMB Approved </a:t>
            </a:r>
            <a:r>
              <a:rPr lang="en-CA" sz="1100" i="1" dirty="0" smtClean="0">
                <a:hlinkClick r:id="rId4"/>
              </a:rPr>
              <a:t>ESDC Cloud Adoption Strategy 2019</a:t>
            </a:r>
            <a:endParaRPr lang="en-CA" sz="1100" i="1" dirty="0"/>
          </a:p>
        </p:txBody>
      </p:sp>
      <p:sp>
        <p:nvSpPr>
          <p:cNvPr id="4" name="TextBox 3"/>
          <p:cNvSpPr txBox="1"/>
          <p:nvPr/>
        </p:nvSpPr>
        <p:spPr>
          <a:xfrm>
            <a:off x="220555" y="1630821"/>
            <a:ext cx="2296921" cy="4832092"/>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tx2"/>
                </a:solidFill>
              </a:rPr>
              <a:t>ESDC started in the Discovery phase in 2018. Since then, ESDC has </a:t>
            </a:r>
            <a:r>
              <a:rPr lang="en-US" sz="1400" dirty="0">
                <a:solidFill>
                  <a:schemeClr val="tx2"/>
                </a:solidFill>
              </a:rPr>
              <a:t>moved </a:t>
            </a:r>
            <a:r>
              <a:rPr lang="en-US" sz="1400" dirty="0" smtClean="0">
                <a:solidFill>
                  <a:schemeClr val="tx2"/>
                </a:solidFill>
              </a:rPr>
              <a:t>through </a:t>
            </a:r>
            <a:r>
              <a:rPr lang="en-US" sz="1400" dirty="0">
                <a:solidFill>
                  <a:schemeClr val="tx2"/>
                </a:solidFill>
              </a:rPr>
              <a:t>to the </a:t>
            </a:r>
            <a:r>
              <a:rPr lang="en-US" sz="1400" dirty="0" smtClean="0">
                <a:solidFill>
                  <a:schemeClr val="tx2"/>
                </a:solidFill>
              </a:rPr>
              <a:t>Foundation phase and is now in the Mature </a:t>
            </a:r>
            <a:r>
              <a:rPr lang="en-US" sz="1400" dirty="0">
                <a:solidFill>
                  <a:schemeClr val="tx2"/>
                </a:solidFill>
              </a:rPr>
              <a:t>phase of cloud adoption. </a:t>
            </a:r>
            <a:r>
              <a:rPr lang="en-US" sz="1400" dirty="0" smtClean="0">
                <a:solidFill>
                  <a:schemeClr val="tx2"/>
                </a:solidFill>
              </a:rPr>
              <a:t/>
            </a:r>
            <a:br>
              <a:rPr lang="en-US" sz="1400" dirty="0" smtClean="0">
                <a:solidFill>
                  <a:schemeClr val="tx2"/>
                </a:solidFill>
              </a:rPr>
            </a:br>
            <a:endParaRPr lang="en-US" sz="1400" dirty="0" smtClean="0">
              <a:solidFill>
                <a:schemeClr val="tx2"/>
              </a:solidFill>
            </a:endParaRPr>
          </a:p>
          <a:p>
            <a:pPr marL="285750" indent="-285750">
              <a:buFont typeface="Arial" panose="020B0604020202020204" pitchFamily="34" charset="0"/>
              <a:buChar char="•"/>
            </a:pPr>
            <a:r>
              <a:rPr lang="en-US" sz="1400" dirty="0" smtClean="0">
                <a:solidFill>
                  <a:schemeClr val="tx2"/>
                </a:solidFill>
              </a:rPr>
              <a:t>As </a:t>
            </a:r>
            <a:r>
              <a:rPr lang="en-US" sz="1400" dirty="0">
                <a:solidFill>
                  <a:schemeClr val="tx2"/>
                </a:solidFill>
              </a:rPr>
              <a:t>ESDC moves into the </a:t>
            </a:r>
            <a:r>
              <a:rPr lang="en-US" sz="1400" dirty="0" smtClean="0">
                <a:solidFill>
                  <a:schemeClr val="tx2"/>
                </a:solidFill>
              </a:rPr>
              <a:t>Excel phase </a:t>
            </a:r>
            <a:r>
              <a:rPr lang="en-US" sz="1400" dirty="0">
                <a:solidFill>
                  <a:schemeClr val="tx2"/>
                </a:solidFill>
              </a:rPr>
              <a:t>(2021 and beyond), strategic digital transformation comes to life</a:t>
            </a:r>
            <a:r>
              <a:rPr lang="en-US" sz="1400" dirty="0" smtClean="0">
                <a:solidFill>
                  <a:schemeClr val="tx2"/>
                </a:solidFill>
              </a:rPr>
              <a:t>.</a:t>
            </a:r>
            <a:br>
              <a:rPr lang="en-US" sz="1400" dirty="0" smtClean="0">
                <a:solidFill>
                  <a:schemeClr val="tx2"/>
                </a:solidFill>
              </a:rPr>
            </a:br>
            <a:endParaRPr lang="en-US" sz="1400" dirty="0" smtClean="0">
              <a:solidFill>
                <a:schemeClr val="tx2"/>
              </a:solidFill>
            </a:endParaRPr>
          </a:p>
          <a:p>
            <a:pPr marL="285750" indent="-285750">
              <a:buFont typeface="Arial" panose="020B0604020202020204" pitchFamily="34" charset="0"/>
              <a:buChar char="•"/>
            </a:pPr>
            <a:r>
              <a:rPr lang="en-US" sz="1400" dirty="0" smtClean="0">
                <a:solidFill>
                  <a:schemeClr val="tx2"/>
                </a:solidFill>
              </a:rPr>
              <a:t>ESDC needs a workforce that can implement and support a stable, multi-cloud environment.</a:t>
            </a:r>
            <a:br>
              <a:rPr lang="en-US" sz="1400" dirty="0" smtClean="0">
                <a:solidFill>
                  <a:schemeClr val="tx2"/>
                </a:solidFill>
              </a:rPr>
            </a:br>
            <a:endParaRPr lang="en-US" sz="1400" dirty="0" smtClean="0">
              <a:solidFill>
                <a:schemeClr val="tx2"/>
              </a:solidFill>
            </a:endParaRPr>
          </a:p>
          <a:p>
            <a:pPr marL="285750" indent="-285750">
              <a:buFont typeface="Arial" panose="020B0604020202020204" pitchFamily="34" charset="0"/>
              <a:buChar char="•"/>
            </a:pPr>
            <a:r>
              <a:rPr lang="en-US" sz="1400" dirty="0" smtClean="0">
                <a:solidFill>
                  <a:schemeClr val="tx2"/>
                </a:solidFill>
              </a:rPr>
              <a:t>In the Excel phase, ESDC envisions a fully trained workforce.</a:t>
            </a:r>
            <a:endParaRPr lang="en-CA" sz="1400" dirty="0"/>
          </a:p>
        </p:txBody>
      </p:sp>
      <p:grpSp>
        <p:nvGrpSpPr>
          <p:cNvPr id="56" name="Group 55"/>
          <p:cNvGrpSpPr/>
          <p:nvPr/>
        </p:nvGrpSpPr>
        <p:grpSpPr>
          <a:xfrm>
            <a:off x="196597" y="733425"/>
            <a:ext cx="8633078" cy="133349"/>
            <a:chOff x="3198250" y="6438957"/>
            <a:chExt cx="2005479" cy="326873"/>
          </a:xfrm>
        </p:grpSpPr>
        <p:sp>
          <p:nvSpPr>
            <p:cNvPr id="57" name="Rectangle 56"/>
            <p:cNvSpPr/>
            <p:nvPr/>
          </p:nvSpPr>
          <p:spPr>
            <a:xfrm>
              <a:off x="3198391" y="6572764"/>
              <a:ext cx="2005335" cy="114806"/>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58" name="Rectangle 57"/>
            <p:cNvSpPr/>
            <p:nvPr/>
          </p:nvSpPr>
          <p:spPr>
            <a:xfrm>
              <a:off x="3199217" y="6522711"/>
              <a:ext cx="2004512" cy="78791"/>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60" name="Rectangle 59"/>
            <p:cNvSpPr/>
            <p:nvPr/>
          </p:nvSpPr>
          <p:spPr>
            <a:xfrm>
              <a:off x="3199077" y="6438957"/>
              <a:ext cx="2004512" cy="81874"/>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69" name="Rectangle 68"/>
            <p:cNvSpPr/>
            <p:nvPr/>
          </p:nvSpPr>
          <p:spPr>
            <a:xfrm>
              <a:off x="3198250" y="6689658"/>
              <a:ext cx="2005335" cy="76172"/>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grpSp>
      <p:sp>
        <p:nvSpPr>
          <p:cNvPr id="5" name="Rectangle 4"/>
          <p:cNvSpPr/>
          <p:nvPr/>
        </p:nvSpPr>
        <p:spPr>
          <a:xfrm>
            <a:off x="180974" y="219075"/>
            <a:ext cx="8010526" cy="523220"/>
          </a:xfrm>
          <a:prstGeom prst="rect">
            <a:avLst/>
          </a:prstGeom>
        </p:spPr>
        <p:txBody>
          <a:bodyPr wrap="square">
            <a:spAutoFit/>
          </a:bodyPr>
          <a:lstStyle/>
          <a:p>
            <a:pPr defTabSz="623659"/>
            <a:r>
              <a:rPr lang="en-CA" sz="2800" b="1" dirty="0">
                <a:solidFill>
                  <a:schemeClr val="tx2"/>
                </a:solidFill>
                <a:cs typeface="Arial" panose="020B0604020202020204" pitchFamily="34" charset="0"/>
              </a:rPr>
              <a:t>Cloud Adoption Strategy &amp; v</a:t>
            </a:r>
            <a:r>
              <a:rPr lang="en-CA" sz="2800" b="1" dirty="0" smtClean="0">
                <a:solidFill>
                  <a:schemeClr val="tx2"/>
                </a:solidFill>
                <a:cs typeface="Arial" panose="020B0604020202020204" pitchFamily="34" charset="0"/>
              </a:rPr>
              <a:t>ision </a:t>
            </a:r>
            <a:r>
              <a:rPr lang="en-CA" sz="2800" b="1" dirty="0">
                <a:solidFill>
                  <a:schemeClr val="tx2"/>
                </a:solidFill>
                <a:cs typeface="Arial" panose="020B0604020202020204" pitchFamily="34" charset="0"/>
              </a:rPr>
              <a:t>for </a:t>
            </a:r>
            <a:r>
              <a:rPr lang="en-CA" sz="2800" b="1" dirty="0" smtClean="0">
                <a:solidFill>
                  <a:schemeClr val="tx2"/>
                </a:solidFill>
                <a:cs typeface="Arial" panose="020B0604020202020204" pitchFamily="34" charset="0"/>
              </a:rPr>
              <a:t>training </a:t>
            </a:r>
            <a:endParaRPr lang="en-CA" sz="2800" b="1" dirty="0">
              <a:solidFill>
                <a:schemeClr val="tx2"/>
              </a:solidFill>
              <a:cs typeface="Arial" panose="020B0604020202020204" pitchFamily="34" charset="0"/>
            </a:endParaRPr>
          </a:p>
        </p:txBody>
      </p:sp>
    </p:spTree>
    <p:extLst>
      <p:ext uri="{BB962C8B-B14F-4D97-AF65-F5344CB8AC3E}">
        <p14:creationId xmlns:p14="http://schemas.microsoft.com/office/powerpoint/2010/main" val="2863425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600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998163"/>
            <a:ext cx="8238624" cy="5764587"/>
          </a:xfrm>
        </p:spPr>
        <p:txBody>
          <a:bodyPr>
            <a:normAutofit/>
          </a:bodyPr>
          <a:lstStyle/>
          <a:p>
            <a:r>
              <a:rPr lang="en-US" sz="1800" b="1" dirty="0" smtClean="0">
                <a:solidFill>
                  <a:schemeClr val="tx2"/>
                </a:solidFill>
              </a:rPr>
              <a:t>MS Azure</a:t>
            </a:r>
          </a:p>
          <a:p>
            <a:pPr lvl="1"/>
            <a:r>
              <a:rPr lang="en-US" sz="1600" dirty="0" smtClean="0">
                <a:solidFill>
                  <a:schemeClr val="tx2"/>
                </a:solidFill>
              </a:rPr>
              <a:t>We have reached a state of maturity with MS Azure (Protected B)</a:t>
            </a:r>
          </a:p>
          <a:p>
            <a:pPr lvl="1"/>
            <a:r>
              <a:rPr lang="en-US" sz="1600" dirty="0" smtClean="0">
                <a:solidFill>
                  <a:schemeClr val="tx2"/>
                </a:solidFill>
              </a:rPr>
              <a:t>Developers can access sandbox, dev and prod</a:t>
            </a:r>
          </a:p>
          <a:p>
            <a:r>
              <a:rPr lang="en-US" sz="1800" b="1" dirty="0" smtClean="0">
                <a:solidFill>
                  <a:schemeClr val="tx2"/>
                </a:solidFill>
              </a:rPr>
              <a:t>AWS</a:t>
            </a:r>
          </a:p>
          <a:p>
            <a:pPr lvl="1"/>
            <a:r>
              <a:rPr lang="en-US" sz="1600" dirty="0" smtClean="0">
                <a:solidFill>
                  <a:schemeClr val="tx2"/>
                </a:solidFill>
              </a:rPr>
              <a:t>We are currently setting up the AWS environment; working with SSC to complete the network configuration of the environment</a:t>
            </a:r>
          </a:p>
          <a:p>
            <a:pPr lvl="1"/>
            <a:r>
              <a:rPr lang="en-US" sz="1600" dirty="0" smtClean="0">
                <a:solidFill>
                  <a:schemeClr val="tx2"/>
                </a:solidFill>
              </a:rPr>
              <a:t>Secure Cloud Enablement and Defense (SCED) Connectivity submitted; implementation has been scheduled and an interim solution for connectivity to AWS is available</a:t>
            </a:r>
            <a:r>
              <a:rPr lang="en-US" sz="1600" b="1" dirty="0" smtClean="0">
                <a:solidFill>
                  <a:schemeClr val="tx2"/>
                </a:solidFill>
              </a:rPr>
              <a:t/>
            </a:r>
            <a:br>
              <a:rPr lang="en-US" sz="1600" b="1" dirty="0" smtClean="0">
                <a:solidFill>
                  <a:schemeClr val="tx2"/>
                </a:solidFill>
              </a:rPr>
            </a:br>
            <a:endParaRPr lang="en-US" sz="1600" b="1" dirty="0" smtClean="0">
              <a:solidFill>
                <a:schemeClr val="tx2"/>
              </a:solidFill>
            </a:endParaRPr>
          </a:p>
          <a:p>
            <a:r>
              <a:rPr lang="en-US" sz="1800" b="1" dirty="0" smtClean="0">
                <a:solidFill>
                  <a:schemeClr val="tx2"/>
                </a:solidFill>
              </a:rPr>
              <a:t>Other cloud providers</a:t>
            </a:r>
          </a:p>
          <a:p>
            <a:pPr lvl="1"/>
            <a:r>
              <a:rPr lang="en-US" sz="1600" dirty="0" smtClean="0">
                <a:solidFill>
                  <a:schemeClr val="tx2"/>
                </a:solidFill>
              </a:rPr>
              <a:t>We are currently purchasing other cloud credits for Oracle cloud and IBM </a:t>
            </a:r>
          </a:p>
          <a:p>
            <a:pPr lvl="1"/>
            <a:r>
              <a:rPr lang="en-US" sz="1600" dirty="0" smtClean="0">
                <a:solidFill>
                  <a:schemeClr val="tx2"/>
                </a:solidFill>
              </a:rPr>
              <a:t>We are testing the use of Oracle cloud for hosting databases accessed from Azure</a:t>
            </a:r>
          </a:p>
          <a:p>
            <a:pPr lvl="1"/>
            <a:endParaRPr lang="en-US" sz="1600" b="1" dirty="0" smtClean="0">
              <a:solidFill>
                <a:schemeClr val="tx2"/>
              </a:solidFill>
            </a:endParaRPr>
          </a:p>
          <a:p>
            <a:r>
              <a:rPr lang="en-CA" sz="1800" b="1" dirty="0">
                <a:solidFill>
                  <a:schemeClr val="tx2"/>
                </a:solidFill>
              </a:rPr>
              <a:t>Cloud intake</a:t>
            </a:r>
          </a:p>
          <a:p>
            <a:pPr lvl="1"/>
            <a:r>
              <a:rPr lang="en-CA" sz="1600" dirty="0">
                <a:solidFill>
                  <a:schemeClr val="tx2"/>
                </a:solidFill>
              </a:rPr>
              <a:t>We have successfully defined and refined our cloud intake process</a:t>
            </a:r>
          </a:p>
          <a:p>
            <a:pPr lvl="1"/>
            <a:r>
              <a:rPr lang="en-CA" sz="1600" dirty="0">
                <a:solidFill>
                  <a:schemeClr val="tx2"/>
                </a:solidFill>
              </a:rPr>
              <a:t>To get access to cloud, your first step is to contact our gen-box: </a:t>
            </a:r>
            <a:r>
              <a:rPr lang="en-CA" sz="1600" dirty="0" smtClean="0">
                <a:solidFill>
                  <a:schemeClr val="tx2"/>
                </a:solidFill>
              </a:rPr>
              <a:t/>
            </a:r>
            <a:br>
              <a:rPr lang="en-CA" sz="1600" dirty="0" smtClean="0">
                <a:solidFill>
                  <a:schemeClr val="tx2"/>
                </a:solidFill>
              </a:rPr>
            </a:br>
            <a:r>
              <a:rPr lang="en-CA" sz="1600" dirty="0" smtClean="0">
                <a:solidFill>
                  <a:schemeClr val="tx2"/>
                </a:solidFill>
                <a:hlinkClick r:id="rId3"/>
              </a:rPr>
              <a:t>EDSC.Infonuagique-Cloud.ESDC1@hrsdc-rhdcc.gc.ca</a:t>
            </a:r>
            <a:r>
              <a:rPr lang="en-CA" sz="1600" dirty="0" smtClean="0">
                <a:solidFill>
                  <a:schemeClr val="tx2"/>
                </a:solidFill>
              </a:rPr>
              <a:t> </a:t>
            </a:r>
            <a:br>
              <a:rPr lang="en-CA" sz="1600" dirty="0" smtClean="0">
                <a:solidFill>
                  <a:schemeClr val="tx2"/>
                </a:solidFill>
              </a:rPr>
            </a:br>
            <a:endParaRPr lang="en-CA" sz="1600" dirty="0" smtClean="0">
              <a:solidFill>
                <a:schemeClr val="tx2"/>
              </a:solidFill>
            </a:endParaRPr>
          </a:p>
          <a:p>
            <a:r>
              <a:rPr lang="en-CA" sz="1800" b="1" dirty="0">
                <a:solidFill>
                  <a:schemeClr val="tx2"/>
                </a:solidFill>
              </a:rPr>
              <a:t>Cloud training</a:t>
            </a:r>
          </a:p>
          <a:p>
            <a:pPr lvl="1"/>
            <a:r>
              <a:rPr lang="en-CA" sz="1600" dirty="0" smtClean="0">
                <a:solidFill>
                  <a:schemeClr val="tx2"/>
                </a:solidFill>
              </a:rPr>
              <a:t>We have organized several instructor-led training/certification courses since 2018</a:t>
            </a:r>
          </a:p>
          <a:p>
            <a:pPr lvl="1"/>
            <a:r>
              <a:rPr lang="en-CA" sz="1600" dirty="0" smtClean="0">
                <a:solidFill>
                  <a:schemeClr val="tx2"/>
                </a:solidFill>
              </a:rPr>
              <a:t>We are launching a multi-year cloud training plan for 2021 and beyond</a:t>
            </a:r>
          </a:p>
          <a:p>
            <a:pPr lvl="1"/>
            <a:endParaRPr lang="en-CA" sz="1600" dirty="0">
              <a:solidFill>
                <a:schemeClr val="tx2"/>
              </a:solidFill>
            </a:endParaRPr>
          </a:p>
        </p:txBody>
      </p:sp>
      <p:sp>
        <p:nvSpPr>
          <p:cNvPr id="4" name="Slide Number Placeholder 3"/>
          <p:cNvSpPr>
            <a:spLocks noGrp="1"/>
          </p:cNvSpPr>
          <p:nvPr>
            <p:ph type="sldNum" sz="quarter" idx="12"/>
          </p:nvPr>
        </p:nvSpPr>
        <p:spPr/>
        <p:txBody>
          <a:bodyPr/>
          <a:lstStyle/>
          <a:p>
            <a:fld id="{ECE35456-0581-488D-B76E-D688A8F61073}" type="slidenum">
              <a:rPr lang="en-CA" smtClean="0"/>
              <a:t>4</a:t>
            </a:fld>
            <a:endParaRPr lang="en-CA" dirty="0"/>
          </a:p>
        </p:txBody>
      </p:sp>
      <p:grpSp>
        <p:nvGrpSpPr>
          <p:cNvPr id="6" name="Group 5"/>
          <p:cNvGrpSpPr/>
          <p:nvPr/>
        </p:nvGrpSpPr>
        <p:grpSpPr>
          <a:xfrm>
            <a:off x="301372" y="733425"/>
            <a:ext cx="8633078" cy="133349"/>
            <a:chOff x="3198250" y="6438957"/>
            <a:chExt cx="2005479" cy="326873"/>
          </a:xfrm>
        </p:grpSpPr>
        <p:sp>
          <p:nvSpPr>
            <p:cNvPr id="7" name="Rectangle 6"/>
            <p:cNvSpPr/>
            <p:nvPr/>
          </p:nvSpPr>
          <p:spPr>
            <a:xfrm>
              <a:off x="3198391" y="6572764"/>
              <a:ext cx="2005335" cy="114806"/>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8" name="Rectangle 7"/>
            <p:cNvSpPr/>
            <p:nvPr/>
          </p:nvSpPr>
          <p:spPr>
            <a:xfrm>
              <a:off x="3199217" y="6522711"/>
              <a:ext cx="2004512" cy="78791"/>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9" name="Rectangle 8"/>
            <p:cNvSpPr/>
            <p:nvPr/>
          </p:nvSpPr>
          <p:spPr>
            <a:xfrm>
              <a:off x="3199077" y="6438957"/>
              <a:ext cx="2004512" cy="81874"/>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10" name="Rectangle 9"/>
            <p:cNvSpPr/>
            <p:nvPr/>
          </p:nvSpPr>
          <p:spPr>
            <a:xfrm>
              <a:off x="3198250" y="6689658"/>
              <a:ext cx="2005335" cy="76172"/>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grpSp>
      <p:sp>
        <p:nvSpPr>
          <p:cNvPr id="2" name="TextBox 1"/>
          <p:cNvSpPr txBox="1"/>
          <p:nvPr/>
        </p:nvSpPr>
        <p:spPr>
          <a:xfrm>
            <a:off x="352425" y="238125"/>
            <a:ext cx="5609104" cy="523220"/>
          </a:xfrm>
          <a:prstGeom prst="rect">
            <a:avLst/>
          </a:prstGeom>
          <a:noFill/>
        </p:spPr>
        <p:txBody>
          <a:bodyPr wrap="square" rtlCol="0">
            <a:spAutoFit/>
          </a:bodyPr>
          <a:lstStyle/>
          <a:p>
            <a:r>
              <a:rPr lang="en-CA" sz="2800" b="1" dirty="0" smtClean="0">
                <a:solidFill>
                  <a:schemeClr val="tx2"/>
                </a:solidFill>
              </a:rPr>
              <a:t>Where we are today - cloud update</a:t>
            </a:r>
            <a:endParaRPr lang="en-CA" sz="2800" b="1" dirty="0">
              <a:solidFill>
                <a:schemeClr val="tx2"/>
              </a:solidFill>
            </a:endParaRPr>
          </a:p>
        </p:txBody>
      </p:sp>
    </p:spTree>
    <p:extLst>
      <p:ext uri="{BB962C8B-B14F-4D97-AF65-F5344CB8AC3E}">
        <p14:creationId xmlns:p14="http://schemas.microsoft.com/office/powerpoint/2010/main" val="1561708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563" y="1169641"/>
            <a:ext cx="7886700" cy="4962217"/>
          </a:xfrm>
        </p:spPr>
        <p:txBody>
          <a:bodyPr>
            <a:normAutofit fontScale="92500" lnSpcReduction="20000"/>
          </a:bodyPr>
          <a:lstStyle/>
          <a:p>
            <a:r>
              <a:rPr lang="en-CA" b="1" dirty="0" smtClean="0">
                <a:solidFill>
                  <a:schemeClr val="tx2"/>
                </a:solidFill>
              </a:rPr>
              <a:t>Objectives:</a:t>
            </a:r>
          </a:p>
          <a:p>
            <a:pPr lvl="1"/>
            <a:r>
              <a:rPr lang="en-CA" dirty="0" smtClean="0">
                <a:solidFill>
                  <a:schemeClr val="tx2"/>
                </a:solidFill>
              </a:rPr>
              <a:t>Multi-year training plan that targets organizational</a:t>
            </a:r>
            <a:r>
              <a:rPr lang="fr-CA" dirty="0" smtClean="0">
                <a:solidFill>
                  <a:schemeClr val="tx2"/>
                </a:solidFill>
              </a:rPr>
              <a:t> </a:t>
            </a:r>
            <a:r>
              <a:rPr lang="en-CA" dirty="0">
                <a:solidFill>
                  <a:schemeClr val="tx2"/>
                </a:solidFill>
              </a:rPr>
              <a:t>needs and </a:t>
            </a:r>
            <a:r>
              <a:rPr lang="en-CA" dirty="0" smtClean="0">
                <a:solidFill>
                  <a:schemeClr val="tx2"/>
                </a:solidFill>
              </a:rPr>
              <a:t>supports </a:t>
            </a:r>
            <a:r>
              <a:rPr lang="en-CA" dirty="0">
                <a:solidFill>
                  <a:schemeClr val="tx2"/>
                </a:solidFill>
              </a:rPr>
              <a:t>employees in gaining the skills they need for </a:t>
            </a:r>
            <a:r>
              <a:rPr lang="en-CA" dirty="0" smtClean="0">
                <a:solidFill>
                  <a:schemeClr val="tx2"/>
                </a:solidFill>
              </a:rPr>
              <a:t>cloud</a:t>
            </a:r>
          </a:p>
          <a:p>
            <a:pPr lvl="1"/>
            <a:r>
              <a:rPr lang="en-CA" dirty="0" smtClean="0">
                <a:solidFill>
                  <a:schemeClr val="tx2"/>
                </a:solidFill>
              </a:rPr>
              <a:t>Offer additional vendor-specific training as ESDC’s cloud program matures (e.g., IBM, Oracle etc.)</a:t>
            </a:r>
            <a:endParaRPr lang="en-CA" dirty="0">
              <a:solidFill>
                <a:schemeClr val="tx2"/>
              </a:solidFill>
            </a:endParaRPr>
          </a:p>
          <a:p>
            <a:pPr lvl="1"/>
            <a:r>
              <a:rPr lang="en-CA" dirty="0" smtClean="0">
                <a:solidFill>
                  <a:schemeClr val="tx2"/>
                </a:solidFill>
              </a:rPr>
              <a:t>Train and certify as many employees as possible</a:t>
            </a:r>
            <a:br>
              <a:rPr lang="en-CA" dirty="0" smtClean="0">
                <a:solidFill>
                  <a:schemeClr val="tx2"/>
                </a:solidFill>
              </a:rPr>
            </a:br>
            <a:endParaRPr lang="en-CA" dirty="0" smtClean="0">
              <a:solidFill>
                <a:schemeClr val="tx2"/>
              </a:solidFill>
            </a:endParaRPr>
          </a:p>
          <a:p>
            <a:r>
              <a:rPr lang="en-CA" b="1" dirty="0">
                <a:solidFill>
                  <a:schemeClr val="tx2"/>
                </a:solidFill>
              </a:rPr>
              <a:t>Training m</a:t>
            </a:r>
            <a:r>
              <a:rPr lang="en-CA" b="1" dirty="0" smtClean="0">
                <a:solidFill>
                  <a:schemeClr val="tx2"/>
                </a:solidFill>
              </a:rPr>
              <a:t>ethods:</a:t>
            </a:r>
          </a:p>
          <a:p>
            <a:pPr lvl="1"/>
            <a:r>
              <a:rPr lang="en-CA" dirty="0" smtClean="0">
                <a:solidFill>
                  <a:schemeClr val="tx2"/>
                </a:solidFill>
              </a:rPr>
              <a:t>Role-based training &amp; certification</a:t>
            </a:r>
          </a:p>
          <a:p>
            <a:pPr lvl="1"/>
            <a:r>
              <a:rPr lang="en-CA" dirty="0" smtClean="0">
                <a:solidFill>
                  <a:schemeClr val="tx2"/>
                </a:solidFill>
              </a:rPr>
              <a:t>General </a:t>
            </a:r>
            <a:r>
              <a:rPr lang="en-CA" dirty="0">
                <a:solidFill>
                  <a:schemeClr val="tx2"/>
                </a:solidFill>
              </a:rPr>
              <a:t>training, self-study/individual training, online learning, </a:t>
            </a:r>
            <a:r>
              <a:rPr lang="en-CA" dirty="0" smtClean="0">
                <a:solidFill>
                  <a:schemeClr val="tx2"/>
                </a:solidFill>
              </a:rPr>
              <a:t>on the job experience</a:t>
            </a:r>
          </a:p>
          <a:p>
            <a:pPr lvl="1"/>
            <a:endParaRPr lang="en-CA" dirty="0">
              <a:solidFill>
                <a:schemeClr val="tx2"/>
              </a:solidFill>
            </a:endParaRPr>
          </a:p>
          <a:p>
            <a:r>
              <a:rPr lang="en-CA" b="1" dirty="0">
                <a:solidFill>
                  <a:schemeClr val="tx2"/>
                </a:solidFill>
              </a:rPr>
              <a:t>Types of </a:t>
            </a:r>
            <a:r>
              <a:rPr lang="en-CA" b="1" dirty="0" smtClean="0">
                <a:solidFill>
                  <a:schemeClr val="tx2"/>
                </a:solidFill>
              </a:rPr>
              <a:t>cloud training </a:t>
            </a:r>
            <a:endParaRPr lang="en-CA" b="1" dirty="0">
              <a:solidFill>
                <a:schemeClr val="tx2"/>
              </a:solidFill>
            </a:endParaRPr>
          </a:p>
          <a:p>
            <a:pPr lvl="1"/>
            <a:r>
              <a:rPr lang="en-CA" sz="1600" b="1" dirty="0">
                <a:solidFill>
                  <a:schemeClr val="tx2"/>
                </a:solidFill>
                <a:latin typeface="Calibri" panose="020F0502020204030204" pitchFamily="34" charset="0"/>
              </a:rPr>
              <a:t>Vendor-neutra</a:t>
            </a:r>
            <a:r>
              <a:rPr lang="en-CA" sz="1600" dirty="0">
                <a:solidFill>
                  <a:schemeClr val="tx2"/>
                </a:solidFill>
                <a:latin typeface="Calibri" panose="020F0502020204030204" pitchFamily="34" charset="0"/>
              </a:rPr>
              <a:t>l training refers to cloud training for cloud as a whole and is not specific to a cloud provider (AWS, Azure, Google etc.).  The training focuses on general concepts, methodologies, and models for cloud computing. </a:t>
            </a:r>
            <a:r>
              <a:rPr lang="en-CA" sz="1600" dirty="0" smtClean="0">
                <a:solidFill>
                  <a:schemeClr val="tx2"/>
                </a:solidFill>
                <a:latin typeface="Calibri" panose="020F0502020204030204" pitchFamily="34" charset="0"/>
              </a:rPr>
              <a:t/>
            </a:r>
            <a:br>
              <a:rPr lang="en-CA" sz="1600" dirty="0" smtClean="0">
                <a:solidFill>
                  <a:schemeClr val="tx2"/>
                </a:solidFill>
                <a:latin typeface="Calibri" panose="020F0502020204030204" pitchFamily="34" charset="0"/>
              </a:rPr>
            </a:br>
            <a:r>
              <a:rPr lang="en-CA" sz="1600" dirty="0" smtClean="0">
                <a:solidFill>
                  <a:schemeClr val="tx2"/>
                </a:solidFill>
                <a:latin typeface="Calibri" panose="020F0502020204030204" pitchFamily="34" charset="0"/>
              </a:rPr>
              <a:t/>
            </a:r>
            <a:br>
              <a:rPr lang="en-CA" sz="1600" dirty="0" smtClean="0">
                <a:solidFill>
                  <a:schemeClr val="tx2"/>
                </a:solidFill>
                <a:latin typeface="Calibri" panose="020F0502020204030204" pitchFamily="34" charset="0"/>
              </a:rPr>
            </a:br>
            <a:r>
              <a:rPr lang="en-CA" sz="1600" dirty="0" smtClean="0">
                <a:solidFill>
                  <a:schemeClr val="tx2"/>
                </a:solidFill>
                <a:latin typeface="Calibri" panose="020F0502020204030204" pitchFamily="34" charset="0"/>
              </a:rPr>
              <a:t/>
            </a:r>
            <a:br>
              <a:rPr lang="en-CA" sz="1600" dirty="0" smtClean="0">
                <a:solidFill>
                  <a:schemeClr val="tx2"/>
                </a:solidFill>
                <a:latin typeface="Calibri" panose="020F0502020204030204" pitchFamily="34" charset="0"/>
              </a:rPr>
            </a:br>
            <a:r>
              <a:rPr lang="en-CA" sz="1600" dirty="0" smtClean="0">
                <a:solidFill>
                  <a:schemeClr val="tx2"/>
                </a:solidFill>
                <a:latin typeface="Calibri" panose="020F0502020204030204" pitchFamily="34" charset="0"/>
              </a:rPr>
              <a:t/>
            </a:r>
            <a:br>
              <a:rPr lang="en-CA" sz="1600" dirty="0" smtClean="0">
                <a:solidFill>
                  <a:schemeClr val="tx2"/>
                </a:solidFill>
                <a:latin typeface="Calibri" panose="020F0502020204030204" pitchFamily="34" charset="0"/>
              </a:rPr>
            </a:br>
            <a:endParaRPr lang="en-CA" sz="1600" dirty="0">
              <a:solidFill>
                <a:schemeClr val="tx2"/>
              </a:solidFill>
              <a:latin typeface="Calibri" panose="020F0502020204030204" pitchFamily="34" charset="0"/>
            </a:endParaRPr>
          </a:p>
          <a:p>
            <a:pPr lvl="1"/>
            <a:r>
              <a:rPr lang="en-CA" b="1" dirty="0">
                <a:solidFill>
                  <a:schemeClr val="tx2"/>
                </a:solidFill>
                <a:latin typeface="Calibri" panose="020F0502020204030204" pitchFamily="34" charset="0"/>
              </a:rPr>
              <a:t>Vendor-specific</a:t>
            </a:r>
            <a:r>
              <a:rPr lang="en-CA" dirty="0">
                <a:solidFill>
                  <a:schemeClr val="tx2"/>
                </a:solidFill>
                <a:latin typeface="Calibri" panose="020F0502020204030204" pitchFamily="34" charset="0"/>
              </a:rPr>
              <a:t> certifications are focused on a particular cloud provider (e.g., AWS, Azure, Google Cloud etc.).  They are technical in nature, specific to each environment/proprietary, and are directed to core roles</a:t>
            </a:r>
            <a:r>
              <a:rPr lang="en-CA" dirty="0" smtClean="0">
                <a:solidFill>
                  <a:schemeClr val="tx2"/>
                </a:solidFill>
                <a:latin typeface="Calibri" panose="020F0502020204030204" pitchFamily="34" charset="0"/>
              </a:rPr>
              <a:t>.</a:t>
            </a:r>
            <a:br>
              <a:rPr lang="en-CA" dirty="0" smtClean="0">
                <a:solidFill>
                  <a:schemeClr val="tx2"/>
                </a:solidFill>
                <a:latin typeface="Calibri" panose="020F0502020204030204" pitchFamily="34" charset="0"/>
              </a:rPr>
            </a:br>
            <a:r>
              <a:rPr lang="en-CA" dirty="0" smtClean="0">
                <a:solidFill>
                  <a:schemeClr val="tx2"/>
                </a:solidFill>
                <a:latin typeface="Calibri" panose="020F0502020204030204" pitchFamily="34" charset="0"/>
              </a:rPr>
              <a:t/>
            </a:r>
            <a:br>
              <a:rPr lang="en-CA" dirty="0" smtClean="0">
                <a:solidFill>
                  <a:schemeClr val="tx2"/>
                </a:solidFill>
                <a:latin typeface="Calibri" panose="020F0502020204030204" pitchFamily="34" charset="0"/>
              </a:rPr>
            </a:br>
            <a:r>
              <a:rPr lang="en-CA" dirty="0" smtClean="0">
                <a:solidFill>
                  <a:schemeClr val="tx2"/>
                </a:solidFill>
                <a:latin typeface="Calibri" panose="020F0502020204030204" pitchFamily="34" charset="0"/>
              </a:rPr>
              <a:t/>
            </a:r>
            <a:br>
              <a:rPr lang="en-CA" dirty="0" smtClean="0">
                <a:solidFill>
                  <a:schemeClr val="tx2"/>
                </a:solidFill>
                <a:latin typeface="Calibri" panose="020F0502020204030204" pitchFamily="34" charset="0"/>
              </a:rPr>
            </a:br>
            <a:endParaRPr lang="en-CA" dirty="0">
              <a:solidFill>
                <a:schemeClr val="tx2"/>
              </a:solidFill>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ECE35456-0581-488D-B76E-D688A8F61073}" type="slidenum">
              <a:rPr lang="en-CA" smtClean="0"/>
              <a:t>5</a:t>
            </a:fld>
            <a:endParaRPr lang="en-CA" dirty="0"/>
          </a:p>
        </p:txBody>
      </p:sp>
      <p:pic>
        <p:nvPicPr>
          <p:cNvPr id="7" name="Picture 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87042" y="4215255"/>
            <a:ext cx="1265558" cy="439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0921" y="5554158"/>
            <a:ext cx="713005" cy="370392"/>
          </a:xfrm>
          <a:prstGeom prst="rect">
            <a:avLst/>
          </a:prstGeom>
        </p:spPr>
      </p:pic>
      <p:pic>
        <p:nvPicPr>
          <p:cNvPr id="10" name="Content Placeholder 3"/>
          <p:cNvPicPr>
            <a:picLocks noChangeAspect="1"/>
          </p:cNvPicPr>
          <p:nvPr/>
        </p:nvPicPr>
        <p:blipFill rotWithShape="1">
          <a:blip r:embed="rId5" cstate="print">
            <a:extLst>
              <a:ext uri="{28A0092B-C50C-407E-A947-70E740481C1C}">
                <a14:useLocalDpi xmlns:a14="http://schemas.microsoft.com/office/drawing/2010/main" val="0"/>
              </a:ext>
            </a:extLst>
          </a:blip>
          <a:srcRect t="10403" b="12418"/>
          <a:stretch/>
        </p:blipFill>
        <p:spPr>
          <a:xfrm>
            <a:off x="2581275" y="5472639"/>
            <a:ext cx="852720" cy="493590"/>
          </a:xfrm>
          <a:prstGeom prst="rect">
            <a:avLst/>
          </a:prstGeom>
        </p:spPr>
      </p:pic>
      <p:pic>
        <p:nvPicPr>
          <p:cNvPr id="11"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16287" t="7696" r="15647" b="25400"/>
          <a:stretch/>
        </p:blipFill>
        <p:spPr bwMode="auto">
          <a:xfrm>
            <a:off x="4038600" y="5385466"/>
            <a:ext cx="867467" cy="567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1"/>
          <p:cNvPicPr>
            <a:picLocks noChangeAspect="1"/>
          </p:cNvPicPr>
          <p:nvPr/>
        </p:nvPicPr>
        <p:blipFill>
          <a:blip r:embed="rId7"/>
          <a:stretch>
            <a:fillRect/>
          </a:stretch>
        </p:blipFill>
        <p:spPr>
          <a:xfrm>
            <a:off x="3908652" y="4252891"/>
            <a:ext cx="1047885" cy="419154"/>
          </a:xfrm>
          <a:prstGeom prst="rect">
            <a:avLst/>
          </a:prstGeom>
        </p:spPr>
      </p:pic>
      <p:pic>
        <p:nvPicPr>
          <p:cNvPr id="13" name="Picture 12"/>
          <p:cNvPicPr>
            <a:picLocks noChangeAspect="1"/>
          </p:cNvPicPr>
          <p:nvPr/>
        </p:nvPicPr>
        <p:blipFill>
          <a:blip r:embed="rId8"/>
          <a:stretch>
            <a:fillRect/>
          </a:stretch>
        </p:blipFill>
        <p:spPr>
          <a:xfrm>
            <a:off x="5915941" y="4299291"/>
            <a:ext cx="1635340" cy="316226"/>
          </a:xfrm>
          <a:prstGeom prst="rect">
            <a:avLst/>
          </a:prstGeom>
        </p:spPr>
      </p:pic>
      <p:pic>
        <p:nvPicPr>
          <p:cNvPr id="2" name="Picture 1"/>
          <p:cNvPicPr>
            <a:picLocks noChangeAspect="1"/>
          </p:cNvPicPr>
          <p:nvPr/>
        </p:nvPicPr>
        <p:blipFill>
          <a:blip r:embed="rId9"/>
          <a:stretch>
            <a:fillRect/>
          </a:stretch>
        </p:blipFill>
        <p:spPr>
          <a:xfrm>
            <a:off x="6935201" y="5572125"/>
            <a:ext cx="637174" cy="295276"/>
          </a:xfrm>
          <a:prstGeom prst="rect">
            <a:avLst/>
          </a:prstGeom>
        </p:spPr>
      </p:pic>
      <p:pic>
        <p:nvPicPr>
          <p:cNvPr id="5" name="Picture 4"/>
          <p:cNvPicPr>
            <a:picLocks noChangeAspect="1"/>
          </p:cNvPicPr>
          <p:nvPr/>
        </p:nvPicPr>
        <p:blipFill>
          <a:blip r:embed="rId10"/>
          <a:stretch>
            <a:fillRect/>
          </a:stretch>
        </p:blipFill>
        <p:spPr>
          <a:xfrm>
            <a:off x="5642616" y="5472639"/>
            <a:ext cx="643883" cy="490012"/>
          </a:xfrm>
          <a:prstGeom prst="rect">
            <a:avLst/>
          </a:prstGeom>
        </p:spPr>
      </p:pic>
      <p:grpSp>
        <p:nvGrpSpPr>
          <p:cNvPr id="14" name="Group 13"/>
          <p:cNvGrpSpPr/>
          <p:nvPr/>
        </p:nvGrpSpPr>
        <p:grpSpPr>
          <a:xfrm>
            <a:off x="225172" y="676275"/>
            <a:ext cx="8633078" cy="133349"/>
            <a:chOff x="3198250" y="6438957"/>
            <a:chExt cx="2005479" cy="326873"/>
          </a:xfrm>
        </p:grpSpPr>
        <p:sp>
          <p:nvSpPr>
            <p:cNvPr id="15" name="Rectangle 14"/>
            <p:cNvSpPr/>
            <p:nvPr/>
          </p:nvSpPr>
          <p:spPr>
            <a:xfrm>
              <a:off x="3198391" y="6572764"/>
              <a:ext cx="2005335" cy="114806"/>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16" name="Rectangle 15"/>
            <p:cNvSpPr/>
            <p:nvPr/>
          </p:nvSpPr>
          <p:spPr>
            <a:xfrm>
              <a:off x="3199217" y="6522711"/>
              <a:ext cx="2004512" cy="78791"/>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17" name="Rectangle 16"/>
            <p:cNvSpPr/>
            <p:nvPr/>
          </p:nvSpPr>
          <p:spPr>
            <a:xfrm>
              <a:off x="3199077" y="6438957"/>
              <a:ext cx="2004512" cy="81874"/>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18" name="Rectangle 17"/>
            <p:cNvSpPr/>
            <p:nvPr/>
          </p:nvSpPr>
          <p:spPr>
            <a:xfrm>
              <a:off x="3198250" y="6689658"/>
              <a:ext cx="2005335" cy="76172"/>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grpSp>
      <p:sp>
        <p:nvSpPr>
          <p:cNvPr id="19" name="Rectangle 18"/>
          <p:cNvSpPr/>
          <p:nvPr/>
        </p:nvSpPr>
        <p:spPr>
          <a:xfrm>
            <a:off x="248847" y="205859"/>
            <a:ext cx="2276714" cy="523220"/>
          </a:xfrm>
          <a:prstGeom prst="rect">
            <a:avLst/>
          </a:prstGeom>
        </p:spPr>
        <p:txBody>
          <a:bodyPr wrap="none">
            <a:spAutoFit/>
          </a:bodyPr>
          <a:lstStyle/>
          <a:p>
            <a:pPr defTabSz="623659"/>
            <a:r>
              <a:rPr lang="en-CA" sz="2800" b="1" dirty="0" smtClean="0">
                <a:solidFill>
                  <a:schemeClr val="tx2"/>
                </a:solidFill>
                <a:cs typeface="Arial" panose="020B0604020202020204" pitchFamily="34" charset="0"/>
              </a:rPr>
              <a:t>Cloud training</a:t>
            </a:r>
            <a:endParaRPr lang="en-CA" sz="2800" b="1" dirty="0">
              <a:solidFill>
                <a:schemeClr val="tx2"/>
              </a:solidFill>
              <a:cs typeface="Arial" panose="020B0604020202020204" pitchFamily="34" charset="0"/>
            </a:endParaRPr>
          </a:p>
        </p:txBody>
      </p:sp>
    </p:spTree>
    <p:extLst>
      <p:ext uri="{BB962C8B-B14F-4D97-AF65-F5344CB8AC3E}">
        <p14:creationId xmlns:p14="http://schemas.microsoft.com/office/powerpoint/2010/main" val="28053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3"/>
          <a:stretch>
            <a:fillRect/>
          </a:stretch>
        </p:blipFill>
        <p:spPr>
          <a:xfrm>
            <a:off x="1048167" y="1659334"/>
            <a:ext cx="607304" cy="581192"/>
          </a:xfrm>
          <a:prstGeom prst="rect">
            <a:avLst/>
          </a:prstGeom>
        </p:spPr>
      </p:pic>
      <p:sp>
        <p:nvSpPr>
          <p:cNvPr id="3" name="Content Placeholder 2"/>
          <p:cNvSpPr>
            <a:spLocks noGrp="1"/>
          </p:cNvSpPr>
          <p:nvPr>
            <p:ph idx="1"/>
          </p:nvPr>
        </p:nvSpPr>
        <p:spPr>
          <a:xfrm>
            <a:off x="229984" y="1045898"/>
            <a:ext cx="8648744" cy="5476082"/>
          </a:xfrm>
        </p:spPr>
        <p:txBody>
          <a:bodyPr>
            <a:normAutofit/>
          </a:bodyPr>
          <a:lstStyle/>
          <a:p>
            <a:pPr marL="0" indent="0">
              <a:buNone/>
            </a:pPr>
            <a:r>
              <a:rPr lang="en-CA" sz="1600" dirty="0" smtClean="0">
                <a:solidFill>
                  <a:schemeClr val="tx2"/>
                </a:solidFill>
              </a:rPr>
              <a:t>The table below represents the roles within a cloud program. Each role performs a different function in cloud and specializes within that area. The following certifications are recommended for each role.</a:t>
            </a:r>
            <a:r>
              <a:rPr lang="en-CA" dirty="0" smtClean="0">
                <a:solidFill>
                  <a:schemeClr val="tx2"/>
                </a:solidFill>
              </a:rPr>
              <a:t/>
            </a:r>
            <a:br>
              <a:rPr lang="en-CA" dirty="0" smtClean="0">
                <a:solidFill>
                  <a:schemeClr val="tx2"/>
                </a:solidFill>
              </a:rPr>
            </a:br>
            <a:r>
              <a:rPr lang="en-CA" dirty="0" smtClean="0">
                <a:solidFill>
                  <a:schemeClr val="tx2"/>
                </a:solidFill>
              </a:rPr>
              <a:t/>
            </a:r>
            <a:br>
              <a:rPr lang="en-CA" dirty="0" smtClean="0">
                <a:solidFill>
                  <a:schemeClr val="tx2"/>
                </a:solidFill>
              </a:rPr>
            </a:br>
            <a:r>
              <a:rPr lang="en-CA" dirty="0" smtClean="0">
                <a:solidFill>
                  <a:schemeClr val="tx2"/>
                </a:solidFill>
              </a:rPr>
              <a:t/>
            </a:r>
            <a:br>
              <a:rPr lang="en-CA" dirty="0" smtClean="0">
                <a:solidFill>
                  <a:schemeClr val="tx2"/>
                </a:solidFill>
              </a:rPr>
            </a:br>
            <a:r>
              <a:rPr lang="en-CA" dirty="0" smtClean="0">
                <a:solidFill>
                  <a:schemeClr val="tx2"/>
                </a:solidFill>
              </a:rPr>
              <a:t/>
            </a:r>
            <a:br>
              <a:rPr lang="en-CA" dirty="0" smtClean="0">
                <a:solidFill>
                  <a:schemeClr val="tx2"/>
                </a:solidFill>
              </a:rPr>
            </a:br>
            <a:r>
              <a:rPr lang="en-CA" dirty="0" smtClean="0">
                <a:solidFill>
                  <a:schemeClr val="tx2"/>
                </a:solidFill>
              </a:rPr>
              <a:t/>
            </a:r>
            <a:br>
              <a:rPr lang="en-CA" dirty="0" smtClean="0">
                <a:solidFill>
                  <a:schemeClr val="tx2"/>
                </a:solidFill>
              </a:rPr>
            </a:br>
            <a:r>
              <a:rPr lang="en-CA" dirty="0" smtClean="0">
                <a:solidFill>
                  <a:schemeClr val="tx2"/>
                </a:solidFill>
              </a:rPr>
              <a:t/>
            </a:r>
            <a:br>
              <a:rPr lang="en-CA" dirty="0" smtClean="0">
                <a:solidFill>
                  <a:schemeClr val="tx2"/>
                </a:solidFill>
              </a:rPr>
            </a:br>
            <a:endParaRPr lang="en-CA" dirty="0" smtClean="0">
              <a:solidFill>
                <a:schemeClr val="tx2"/>
              </a:solidFill>
            </a:endParaRPr>
          </a:p>
          <a:p>
            <a:endParaRPr lang="en-CA" b="1" dirty="0" smtClean="0">
              <a:solidFill>
                <a:schemeClr val="tx2"/>
              </a:solidFill>
            </a:endParaRPr>
          </a:p>
          <a:p>
            <a:pPr marL="0" indent="0">
              <a:buNone/>
            </a:pPr>
            <a:r>
              <a:rPr lang="en-CA" dirty="0" smtClean="0">
                <a:solidFill>
                  <a:schemeClr val="tx2"/>
                </a:solidFill>
              </a:rPr>
              <a:t/>
            </a:r>
            <a:br>
              <a:rPr lang="en-CA" dirty="0" smtClean="0">
                <a:solidFill>
                  <a:schemeClr val="tx2"/>
                </a:solidFill>
              </a:rPr>
            </a:br>
            <a:endParaRPr lang="en-CA" dirty="0" smtClean="0">
              <a:solidFill>
                <a:schemeClr val="tx2"/>
              </a:solidFill>
            </a:endParaRPr>
          </a:p>
          <a:p>
            <a:pPr marL="0" indent="0">
              <a:buNone/>
            </a:pPr>
            <a:r>
              <a:rPr lang="en-CA" dirty="0" smtClean="0">
                <a:solidFill>
                  <a:schemeClr val="tx2"/>
                </a:solidFill>
              </a:rPr>
              <a:t/>
            </a:r>
            <a:br>
              <a:rPr lang="en-CA" dirty="0" smtClean="0">
                <a:solidFill>
                  <a:schemeClr val="tx2"/>
                </a:solidFill>
              </a:rPr>
            </a:br>
            <a:r>
              <a:rPr lang="en-CA" dirty="0" smtClean="0">
                <a:solidFill>
                  <a:schemeClr val="tx2"/>
                </a:solidFill>
              </a:rPr>
              <a:t/>
            </a:r>
            <a:br>
              <a:rPr lang="en-CA" dirty="0" smtClean="0">
                <a:solidFill>
                  <a:schemeClr val="tx2"/>
                </a:solidFill>
              </a:rPr>
            </a:br>
            <a:endParaRPr lang="en-CA" dirty="0"/>
          </a:p>
          <a:p>
            <a:pPr marL="0" indent="0">
              <a:buNone/>
            </a:pPr>
            <a:endParaRPr lang="en-CA" dirty="0"/>
          </a:p>
          <a:p>
            <a:pPr marL="0" indent="0">
              <a:buNone/>
            </a:pPr>
            <a:endParaRPr lang="en-CA" dirty="0"/>
          </a:p>
          <a:p>
            <a:pPr marL="0" indent="0">
              <a:buNone/>
            </a:pPr>
            <a:endParaRPr lang="en-CA" dirty="0" smtClean="0">
              <a:solidFill>
                <a:schemeClr val="tx2"/>
              </a:solidFill>
            </a:endParaRPr>
          </a:p>
        </p:txBody>
      </p:sp>
      <p:sp>
        <p:nvSpPr>
          <p:cNvPr id="4" name="Slide Number Placeholder 3"/>
          <p:cNvSpPr>
            <a:spLocks noGrp="1"/>
          </p:cNvSpPr>
          <p:nvPr>
            <p:ph type="sldNum" sz="quarter" idx="12"/>
          </p:nvPr>
        </p:nvSpPr>
        <p:spPr/>
        <p:txBody>
          <a:bodyPr/>
          <a:lstStyle/>
          <a:p>
            <a:fld id="{ECE35456-0581-488D-B76E-D688A8F61073}" type="slidenum">
              <a:rPr lang="en-CA" smtClean="0"/>
              <a:t>6</a:t>
            </a:fld>
            <a:endParaRPr lang="en-CA" dirty="0"/>
          </a:p>
        </p:txBody>
      </p:sp>
      <p:grpSp>
        <p:nvGrpSpPr>
          <p:cNvPr id="6" name="Group 5"/>
          <p:cNvGrpSpPr/>
          <p:nvPr/>
        </p:nvGrpSpPr>
        <p:grpSpPr>
          <a:xfrm>
            <a:off x="37026" y="1534577"/>
            <a:ext cx="6156675" cy="981915"/>
            <a:chOff x="-42040" y="1408742"/>
            <a:chExt cx="7827480" cy="1375012"/>
          </a:xfrm>
        </p:grpSpPr>
        <p:pic>
          <p:nvPicPr>
            <p:cNvPr id="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2249" t="31439" r="3213" b="23716"/>
            <a:stretch/>
          </p:blipFill>
          <p:spPr bwMode="auto">
            <a:xfrm>
              <a:off x="5785206" y="1546510"/>
              <a:ext cx="1185863" cy="974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5156" t="31439" r="29604" b="22840"/>
            <a:stretch/>
          </p:blipFill>
          <p:spPr bwMode="auto">
            <a:xfrm>
              <a:off x="4017618" y="1519021"/>
              <a:ext cx="1243012" cy="993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939" t="31439" r="56347" b="18019"/>
            <a:stretch/>
          </p:blipFill>
          <p:spPr bwMode="auto">
            <a:xfrm>
              <a:off x="2379276" y="1408742"/>
              <a:ext cx="1200150" cy="1098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1439" r="81338" b="23716"/>
            <a:stretch/>
          </p:blipFill>
          <p:spPr bwMode="auto">
            <a:xfrm>
              <a:off x="106654" y="1519021"/>
              <a:ext cx="1275778" cy="974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42040" y="2367340"/>
              <a:ext cx="2353703" cy="366342"/>
            </a:xfrm>
            <a:prstGeom prst="rect">
              <a:avLst/>
            </a:prstGeom>
            <a:noFill/>
          </p:spPr>
          <p:txBody>
            <a:bodyPr wrap="square" rtlCol="0">
              <a:spAutoFit/>
            </a:bodyPr>
            <a:lstStyle/>
            <a:p>
              <a:pPr algn="ctr"/>
              <a:r>
                <a:rPr lang="en-CA" sz="1100" dirty="0" smtClean="0">
                  <a:latin typeface="Calibri" panose="020F0502020204030204" pitchFamily="34" charset="0"/>
                </a:rPr>
                <a:t>General User &amp; Management</a:t>
              </a:r>
              <a:endParaRPr lang="en-CA" sz="1100" dirty="0">
                <a:latin typeface="Calibri" panose="020F0502020204030204" pitchFamily="34" charset="0"/>
              </a:endParaRPr>
            </a:p>
          </p:txBody>
        </p:sp>
        <p:sp>
          <p:nvSpPr>
            <p:cNvPr id="13" name="TextBox 12"/>
            <p:cNvSpPr txBox="1"/>
            <p:nvPr/>
          </p:nvSpPr>
          <p:spPr>
            <a:xfrm>
              <a:off x="2251318" y="2414672"/>
              <a:ext cx="1443050" cy="366342"/>
            </a:xfrm>
            <a:prstGeom prst="rect">
              <a:avLst/>
            </a:prstGeom>
            <a:noFill/>
          </p:spPr>
          <p:txBody>
            <a:bodyPr wrap="square" rtlCol="0">
              <a:spAutoFit/>
            </a:bodyPr>
            <a:lstStyle/>
            <a:p>
              <a:pPr algn="ctr"/>
              <a:r>
                <a:rPr lang="en-CA" sz="1100" dirty="0" smtClean="0">
                  <a:latin typeface="Calibri" panose="020F0502020204030204" pitchFamily="34" charset="0"/>
                </a:rPr>
                <a:t>Architect</a:t>
              </a:r>
              <a:endParaRPr lang="en-CA" sz="1200" dirty="0">
                <a:latin typeface="Calibri" panose="020F0502020204030204" pitchFamily="34" charset="0"/>
              </a:endParaRPr>
            </a:p>
          </p:txBody>
        </p:sp>
        <p:sp>
          <p:nvSpPr>
            <p:cNvPr id="14" name="TextBox 13"/>
            <p:cNvSpPr txBox="1"/>
            <p:nvPr/>
          </p:nvSpPr>
          <p:spPr>
            <a:xfrm>
              <a:off x="3918256" y="2417411"/>
              <a:ext cx="1443050" cy="366342"/>
            </a:xfrm>
            <a:prstGeom prst="rect">
              <a:avLst/>
            </a:prstGeom>
            <a:noFill/>
          </p:spPr>
          <p:txBody>
            <a:bodyPr wrap="square" rtlCol="0">
              <a:spAutoFit/>
            </a:bodyPr>
            <a:lstStyle/>
            <a:p>
              <a:pPr algn="ctr"/>
              <a:r>
                <a:rPr lang="en-CA" sz="1100" dirty="0" smtClean="0">
                  <a:latin typeface="Calibri" panose="020F0502020204030204" pitchFamily="34" charset="0"/>
                </a:rPr>
                <a:t>Developer</a:t>
              </a:r>
              <a:endParaRPr lang="en-CA" sz="1200" dirty="0">
                <a:latin typeface="Calibri" panose="020F0502020204030204" pitchFamily="34" charset="0"/>
              </a:endParaRPr>
            </a:p>
          </p:txBody>
        </p:sp>
        <p:sp>
          <p:nvSpPr>
            <p:cNvPr id="15" name="TextBox 14"/>
            <p:cNvSpPr txBox="1"/>
            <p:nvPr/>
          </p:nvSpPr>
          <p:spPr>
            <a:xfrm>
              <a:off x="5161093" y="2417412"/>
              <a:ext cx="2624347" cy="366342"/>
            </a:xfrm>
            <a:prstGeom prst="rect">
              <a:avLst/>
            </a:prstGeom>
            <a:noFill/>
          </p:spPr>
          <p:txBody>
            <a:bodyPr wrap="square" rtlCol="0">
              <a:spAutoFit/>
            </a:bodyPr>
            <a:lstStyle/>
            <a:p>
              <a:pPr algn="ctr"/>
              <a:r>
                <a:rPr lang="en-CA" sz="1100" dirty="0" smtClean="0">
                  <a:latin typeface="Calibri" panose="020F0502020204030204" pitchFamily="34" charset="0"/>
                </a:rPr>
                <a:t>Operations (Admin &amp; Security)</a:t>
              </a:r>
              <a:endParaRPr lang="en-CA" sz="1100" dirty="0">
                <a:latin typeface="Calibri" panose="020F0502020204030204" pitchFamily="34" charset="0"/>
              </a:endParaRPr>
            </a:p>
          </p:txBody>
        </p:sp>
      </p:grpSp>
      <p:pic>
        <p:nvPicPr>
          <p:cNvPr id="2" name="Picture 1"/>
          <p:cNvPicPr>
            <a:picLocks noChangeAspect="1"/>
          </p:cNvPicPr>
          <p:nvPr/>
        </p:nvPicPr>
        <p:blipFill>
          <a:blip r:embed="rId5"/>
          <a:stretch>
            <a:fillRect/>
          </a:stretch>
        </p:blipFill>
        <p:spPr>
          <a:xfrm>
            <a:off x="7521654" y="1555585"/>
            <a:ext cx="772000" cy="794432"/>
          </a:xfrm>
          <a:prstGeom prst="rect">
            <a:avLst/>
          </a:prstGeom>
        </p:spPr>
      </p:pic>
      <p:sp>
        <p:nvSpPr>
          <p:cNvPr id="22" name="TextBox 21"/>
          <p:cNvSpPr txBox="1"/>
          <p:nvPr/>
        </p:nvSpPr>
        <p:spPr>
          <a:xfrm>
            <a:off x="7365918" y="2240526"/>
            <a:ext cx="1097513" cy="261610"/>
          </a:xfrm>
          <a:prstGeom prst="rect">
            <a:avLst/>
          </a:prstGeom>
          <a:noFill/>
        </p:spPr>
        <p:txBody>
          <a:bodyPr wrap="square" rtlCol="0">
            <a:spAutoFit/>
          </a:bodyPr>
          <a:lstStyle/>
          <a:p>
            <a:pPr algn="ctr"/>
            <a:r>
              <a:rPr lang="en-CA" sz="1100" dirty="0" smtClean="0">
                <a:latin typeface="Calibri" panose="020F0502020204030204" pitchFamily="34" charset="0"/>
              </a:rPr>
              <a:t>Cloud Finance</a:t>
            </a:r>
            <a:endParaRPr lang="en-CA" sz="1100" dirty="0">
              <a:latin typeface="Calibri" panose="020F0502020204030204" pitchFamily="34" charset="0"/>
            </a:endParaRPr>
          </a:p>
        </p:txBody>
      </p:sp>
      <p:pic>
        <p:nvPicPr>
          <p:cNvPr id="23" name="Picture 22"/>
          <p:cNvPicPr>
            <a:picLocks noChangeAspect="1"/>
          </p:cNvPicPr>
          <p:nvPr/>
        </p:nvPicPr>
        <p:blipFill>
          <a:blip r:embed="rId6"/>
          <a:stretch>
            <a:fillRect/>
          </a:stretch>
        </p:blipFill>
        <p:spPr>
          <a:xfrm>
            <a:off x="6220982" y="1671420"/>
            <a:ext cx="768359" cy="686980"/>
          </a:xfrm>
          <a:prstGeom prst="rect">
            <a:avLst/>
          </a:prstGeom>
        </p:spPr>
      </p:pic>
      <p:sp>
        <p:nvSpPr>
          <p:cNvPr id="24" name="TextBox 23"/>
          <p:cNvSpPr txBox="1"/>
          <p:nvPr/>
        </p:nvSpPr>
        <p:spPr>
          <a:xfrm>
            <a:off x="5941071" y="2267041"/>
            <a:ext cx="1355378" cy="261610"/>
          </a:xfrm>
          <a:prstGeom prst="rect">
            <a:avLst/>
          </a:prstGeom>
          <a:noFill/>
        </p:spPr>
        <p:txBody>
          <a:bodyPr wrap="square" rtlCol="0">
            <a:spAutoFit/>
          </a:bodyPr>
          <a:lstStyle/>
          <a:p>
            <a:pPr algn="ctr"/>
            <a:r>
              <a:rPr lang="en-CA" sz="1100" dirty="0" smtClean="0">
                <a:latin typeface="Calibri" panose="020F0502020204030204" pitchFamily="34" charset="0"/>
              </a:rPr>
              <a:t>DevOps Engineer</a:t>
            </a:r>
            <a:endParaRPr lang="en-CA" sz="1100" dirty="0">
              <a:latin typeface="Calibri" panose="020F0502020204030204" pitchFamily="34" charset="0"/>
            </a:endParaRPr>
          </a:p>
        </p:txBody>
      </p:sp>
      <p:sp>
        <p:nvSpPr>
          <p:cNvPr id="28" name="TextBox 27"/>
          <p:cNvSpPr txBox="1"/>
          <p:nvPr/>
        </p:nvSpPr>
        <p:spPr>
          <a:xfrm>
            <a:off x="118343" y="2538260"/>
            <a:ext cx="1612655" cy="4385816"/>
          </a:xfrm>
          <a:prstGeom prst="rect">
            <a:avLst/>
          </a:prstGeom>
          <a:noFill/>
        </p:spPr>
        <p:txBody>
          <a:bodyPr wrap="square" rtlCol="0">
            <a:spAutoFit/>
          </a:bodyPr>
          <a:lstStyle/>
          <a:p>
            <a:pPr lvl="0"/>
            <a:r>
              <a:rPr lang="en-CA" sz="900" dirty="0" smtClean="0"/>
              <a:t>Focus </a:t>
            </a:r>
            <a:r>
              <a:rPr lang="en-CA" sz="900" dirty="0"/>
              <a:t>on general concepts, methodologies, and models for cloud </a:t>
            </a:r>
            <a:r>
              <a:rPr lang="en-CA" sz="900" dirty="0" smtClean="0"/>
              <a:t>computing:</a:t>
            </a:r>
            <a:br>
              <a:rPr lang="en-CA" sz="900" dirty="0" smtClean="0"/>
            </a:br>
            <a:r>
              <a:rPr lang="en-CA" sz="900" dirty="0" smtClean="0"/>
              <a:t/>
            </a:r>
            <a:br>
              <a:rPr lang="en-CA" sz="900" dirty="0" smtClean="0"/>
            </a:br>
            <a:endParaRPr lang="en-CA" sz="900" dirty="0" smtClean="0"/>
          </a:p>
          <a:p>
            <a:pPr marL="171450" lvl="0" indent="-171450">
              <a:buFont typeface="Arial" panose="020B0604020202020204" pitchFamily="34" charset="0"/>
              <a:buChar char="•"/>
            </a:pPr>
            <a:r>
              <a:rPr lang="en-CA" sz="900" dirty="0" smtClean="0"/>
              <a:t>Cloud </a:t>
            </a:r>
            <a:r>
              <a:rPr lang="en-CA" sz="900" dirty="0"/>
              <a:t>Technology Associate (CTA and CTA+) from Cloud Credential Council (</a:t>
            </a:r>
            <a:r>
              <a:rPr lang="en-CA" sz="900" dirty="0" smtClean="0"/>
              <a:t>CCC)</a:t>
            </a:r>
            <a:br>
              <a:rPr lang="en-CA" sz="900" dirty="0" smtClean="0"/>
            </a:br>
            <a:endParaRPr lang="en-CA" sz="900" dirty="0" smtClean="0"/>
          </a:p>
          <a:p>
            <a:pPr marL="171450" lvl="0" indent="-171450">
              <a:buFont typeface="Arial" panose="020B0604020202020204" pitchFamily="34" charset="0"/>
              <a:buChar char="•"/>
            </a:pPr>
            <a:r>
              <a:rPr lang="en-CA" sz="900" dirty="0" smtClean="0"/>
              <a:t>Internet </a:t>
            </a:r>
            <a:r>
              <a:rPr lang="en-CA" sz="900" dirty="0"/>
              <a:t>of Things Foundation/Advanced </a:t>
            </a:r>
            <a:r>
              <a:rPr lang="en-CA" sz="900" dirty="0" smtClean="0"/>
              <a:t>from CCC</a:t>
            </a:r>
            <a:br>
              <a:rPr lang="en-CA" sz="900" dirty="0" smtClean="0"/>
            </a:br>
            <a:endParaRPr lang="en-CA" sz="900" dirty="0" smtClean="0"/>
          </a:p>
          <a:p>
            <a:pPr marL="171450" lvl="0" indent="-171450">
              <a:buFont typeface="Arial" panose="020B0604020202020204" pitchFamily="34" charset="0"/>
              <a:buChar char="•"/>
            </a:pPr>
            <a:r>
              <a:rPr lang="en-CA" sz="900" dirty="0" smtClean="0"/>
              <a:t>Professional </a:t>
            </a:r>
            <a:r>
              <a:rPr lang="en-CA" sz="900" dirty="0"/>
              <a:t>Cloud Certifications from </a:t>
            </a:r>
            <a:r>
              <a:rPr lang="en-CA" sz="900" dirty="0" smtClean="0"/>
              <a:t>CCC</a:t>
            </a:r>
            <a:br>
              <a:rPr lang="en-CA" sz="900" dirty="0" smtClean="0"/>
            </a:br>
            <a:endParaRPr lang="en-CA" sz="900" dirty="0" smtClean="0"/>
          </a:p>
          <a:p>
            <a:pPr marL="171450" lvl="0" indent="-171450">
              <a:buFont typeface="Arial" panose="020B0604020202020204" pitchFamily="34" charset="0"/>
              <a:buChar char="•"/>
            </a:pPr>
            <a:r>
              <a:rPr lang="en-CA" sz="900" dirty="0" smtClean="0"/>
              <a:t>MS </a:t>
            </a:r>
            <a:r>
              <a:rPr lang="en-CA" sz="900" dirty="0"/>
              <a:t>Azure Fundamentals </a:t>
            </a:r>
            <a:r>
              <a:rPr lang="en-CA" sz="900" dirty="0" smtClean="0"/>
              <a:t/>
            </a:r>
            <a:br>
              <a:rPr lang="en-CA" sz="900" dirty="0" smtClean="0"/>
            </a:br>
            <a:endParaRPr lang="en-CA" sz="900" dirty="0" smtClean="0"/>
          </a:p>
          <a:p>
            <a:pPr marL="171450" lvl="0" indent="-171450">
              <a:buFont typeface="Arial" panose="020B0604020202020204" pitchFamily="34" charset="0"/>
              <a:buChar char="•"/>
            </a:pPr>
            <a:r>
              <a:rPr lang="en-CA" sz="900" dirty="0" smtClean="0"/>
              <a:t>AWS </a:t>
            </a:r>
            <a:r>
              <a:rPr lang="en-CA" sz="900" dirty="0"/>
              <a:t>Cloud Practitioner </a:t>
            </a:r>
            <a:r>
              <a:rPr lang="en-CA" sz="900" dirty="0" smtClean="0"/>
              <a:t>Essentials</a:t>
            </a:r>
            <a:br>
              <a:rPr lang="en-CA" sz="900" dirty="0" smtClean="0"/>
            </a:br>
            <a:endParaRPr lang="en-CA" sz="900" dirty="0" smtClean="0"/>
          </a:p>
          <a:p>
            <a:pPr marL="171450" lvl="0" indent="-171450">
              <a:buFont typeface="Arial" panose="020B0604020202020204" pitchFamily="34" charset="0"/>
              <a:buChar char="•"/>
            </a:pPr>
            <a:r>
              <a:rPr lang="en-CA" sz="900" dirty="0" smtClean="0"/>
              <a:t>AWS </a:t>
            </a:r>
            <a:r>
              <a:rPr lang="en-CA" sz="900" dirty="0"/>
              <a:t>Certified Cloud </a:t>
            </a:r>
            <a:r>
              <a:rPr lang="en-CA" sz="900" dirty="0" smtClean="0"/>
              <a:t>Practitioner</a:t>
            </a:r>
            <a:br>
              <a:rPr lang="en-CA" sz="900" dirty="0" smtClean="0"/>
            </a:br>
            <a:endParaRPr lang="en-CA" sz="900" dirty="0" smtClean="0"/>
          </a:p>
          <a:p>
            <a:pPr marL="171450" lvl="0" indent="-171450">
              <a:buFont typeface="Arial" panose="020B0604020202020204" pitchFamily="34" charset="0"/>
              <a:buChar char="•"/>
            </a:pPr>
            <a:r>
              <a:rPr lang="en-CA" sz="900" dirty="0"/>
              <a:t>Introduction to FinOps (LFS175</a:t>
            </a:r>
            <a:r>
              <a:rPr lang="en-CA" sz="900" dirty="0" smtClean="0"/>
              <a:t>)</a:t>
            </a:r>
            <a:br>
              <a:rPr lang="en-CA" sz="900" dirty="0" smtClean="0"/>
            </a:br>
            <a:endParaRPr lang="en-CA" sz="900" dirty="0" smtClean="0"/>
          </a:p>
          <a:p>
            <a:pPr marL="171450" lvl="0" indent="-171450">
              <a:buFont typeface="Arial" panose="020B0604020202020204" pitchFamily="34" charset="0"/>
              <a:buChar char="•"/>
            </a:pPr>
            <a:r>
              <a:rPr lang="en-CA" sz="900" dirty="0" smtClean="0"/>
              <a:t>CloudAcademy.com</a:t>
            </a:r>
            <a:endParaRPr lang="en-CA" sz="900" dirty="0"/>
          </a:p>
          <a:p>
            <a:endParaRPr lang="en-CA" dirty="0"/>
          </a:p>
        </p:txBody>
      </p:sp>
      <p:sp>
        <p:nvSpPr>
          <p:cNvPr id="30" name="TextBox 29"/>
          <p:cNvSpPr txBox="1"/>
          <p:nvPr/>
        </p:nvSpPr>
        <p:spPr>
          <a:xfrm>
            <a:off x="1930455" y="2525620"/>
            <a:ext cx="1114534" cy="3693319"/>
          </a:xfrm>
          <a:prstGeom prst="rect">
            <a:avLst/>
          </a:prstGeom>
          <a:noFill/>
        </p:spPr>
        <p:txBody>
          <a:bodyPr wrap="square" rtlCol="0">
            <a:spAutoFit/>
          </a:bodyPr>
          <a:lstStyle/>
          <a:p>
            <a:r>
              <a:rPr lang="en-CA" sz="900" dirty="0" smtClean="0"/>
              <a:t>Focus </a:t>
            </a:r>
            <a:r>
              <a:rPr lang="en-CA" sz="900" dirty="0"/>
              <a:t>on technical requirements of cloud architecture </a:t>
            </a:r>
            <a:r>
              <a:rPr lang="en-CA" sz="900" dirty="0" smtClean="0"/>
              <a:t>design:</a:t>
            </a:r>
            <a:br>
              <a:rPr lang="en-CA" sz="900" dirty="0" smtClean="0"/>
            </a:br>
            <a:endParaRPr lang="en-CA" sz="900" dirty="0" smtClean="0"/>
          </a:p>
          <a:p>
            <a:pPr marL="171450" indent="-171450">
              <a:buFont typeface="Arial" panose="020B0604020202020204" pitchFamily="34" charset="0"/>
              <a:buChar char="•"/>
            </a:pPr>
            <a:r>
              <a:rPr lang="en-CA" sz="900" dirty="0" smtClean="0"/>
              <a:t>Professional </a:t>
            </a:r>
            <a:r>
              <a:rPr lang="en-CA" sz="900" dirty="0"/>
              <a:t>Cloud Solutions Architect from </a:t>
            </a:r>
            <a:r>
              <a:rPr lang="en-CA" sz="900" dirty="0" smtClean="0"/>
              <a:t>CCC</a:t>
            </a:r>
            <a:br>
              <a:rPr lang="en-CA" sz="900" dirty="0" smtClean="0"/>
            </a:br>
            <a:endParaRPr lang="en-CA" sz="900" dirty="0" smtClean="0"/>
          </a:p>
          <a:p>
            <a:pPr marL="171450" indent="-171450">
              <a:buFont typeface="Arial" panose="020B0604020202020204" pitchFamily="34" charset="0"/>
              <a:buChar char="•"/>
            </a:pPr>
            <a:r>
              <a:rPr lang="en-CA" sz="900" dirty="0" smtClean="0"/>
              <a:t>MS </a:t>
            </a:r>
            <a:r>
              <a:rPr lang="en-CA" sz="900" dirty="0"/>
              <a:t>Azure Solutions Architect (AZ-303 &amp; </a:t>
            </a:r>
            <a:r>
              <a:rPr lang="en-CA" sz="900" dirty="0" smtClean="0"/>
              <a:t>304)</a:t>
            </a:r>
            <a:br>
              <a:rPr lang="en-CA" sz="900" dirty="0" smtClean="0"/>
            </a:br>
            <a:endParaRPr lang="en-CA" sz="900" dirty="0" smtClean="0"/>
          </a:p>
          <a:p>
            <a:pPr marL="171450" indent="-171450">
              <a:buFont typeface="Arial" panose="020B0604020202020204" pitchFamily="34" charset="0"/>
              <a:buChar char="•"/>
            </a:pPr>
            <a:r>
              <a:rPr lang="en-CA" sz="900" dirty="0" smtClean="0"/>
              <a:t>AWS </a:t>
            </a:r>
            <a:r>
              <a:rPr lang="en-CA" sz="900" dirty="0"/>
              <a:t>Certified Solutions </a:t>
            </a:r>
            <a:r>
              <a:rPr lang="en-CA" sz="900" dirty="0" smtClean="0"/>
              <a:t>Architect</a:t>
            </a:r>
            <a:br>
              <a:rPr lang="en-CA" sz="900" dirty="0" smtClean="0"/>
            </a:br>
            <a:endParaRPr lang="en-CA" sz="900" dirty="0" smtClean="0"/>
          </a:p>
          <a:p>
            <a:pPr marL="171450" indent="-171450">
              <a:buFont typeface="Arial" panose="020B0604020202020204" pitchFamily="34" charset="0"/>
              <a:buChar char="•"/>
            </a:pPr>
            <a:r>
              <a:rPr lang="en-CA" sz="900" dirty="0" smtClean="0"/>
              <a:t>Google </a:t>
            </a:r>
            <a:r>
              <a:rPr lang="en-CA" sz="900" dirty="0"/>
              <a:t>Professional Cloud </a:t>
            </a:r>
            <a:r>
              <a:rPr lang="en-CA" sz="900" dirty="0" smtClean="0"/>
              <a:t>Architect</a:t>
            </a:r>
            <a:br>
              <a:rPr lang="en-CA" sz="900" dirty="0" smtClean="0"/>
            </a:br>
            <a:endParaRPr lang="en-CA" sz="900" dirty="0" smtClean="0"/>
          </a:p>
          <a:p>
            <a:pPr marL="171450" indent="-171450">
              <a:buFont typeface="Arial" panose="020B0604020202020204" pitchFamily="34" charset="0"/>
              <a:buChar char="•"/>
            </a:pPr>
            <a:r>
              <a:rPr lang="en-CA" sz="900" dirty="0"/>
              <a:t>CloudAcademy.com</a:t>
            </a:r>
          </a:p>
          <a:p>
            <a:pPr marL="171450" indent="-171450">
              <a:buFont typeface="Arial" panose="020B0604020202020204" pitchFamily="34" charset="0"/>
              <a:buChar char="•"/>
            </a:pPr>
            <a:endParaRPr lang="en-CA" sz="900" dirty="0"/>
          </a:p>
        </p:txBody>
      </p:sp>
      <p:sp>
        <p:nvSpPr>
          <p:cNvPr id="31" name="TextBox 30"/>
          <p:cNvSpPr txBox="1"/>
          <p:nvPr/>
        </p:nvSpPr>
        <p:spPr>
          <a:xfrm>
            <a:off x="3192966" y="2525620"/>
            <a:ext cx="1096878" cy="2862322"/>
          </a:xfrm>
          <a:prstGeom prst="rect">
            <a:avLst/>
          </a:prstGeom>
          <a:noFill/>
        </p:spPr>
        <p:txBody>
          <a:bodyPr wrap="square" rtlCol="0">
            <a:spAutoFit/>
          </a:bodyPr>
          <a:lstStyle/>
          <a:p>
            <a:pPr lvl="0"/>
            <a:r>
              <a:rPr lang="en-CA" sz="900" dirty="0"/>
              <a:t>Focus on cloud applications, services and </a:t>
            </a:r>
            <a:r>
              <a:rPr lang="en-CA" sz="900" dirty="0" smtClean="0"/>
              <a:t>products:</a:t>
            </a:r>
            <a:br>
              <a:rPr lang="en-CA" sz="900" dirty="0" smtClean="0"/>
            </a:br>
            <a:endParaRPr lang="en-CA" sz="900" dirty="0" smtClean="0"/>
          </a:p>
          <a:p>
            <a:pPr marL="171450" lvl="0" indent="-171450">
              <a:buFont typeface="Arial" panose="020B0604020202020204" pitchFamily="34" charset="0"/>
              <a:buChar char="•"/>
            </a:pPr>
            <a:r>
              <a:rPr lang="en-CA" sz="900" dirty="0" smtClean="0"/>
              <a:t>MS </a:t>
            </a:r>
            <a:r>
              <a:rPr lang="en-CA" sz="900" dirty="0"/>
              <a:t>Azure Developer (</a:t>
            </a:r>
            <a:r>
              <a:rPr lang="en-CA" sz="900" dirty="0" smtClean="0"/>
              <a:t>AZ-204)</a:t>
            </a:r>
            <a:br>
              <a:rPr lang="en-CA" sz="900" dirty="0" smtClean="0"/>
            </a:br>
            <a:endParaRPr lang="en-CA" sz="900" dirty="0" smtClean="0"/>
          </a:p>
          <a:p>
            <a:pPr marL="171450" lvl="0" indent="-171450">
              <a:buFont typeface="Arial" panose="020B0604020202020204" pitchFamily="34" charset="0"/>
              <a:buChar char="•"/>
            </a:pPr>
            <a:r>
              <a:rPr lang="en-CA" sz="900" dirty="0" smtClean="0"/>
              <a:t>AWS </a:t>
            </a:r>
            <a:r>
              <a:rPr lang="en-CA" sz="900" dirty="0"/>
              <a:t>Certified Developer </a:t>
            </a:r>
            <a:r>
              <a:rPr lang="en-CA" sz="900" dirty="0" smtClean="0"/>
              <a:t/>
            </a:r>
            <a:br>
              <a:rPr lang="en-CA" sz="900" dirty="0" smtClean="0"/>
            </a:br>
            <a:endParaRPr lang="en-CA" sz="900" dirty="0" smtClean="0"/>
          </a:p>
          <a:p>
            <a:pPr marL="171450" lvl="0" indent="-171450">
              <a:buFont typeface="Arial" panose="020B0604020202020204" pitchFamily="34" charset="0"/>
              <a:buChar char="•"/>
            </a:pPr>
            <a:r>
              <a:rPr lang="en-CA" sz="900" dirty="0" smtClean="0"/>
              <a:t>Google </a:t>
            </a:r>
            <a:r>
              <a:rPr lang="en-CA" sz="900" dirty="0"/>
              <a:t>Cloud </a:t>
            </a:r>
            <a:r>
              <a:rPr lang="en-CA" sz="900" dirty="0" smtClean="0"/>
              <a:t>Engineer</a:t>
            </a:r>
            <a:br>
              <a:rPr lang="en-CA" sz="900" dirty="0" smtClean="0"/>
            </a:br>
            <a:endParaRPr lang="en-CA" sz="900" dirty="0" smtClean="0"/>
          </a:p>
          <a:p>
            <a:pPr marL="171450" indent="-171450">
              <a:buFont typeface="Arial" panose="020B0604020202020204" pitchFamily="34" charset="0"/>
              <a:buChar char="•"/>
            </a:pPr>
            <a:r>
              <a:rPr lang="en-CA" sz="900" dirty="0"/>
              <a:t>CloudAcademy.com</a:t>
            </a:r>
          </a:p>
          <a:p>
            <a:pPr lvl="0"/>
            <a:r>
              <a:rPr lang="en-CA" sz="900" dirty="0" smtClean="0"/>
              <a:t/>
            </a:r>
            <a:br>
              <a:rPr lang="en-CA" sz="900" dirty="0" smtClean="0"/>
            </a:br>
            <a:endParaRPr lang="en-CA" sz="900" dirty="0" smtClean="0"/>
          </a:p>
          <a:p>
            <a:endParaRPr lang="en-CA" sz="900" dirty="0"/>
          </a:p>
        </p:txBody>
      </p:sp>
      <p:sp>
        <p:nvSpPr>
          <p:cNvPr id="33" name="TextBox 32"/>
          <p:cNvSpPr txBox="1"/>
          <p:nvPr/>
        </p:nvSpPr>
        <p:spPr>
          <a:xfrm>
            <a:off x="4533018" y="2521223"/>
            <a:ext cx="1342872" cy="3831818"/>
          </a:xfrm>
          <a:prstGeom prst="rect">
            <a:avLst/>
          </a:prstGeom>
          <a:noFill/>
        </p:spPr>
        <p:txBody>
          <a:bodyPr wrap="square" rtlCol="0">
            <a:spAutoFit/>
          </a:bodyPr>
          <a:lstStyle/>
          <a:p>
            <a:pPr lvl="0"/>
            <a:r>
              <a:rPr lang="en-CA" sz="900" dirty="0"/>
              <a:t>Focus on cloud applications, services and </a:t>
            </a:r>
            <a:r>
              <a:rPr lang="en-CA" sz="900" dirty="0" smtClean="0"/>
              <a:t>products:</a:t>
            </a:r>
            <a:br>
              <a:rPr lang="en-CA" sz="900" dirty="0" smtClean="0"/>
            </a:br>
            <a:r>
              <a:rPr lang="en-CA" sz="900" dirty="0" smtClean="0"/>
              <a:t/>
            </a:r>
            <a:br>
              <a:rPr lang="en-CA" sz="900" dirty="0" smtClean="0"/>
            </a:br>
            <a:endParaRPr lang="en-CA" sz="900" dirty="0" smtClean="0"/>
          </a:p>
          <a:p>
            <a:pPr marL="171450" lvl="0" indent="-171450">
              <a:buFont typeface="Arial" panose="020B0604020202020204" pitchFamily="34" charset="0"/>
              <a:buChar char="•"/>
            </a:pPr>
            <a:r>
              <a:rPr lang="en-CA" sz="900" dirty="0" smtClean="0"/>
              <a:t>MS Azure Developer (AZ-204)</a:t>
            </a:r>
            <a:br>
              <a:rPr lang="en-CA" sz="900" dirty="0" smtClean="0"/>
            </a:br>
            <a:endParaRPr lang="en-CA" sz="900" dirty="0" smtClean="0"/>
          </a:p>
          <a:p>
            <a:pPr marL="171450" lvl="0" indent="-171450">
              <a:buFont typeface="Arial" panose="020B0604020202020204" pitchFamily="34" charset="0"/>
              <a:buChar char="•"/>
            </a:pPr>
            <a:r>
              <a:rPr lang="en-CA" sz="900" dirty="0" smtClean="0"/>
              <a:t>MS </a:t>
            </a:r>
            <a:r>
              <a:rPr lang="en-CA" sz="900" dirty="0"/>
              <a:t>Azure DevOps Engineer (</a:t>
            </a:r>
            <a:r>
              <a:rPr lang="en-CA" sz="900" dirty="0" smtClean="0"/>
              <a:t>AZ-400)</a:t>
            </a:r>
            <a:br>
              <a:rPr lang="en-CA" sz="900" dirty="0" smtClean="0"/>
            </a:br>
            <a:endParaRPr lang="en-CA" sz="900" dirty="0" smtClean="0"/>
          </a:p>
          <a:p>
            <a:pPr marL="171450" lvl="0" indent="-171450">
              <a:buFont typeface="Arial" panose="020B0604020202020204" pitchFamily="34" charset="0"/>
              <a:buChar char="•"/>
            </a:pPr>
            <a:r>
              <a:rPr lang="en-CA" sz="900" dirty="0" smtClean="0"/>
              <a:t>AWS </a:t>
            </a:r>
            <a:r>
              <a:rPr lang="en-CA" sz="900" dirty="0"/>
              <a:t>Certified </a:t>
            </a:r>
            <a:r>
              <a:rPr lang="en-CA" sz="900" dirty="0" smtClean="0"/>
              <a:t>Developer</a:t>
            </a:r>
            <a:br>
              <a:rPr lang="en-CA" sz="900" dirty="0" smtClean="0"/>
            </a:br>
            <a:endParaRPr lang="en-CA" sz="900" dirty="0" smtClean="0"/>
          </a:p>
          <a:p>
            <a:pPr marL="171450" lvl="0" indent="-171450">
              <a:buFont typeface="Arial" panose="020B0604020202020204" pitchFamily="34" charset="0"/>
              <a:buChar char="•"/>
            </a:pPr>
            <a:r>
              <a:rPr lang="en-CA" sz="900" dirty="0" smtClean="0"/>
              <a:t>AWS </a:t>
            </a:r>
            <a:r>
              <a:rPr lang="en-CA" sz="900" dirty="0"/>
              <a:t>Certified DevOps </a:t>
            </a:r>
            <a:r>
              <a:rPr lang="en-CA" sz="900" dirty="0" smtClean="0"/>
              <a:t>Engineer</a:t>
            </a:r>
            <a:br>
              <a:rPr lang="en-CA" sz="900" dirty="0" smtClean="0"/>
            </a:br>
            <a:endParaRPr lang="en-CA" sz="900" dirty="0" smtClean="0"/>
          </a:p>
          <a:p>
            <a:pPr marL="171450" lvl="0" indent="-171450">
              <a:buFont typeface="Arial" panose="020B0604020202020204" pitchFamily="34" charset="0"/>
              <a:buChar char="•"/>
            </a:pPr>
            <a:r>
              <a:rPr lang="en-CA" sz="900" dirty="0" smtClean="0"/>
              <a:t>Google </a:t>
            </a:r>
            <a:r>
              <a:rPr lang="en-CA" sz="900" dirty="0"/>
              <a:t>Cloud </a:t>
            </a:r>
            <a:r>
              <a:rPr lang="en-CA" sz="900" dirty="0" smtClean="0"/>
              <a:t>Engineer</a:t>
            </a:r>
            <a:br>
              <a:rPr lang="en-CA" sz="900" dirty="0" smtClean="0"/>
            </a:br>
            <a:endParaRPr lang="en-CA" sz="900" dirty="0" smtClean="0"/>
          </a:p>
          <a:p>
            <a:pPr marL="171450" lvl="0" indent="-171450">
              <a:buFont typeface="Arial" panose="020B0604020202020204" pitchFamily="34" charset="0"/>
              <a:buChar char="•"/>
            </a:pPr>
            <a:r>
              <a:rPr lang="en-CA" sz="900" dirty="0" smtClean="0"/>
              <a:t>Google </a:t>
            </a:r>
            <a:r>
              <a:rPr lang="en-CA" sz="900" dirty="0"/>
              <a:t>Professional DevOps </a:t>
            </a:r>
            <a:r>
              <a:rPr lang="en-CA" sz="900" dirty="0" smtClean="0"/>
              <a:t>Engineer</a:t>
            </a:r>
            <a:br>
              <a:rPr lang="en-CA" sz="900" dirty="0" smtClean="0"/>
            </a:br>
            <a:endParaRPr lang="en-CA" sz="900" dirty="0" smtClean="0"/>
          </a:p>
          <a:p>
            <a:pPr marL="171450" indent="-171450">
              <a:buFont typeface="Arial" panose="020B0604020202020204" pitchFamily="34" charset="0"/>
              <a:buChar char="•"/>
            </a:pPr>
            <a:r>
              <a:rPr lang="en-CA" sz="900" dirty="0"/>
              <a:t>CloudAcademy.com</a:t>
            </a:r>
          </a:p>
          <a:p>
            <a:pPr marL="171450" lvl="0" indent="-171450">
              <a:buFont typeface="Arial" panose="020B0604020202020204" pitchFamily="34" charset="0"/>
              <a:buChar char="•"/>
            </a:pPr>
            <a:endParaRPr lang="en-CA" sz="900" dirty="0"/>
          </a:p>
          <a:p>
            <a:endParaRPr lang="en-CA" dirty="0"/>
          </a:p>
        </p:txBody>
      </p:sp>
      <p:sp>
        <p:nvSpPr>
          <p:cNvPr id="34" name="TextBox 33"/>
          <p:cNvSpPr txBox="1"/>
          <p:nvPr/>
        </p:nvSpPr>
        <p:spPr>
          <a:xfrm>
            <a:off x="6099183" y="2518808"/>
            <a:ext cx="1345785" cy="3000821"/>
          </a:xfrm>
          <a:prstGeom prst="rect">
            <a:avLst/>
          </a:prstGeom>
          <a:noFill/>
        </p:spPr>
        <p:txBody>
          <a:bodyPr wrap="square" rtlCol="0">
            <a:spAutoFit/>
          </a:bodyPr>
          <a:lstStyle/>
          <a:p>
            <a:r>
              <a:rPr lang="en-CA" sz="900" dirty="0" smtClean="0"/>
              <a:t>Focus on design, deployment and management of cloud platforms:</a:t>
            </a:r>
            <a:br>
              <a:rPr lang="en-CA" sz="900" dirty="0" smtClean="0"/>
            </a:br>
            <a:endParaRPr lang="en-CA" sz="900" dirty="0" smtClean="0"/>
          </a:p>
          <a:p>
            <a:pPr marL="171450" indent="-171450">
              <a:buFont typeface="Arial" panose="020B0604020202020204" pitchFamily="34" charset="0"/>
              <a:buChar char="•"/>
            </a:pPr>
            <a:r>
              <a:rPr lang="en-CA" sz="900" dirty="0"/>
              <a:t>MS Azure DevOps Engineer (AZ-400</a:t>
            </a:r>
            <a:r>
              <a:rPr lang="en-CA" sz="900" dirty="0" smtClean="0"/>
              <a:t>)</a:t>
            </a:r>
            <a:br>
              <a:rPr lang="en-CA" sz="900" dirty="0" smtClean="0"/>
            </a:br>
            <a:endParaRPr lang="en-CA" sz="900" dirty="0" smtClean="0"/>
          </a:p>
          <a:p>
            <a:pPr marL="171450" indent="-171450">
              <a:buFont typeface="Arial" panose="020B0604020202020204" pitchFamily="34" charset="0"/>
              <a:buChar char="•"/>
            </a:pPr>
            <a:r>
              <a:rPr lang="en-CA" sz="900" dirty="0"/>
              <a:t>AWS Certified DevOps </a:t>
            </a:r>
            <a:r>
              <a:rPr lang="en-CA" sz="900" dirty="0" smtClean="0"/>
              <a:t>Engineer</a:t>
            </a:r>
            <a:br>
              <a:rPr lang="en-CA" sz="900" dirty="0" smtClean="0"/>
            </a:br>
            <a:endParaRPr lang="en-CA" sz="900" dirty="0" smtClean="0"/>
          </a:p>
          <a:p>
            <a:pPr marL="171450" indent="-171450">
              <a:buFont typeface="Arial" panose="020B0604020202020204" pitchFamily="34" charset="0"/>
              <a:buChar char="•"/>
            </a:pPr>
            <a:r>
              <a:rPr lang="en-CA" sz="900" dirty="0"/>
              <a:t>Google Professional DevOps </a:t>
            </a:r>
            <a:r>
              <a:rPr lang="en-CA" sz="900" dirty="0" smtClean="0"/>
              <a:t>Engineer</a:t>
            </a:r>
            <a:br>
              <a:rPr lang="en-CA" sz="900" dirty="0" smtClean="0"/>
            </a:br>
            <a:endParaRPr lang="en-CA" sz="900" dirty="0" smtClean="0"/>
          </a:p>
          <a:p>
            <a:pPr marL="171450" indent="-171450">
              <a:buFont typeface="Arial" panose="020B0604020202020204" pitchFamily="34" charset="0"/>
              <a:buChar char="•"/>
            </a:pPr>
            <a:r>
              <a:rPr lang="en-CA" sz="900" dirty="0"/>
              <a:t>CloudAcademy.com</a:t>
            </a:r>
          </a:p>
          <a:p>
            <a:pPr marL="171450" indent="-171450">
              <a:buFont typeface="Arial" panose="020B0604020202020204" pitchFamily="34" charset="0"/>
              <a:buChar char="•"/>
            </a:pPr>
            <a:endParaRPr lang="en-CA" sz="900" dirty="0"/>
          </a:p>
          <a:p>
            <a:r>
              <a:rPr lang="en-CA" sz="900" dirty="0"/>
              <a:t/>
            </a:r>
            <a:br>
              <a:rPr lang="en-CA" sz="900" dirty="0"/>
            </a:br>
            <a:endParaRPr lang="en-CA" sz="900" dirty="0"/>
          </a:p>
          <a:p>
            <a:endParaRPr lang="en-CA" sz="900" dirty="0" smtClean="0"/>
          </a:p>
          <a:p>
            <a:pPr marL="171450" indent="-171450">
              <a:buFont typeface="Arial" panose="020B0604020202020204" pitchFamily="34" charset="0"/>
              <a:buChar char="•"/>
            </a:pPr>
            <a:endParaRPr lang="en-CA" sz="900" dirty="0" smtClean="0"/>
          </a:p>
          <a:p>
            <a:endParaRPr lang="en-CA" sz="900" dirty="0"/>
          </a:p>
        </p:txBody>
      </p:sp>
      <p:sp>
        <p:nvSpPr>
          <p:cNvPr id="39" name="TextBox 38"/>
          <p:cNvSpPr txBox="1"/>
          <p:nvPr/>
        </p:nvSpPr>
        <p:spPr>
          <a:xfrm>
            <a:off x="9663953" y="3834553"/>
            <a:ext cx="184731" cy="369332"/>
          </a:xfrm>
          <a:prstGeom prst="rect">
            <a:avLst/>
          </a:prstGeom>
          <a:noFill/>
        </p:spPr>
        <p:txBody>
          <a:bodyPr wrap="none" rtlCol="0">
            <a:spAutoFit/>
          </a:bodyPr>
          <a:lstStyle/>
          <a:p>
            <a:endParaRPr lang="en-CA" dirty="0"/>
          </a:p>
        </p:txBody>
      </p:sp>
      <p:sp>
        <p:nvSpPr>
          <p:cNvPr id="40" name="TextBox 39"/>
          <p:cNvSpPr txBox="1"/>
          <p:nvPr/>
        </p:nvSpPr>
        <p:spPr>
          <a:xfrm>
            <a:off x="10004612" y="2691230"/>
            <a:ext cx="184731" cy="369332"/>
          </a:xfrm>
          <a:prstGeom prst="rect">
            <a:avLst/>
          </a:prstGeom>
          <a:noFill/>
        </p:spPr>
        <p:txBody>
          <a:bodyPr wrap="none" rtlCol="0">
            <a:spAutoFit/>
          </a:bodyPr>
          <a:lstStyle/>
          <a:p>
            <a:endParaRPr lang="en-CA" dirty="0"/>
          </a:p>
        </p:txBody>
      </p:sp>
      <p:sp>
        <p:nvSpPr>
          <p:cNvPr id="41" name="TextBox 40"/>
          <p:cNvSpPr txBox="1"/>
          <p:nvPr/>
        </p:nvSpPr>
        <p:spPr>
          <a:xfrm>
            <a:off x="7405110" y="2514535"/>
            <a:ext cx="1298555" cy="3554819"/>
          </a:xfrm>
          <a:prstGeom prst="rect">
            <a:avLst/>
          </a:prstGeom>
          <a:noFill/>
        </p:spPr>
        <p:txBody>
          <a:bodyPr wrap="square" rtlCol="0">
            <a:spAutoFit/>
          </a:bodyPr>
          <a:lstStyle/>
          <a:p>
            <a:r>
              <a:rPr lang="en-CA" sz="900" dirty="0" smtClean="0"/>
              <a:t>Focus on the economics of cloud:</a:t>
            </a:r>
            <a:br>
              <a:rPr lang="en-CA" sz="900" dirty="0" smtClean="0"/>
            </a:br>
            <a:r>
              <a:rPr lang="en-CA" sz="900" dirty="0" smtClean="0"/>
              <a:t/>
            </a:r>
            <a:br>
              <a:rPr lang="en-CA" sz="900" dirty="0" smtClean="0"/>
            </a:br>
            <a:r>
              <a:rPr lang="en-CA" sz="900" dirty="0" smtClean="0"/>
              <a:t/>
            </a:r>
            <a:br>
              <a:rPr lang="en-CA" sz="900" dirty="0" smtClean="0"/>
            </a:br>
            <a:endParaRPr lang="en-CA" sz="900" dirty="0" smtClean="0"/>
          </a:p>
          <a:p>
            <a:pPr marL="171450" indent="-171450">
              <a:buFont typeface="Arial" panose="020B0604020202020204" pitchFamily="34" charset="0"/>
              <a:buChar char="•"/>
            </a:pPr>
            <a:r>
              <a:rPr lang="en-CA" sz="900" dirty="0"/>
              <a:t>Introduction to FinOps (LFS175</a:t>
            </a:r>
            <a:r>
              <a:rPr lang="en-CA" sz="900" dirty="0" smtClean="0"/>
              <a:t>) from FinOps Foundation &amp; LINUX Foundation </a:t>
            </a:r>
            <a:br>
              <a:rPr lang="en-CA" sz="900" dirty="0" smtClean="0"/>
            </a:br>
            <a:endParaRPr lang="en-CA" sz="900" dirty="0" smtClean="0"/>
          </a:p>
          <a:p>
            <a:pPr marL="171450" indent="-171450">
              <a:buFont typeface="Arial" panose="020B0604020202020204" pitchFamily="34" charset="0"/>
              <a:buChar char="•"/>
            </a:pPr>
            <a:r>
              <a:rPr lang="en-CA" sz="900" dirty="0" smtClean="0"/>
              <a:t>FinOps Practitioner</a:t>
            </a:r>
            <a:br>
              <a:rPr lang="en-CA" sz="900" dirty="0" smtClean="0"/>
            </a:br>
            <a:endParaRPr lang="en-CA" sz="900" dirty="0" smtClean="0"/>
          </a:p>
          <a:p>
            <a:pPr marL="171450" indent="-171450">
              <a:buFont typeface="Arial" panose="020B0604020202020204" pitchFamily="34" charset="0"/>
              <a:buChar char="•"/>
            </a:pPr>
            <a:r>
              <a:rPr lang="en-CA" sz="900" dirty="0" smtClean="0"/>
              <a:t>FinOps Platform</a:t>
            </a:r>
            <a:br>
              <a:rPr lang="en-CA" sz="900" dirty="0" smtClean="0"/>
            </a:br>
            <a:endParaRPr lang="en-CA" sz="900" dirty="0" smtClean="0"/>
          </a:p>
          <a:p>
            <a:pPr marL="171450" indent="-171450">
              <a:buFont typeface="Arial" panose="020B0604020202020204" pitchFamily="34" charset="0"/>
              <a:buChar char="•"/>
            </a:pPr>
            <a:r>
              <a:rPr lang="en-CA" sz="900" dirty="0" smtClean="0"/>
              <a:t>FinOps Service Provider</a:t>
            </a:r>
            <a:br>
              <a:rPr lang="en-CA" sz="900" dirty="0" smtClean="0"/>
            </a:br>
            <a:endParaRPr lang="en-CA" sz="900" dirty="0" smtClean="0"/>
          </a:p>
          <a:p>
            <a:pPr marL="171450" indent="-171450">
              <a:buFont typeface="Arial" panose="020B0604020202020204" pitchFamily="34" charset="0"/>
              <a:buChar char="•"/>
            </a:pPr>
            <a:r>
              <a:rPr lang="en-CA" sz="900" dirty="0" smtClean="0"/>
              <a:t>FinOps Training Partner</a:t>
            </a:r>
            <a:br>
              <a:rPr lang="en-CA" sz="900" dirty="0" smtClean="0"/>
            </a:br>
            <a:endParaRPr lang="en-CA" sz="900" dirty="0" smtClean="0"/>
          </a:p>
          <a:p>
            <a:pPr marL="171450" indent="-171450">
              <a:buFont typeface="Arial" panose="020B0604020202020204" pitchFamily="34" charset="0"/>
              <a:buChar char="•"/>
            </a:pPr>
            <a:r>
              <a:rPr lang="en-CA" sz="900" dirty="0"/>
              <a:t>CloudAcademy.com</a:t>
            </a:r>
          </a:p>
          <a:p>
            <a:r>
              <a:rPr lang="en-CA" sz="900" dirty="0" smtClean="0"/>
              <a:t/>
            </a:r>
            <a:br>
              <a:rPr lang="en-CA" sz="900" dirty="0" smtClean="0"/>
            </a:br>
            <a:endParaRPr lang="en-CA" sz="900" dirty="0" smtClean="0"/>
          </a:p>
          <a:p>
            <a:pPr marL="171450" indent="-171450">
              <a:buFont typeface="Arial" panose="020B0604020202020204" pitchFamily="34" charset="0"/>
              <a:buChar char="•"/>
            </a:pPr>
            <a:endParaRPr lang="en-CA" sz="900" dirty="0"/>
          </a:p>
        </p:txBody>
      </p:sp>
      <p:cxnSp>
        <p:nvCxnSpPr>
          <p:cNvPr id="52" name="Straight Connector 51"/>
          <p:cNvCxnSpPr/>
          <p:nvPr/>
        </p:nvCxnSpPr>
        <p:spPr>
          <a:xfrm>
            <a:off x="370737" y="2502136"/>
            <a:ext cx="826299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730998" y="2514535"/>
            <a:ext cx="0" cy="4007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151982" y="2502136"/>
            <a:ext cx="0" cy="4007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287008" y="2502136"/>
            <a:ext cx="0" cy="4007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026773" y="2502136"/>
            <a:ext cx="0" cy="4007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402558" y="2502136"/>
            <a:ext cx="0" cy="4007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215647" y="676275"/>
            <a:ext cx="8633078" cy="133349"/>
            <a:chOff x="3198250" y="6438957"/>
            <a:chExt cx="2005479" cy="326873"/>
          </a:xfrm>
        </p:grpSpPr>
        <p:sp>
          <p:nvSpPr>
            <p:cNvPr id="36" name="Rectangle 35"/>
            <p:cNvSpPr/>
            <p:nvPr/>
          </p:nvSpPr>
          <p:spPr>
            <a:xfrm>
              <a:off x="3198391" y="6572764"/>
              <a:ext cx="2005335" cy="114806"/>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37" name="Rectangle 36"/>
            <p:cNvSpPr/>
            <p:nvPr/>
          </p:nvSpPr>
          <p:spPr>
            <a:xfrm>
              <a:off x="3199217" y="6522711"/>
              <a:ext cx="2004512" cy="78791"/>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42" name="Rectangle 41"/>
            <p:cNvSpPr/>
            <p:nvPr/>
          </p:nvSpPr>
          <p:spPr>
            <a:xfrm>
              <a:off x="3199077" y="6438957"/>
              <a:ext cx="2004512" cy="81874"/>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43" name="Rectangle 42"/>
            <p:cNvSpPr/>
            <p:nvPr/>
          </p:nvSpPr>
          <p:spPr>
            <a:xfrm>
              <a:off x="3198250" y="6689658"/>
              <a:ext cx="2005335" cy="76172"/>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grpSp>
      <p:sp>
        <p:nvSpPr>
          <p:cNvPr id="16" name="Rectangle 15"/>
          <p:cNvSpPr/>
          <p:nvPr/>
        </p:nvSpPr>
        <p:spPr>
          <a:xfrm>
            <a:off x="152399" y="200025"/>
            <a:ext cx="6410325" cy="523220"/>
          </a:xfrm>
          <a:prstGeom prst="rect">
            <a:avLst/>
          </a:prstGeom>
        </p:spPr>
        <p:txBody>
          <a:bodyPr wrap="square">
            <a:spAutoFit/>
          </a:bodyPr>
          <a:lstStyle/>
          <a:p>
            <a:pPr defTabSz="623659"/>
            <a:r>
              <a:rPr lang="en-CA" sz="2800" b="1" dirty="0" smtClean="0">
                <a:solidFill>
                  <a:schemeClr val="tx2"/>
                </a:solidFill>
                <a:cs typeface="Arial" panose="020B0604020202020204" pitchFamily="34" charset="0"/>
              </a:rPr>
              <a:t>Role-based cloud training </a:t>
            </a:r>
            <a:r>
              <a:rPr lang="en-CA" sz="2800" b="1" dirty="0">
                <a:solidFill>
                  <a:schemeClr val="tx2"/>
                </a:solidFill>
                <a:cs typeface="Arial" panose="020B0604020202020204" pitchFamily="34" charset="0"/>
              </a:rPr>
              <a:t>&amp; </a:t>
            </a:r>
            <a:r>
              <a:rPr lang="en-CA" sz="2800" b="1" dirty="0" smtClean="0">
                <a:solidFill>
                  <a:schemeClr val="tx2"/>
                </a:solidFill>
                <a:cs typeface="Arial" panose="020B0604020202020204" pitchFamily="34" charset="0"/>
              </a:rPr>
              <a:t>certification </a:t>
            </a:r>
            <a:endParaRPr lang="en-CA" sz="2800" b="1" dirty="0">
              <a:solidFill>
                <a:schemeClr val="tx2"/>
              </a:solidFill>
              <a:cs typeface="Arial" panose="020B0604020202020204" pitchFamily="34" charset="0"/>
            </a:endParaRPr>
          </a:p>
        </p:txBody>
      </p:sp>
    </p:spTree>
    <p:extLst>
      <p:ext uri="{BB962C8B-B14F-4D97-AF65-F5344CB8AC3E}">
        <p14:creationId xmlns:p14="http://schemas.microsoft.com/office/powerpoint/2010/main" val="2171100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828675"/>
            <a:ext cx="9153525" cy="6029325"/>
          </a:xfrm>
        </p:spPr>
        <p:txBody>
          <a:bodyPr>
            <a:normAutofit fontScale="25000" lnSpcReduction="20000"/>
          </a:bodyPr>
          <a:lstStyle/>
          <a:p>
            <a:pPr marL="0" indent="0">
              <a:buNone/>
            </a:pPr>
            <a:r>
              <a:rPr lang="en-CA" sz="4800" dirty="0">
                <a:solidFill>
                  <a:schemeClr val="tx2"/>
                </a:solidFill>
              </a:rPr>
              <a:t>Initial training </a:t>
            </a:r>
            <a:r>
              <a:rPr lang="en-CA" sz="4800" dirty="0" smtClean="0">
                <a:solidFill>
                  <a:schemeClr val="tx2"/>
                </a:solidFill>
              </a:rPr>
              <a:t>budget: </a:t>
            </a:r>
            <a:r>
              <a:rPr lang="en-CA" sz="4800" b="1" dirty="0">
                <a:solidFill>
                  <a:schemeClr val="tx2"/>
                </a:solidFill>
              </a:rPr>
              <a:t>$</a:t>
            </a:r>
            <a:r>
              <a:rPr lang="en-CA" sz="4800" b="1" dirty="0" smtClean="0">
                <a:solidFill>
                  <a:schemeClr val="tx2"/>
                </a:solidFill>
              </a:rPr>
              <a:t>500K</a:t>
            </a:r>
          </a:p>
          <a:p>
            <a:pPr marL="0" indent="0">
              <a:buNone/>
            </a:pPr>
            <a:r>
              <a:rPr lang="en-CA" sz="4800" dirty="0" smtClean="0">
                <a:solidFill>
                  <a:schemeClr val="tx2"/>
                </a:solidFill>
              </a:rPr>
              <a:t>Total spent: </a:t>
            </a:r>
            <a:r>
              <a:rPr lang="en-CA" sz="4800" b="1" dirty="0">
                <a:solidFill>
                  <a:schemeClr val="tx2"/>
                </a:solidFill>
              </a:rPr>
              <a:t>$</a:t>
            </a:r>
            <a:r>
              <a:rPr lang="en-CA" sz="4800" b="1" dirty="0" smtClean="0">
                <a:solidFill>
                  <a:schemeClr val="tx2"/>
                </a:solidFill>
              </a:rPr>
              <a:t>259,860.30</a:t>
            </a:r>
          </a:p>
          <a:p>
            <a:pPr marL="0" indent="0">
              <a:buNone/>
            </a:pPr>
            <a:r>
              <a:rPr lang="en-CA" sz="4800" dirty="0" smtClean="0">
                <a:solidFill>
                  <a:schemeClr val="tx2"/>
                </a:solidFill>
              </a:rPr>
              <a:t>2020-2021 training summary: </a:t>
            </a:r>
            <a:r>
              <a:rPr lang="en-CA" sz="4800" b="1" dirty="0" smtClean="0">
                <a:solidFill>
                  <a:schemeClr val="tx2"/>
                </a:solidFill>
              </a:rPr>
              <a:t>12 training offerings confirmed/scheduled to run</a:t>
            </a:r>
            <a:r>
              <a:rPr lang="en-CA" sz="4800" dirty="0" smtClean="0"/>
              <a:t/>
            </a:r>
            <a:br>
              <a:rPr lang="en-CA" sz="4800" dirty="0" smtClean="0"/>
            </a:br>
            <a:endParaRPr lang="en-CA" sz="4800" dirty="0" smtClean="0"/>
          </a:p>
          <a:p>
            <a:pPr marL="0" indent="0">
              <a:buNone/>
            </a:pPr>
            <a:r>
              <a:rPr lang="en-CA" sz="4800" b="1" dirty="0" smtClean="0">
                <a:hlinkClick r:id="rId3"/>
              </a:rPr>
              <a:t>CloudAcademy.com</a:t>
            </a:r>
            <a:r>
              <a:rPr lang="en-CA" sz="4800" b="1" dirty="0" smtClean="0"/>
              <a:t> </a:t>
            </a:r>
            <a:r>
              <a:rPr lang="en-CA" sz="4800" b="1" dirty="0" smtClean="0">
                <a:solidFill>
                  <a:schemeClr val="tx2"/>
                </a:solidFill>
              </a:rPr>
              <a:t>licenses (28)</a:t>
            </a:r>
            <a:r>
              <a:rPr lang="en-CA" sz="4800" dirty="0" smtClean="0">
                <a:solidFill>
                  <a:schemeClr val="tx2"/>
                </a:solidFill>
              </a:rPr>
              <a:t/>
            </a:r>
            <a:br>
              <a:rPr lang="en-CA" sz="4800" dirty="0" smtClean="0">
                <a:solidFill>
                  <a:schemeClr val="tx2"/>
                </a:solidFill>
              </a:rPr>
            </a:br>
            <a:endParaRPr lang="en-CA" sz="4800" dirty="0" smtClean="0">
              <a:solidFill>
                <a:schemeClr val="tx2"/>
              </a:solidFill>
            </a:endParaRPr>
          </a:p>
          <a:p>
            <a:pPr lvl="1"/>
            <a:r>
              <a:rPr lang="en-CA" sz="4800" dirty="0" smtClean="0">
                <a:solidFill>
                  <a:schemeClr val="tx2"/>
                </a:solidFill>
              </a:rPr>
              <a:t>Valid from Dec.21.2020 to Dec.21.2021</a:t>
            </a:r>
          </a:p>
          <a:p>
            <a:pPr lvl="1"/>
            <a:r>
              <a:rPr lang="en-CA" sz="4800" dirty="0" smtClean="0">
                <a:solidFill>
                  <a:schemeClr val="tx2"/>
                </a:solidFill>
              </a:rPr>
              <a:t>Number of interested participants: 38</a:t>
            </a:r>
          </a:p>
          <a:p>
            <a:pPr lvl="1"/>
            <a:r>
              <a:rPr lang="en-CA" sz="4800" dirty="0" smtClean="0">
                <a:solidFill>
                  <a:schemeClr val="tx2"/>
                </a:solidFill>
              </a:rPr>
              <a:t>Received 28 licenses  + 1 global admin license (licenses will be reassigned to give everyone a chance to use the platform)</a:t>
            </a:r>
          </a:p>
          <a:p>
            <a:pPr lvl="1"/>
            <a:endParaRPr lang="en-CA" sz="4800" dirty="0" smtClean="0">
              <a:solidFill>
                <a:schemeClr val="tx2"/>
              </a:solidFill>
            </a:endParaRPr>
          </a:p>
          <a:p>
            <a:pPr marL="0" indent="0">
              <a:buNone/>
            </a:pPr>
            <a:r>
              <a:rPr lang="en-CA" sz="4800" b="1" dirty="0" smtClean="0">
                <a:solidFill>
                  <a:schemeClr val="tx2"/>
                </a:solidFill>
              </a:rPr>
              <a:t>Microsoft Azure Training (January and February 2021)</a:t>
            </a:r>
            <a:r>
              <a:rPr lang="en-CA" sz="4800" dirty="0" smtClean="0">
                <a:solidFill>
                  <a:schemeClr val="tx2"/>
                </a:solidFill>
              </a:rPr>
              <a:t/>
            </a:r>
            <a:br>
              <a:rPr lang="en-CA" sz="4800" dirty="0" smtClean="0">
                <a:solidFill>
                  <a:schemeClr val="tx2"/>
                </a:solidFill>
              </a:rPr>
            </a:br>
            <a:endParaRPr lang="en-CA" sz="4800" dirty="0" smtClean="0">
              <a:solidFill>
                <a:schemeClr val="tx2"/>
              </a:solidFill>
            </a:endParaRPr>
          </a:p>
          <a:p>
            <a:pPr lvl="1"/>
            <a:r>
              <a:rPr lang="en-CA" sz="4800" dirty="0" smtClean="0">
                <a:solidFill>
                  <a:schemeClr val="tx2"/>
                </a:solidFill>
              </a:rPr>
              <a:t>1 instructor-led course: Developing Solutions for Azure AZ-204  – 52 participants registered </a:t>
            </a:r>
            <a:endParaRPr lang="en-CA" sz="4800" dirty="0">
              <a:solidFill>
                <a:schemeClr val="tx2"/>
              </a:solidFill>
            </a:endParaRPr>
          </a:p>
          <a:p>
            <a:pPr lvl="1"/>
            <a:r>
              <a:rPr lang="en-CA" sz="4800" dirty="0" smtClean="0">
                <a:solidFill>
                  <a:schemeClr val="tx2"/>
                </a:solidFill>
              </a:rPr>
              <a:t>2 Cloud Workshops through Proactive Service Hours:</a:t>
            </a:r>
          </a:p>
          <a:p>
            <a:pPr lvl="2"/>
            <a:r>
              <a:rPr lang="fr-FR" sz="4800" dirty="0">
                <a:solidFill>
                  <a:schemeClr val="tx2"/>
                </a:solidFill>
              </a:rPr>
              <a:t>MS Endpoint Management, Intune, Autopilot</a:t>
            </a:r>
          </a:p>
          <a:p>
            <a:pPr lvl="2"/>
            <a:r>
              <a:rPr lang="en-CA" sz="4800" dirty="0">
                <a:solidFill>
                  <a:schemeClr val="tx2"/>
                </a:solidFill>
              </a:rPr>
              <a:t>Administering Relational Databases on Microsoft Azure (DP-300T00</a:t>
            </a:r>
            <a:r>
              <a:rPr lang="en-CA" sz="4800" dirty="0" smtClean="0">
                <a:solidFill>
                  <a:schemeClr val="tx2"/>
                </a:solidFill>
              </a:rPr>
              <a:t>)</a:t>
            </a:r>
            <a:br>
              <a:rPr lang="en-CA" sz="4800" dirty="0" smtClean="0">
                <a:solidFill>
                  <a:schemeClr val="tx2"/>
                </a:solidFill>
              </a:rPr>
            </a:br>
            <a:endParaRPr lang="en-CA" sz="4800" dirty="0">
              <a:solidFill>
                <a:schemeClr val="tx2"/>
              </a:solidFill>
            </a:endParaRPr>
          </a:p>
          <a:p>
            <a:pPr marL="0" indent="0">
              <a:buNone/>
            </a:pPr>
            <a:r>
              <a:rPr lang="en-CA" sz="4800" b="1" dirty="0">
                <a:solidFill>
                  <a:schemeClr val="tx2"/>
                </a:solidFill>
              </a:rPr>
              <a:t>Cloud Credential Council (CCC) – vendor neutral cloud training </a:t>
            </a:r>
            <a:r>
              <a:rPr lang="en-CA" sz="4800" b="1" dirty="0" smtClean="0">
                <a:solidFill>
                  <a:schemeClr val="tx2"/>
                </a:solidFill>
              </a:rPr>
              <a:t>provider (3 course during February </a:t>
            </a:r>
            <a:r>
              <a:rPr lang="en-CA" sz="4800" b="1" dirty="0">
                <a:solidFill>
                  <a:schemeClr val="tx2"/>
                </a:solidFill>
              </a:rPr>
              <a:t>and March 2021</a:t>
            </a:r>
            <a:r>
              <a:rPr lang="en-CA" sz="4800" b="1" dirty="0" smtClean="0">
                <a:solidFill>
                  <a:schemeClr val="tx2"/>
                </a:solidFill>
              </a:rPr>
              <a:t>)</a:t>
            </a:r>
            <a:br>
              <a:rPr lang="en-CA" sz="4800" b="1" dirty="0" smtClean="0">
                <a:solidFill>
                  <a:schemeClr val="tx2"/>
                </a:solidFill>
              </a:rPr>
            </a:br>
            <a:endParaRPr lang="en-CA" sz="4800" b="1" dirty="0">
              <a:solidFill>
                <a:schemeClr val="tx2"/>
              </a:solidFill>
            </a:endParaRPr>
          </a:p>
          <a:p>
            <a:pPr lvl="1"/>
            <a:r>
              <a:rPr lang="en-CA" sz="4800" dirty="0">
                <a:solidFill>
                  <a:schemeClr val="tx2"/>
                </a:solidFill>
              </a:rPr>
              <a:t>Cloud Technology Associate+ - 25 participants</a:t>
            </a:r>
          </a:p>
          <a:p>
            <a:pPr lvl="1"/>
            <a:r>
              <a:rPr lang="en-CA" sz="4800" dirty="0">
                <a:solidFill>
                  <a:schemeClr val="tx2"/>
                </a:solidFill>
              </a:rPr>
              <a:t>Big Data Foundations Certification – 8 participants</a:t>
            </a:r>
          </a:p>
          <a:p>
            <a:pPr lvl="1"/>
            <a:r>
              <a:rPr lang="en-CA" sz="4800" dirty="0">
                <a:solidFill>
                  <a:schemeClr val="tx2"/>
                </a:solidFill>
              </a:rPr>
              <a:t>Internet of Things Foundation Certification – 5 </a:t>
            </a:r>
            <a:r>
              <a:rPr lang="en-CA" sz="4800" dirty="0" smtClean="0">
                <a:solidFill>
                  <a:schemeClr val="tx2"/>
                </a:solidFill>
              </a:rPr>
              <a:t>participants</a:t>
            </a:r>
            <a:br>
              <a:rPr lang="en-CA" sz="4800" dirty="0" smtClean="0">
                <a:solidFill>
                  <a:schemeClr val="tx2"/>
                </a:solidFill>
              </a:rPr>
            </a:br>
            <a:endParaRPr lang="en-CA" sz="4800" dirty="0" smtClean="0">
              <a:solidFill>
                <a:schemeClr val="tx2"/>
              </a:solidFill>
            </a:endParaRPr>
          </a:p>
          <a:p>
            <a:pPr marL="0" indent="0">
              <a:buNone/>
            </a:pPr>
            <a:r>
              <a:rPr lang="en-CA" sz="4800" b="1" dirty="0">
                <a:solidFill>
                  <a:schemeClr val="tx2"/>
                </a:solidFill>
              </a:rPr>
              <a:t>AWS Cloud Training </a:t>
            </a:r>
            <a:r>
              <a:rPr lang="en-CA" sz="4800" b="1" dirty="0" smtClean="0">
                <a:solidFill>
                  <a:schemeClr val="tx2"/>
                </a:solidFill>
              </a:rPr>
              <a:t>(</a:t>
            </a:r>
            <a:r>
              <a:rPr lang="en-CA" sz="4800" b="1" dirty="0">
                <a:solidFill>
                  <a:schemeClr val="tx2"/>
                </a:solidFill>
              </a:rPr>
              <a:t>6 courses during February and March 2021) </a:t>
            </a:r>
            <a:br>
              <a:rPr lang="en-CA" sz="4800" b="1" dirty="0">
                <a:solidFill>
                  <a:schemeClr val="tx2"/>
                </a:solidFill>
              </a:rPr>
            </a:br>
            <a:endParaRPr lang="en-CA" sz="4800" b="1" dirty="0">
              <a:solidFill>
                <a:schemeClr val="tx2"/>
              </a:solidFill>
            </a:endParaRPr>
          </a:p>
          <a:p>
            <a:pPr lvl="1"/>
            <a:r>
              <a:rPr lang="en-CA" sz="4800" dirty="0">
                <a:solidFill>
                  <a:schemeClr val="tx2"/>
                </a:solidFill>
              </a:rPr>
              <a:t>Cloud Technical Essentials – 50 participants</a:t>
            </a:r>
          </a:p>
          <a:p>
            <a:pPr lvl="1"/>
            <a:r>
              <a:rPr lang="en-CA" sz="4800" dirty="0">
                <a:solidFill>
                  <a:schemeClr val="tx2"/>
                </a:solidFill>
              </a:rPr>
              <a:t>AWS Security Essentials – 25 participants </a:t>
            </a:r>
          </a:p>
          <a:p>
            <a:pPr lvl="1"/>
            <a:r>
              <a:rPr lang="en-CA" sz="4800" dirty="0">
                <a:solidFill>
                  <a:schemeClr val="tx2"/>
                </a:solidFill>
              </a:rPr>
              <a:t>Architecting on AWS – 25 participants (new)</a:t>
            </a:r>
          </a:p>
          <a:p>
            <a:pPr lvl="1"/>
            <a:r>
              <a:rPr lang="en-CA" sz="4800" dirty="0">
                <a:solidFill>
                  <a:schemeClr val="tx2"/>
                </a:solidFill>
              </a:rPr>
              <a:t>Security Engineering – 25 participants (new)</a:t>
            </a:r>
          </a:p>
          <a:p>
            <a:pPr lvl="1"/>
            <a:r>
              <a:rPr lang="en-CA" sz="4800" dirty="0">
                <a:solidFill>
                  <a:schemeClr val="tx2"/>
                </a:solidFill>
              </a:rPr>
              <a:t>Systems Operations on AWS – 15 participants (new)</a:t>
            </a:r>
          </a:p>
          <a:p>
            <a:pPr lvl="1"/>
            <a:endParaRPr lang="en-CA" sz="4800" dirty="0" smtClean="0">
              <a:solidFill>
                <a:schemeClr val="tx2"/>
              </a:solidFill>
            </a:endParaRPr>
          </a:p>
          <a:p>
            <a:pPr lvl="1"/>
            <a:endParaRPr lang="en-CA" sz="4800" dirty="0" smtClean="0"/>
          </a:p>
          <a:p>
            <a:pPr lvl="1"/>
            <a:endParaRPr lang="en-CA" dirty="0" smtClean="0"/>
          </a:p>
          <a:p>
            <a:pPr marL="306777" lvl="1" indent="0">
              <a:buNone/>
            </a:pPr>
            <a:endParaRPr lang="en-CA" dirty="0"/>
          </a:p>
          <a:p>
            <a:pPr lvl="1"/>
            <a:endParaRPr lang="en-CA" dirty="0"/>
          </a:p>
        </p:txBody>
      </p:sp>
      <p:sp>
        <p:nvSpPr>
          <p:cNvPr id="4" name="Slide Number Placeholder 3"/>
          <p:cNvSpPr>
            <a:spLocks noGrp="1"/>
          </p:cNvSpPr>
          <p:nvPr>
            <p:ph type="sldNum" sz="quarter" idx="12"/>
          </p:nvPr>
        </p:nvSpPr>
        <p:spPr>
          <a:xfrm>
            <a:off x="6553200" y="6384927"/>
            <a:ext cx="2057400" cy="365125"/>
          </a:xfrm>
        </p:spPr>
        <p:txBody>
          <a:bodyPr/>
          <a:lstStyle/>
          <a:p>
            <a:fld id="{ECE35456-0581-488D-B76E-D688A8F61073}" type="slidenum">
              <a:rPr lang="en-CA" smtClean="0"/>
              <a:t>7</a:t>
            </a:fld>
            <a:endParaRPr lang="en-CA" dirty="0"/>
          </a:p>
        </p:txBody>
      </p:sp>
      <p:grpSp>
        <p:nvGrpSpPr>
          <p:cNvPr id="6" name="Group 5"/>
          <p:cNvGrpSpPr/>
          <p:nvPr/>
        </p:nvGrpSpPr>
        <p:grpSpPr>
          <a:xfrm>
            <a:off x="291847" y="619125"/>
            <a:ext cx="8633078" cy="133349"/>
            <a:chOff x="3198250" y="6438957"/>
            <a:chExt cx="2005479" cy="326873"/>
          </a:xfrm>
        </p:grpSpPr>
        <p:sp>
          <p:nvSpPr>
            <p:cNvPr id="7" name="Rectangle 6"/>
            <p:cNvSpPr/>
            <p:nvPr/>
          </p:nvSpPr>
          <p:spPr>
            <a:xfrm>
              <a:off x="3198391" y="6572764"/>
              <a:ext cx="2005335" cy="114806"/>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8" name="Rectangle 7"/>
            <p:cNvSpPr/>
            <p:nvPr/>
          </p:nvSpPr>
          <p:spPr>
            <a:xfrm>
              <a:off x="3199217" y="6522711"/>
              <a:ext cx="2004512" cy="78791"/>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9" name="Rectangle 8"/>
            <p:cNvSpPr/>
            <p:nvPr/>
          </p:nvSpPr>
          <p:spPr>
            <a:xfrm>
              <a:off x="3199077" y="6438957"/>
              <a:ext cx="2004512" cy="81874"/>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10" name="Rectangle 9"/>
            <p:cNvSpPr/>
            <p:nvPr/>
          </p:nvSpPr>
          <p:spPr>
            <a:xfrm>
              <a:off x="3198250" y="6689658"/>
              <a:ext cx="2005335" cy="76172"/>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grpSp>
      <p:sp>
        <p:nvSpPr>
          <p:cNvPr id="2" name="TextBox 1"/>
          <p:cNvSpPr txBox="1"/>
          <p:nvPr/>
        </p:nvSpPr>
        <p:spPr>
          <a:xfrm>
            <a:off x="295275" y="123825"/>
            <a:ext cx="7048500" cy="523220"/>
          </a:xfrm>
          <a:prstGeom prst="rect">
            <a:avLst/>
          </a:prstGeom>
          <a:noFill/>
        </p:spPr>
        <p:txBody>
          <a:bodyPr wrap="square" rtlCol="0">
            <a:spAutoFit/>
          </a:bodyPr>
          <a:lstStyle/>
          <a:p>
            <a:r>
              <a:rPr lang="en-CA" sz="2800" b="1" dirty="0" smtClean="0">
                <a:solidFill>
                  <a:schemeClr val="tx2"/>
                </a:solidFill>
              </a:rPr>
              <a:t>Summary of organized training for 2020-2021</a:t>
            </a:r>
            <a:endParaRPr lang="en-CA" sz="2800" b="1" dirty="0">
              <a:solidFill>
                <a:schemeClr val="tx2"/>
              </a:solidFill>
            </a:endParaRPr>
          </a:p>
        </p:txBody>
      </p:sp>
    </p:spTree>
    <p:extLst>
      <p:ext uri="{BB962C8B-B14F-4D97-AF65-F5344CB8AC3E}">
        <p14:creationId xmlns:p14="http://schemas.microsoft.com/office/powerpoint/2010/main" val="2246477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vert="horz" lIns="91440" tIns="45720" rIns="91440" bIns="45720" rtlCol="0" anchor="ctr"/>
          <a:lstStyle/>
          <a:p>
            <a:fld id="{ECE35456-0581-488D-B76E-D688A8F61073}" type="slidenum">
              <a:rPr lang="en-CA" sz="1000">
                <a:solidFill>
                  <a:schemeClr val="tx1"/>
                </a:solidFill>
              </a:rPr>
              <a:pPr/>
              <a:t>8</a:t>
            </a:fld>
            <a:endParaRPr lang="en-CA" sz="1000" dirty="0">
              <a:solidFill>
                <a:schemeClr val="tx1"/>
              </a:soli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936" y="6422693"/>
            <a:ext cx="1261603" cy="232441"/>
          </a:xfrm>
          <a:prstGeom prst="rect">
            <a:avLst/>
          </a:prstGeom>
        </p:spPr>
      </p:pic>
      <p:sp>
        <p:nvSpPr>
          <p:cNvPr id="3" name="TextBox 2"/>
          <p:cNvSpPr txBox="1"/>
          <p:nvPr/>
        </p:nvSpPr>
        <p:spPr>
          <a:xfrm>
            <a:off x="201233" y="934963"/>
            <a:ext cx="9106439" cy="4801314"/>
          </a:xfrm>
          <a:prstGeom prst="rect">
            <a:avLst/>
          </a:prstGeom>
          <a:noFill/>
        </p:spPr>
        <p:txBody>
          <a:bodyPr wrap="square" rtlCol="0">
            <a:spAutoFit/>
          </a:bodyPr>
          <a:lstStyle/>
          <a:p>
            <a:endParaRPr lang="en-CA" b="1" dirty="0" smtClean="0">
              <a:solidFill>
                <a:schemeClr val="tx2"/>
              </a:solidFill>
            </a:endParaRPr>
          </a:p>
          <a:p>
            <a:r>
              <a:rPr lang="en-CA" sz="2000" b="1" dirty="0">
                <a:solidFill>
                  <a:schemeClr val="tx2"/>
                </a:solidFill>
              </a:rPr>
              <a:t>Cloud training waitlist (new fiscal)</a:t>
            </a:r>
          </a:p>
          <a:p>
            <a:pPr marL="914400" lvl="1" indent="-457200">
              <a:buFont typeface="Arial" panose="020B0604020202020204" pitchFamily="34" charset="0"/>
              <a:buChar char="•"/>
            </a:pPr>
            <a:r>
              <a:rPr lang="en-CA" sz="1600" dirty="0">
                <a:solidFill>
                  <a:schemeClr val="tx2"/>
                </a:solidFill>
              </a:rPr>
              <a:t>All training requirements captured in October 2020 will be used when organizing courses next fiscal</a:t>
            </a:r>
            <a:r>
              <a:rPr lang="en-CA" sz="2200" dirty="0">
                <a:solidFill>
                  <a:schemeClr val="tx2"/>
                </a:solidFill>
              </a:rPr>
              <a:t/>
            </a:r>
            <a:br>
              <a:rPr lang="en-CA" sz="2200" dirty="0">
                <a:solidFill>
                  <a:schemeClr val="tx2"/>
                </a:solidFill>
              </a:rPr>
            </a:br>
            <a:endParaRPr lang="en-CA" sz="2200" dirty="0">
              <a:solidFill>
                <a:schemeClr val="tx2"/>
              </a:solidFill>
            </a:endParaRPr>
          </a:p>
          <a:p>
            <a:r>
              <a:rPr lang="en-CA" sz="2000" b="1" dirty="0">
                <a:solidFill>
                  <a:schemeClr val="tx2"/>
                </a:solidFill>
              </a:rPr>
              <a:t>Free cloud training</a:t>
            </a:r>
          </a:p>
          <a:p>
            <a:pPr marL="800100" lvl="1" indent="-342900">
              <a:buFont typeface="Arial" panose="020B0604020202020204" pitchFamily="34" charset="0"/>
              <a:buChar char="•"/>
            </a:pPr>
            <a:r>
              <a:rPr lang="en-CA" sz="1600" dirty="0">
                <a:solidFill>
                  <a:schemeClr val="tx2"/>
                </a:solidFill>
              </a:rPr>
              <a:t>Microsoft Enterprise Skilling Initiative (ESI) (courses, certifications, online learning)</a:t>
            </a:r>
          </a:p>
          <a:p>
            <a:pPr marL="1257300" lvl="2" indent="-342900">
              <a:buFont typeface="Arial" panose="020B0604020202020204" pitchFamily="34" charset="0"/>
              <a:buChar char="•"/>
            </a:pPr>
            <a:r>
              <a:rPr lang="en-CA" sz="1600" dirty="0">
                <a:solidFill>
                  <a:schemeClr val="tx2"/>
                </a:solidFill>
              </a:rPr>
              <a:t>ESDC’s current agreement with MS gives us </a:t>
            </a:r>
            <a:r>
              <a:rPr lang="en-CA" sz="1600" b="1" dirty="0">
                <a:solidFill>
                  <a:schemeClr val="tx2"/>
                </a:solidFill>
              </a:rPr>
              <a:t>500 exam vouchers for certification</a:t>
            </a:r>
            <a:endParaRPr lang="en-CA" sz="1600" dirty="0">
              <a:solidFill>
                <a:schemeClr val="tx2"/>
              </a:solidFill>
            </a:endParaRPr>
          </a:p>
          <a:p>
            <a:pPr marL="1257300" lvl="2" indent="-342900">
              <a:buFont typeface="Arial" panose="020B0604020202020204" pitchFamily="34" charset="0"/>
              <a:buChar char="•"/>
            </a:pPr>
            <a:r>
              <a:rPr lang="en-CA" sz="1600" dirty="0">
                <a:solidFill>
                  <a:schemeClr val="tx2"/>
                </a:solidFill>
              </a:rPr>
              <a:t>MS ESI portal demo will be scheduled later this month (date to be confirmed)</a:t>
            </a:r>
            <a:br>
              <a:rPr lang="en-CA" sz="1600" dirty="0">
                <a:solidFill>
                  <a:schemeClr val="tx2"/>
                </a:solidFill>
              </a:rPr>
            </a:br>
            <a:endParaRPr lang="en-CA" sz="1600" dirty="0">
              <a:solidFill>
                <a:schemeClr val="tx2"/>
              </a:solidFill>
            </a:endParaRPr>
          </a:p>
          <a:p>
            <a:pPr marL="914400" lvl="1" indent="-457200">
              <a:buFont typeface="Arial" panose="020B0604020202020204" pitchFamily="34" charset="0"/>
              <a:buChar char="•"/>
            </a:pPr>
            <a:r>
              <a:rPr lang="en-CA" sz="1600" dirty="0">
                <a:solidFill>
                  <a:schemeClr val="tx2"/>
                </a:solidFill>
              </a:rPr>
              <a:t>AWS cloud training (videos/digital training, classroom training and blog posts)</a:t>
            </a:r>
          </a:p>
          <a:p>
            <a:pPr marL="1371600" lvl="2" indent="-457200">
              <a:buFont typeface="Arial" panose="020B0604020202020204" pitchFamily="34" charset="0"/>
              <a:buChar char="•"/>
            </a:pPr>
            <a:r>
              <a:rPr lang="en-CA" sz="1600" dirty="0">
                <a:solidFill>
                  <a:schemeClr val="tx2"/>
                </a:solidFill>
              </a:rPr>
              <a:t>AWS Skilling Guild</a:t>
            </a:r>
          </a:p>
          <a:p>
            <a:r>
              <a:rPr lang="en-CA" sz="2200" dirty="0">
                <a:solidFill>
                  <a:schemeClr val="tx2"/>
                </a:solidFill>
              </a:rPr>
              <a:t/>
            </a:r>
            <a:br>
              <a:rPr lang="en-CA" sz="2200" dirty="0">
                <a:solidFill>
                  <a:schemeClr val="tx2"/>
                </a:solidFill>
              </a:rPr>
            </a:br>
            <a:r>
              <a:rPr lang="en-CA" sz="2000" b="1" dirty="0">
                <a:solidFill>
                  <a:schemeClr val="tx2"/>
                </a:solidFill>
              </a:rPr>
              <a:t>ESDC’s multi-year cloud training plan 2021 and beyond</a:t>
            </a:r>
          </a:p>
          <a:p>
            <a:pPr marL="800100" lvl="1" indent="-342900">
              <a:buFont typeface="Arial" panose="020B0604020202020204" pitchFamily="34" charset="0"/>
              <a:buChar char="•"/>
            </a:pPr>
            <a:r>
              <a:rPr lang="en-CA" sz="1600" dirty="0">
                <a:solidFill>
                  <a:schemeClr val="tx2"/>
                </a:solidFill>
              </a:rPr>
              <a:t>ESDC’s multi-year cloud training plan has been developed and outlines role-based cloud training and certification pathways</a:t>
            </a:r>
          </a:p>
          <a:p>
            <a:pPr marL="800100" lvl="1" indent="-342900">
              <a:buFont typeface="Arial" panose="020B0604020202020204" pitchFamily="34" charset="0"/>
              <a:buChar char="•"/>
            </a:pPr>
            <a:r>
              <a:rPr lang="en-CA" sz="1600" dirty="0" smtClean="0">
                <a:solidFill>
                  <a:schemeClr val="tx2"/>
                </a:solidFill>
              </a:rPr>
              <a:t>Announcement to follow in the spring </a:t>
            </a:r>
            <a:endParaRPr lang="fr-CA" sz="1600" dirty="0"/>
          </a:p>
        </p:txBody>
      </p:sp>
      <p:grpSp>
        <p:nvGrpSpPr>
          <p:cNvPr id="6" name="Group 5"/>
          <p:cNvGrpSpPr/>
          <p:nvPr/>
        </p:nvGrpSpPr>
        <p:grpSpPr>
          <a:xfrm>
            <a:off x="234697" y="657225"/>
            <a:ext cx="8633078" cy="133349"/>
            <a:chOff x="3198250" y="6438957"/>
            <a:chExt cx="2005479" cy="326873"/>
          </a:xfrm>
        </p:grpSpPr>
        <p:sp>
          <p:nvSpPr>
            <p:cNvPr id="7" name="Rectangle 6"/>
            <p:cNvSpPr/>
            <p:nvPr/>
          </p:nvSpPr>
          <p:spPr>
            <a:xfrm>
              <a:off x="3198391" y="6572764"/>
              <a:ext cx="2005335" cy="114806"/>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8" name="Rectangle 7"/>
            <p:cNvSpPr/>
            <p:nvPr/>
          </p:nvSpPr>
          <p:spPr>
            <a:xfrm>
              <a:off x="3199217" y="6522711"/>
              <a:ext cx="2004512" cy="78791"/>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9" name="Rectangle 8"/>
            <p:cNvSpPr/>
            <p:nvPr/>
          </p:nvSpPr>
          <p:spPr>
            <a:xfrm>
              <a:off x="3199077" y="6438957"/>
              <a:ext cx="2004512" cy="81874"/>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10" name="Rectangle 9"/>
            <p:cNvSpPr/>
            <p:nvPr/>
          </p:nvSpPr>
          <p:spPr>
            <a:xfrm>
              <a:off x="3198250" y="6689658"/>
              <a:ext cx="2005335" cy="76172"/>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grpSp>
      <p:sp>
        <p:nvSpPr>
          <p:cNvPr id="4" name="TextBox 3"/>
          <p:cNvSpPr txBox="1"/>
          <p:nvPr/>
        </p:nvSpPr>
        <p:spPr>
          <a:xfrm>
            <a:off x="266700" y="161925"/>
            <a:ext cx="5763710" cy="523220"/>
          </a:xfrm>
          <a:prstGeom prst="rect">
            <a:avLst/>
          </a:prstGeom>
          <a:noFill/>
        </p:spPr>
        <p:txBody>
          <a:bodyPr wrap="square" rtlCol="0">
            <a:spAutoFit/>
          </a:bodyPr>
          <a:lstStyle/>
          <a:p>
            <a:r>
              <a:rPr lang="en-CA" sz="2800" b="1" dirty="0" smtClean="0">
                <a:solidFill>
                  <a:schemeClr val="tx2"/>
                </a:solidFill>
              </a:rPr>
              <a:t>Cloud training waitlist 2020-2021</a:t>
            </a:r>
            <a:endParaRPr lang="en-CA" sz="2800" b="1" dirty="0">
              <a:solidFill>
                <a:schemeClr val="tx2"/>
              </a:solidFill>
            </a:endParaRPr>
          </a:p>
        </p:txBody>
      </p:sp>
    </p:spTree>
    <p:extLst>
      <p:ext uri="{BB962C8B-B14F-4D97-AF65-F5344CB8AC3E}">
        <p14:creationId xmlns:p14="http://schemas.microsoft.com/office/powerpoint/2010/main" val="190830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1092200"/>
            <a:ext cx="7886700" cy="4351338"/>
          </a:xfrm>
        </p:spPr>
        <p:txBody>
          <a:bodyPr>
            <a:normAutofit/>
          </a:bodyPr>
          <a:lstStyle/>
          <a:p>
            <a:r>
              <a:rPr lang="en-CA" sz="2000" b="1" dirty="0" smtClean="0">
                <a:solidFill>
                  <a:schemeClr val="tx2"/>
                </a:solidFill>
              </a:rPr>
              <a:t>For more information:</a:t>
            </a:r>
          </a:p>
          <a:p>
            <a:pPr lvl="1"/>
            <a:r>
              <a:rPr lang="en-CA" sz="2000" dirty="0" smtClean="0">
                <a:solidFill>
                  <a:schemeClr val="tx2"/>
                </a:solidFill>
              </a:rPr>
              <a:t>Visit our </a:t>
            </a:r>
            <a:r>
              <a:rPr lang="en-CA" sz="2000" dirty="0" smtClean="0">
                <a:solidFill>
                  <a:schemeClr val="tx2"/>
                </a:solidFill>
                <a:hlinkClick r:id="rId2"/>
              </a:rPr>
              <a:t>CCoE SharePoint site</a:t>
            </a:r>
            <a:endParaRPr lang="en-CA" sz="2000" dirty="0" smtClean="0">
              <a:solidFill>
                <a:schemeClr val="tx2"/>
              </a:solidFill>
            </a:endParaRPr>
          </a:p>
          <a:p>
            <a:pPr lvl="1"/>
            <a:endParaRPr lang="en-CA" sz="2000" dirty="0">
              <a:solidFill>
                <a:schemeClr val="tx2"/>
              </a:solidFill>
            </a:endParaRPr>
          </a:p>
          <a:p>
            <a:pPr marL="306777" lvl="1" indent="0">
              <a:buNone/>
            </a:pPr>
            <a:endParaRPr lang="en-CA" sz="2000" dirty="0" smtClean="0">
              <a:solidFill>
                <a:schemeClr val="tx2"/>
              </a:solidFill>
            </a:endParaRPr>
          </a:p>
          <a:p>
            <a:r>
              <a:rPr lang="en-CA" sz="2000" b="1" dirty="0" smtClean="0">
                <a:solidFill>
                  <a:schemeClr val="tx2"/>
                </a:solidFill>
              </a:rPr>
              <a:t>To get access to cloud, start by emailing</a:t>
            </a:r>
            <a:r>
              <a:rPr lang="en-CA" sz="2000" b="1" dirty="0">
                <a:solidFill>
                  <a:schemeClr val="tx2"/>
                </a:solidFill>
              </a:rPr>
              <a:t>: </a:t>
            </a:r>
            <a:r>
              <a:rPr lang="en-CA" sz="2000" b="1" dirty="0" smtClean="0">
                <a:solidFill>
                  <a:schemeClr val="tx2"/>
                </a:solidFill>
              </a:rPr>
              <a:t/>
            </a:r>
            <a:br>
              <a:rPr lang="en-CA" sz="2000" b="1" dirty="0" smtClean="0">
                <a:solidFill>
                  <a:schemeClr val="tx2"/>
                </a:solidFill>
              </a:rPr>
            </a:br>
            <a:r>
              <a:rPr lang="en-CA" sz="2000" dirty="0" smtClean="0">
                <a:solidFill>
                  <a:schemeClr val="tx2"/>
                </a:solidFill>
                <a:hlinkClick r:id="rId3"/>
              </a:rPr>
              <a:t>EDSC.Infonuagique-Cloud.ESDC1@hrsdc-rhdcc.gc.ca</a:t>
            </a:r>
            <a:r>
              <a:rPr lang="en-CA" sz="2000" dirty="0" smtClean="0">
                <a:solidFill>
                  <a:schemeClr val="tx2"/>
                </a:solidFill>
              </a:rPr>
              <a:t> </a:t>
            </a:r>
            <a:br>
              <a:rPr lang="en-CA" sz="2000" dirty="0" smtClean="0">
                <a:solidFill>
                  <a:schemeClr val="tx2"/>
                </a:solidFill>
              </a:rPr>
            </a:br>
            <a:endParaRPr lang="en-CA" sz="2000" dirty="0" smtClean="0">
              <a:solidFill>
                <a:schemeClr val="tx2"/>
              </a:solidFill>
            </a:endParaRPr>
          </a:p>
          <a:p>
            <a:endParaRPr lang="en-CA" sz="2000" dirty="0">
              <a:solidFill>
                <a:schemeClr val="tx2"/>
              </a:solidFill>
            </a:endParaRPr>
          </a:p>
          <a:p>
            <a:r>
              <a:rPr lang="en-CA" sz="2000" b="1" dirty="0">
                <a:solidFill>
                  <a:schemeClr val="tx2"/>
                </a:solidFill>
              </a:rPr>
              <a:t>Cloud training contact: </a:t>
            </a:r>
            <a:r>
              <a:rPr lang="en-CA" sz="2000" dirty="0" smtClean="0">
                <a:solidFill>
                  <a:schemeClr val="tx2"/>
                </a:solidFill>
              </a:rPr>
              <a:t/>
            </a:r>
            <a:br>
              <a:rPr lang="en-CA" sz="2000" dirty="0" smtClean="0">
                <a:solidFill>
                  <a:schemeClr val="tx2"/>
                </a:solidFill>
              </a:rPr>
            </a:br>
            <a:r>
              <a:rPr lang="en-CA" sz="2000" dirty="0" smtClean="0">
                <a:solidFill>
                  <a:schemeClr val="tx2"/>
                </a:solidFill>
                <a:hlinkClick r:id="rId4"/>
              </a:rPr>
              <a:t>leigh.s.gardner@hrsdc-rhdcc.gc.ca</a:t>
            </a:r>
            <a:r>
              <a:rPr lang="en-CA" sz="2000" dirty="0" smtClean="0">
                <a:solidFill>
                  <a:schemeClr val="tx2"/>
                </a:solidFill>
              </a:rPr>
              <a:t> </a:t>
            </a:r>
          </a:p>
        </p:txBody>
      </p:sp>
      <p:sp>
        <p:nvSpPr>
          <p:cNvPr id="4" name="Slide Number Placeholder 3"/>
          <p:cNvSpPr>
            <a:spLocks noGrp="1"/>
          </p:cNvSpPr>
          <p:nvPr>
            <p:ph type="sldNum" sz="quarter" idx="12"/>
          </p:nvPr>
        </p:nvSpPr>
        <p:spPr/>
        <p:txBody>
          <a:bodyPr/>
          <a:lstStyle/>
          <a:p>
            <a:fld id="{ECE35456-0581-488D-B76E-D688A8F61073}" type="slidenum">
              <a:rPr lang="en-CA" smtClean="0"/>
              <a:t>9</a:t>
            </a:fld>
            <a:endParaRPr lang="en-CA" dirty="0"/>
          </a:p>
        </p:txBody>
      </p:sp>
      <p:grpSp>
        <p:nvGrpSpPr>
          <p:cNvPr id="7" name="Group 6"/>
          <p:cNvGrpSpPr/>
          <p:nvPr/>
        </p:nvGrpSpPr>
        <p:grpSpPr>
          <a:xfrm>
            <a:off x="225172" y="676275"/>
            <a:ext cx="8633078" cy="133349"/>
            <a:chOff x="3198250" y="6438957"/>
            <a:chExt cx="2005479" cy="326873"/>
          </a:xfrm>
        </p:grpSpPr>
        <p:sp>
          <p:nvSpPr>
            <p:cNvPr id="8" name="Rectangle 7"/>
            <p:cNvSpPr/>
            <p:nvPr/>
          </p:nvSpPr>
          <p:spPr>
            <a:xfrm>
              <a:off x="3198391" y="6572764"/>
              <a:ext cx="2005335" cy="114806"/>
            </a:xfrm>
            <a:prstGeom prst="rect">
              <a:avLst/>
            </a:prstGeom>
            <a:solidFill>
              <a:srgbClr val="327DC0"/>
            </a:solidFill>
            <a:ln>
              <a:solidFill>
                <a:srgbClr val="327D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9" name="Rectangle 8"/>
            <p:cNvSpPr/>
            <p:nvPr/>
          </p:nvSpPr>
          <p:spPr>
            <a:xfrm>
              <a:off x="3199217" y="6522711"/>
              <a:ext cx="2004512" cy="78791"/>
            </a:xfrm>
            <a:prstGeom prst="rect">
              <a:avLst/>
            </a:prstGeom>
            <a:solidFill>
              <a:srgbClr val="3F9AEE"/>
            </a:solidFill>
            <a:ln>
              <a:solidFill>
                <a:srgbClr val="3F9AE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10" name="Rectangle 9"/>
            <p:cNvSpPr/>
            <p:nvPr/>
          </p:nvSpPr>
          <p:spPr>
            <a:xfrm>
              <a:off x="3199077" y="6438957"/>
              <a:ext cx="2004512" cy="81874"/>
            </a:xfrm>
            <a:prstGeom prst="rect">
              <a:avLst/>
            </a:prstGeom>
            <a:solidFill>
              <a:srgbClr val="A3E0FF"/>
            </a:solidFill>
            <a:ln>
              <a:solidFill>
                <a:srgbClr val="A3E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sp>
          <p:nvSpPr>
            <p:cNvPr id="11" name="Rectangle 10"/>
            <p:cNvSpPr/>
            <p:nvPr/>
          </p:nvSpPr>
          <p:spPr>
            <a:xfrm>
              <a:off x="3198250" y="6689658"/>
              <a:ext cx="2005335" cy="76172"/>
            </a:xfrm>
            <a:prstGeom prst="rect">
              <a:avLst/>
            </a:prstGeom>
            <a:solidFill>
              <a:srgbClr val="20517D"/>
            </a:solidFill>
            <a:ln>
              <a:solidFill>
                <a:srgbClr val="2051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a:p>
          </p:txBody>
        </p:sp>
      </p:grpSp>
      <p:sp>
        <p:nvSpPr>
          <p:cNvPr id="2" name="TextBox 1"/>
          <p:cNvSpPr txBox="1"/>
          <p:nvPr/>
        </p:nvSpPr>
        <p:spPr>
          <a:xfrm>
            <a:off x="200025" y="142875"/>
            <a:ext cx="7000875" cy="523220"/>
          </a:xfrm>
          <a:prstGeom prst="rect">
            <a:avLst/>
          </a:prstGeom>
          <a:noFill/>
        </p:spPr>
        <p:txBody>
          <a:bodyPr wrap="square" rtlCol="0">
            <a:spAutoFit/>
          </a:bodyPr>
          <a:lstStyle/>
          <a:p>
            <a:r>
              <a:rPr lang="en-CA" sz="2800" b="1" dirty="0" smtClean="0">
                <a:solidFill>
                  <a:schemeClr val="tx2"/>
                </a:solidFill>
              </a:rPr>
              <a:t>Questions, comments and more information </a:t>
            </a:r>
            <a:endParaRPr lang="en-CA" sz="2800" b="1" dirty="0">
              <a:solidFill>
                <a:schemeClr val="tx2"/>
              </a:solidFill>
            </a:endParaRPr>
          </a:p>
        </p:txBody>
      </p:sp>
    </p:spTree>
    <p:extLst>
      <p:ext uri="{BB962C8B-B14F-4D97-AF65-F5344CB8AC3E}">
        <p14:creationId xmlns:p14="http://schemas.microsoft.com/office/powerpoint/2010/main" val="907483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2E7F8A0B1674C49A95C124F6B324791" ma:contentTypeVersion="7" ma:contentTypeDescription="Create a new document." ma:contentTypeScope="" ma:versionID="9a8a5f8d272a95567f4ad98550a79519">
  <xsd:schema xmlns:xsd="http://www.w3.org/2001/XMLSchema" xmlns:xs="http://www.w3.org/2001/XMLSchema" xmlns:p="http://schemas.microsoft.com/office/2006/metadata/properties" targetNamespace="http://schemas.microsoft.com/office/2006/metadata/properties" ma:root="true" ma:fieldsID="413230e19d225c99bc6f3651f473b3f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0642DB-7716-4351-B175-2C7C0A8C5B99}">
  <ds:schemaRefs>
    <ds:schemaRef ds:uri="http://purl.org/dc/dcmitype/"/>
    <ds:schemaRef ds:uri="http://www.w3.org/XML/1998/namespace"/>
    <ds:schemaRef ds:uri="http://purl.org/dc/terms/"/>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71281D64-8034-4607-8682-52DA02C3C0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A8303BC-9E73-428C-8BC9-D6E2942EBAE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7989</TotalTime>
  <Words>2976</Words>
  <Application>Microsoft Office PowerPoint</Application>
  <PresentationFormat>On-screen Show (4:3)</PresentationFormat>
  <Paragraphs>418</Paragraphs>
  <Slides>15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Segoe UI</vt:lpstr>
      <vt:lpstr>Segoe UI Semibold</vt:lpstr>
      <vt:lpstr>Segoe UI Semilight</vt:lpstr>
      <vt:lpstr>Verdana</vt:lpstr>
      <vt:lpstr>1_Office Theme</vt:lpstr>
      <vt:lpstr>PowerPoint Presentation</vt:lpstr>
      <vt:lpstr>PowerPoint Presentation</vt:lpstr>
      <vt:lpstr>Building people, process, technology for cloud</vt:lpstr>
      <vt:lpstr>PowerPoint Presentation</vt:lpstr>
      <vt:lpstr>PowerPoint Presentation</vt:lpstr>
      <vt:lpstr>PowerPoint Presentation</vt:lpstr>
      <vt:lpstr>PowerPoint Presentation</vt:lpstr>
      <vt:lpstr>PowerPoint Presentation</vt:lpstr>
      <vt:lpstr>PowerPoint Presentation</vt:lpstr>
      <vt:lpstr>Annex</vt:lpstr>
      <vt:lpstr>MS Azure Training and Certifications</vt:lpstr>
      <vt:lpstr>PowerPoint Presentation</vt:lpstr>
      <vt:lpstr>PowerPoint Presentation</vt:lpstr>
      <vt:lpstr>PowerPoint Presentation</vt:lpstr>
      <vt:lpstr>PowerPoint Presentation</vt:lpstr>
    </vt:vector>
  </TitlesOfParts>
  <Company>GoC / GdC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Kuzniarz, William WK [NC]</dc:creator>
  <cp:lastModifiedBy>Gardner, Leigh LS [NC]</cp:lastModifiedBy>
  <cp:revision>458</cp:revision>
  <dcterms:created xsi:type="dcterms:W3CDTF">2019-08-21T12:23:51Z</dcterms:created>
  <dcterms:modified xsi:type="dcterms:W3CDTF">2021-02-19T15:04:13Z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0x010100B2E7F8A0B1674C49A95C124F6B324791</vt:lpwstr>
  </property>
</Properties>
</file>