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1" r:id="rId4"/>
  </p:sldMasterIdLst>
  <p:notesMasterIdLst>
    <p:notesMasterId r:id="rId14"/>
  </p:notesMasterIdLst>
  <p:sldIdLst>
    <p:sldId id="256" r:id="rId5"/>
    <p:sldId id="257" r:id="rId6"/>
    <p:sldId id="314" r:id="rId7"/>
    <p:sldId id="307" r:id="rId8"/>
    <p:sldId id="320" r:id="rId9"/>
    <p:sldId id="279" r:id="rId10"/>
    <p:sldId id="308" r:id="rId11"/>
    <p:sldId id="315" r:id="rId12"/>
    <p:sldId id="30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06" autoAdjust="0"/>
    <p:restoredTop sz="87715" autoAdjust="0"/>
  </p:normalViewPr>
  <p:slideViewPr>
    <p:cSldViewPr snapToGrid="0" snapToObjects="1">
      <p:cViewPr>
        <p:scale>
          <a:sx n="86" d="100"/>
          <a:sy n="86" d="100"/>
        </p:scale>
        <p:origin x="45" y="201"/>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010D5C-3B3A-214D-8AA9-7907A42D725C}" type="datetimeFigureOut">
              <a:rPr lang="en-US" smtClean="0"/>
              <a:t>5/25/2021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DD8B1A-5049-5C4B-AFE6-32830630CA6A}" type="slidenum">
              <a:rPr lang="en-US" smtClean="0"/>
              <a:t>‹#›</a:t>
            </a:fld>
            <a:endParaRPr lang="en-US"/>
          </a:p>
        </p:txBody>
      </p:sp>
    </p:spTree>
    <p:extLst>
      <p:ext uri="{BB962C8B-B14F-4D97-AF65-F5344CB8AC3E}">
        <p14:creationId xmlns:p14="http://schemas.microsoft.com/office/powerpoint/2010/main" val="40228770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DDD8B1A-5049-5C4B-AFE6-32830630CA6A}" type="slidenum">
              <a:rPr lang="en-US" smtClean="0"/>
              <a:t>3</a:t>
            </a:fld>
            <a:endParaRPr lang="en-US"/>
          </a:p>
        </p:txBody>
      </p:sp>
    </p:spTree>
    <p:extLst>
      <p:ext uri="{BB962C8B-B14F-4D97-AF65-F5344CB8AC3E}">
        <p14:creationId xmlns:p14="http://schemas.microsoft.com/office/powerpoint/2010/main" val="2312345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DDD8B1A-5049-5C4B-AFE6-32830630CA6A}" type="slidenum">
              <a:rPr lang="en-US" smtClean="0"/>
              <a:t>6</a:t>
            </a:fld>
            <a:endParaRPr lang="en-US"/>
          </a:p>
        </p:txBody>
      </p:sp>
    </p:spTree>
    <p:extLst>
      <p:ext uri="{BB962C8B-B14F-4D97-AF65-F5344CB8AC3E}">
        <p14:creationId xmlns:p14="http://schemas.microsoft.com/office/powerpoint/2010/main" val="41622685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69277" y="2130426"/>
            <a:ext cx="6839457" cy="1470025"/>
          </a:xfrm>
        </p:spPr>
        <p:txBody>
          <a:bodyPr>
            <a:noAutofit/>
          </a:bodyPr>
          <a:lstStyle>
            <a:lvl1pPr algn="l">
              <a:defRPr sz="4800" b="1" i="0">
                <a:latin typeface="Arial"/>
                <a:cs typeface="Verdana"/>
              </a:defRPr>
            </a:lvl1pPr>
          </a:lstStyle>
          <a:p>
            <a:r>
              <a:rPr lang="en-US"/>
              <a:t>Click to edit Master title style</a:t>
            </a:r>
            <a:endParaRPr lang="en-US" dirty="0"/>
          </a:p>
        </p:txBody>
      </p:sp>
      <p:sp>
        <p:nvSpPr>
          <p:cNvPr id="3" name="Subtitle 2"/>
          <p:cNvSpPr>
            <a:spLocks noGrp="1"/>
          </p:cNvSpPr>
          <p:nvPr>
            <p:ph type="subTitle" idx="1"/>
          </p:nvPr>
        </p:nvSpPr>
        <p:spPr>
          <a:xfrm>
            <a:off x="4569279" y="3886200"/>
            <a:ext cx="6839457" cy="1752600"/>
          </a:xfrm>
        </p:spPr>
        <p:txBody>
          <a:bodyPr>
            <a:normAutofit/>
          </a:bodyPr>
          <a:lstStyle>
            <a:lvl1pPr marL="0" indent="0" algn="l">
              <a:buNone/>
              <a:defRPr sz="3733">
                <a:solidFill>
                  <a:schemeClr val="tx1">
                    <a:tint val="75000"/>
                  </a:schemeClr>
                </a:solidFill>
                <a:latin typeface="Arial"/>
                <a:cs typeface="Verdana"/>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D208E4-588A-D444-A7CC-20EDBE44F587}"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3885136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D208E4-588A-D444-A7CC-20EDBE44F587}"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33224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D208E4-588A-D444-A7CC-20EDBE44F587}"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1105896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D208E4-588A-D444-A7CC-20EDBE44F587}"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2934710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D208E4-588A-D444-A7CC-20EDBE44F587}"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160524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D208E4-588A-D444-A7CC-20EDBE44F587}"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3752158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D208E4-588A-D444-A7CC-20EDBE44F587}" type="datetimeFigureOut">
              <a:rPr lang="en-US" smtClean="0"/>
              <a:t>5/25/2021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203797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D208E4-588A-D444-A7CC-20EDBE44F587}" type="datetimeFigureOut">
              <a:rPr lang="en-US" smtClean="0"/>
              <a:t>5/25/2021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1505049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D208E4-588A-D444-A7CC-20EDBE44F587}" type="datetimeFigureOut">
              <a:rPr lang="en-US" smtClean="0"/>
              <a:t>5/25/2021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178727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FED208E4-588A-D444-A7CC-20EDBE44F587}"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2783924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FED208E4-588A-D444-A7CC-20EDBE44F587}"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1982161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FED208E4-588A-D444-A7CC-20EDBE44F587}" type="datetimeFigureOut">
              <a:rPr lang="en-US" smtClean="0"/>
              <a:t>5/25/2021</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latin typeface="Aria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latin typeface="Arial"/>
              </a:defRPr>
            </a:lvl1pPr>
          </a:lstStyle>
          <a:p>
            <a:fld id="{2E86C063-E22E-2E4C-A523-54089486E38F}" type="slidenum">
              <a:rPr lang="en-US" smtClean="0"/>
              <a:pPr/>
              <a:t>‹#›</a:t>
            </a:fld>
            <a:endParaRPr lang="en-US" dirty="0"/>
          </a:p>
        </p:txBody>
      </p:sp>
    </p:spTree>
    <p:extLst>
      <p:ext uri="{BB962C8B-B14F-4D97-AF65-F5344CB8AC3E}">
        <p14:creationId xmlns:p14="http://schemas.microsoft.com/office/powerpoint/2010/main" val="236177012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609585" rtl="0" eaLnBrk="1" latinLnBrk="0" hangingPunct="1">
        <a:spcBef>
          <a:spcPct val="0"/>
        </a:spcBef>
        <a:buNone/>
        <a:defRPr sz="4800" b="1" i="0" kern="1200">
          <a:solidFill>
            <a:schemeClr val="tx1"/>
          </a:solidFill>
          <a:latin typeface="Arial"/>
          <a:ea typeface="+mj-ea"/>
          <a:cs typeface="Verdana"/>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Verdana"/>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Verdana"/>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Verdana"/>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Verdana"/>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Verdana"/>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mailto:EDSC.DGIIT.GPS-SPM.IITB.ESDC@hrsdc-rhdcc.gc.ca" TargetMode="External"/><Relationship Id="rId7" Type="http://schemas.openxmlformats.org/officeDocument/2006/relationships/image" Target="../media/image11.png"/><Relationship Id="rId2" Type="http://schemas.openxmlformats.org/officeDocument/2006/relationships/hyperlink" Target="https://014gc.sharepoint.com/sites/OI-CO/SitePages/Spoke-SCED-Connection-Steps.aspx" TargetMode="External"/><Relationship Id="rId1" Type="http://schemas.openxmlformats.org/officeDocument/2006/relationships/slideLayout" Target="../slideLayouts/slideLayout4.xml"/><Relationship Id="rId6" Type="http://schemas.openxmlformats.org/officeDocument/2006/relationships/hyperlink" Target="https://014gc.sharepoint.com/sites/OI-CO/" TargetMode="External"/><Relationship Id="rId5" Type="http://schemas.openxmlformats.org/officeDocument/2006/relationships/hyperlink" Target="mailto:EDSC.SOUTIEN.DOPS.INFONUAGIQUES-CLOUD.OPS.SUPPORT.ESDC@hrsdc-rhdcc.gc.ca" TargetMode="External"/><Relationship Id="rId4" Type="http://schemas.openxmlformats.org/officeDocument/2006/relationships/hyperlink" Target="http://service.ssc-spc.gc.ca/sites/default/files/brd_v5_en_final_20190327.xls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nglish Title" descr="Francais...&#10;&#10;The title of the presentation is IITB Showcase" title="Titre de la présentation / Title of the presentation"/>
          <p:cNvSpPr txBox="1">
            <a:spLocks/>
          </p:cNvSpPr>
          <p:nvPr/>
        </p:nvSpPr>
        <p:spPr>
          <a:xfrm>
            <a:off x="4160797" y="990877"/>
            <a:ext cx="6124818" cy="1389203"/>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chemeClr val="tx1"/>
                </a:solidFill>
                <a:latin typeface="Arial"/>
                <a:ea typeface="+mj-ea"/>
                <a:cs typeface="Verdana"/>
              </a:defRPr>
            </a:lvl1pPr>
          </a:lstStyle>
          <a:p>
            <a:r>
              <a:rPr lang="en-CA" dirty="0"/>
              <a:t>So You’ve got the Cloud 2:</a:t>
            </a:r>
          </a:p>
          <a:p>
            <a:r>
              <a:rPr lang="en-CA" dirty="0"/>
              <a:t>Cloud-to-Ground</a:t>
            </a:r>
          </a:p>
          <a:p>
            <a:r>
              <a:rPr lang="en-CA" dirty="0"/>
              <a:t>Boogaloo</a:t>
            </a:r>
            <a:endParaRPr lang="en-US" dirty="0"/>
          </a:p>
        </p:txBody>
      </p:sp>
      <p:pic>
        <p:nvPicPr>
          <p:cNvPr id="5" name="Picture 4">
            <a:extLst>
              <a:ext uri="{FF2B5EF4-FFF2-40B4-BE49-F238E27FC236}">
                <a16:creationId xmlns:a16="http://schemas.microsoft.com/office/drawing/2014/main" id="{5415DC3A-4E99-4AF8-9857-91F75CE5683D}"/>
              </a:ext>
            </a:extLst>
          </p:cNvPr>
          <p:cNvPicPr>
            <a:picLocks noChangeAspect="1"/>
          </p:cNvPicPr>
          <p:nvPr/>
        </p:nvPicPr>
        <p:blipFill>
          <a:blip r:embed="rId2"/>
          <a:stretch>
            <a:fillRect/>
          </a:stretch>
        </p:blipFill>
        <p:spPr>
          <a:xfrm>
            <a:off x="5199288" y="4512000"/>
            <a:ext cx="1648272" cy="1510916"/>
          </a:xfrm>
          <a:prstGeom prst="rect">
            <a:avLst/>
          </a:prstGeom>
        </p:spPr>
      </p:pic>
      <p:pic>
        <p:nvPicPr>
          <p:cNvPr id="3" name="Picture 2" descr="Graphical user interface, text, application, chat or text message&#10;&#10;Description automatically generated">
            <a:extLst>
              <a:ext uri="{FF2B5EF4-FFF2-40B4-BE49-F238E27FC236}">
                <a16:creationId xmlns:a16="http://schemas.microsoft.com/office/drawing/2014/main" id="{AD46BDD6-364B-4FF0-939E-9C583BCBF7DA}"/>
              </a:ext>
            </a:extLst>
          </p:cNvPr>
          <p:cNvPicPr>
            <a:picLocks noChangeAspect="1"/>
          </p:cNvPicPr>
          <p:nvPr/>
        </p:nvPicPr>
        <p:blipFill>
          <a:blip r:embed="rId3"/>
          <a:stretch>
            <a:fillRect/>
          </a:stretch>
        </p:blipFill>
        <p:spPr>
          <a:xfrm>
            <a:off x="7525789" y="2110209"/>
            <a:ext cx="2401512" cy="3912707"/>
          </a:xfrm>
          <a:prstGeom prst="rect">
            <a:avLst/>
          </a:prstGeom>
        </p:spPr>
      </p:pic>
    </p:spTree>
    <p:extLst>
      <p:ext uri="{BB962C8B-B14F-4D97-AF65-F5344CB8AC3E}">
        <p14:creationId xmlns:p14="http://schemas.microsoft.com/office/powerpoint/2010/main" val="1686951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français" descr="L'ordre du jour pour la présentation.&#10;&#10;The agenda of the presentation." title="Ordre du jour / Agenda"/>
          <p:cNvSpPr>
            <a:spLocks noGrp="1"/>
          </p:cNvSpPr>
          <p:nvPr>
            <p:ph type="title"/>
          </p:nvPr>
        </p:nvSpPr>
        <p:spPr>
          <a:xfrm>
            <a:off x="0" y="274638"/>
            <a:ext cx="12191999" cy="1143000"/>
          </a:xfrm>
        </p:spPr>
        <p:txBody>
          <a:bodyPr>
            <a:normAutofit/>
          </a:bodyPr>
          <a:lstStyle/>
          <a:p>
            <a:pPr algn="ctr"/>
            <a:r>
              <a:rPr lang="fr-CA" sz="3600" dirty="0"/>
              <a:t>Objectifs / </a:t>
            </a:r>
            <a:r>
              <a:rPr lang="en-CA" sz="3600" dirty="0"/>
              <a:t>Objectives</a:t>
            </a:r>
            <a:endParaRPr lang="fr-CA" sz="3600" dirty="0"/>
          </a:p>
        </p:txBody>
      </p:sp>
      <p:sp>
        <p:nvSpPr>
          <p:cNvPr id="5" name="Slide Number"/>
          <p:cNvSpPr>
            <a:spLocks noGrp="1"/>
          </p:cNvSpPr>
          <p:nvPr>
            <p:ph type="sldNum" sz="quarter" idx="12"/>
          </p:nvPr>
        </p:nvSpPr>
        <p:spPr/>
        <p:txBody>
          <a:bodyPr/>
          <a:lstStyle/>
          <a:p>
            <a:fld id="{2E86C063-E22E-2E4C-A523-54089486E38F}" type="slidenum">
              <a:rPr lang="en-US" smtClean="0"/>
              <a:t>2</a:t>
            </a:fld>
            <a:endParaRPr lang="en-US" dirty="0"/>
          </a:p>
        </p:txBody>
      </p:sp>
      <p:sp>
        <p:nvSpPr>
          <p:cNvPr id="8" name="English Content" descr="Les étapes de l'ordre du jour / The order of disucsison on the agenda." title="Détails de l'order du jour / Detail of the agenda"/>
          <p:cNvSpPr txBox="1">
            <a:spLocks/>
          </p:cNvSpPr>
          <p:nvPr/>
        </p:nvSpPr>
        <p:spPr>
          <a:xfrm>
            <a:off x="506599" y="1677786"/>
            <a:ext cx="5223641" cy="4525963"/>
          </a:xfrm>
          <a:prstGeom prst="rect">
            <a:avLst/>
          </a:prstGeom>
        </p:spPr>
        <p:txBody>
          <a:bodyPr vert="horz" lIns="91440" tIns="45720" rIns="91440" bIns="45720" rtlCol="0">
            <a:normAutofit/>
          </a:bodyPr>
          <a:lstStyle>
            <a:lvl1pPr marL="342900" indent="-342900">
              <a:spcBef>
                <a:spcPct val="20000"/>
              </a:spcBef>
              <a:spcAft>
                <a:spcPts val="1200"/>
              </a:spcAft>
              <a:buFont typeface="Arial"/>
              <a:buChar char="•"/>
              <a:defRPr sz="2000">
                <a:latin typeface="Arial"/>
                <a:cs typeface="Verdana"/>
              </a:defRPr>
            </a:lvl1pPr>
            <a:lvl2pPr marL="990575" indent="-380990" defTabSz="609585">
              <a:spcBef>
                <a:spcPct val="20000"/>
              </a:spcBef>
              <a:buFont typeface="Arial"/>
              <a:buChar char="–"/>
              <a:defRPr sz="3733">
                <a:latin typeface="Arial"/>
                <a:cs typeface="Verdana"/>
              </a:defRPr>
            </a:lvl2pPr>
            <a:lvl3pPr marL="1523962" indent="-304792" defTabSz="609585">
              <a:spcBef>
                <a:spcPct val="20000"/>
              </a:spcBef>
              <a:buFont typeface="Arial"/>
              <a:buChar char="•"/>
              <a:defRPr sz="3200">
                <a:latin typeface="Arial"/>
                <a:cs typeface="Verdana"/>
              </a:defRPr>
            </a:lvl3pPr>
            <a:lvl4pPr marL="2133547" indent="-304792" defTabSz="609585">
              <a:spcBef>
                <a:spcPct val="20000"/>
              </a:spcBef>
              <a:buFont typeface="Arial"/>
              <a:buChar char="–"/>
              <a:defRPr sz="2667">
                <a:latin typeface="Arial"/>
                <a:cs typeface="Verdana"/>
              </a:defRPr>
            </a:lvl4pPr>
            <a:lvl5pPr marL="2743131" indent="-304792" defTabSz="609585">
              <a:spcBef>
                <a:spcPct val="20000"/>
              </a:spcBef>
              <a:buFont typeface="Arial"/>
              <a:buChar char="»"/>
              <a:defRPr sz="2667">
                <a:latin typeface="Arial"/>
                <a:cs typeface="Verdana"/>
              </a:defRPr>
            </a:lvl5pPr>
            <a:lvl6pPr marL="3352716" indent="-304792" defTabSz="609585">
              <a:spcBef>
                <a:spcPct val="20000"/>
              </a:spcBef>
              <a:buFont typeface="Arial"/>
              <a:buChar char="•"/>
              <a:defRPr sz="2667"/>
            </a:lvl6pPr>
            <a:lvl7pPr marL="3962301" indent="-304792" defTabSz="609585">
              <a:spcBef>
                <a:spcPct val="20000"/>
              </a:spcBef>
              <a:buFont typeface="Arial"/>
              <a:buChar char="•"/>
              <a:defRPr sz="2667"/>
            </a:lvl7pPr>
            <a:lvl8pPr marL="4571886" indent="-304792" defTabSz="609585">
              <a:spcBef>
                <a:spcPct val="20000"/>
              </a:spcBef>
              <a:buFont typeface="Arial"/>
              <a:buChar char="•"/>
              <a:defRPr sz="2667"/>
            </a:lvl8pPr>
            <a:lvl9pPr marL="5181470" indent="-304792" defTabSz="609585">
              <a:spcBef>
                <a:spcPct val="20000"/>
              </a:spcBef>
              <a:buFont typeface="Arial"/>
              <a:buChar char="•"/>
              <a:defRPr sz="2667"/>
            </a:lvl9pPr>
          </a:lstStyle>
          <a:p>
            <a:pPr marL="0" indent="0">
              <a:spcAft>
                <a:spcPts val="0"/>
              </a:spcAft>
              <a:buNone/>
            </a:pPr>
            <a:r>
              <a:rPr lang="en-CA" sz="1800" strike="sngStrike" dirty="0"/>
              <a:t>	Part 1 (April 2021)</a:t>
            </a:r>
          </a:p>
          <a:p>
            <a:pPr>
              <a:spcAft>
                <a:spcPts val="0"/>
              </a:spcAft>
            </a:pPr>
            <a:r>
              <a:rPr lang="en-CA" sz="1800" strike="sngStrike" dirty="0"/>
              <a:t>ESDC Cloud Environment overview (Revisit)</a:t>
            </a:r>
          </a:p>
          <a:p>
            <a:pPr>
              <a:spcAft>
                <a:spcPts val="0"/>
              </a:spcAft>
            </a:pPr>
            <a:r>
              <a:rPr lang="en-CA" sz="1800" strike="sngStrike" dirty="0"/>
              <a:t>Cloud Intake</a:t>
            </a:r>
          </a:p>
          <a:p>
            <a:pPr>
              <a:spcAft>
                <a:spcPts val="0"/>
              </a:spcAft>
            </a:pPr>
            <a:r>
              <a:rPr lang="en-CA" sz="1800" strike="sngStrike" dirty="0"/>
              <a:t>Now What?</a:t>
            </a:r>
          </a:p>
          <a:p>
            <a:pPr>
              <a:spcAft>
                <a:spcPts val="0"/>
              </a:spcAft>
            </a:pPr>
            <a:r>
              <a:rPr lang="en-CA" sz="1800" strike="sngStrike" dirty="0"/>
              <a:t>Azure DevOps</a:t>
            </a:r>
          </a:p>
          <a:p>
            <a:pPr marL="0" indent="0">
              <a:spcAft>
                <a:spcPts val="0"/>
              </a:spcAft>
              <a:buNone/>
            </a:pPr>
            <a:endParaRPr lang="en-CA" sz="1800" dirty="0"/>
          </a:p>
        </p:txBody>
      </p:sp>
      <p:sp>
        <p:nvSpPr>
          <p:cNvPr id="7" name="Rectangle 6">
            <a:extLst>
              <a:ext uri="{FF2B5EF4-FFF2-40B4-BE49-F238E27FC236}">
                <a16:creationId xmlns:a16="http://schemas.microsoft.com/office/drawing/2014/main" id="{27DE32A9-CAB9-4E96-8F55-8A787F0F7671}"/>
              </a:ext>
            </a:extLst>
          </p:cNvPr>
          <p:cNvSpPr/>
          <p:nvPr/>
        </p:nvSpPr>
        <p:spPr>
          <a:xfrm>
            <a:off x="563134" y="3664574"/>
            <a:ext cx="6096000" cy="1200329"/>
          </a:xfrm>
          <a:prstGeom prst="rect">
            <a:avLst/>
          </a:prstGeom>
        </p:spPr>
        <p:txBody>
          <a:bodyPr>
            <a:spAutoFit/>
          </a:bodyPr>
          <a:lstStyle/>
          <a:p>
            <a:pPr>
              <a:spcAft>
                <a:spcPts val="0"/>
              </a:spcAft>
            </a:pPr>
            <a:r>
              <a:rPr lang="en-CA" dirty="0"/>
              <a:t>	Part 2 (May 2021)</a:t>
            </a:r>
          </a:p>
          <a:p>
            <a:pPr marL="285750" indent="-285750">
              <a:spcAft>
                <a:spcPts val="0"/>
              </a:spcAft>
              <a:buFont typeface="Arial" panose="020B0604020202020204" pitchFamily="34" charset="0"/>
              <a:buChar char="•"/>
            </a:pPr>
            <a:r>
              <a:rPr lang="en-CA" dirty="0"/>
              <a:t>What is SCED?</a:t>
            </a:r>
          </a:p>
          <a:p>
            <a:pPr marL="285750" indent="-285750">
              <a:spcAft>
                <a:spcPts val="0"/>
              </a:spcAft>
              <a:buFont typeface="Arial" panose="020B0604020202020204" pitchFamily="34" charset="0"/>
              <a:buChar char="•"/>
            </a:pPr>
            <a:r>
              <a:rPr lang="en-CA" dirty="0"/>
              <a:t>Do I need SCED?</a:t>
            </a:r>
          </a:p>
          <a:p>
            <a:pPr marL="285750" indent="-285750">
              <a:spcAft>
                <a:spcPts val="0"/>
              </a:spcAft>
              <a:buFont typeface="Arial" panose="020B0604020202020204" pitchFamily="34" charset="0"/>
              <a:buChar char="•"/>
            </a:pPr>
            <a:r>
              <a:rPr lang="en-CA" dirty="0"/>
              <a:t>How do I request SCED?</a:t>
            </a:r>
          </a:p>
        </p:txBody>
      </p:sp>
      <p:pic>
        <p:nvPicPr>
          <p:cNvPr id="4" name="Picture 3">
            <a:extLst>
              <a:ext uri="{FF2B5EF4-FFF2-40B4-BE49-F238E27FC236}">
                <a16:creationId xmlns:a16="http://schemas.microsoft.com/office/drawing/2014/main" id="{6F5F04EE-BDF9-4292-A22A-090CF4B27E12}"/>
              </a:ext>
            </a:extLst>
          </p:cNvPr>
          <p:cNvPicPr>
            <a:picLocks noChangeAspect="1"/>
          </p:cNvPicPr>
          <p:nvPr/>
        </p:nvPicPr>
        <p:blipFill>
          <a:blip r:embed="rId2"/>
          <a:stretch>
            <a:fillRect/>
          </a:stretch>
        </p:blipFill>
        <p:spPr>
          <a:xfrm>
            <a:off x="7165569" y="1529943"/>
            <a:ext cx="4368685" cy="4057508"/>
          </a:xfrm>
          <a:prstGeom prst="rect">
            <a:avLst/>
          </a:prstGeom>
        </p:spPr>
      </p:pic>
    </p:spTree>
    <p:extLst>
      <p:ext uri="{BB962C8B-B14F-4D97-AF65-F5344CB8AC3E}">
        <p14:creationId xmlns:p14="http://schemas.microsoft.com/office/powerpoint/2010/main" val="2661197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français" descr="L'ordre du jour pour la présentation.&#10;&#10;The agenda of the presentation." title="Ordre du jour / Agenda"/>
          <p:cNvSpPr>
            <a:spLocks noGrp="1"/>
          </p:cNvSpPr>
          <p:nvPr>
            <p:ph type="title"/>
          </p:nvPr>
        </p:nvSpPr>
        <p:spPr>
          <a:xfrm>
            <a:off x="0" y="274638"/>
            <a:ext cx="12191999" cy="1143000"/>
          </a:xfrm>
        </p:spPr>
        <p:txBody>
          <a:bodyPr>
            <a:normAutofit/>
          </a:bodyPr>
          <a:lstStyle/>
          <a:p>
            <a:pPr algn="ctr"/>
            <a:r>
              <a:rPr lang="en-US" sz="3600" dirty="0"/>
              <a:t>What is SCED?</a:t>
            </a:r>
            <a:endParaRPr lang="fr-CA" sz="3600" dirty="0"/>
          </a:p>
        </p:txBody>
      </p:sp>
      <p:sp>
        <p:nvSpPr>
          <p:cNvPr id="5" name="Slide Number"/>
          <p:cNvSpPr>
            <a:spLocks noGrp="1"/>
          </p:cNvSpPr>
          <p:nvPr>
            <p:ph type="sldNum" sz="quarter" idx="12"/>
          </p:nvPr>
        </p:nvSpPr>
        <p:spPr/>
        <p:txBody>
          <a:bodyPr/>
          <a:lstStyle/>
          <a:p>
            <a:fld id="{2E86C063-E22E-2E4C-A523-54089486E38F}" type="slidenum">
              <a:rPr lang="en-US" smtClean="0"/>
              <a:t>3</a:t>
            </a:fld>
            <a:endParaRPr lang="en-US" dirty="0"/>
          </a:p>
        </p:txBody>
      </p:sp>
      <p:sp>
        <p:nvSpPr>
          <p:cNvPr id="8" name="English Content" descr="Les étapes de l'ordre du jour / The order of disucsison on the agenda." title="Détails de l'order du jour / Detail of the agenda"/>
          <p:cNvSpPr txBox="1">
            <a:spLocks/>
          </p:cNvSpPr>
          <p:nvPr/>
        </p:nvSpPr>
        <p:spPr>
          <a:xfrm>
            <a:off x="104820" y="1385176"/>
            <a:ext cx="6577018" cy="4879651"/>
          </a:xfrm>
          <a:prstGeom prst="rect">
            <a:avLst/>
          </a:prstGeom>
        </p:spPr>
        <p:txBody>
          <a:bodyPr vert="horz" lIns="91440" tIns="45720" rIns="91440" bIns="45720" rtlCol="0">
            <a:noAutofit/>
          </a:bodyPr>
          <a:lstStyle>
            <a:lvl1pPr marL="342900" indent="-342900">
              <a:spcBef>
                <a:spcPct val="20000"/>
              </a:spcBef>
              <a:spcAft>
                <a:spcPts val="1200"/>
              </a:spcAft>
              <a:buFont typeface="Arial"/>
              <a:buChar char="•"/>
              <a:defRPr sz="2000">
                <a:latin typeface="Arial"/>
                <a:cs typeface="Verdana"/>
              </a:defRPr>
            </a:lvl1pPr>
            <a:lvl2pPr marL="990575" indent="-380990" defTabSz="609585">
              <a:spcBef>
                <a:spcPct val="20000"/>
              </a:spcBef>
              <a:buFont typeface="Arial"/>
              <a:buChar char="–"/>
              <a:defRPr sz="3733">
                <a:latin typeface="Arial"/>
                <a:cs typeface="Verdana"/>
              </a:defRPr>
            </a:lvl2pPr>
            <a:lvl3pPr marL="1523962" indent="-304792" defTabSz="609585">
              <a:spcBef>
                <a:spcPct val="20000"/>
              </a:spcBef>
              <a:buFont typeface="Arial"/>
              <a:buChar char="•"/>
              <a:defRPr sz="3200">
                <a:latin typeface="Arial"/>
                <a:cs typeface="Verdana"/>
              </a:defRPr>
            </a:lvl3pPr>
            <a:lvl4pPr marL="2133547" indent="-304792" defTabSz="609585">
              <a:spcBef>
                <a:spcPct val="20000"/>
              </a:spcBef>
              <a:buFont typeface="Arial"/>
              <a:buChar char="–"/>
              <a:defRPr sz="2667">
                <a:latin typeface="Arial"/>
                <a:cs typeface="Verdana"/>
              </a:defRPr>
            </a:lvl4pPr>
            <a:lvl5pPr marL="2743131" indent="-304792" defTabSz="609585">
              <a:spcBef>
                <a:spcPct val="20000"/>
              </a:spcBef>
              <a:buFont typeface="Arial"/>
              <a:buChar char="»"/>
              <a:defRPr sz="2667">
                <a:latin typeface="Arial"/>
                <a:cs typeface="Verdana"/>
              </a:defRPr>
            </a:lvl5pPr>
            <a:lvl6pPr marL="3352716" indent="-304792" defTabSz="609585">
              <a:spcBef>
                <a:spcPct val="20000"/>
              </a:spcBef>
              <a:buFont typeface="Arial"/>
              <a:buChar char="•"/>
              <a:defRPr sz="2667"/>
            </a:lvl6pPr>
            <a:lvl7pPr marL="3962301" indent="-304792" defTabSz="609585">
              <a:spcBef>
                <a:spcPct val="20000"/>
              </a:spcBef>
              <a:buFont typeface="Arial"/>
              <a:buChar char="•"/>
              <a:defRPr sz="2667"/>
            </a:lvl7pPr>
            <a:lvl8pPr marL="4571886" indent="-304792" defTabSz="609585">
              <a:spcBef>
                <a:spcPct val="20000"/>
              </a:spcBef>
              <a:buFont typeface="Arial"/>
              <a:buChar char="•"/>
              <a:defRPr sz="2667"/>
            </a:lvl8pPr>
            <a:lvl9pPr marL="5181470" indent="-304792" defTabSz="609585">
              <a:spcBef>
                <a:spcPct val="20000"/>
              </a:spcBef>
              <a:buFont typeface="Arial"/>
              <a:buChar char="•"/>
              <a:defRPr sz="2667"/>
            </a:lvl9pPr>
          </a:lstStyle>
          <a:p>
            <a:pPr marL="457189" indent="-457189" defTabSz="609585">
              <a:spcAft>
                <a:spcPts val="0"/>
              </a:spcAft>
            </a:pPr>
            <a:r>
              <a:rPr lang="en-US" sz="1800" dirty="0"/>
              <a:t>SCED stands for Secure Cloud Enablement and </a:t>
            </a:r>
            <a:r>
              <a:rPr lang="en-US" sz="1800" dirty="0" err="1"/>
              <a:t>Defence</a:t>
            </a:r>
            <a:endParaRPr lang="en-US" sz="1800" dirty="0"/>
          </a:p>
          <a:p>
            <a:pPr marL="1104864" lvl="1" indent="-457189"/>
            <a:r>
              <a:rPr lang="en-US" sz="1600" dirty="0"/>
              <a:t>Also referred to SC2G – Secure Cloud to Ground</a:t>
            </a:r>
          </a:p>
          <a:p>
            <a:pPr marL="1104864" lvl="1" indent="-457189"/>
            <a:r>
              <a:rPr lang="en-US" sz="1600" dirty="0"/>
              <a:t>Provides a secure connection between our Azure Cloud and SSC as well as secure internet connectivity for IaaS-based cloud resources</a:t>
            </a:r>
          </a:p>
          <a:p>
            <a:pPr marL="1104864" lvl="1" indent="-457189"/>
            <a:r>
              <a:rPr lang="en-US" sz="1600" dirty="0"/>
              <a:t>Made up of two distinct parts: CAP and TIP</a:t>
            </a:r>
          </a:p>
          <a:p>
            <a:pPr marL="1638251" lvl="2" indent="-457189"/>
            <a:r>
              <a:rPr lang="en-US" sz="1267" dirty="0"/>
              <a:t>CAP is used to manage internet bound traffic</a:t>
            </a:r>
          </a:p>
          <a:p>
            <a:pPr marL="1638251" lvl="2" indent="-457189"/>
            <a:r>
              <a:rPr lang="en-US" sz="1267" dirty="0"/>
              <a:t>TIP is used to manage traffic bound for on-prem</a:t>
            </a:r>
          </a:p>
          <a:p>
            <a:pPr marL="457189" indent="-457189" defTabSz="609585">
              <a:spcAft>
                <a:spcPts val="0"/>
              </a:spcAft>
            </a:pPr>
            <a:r>
              <a:rPr lang="en-US" sz="1800" dirty="0"/>
              <a:t>Considerations when implementing SCED:</a:t>
            </a:r>
          </a:p>
          <a:p>
            <a:pPr marL="1104864" lvl="1" indent="-457189"/>
            <a:r>
              <a:rPr lang="en-US" sz="1600" dirty="0"/>
              <a:t>SCED connections aren’t managed by ESDC’s cloud team. They’re managed by SSC</a:t>
            </a:r>
          </a:p>
          <a:p>
            <a:pPr marL="1104864" lvl="1" indent="-457189"/>
            <a:r>
              <a:rPr lang="en-US" sz="1600" dirty="0"/>
              <a:t>BRDs are required to implement SCED connectivity</a:t>
            </a:r>
          </a:p>
          <a:p>
            <a:pPr marL="1104864" lvl="1" indent="-457189"/>
            <a:r>
              <a:rPr lang="en-US" sz="1600" dirty="0"/>
              <a:t>SCED currently has a single point of failure for connecting to our cloud – Identified as a HIGH RISK in SA&amp;A</a:t>
            </a:r>
          </a:p>
          <a:p>
            <a:pPr marL="1104864" lvl="1" indent="-457189"/>
            <a:r>
              <a:rPr lang="en-US" sz="1600" dirty="0"/>
              <a:t>Sandbox workspaces cannot connect through SCED</a:t>
            </a:r>
          </a:p>
          <a:p>
            <a:pPr marL="1104864" lvl="1" indent="-457189"/>
            <a:endParaRPr lang="en-US" sz="1600" dirty="0"/>
          </a:p>
        </p:txBody>
      </p:sp>
      <p:pic>
        <p:nvPicPr>
          <p:cNvPr id="4" name="Picture 3" descr="A picture containing text, newspaper&#10;&#10;Description automatically generated">
            <a:extLst>
              <a:ext uri="{FF2B5EF4-FFF2-40B4-BE49-F238E27FC236}">
                <a16:creationId xmlns:a16="http://schemas.microsoft.com/office/drawing/2014/main" id="{712A7755-C289-44D0-9E18-25AF8D5EF8A8}"/>
              </a:ext>
            </a:extLst>
          </p:cNvPr>
          <p:cNvPicPr>
            <a:picLocks noChangeAspect="1"/>
          </p:cNvPicPr>
          <p:nvPr/>
        </p:nvPicPr>
        <p:blipFill>
          <a:blip r:embed="rId3"/>
          <a:stretch>
            <a:fillRect/>
          </a:stretch>
        </p:blipFill>
        <p:spPr>
          <a:xfrm>
            <a:off x="6679824" y="1963363"/>
            <a:ext cx="5407356" cy="2968430"/>
          </a:xfrm>
          <a:prstGeom prst="rect">
            <a:avLst/>
          </a:prstGeom>
        </p:spPr>
      </p:pic>
    </p:spTree>
    <p:extLst>
      <p:ext uri="{BB962C8B-B14F-4D97-AF65-F5344CB8AC3E}">
        <p14:creationId xmlns:p14="http://schemas.microsoft.com/office/powerpoint/2010/main" val="2266583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français" descr="L'ordre du jour pour la présentation.&#10;&#10;The agenda of the presentation." title="Ordre du jour / Agenda"/>
          <p:cNvSpPr>
            <a:spLocks noGrp="1"/>
          </p:cNvSpPr>
          <p:nvPr>
            <p:ph type="title"/>
          </p:nvPr>
        </p:nvSpPr>
        <p:spPr>
          <a:xfrm>
            <a:off x="609600" y="274639"/>
            <a:ext cx="10972800" cy="1143000"/>
          </a:xfrm>
        </p:spPr>
        <p:txBody>
          <a:bodyPr vert="horz" lIns="91440" tIns="45720" rIns="91440" bIns="45720" rtlCol="0" anchor="ctr">
            <a:normAutofit/>
          </a:bodyPr>
          <a:lstStyle/>
          <a:p>
            <a:r>
              <a:rPr lang="en-US" sz="4400" b="1" i="0" kern="1200"/>
              <a:t>Basic SCED Network Diagram for ESDC</a:t>
            </a:r>
          </a:p>
        </p:txBody>
      </p:sp>
      <p:pic>
        <p:nvPicPr>
          <p:cNvPr id="4" name="Picture 3">
            <a:extLst>
              <a:ext uri="{FF2B5EF4-FFF2-40B4-BE49-F238E27FC236}">
                <a16:creationId xmlns:a16="http://schemas.microsoft.com/office/drawing/2014/main" id="{251A1ADC-C12E-465A-9B11-B9095382CB27}"/>
              </a:ext>
            </a:extLst>
          </p:cNvPr>
          <p:cNvPicPr>
            <a:picLocks noChangeAspect="1"/>
          </p:cNvPicPr>
          <p:nvPr/>
        </p:nvPicPr>
        <p:blipFill>
          <a:blip r:embed="rId2"/>
          <a:stretch>
            <a:fillRect/>
          </a:stretch>
        </p:blipFill>
        <p:spPr>
          <a:xfrm>
            <a:off x="2276622" y="1600201"/>
            <a:ext cx="7638756" cy="4525963"/>
          </a:xfrm>
          <a:prstGeom prst="rect">
            <a:avLst/>
          </a:prstGeom>
          <a:noFill/>
        </p:spPr>
      </p:pic>
      <p:sp>
        <p:nvSpPr>
          <p:cNvPr id="5" name="Slide Number" hidden="1"/>
          <p:cNvSpPr>
            <a:spLocks noGrp="1"/>
          </p:cNvSpPr>
          <p:nvPr>
            <p:ph type="sldNum" sz="quarter" idx="12"/>
          </p:nvPr>
        </p:nvSpPr>
        <p:spPr/>
        <p:txBody>
          <a:bodyPr/>
          <a:lstStyle/>
          <a:p>
            <a:pPr>
              <a:spcAft>
                <a:spcPts val="600"/>
              </a:spcAft>
            </a:pPr>
            <a:fld id="{2E86C063-E22E-2E4C-A523-54089486E38F}" type="slidenum">
              <a:rPr lang="en-US" smtClean="0"/>
              <a:pPr>
                <a:spcAft>
                  <a:spcPts val="600"/>
                </a:spcAft>
              </a:pPr>
              <a:t>4</a:t>
            </a:fld>
            <a:endParaRPr lang="en-US"/>
          </a:p>
        </p:txBody>
      </p:sp>
    </p:spTree>
    <p:extLst>
      <p:ext uri="{BB962C8B-B14F-4D97-AF65-F5344CB8AC3E}">
        <p14:creationId xmlns:p14="http://schemas.microsoft.com/office/powerpoint/2010/main" val="2388764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AAEF1-B72A-4224-8C4E-D6E8BB0A8750}"/>
              </a:ext>
            </a:extLst>
          </p:cNvPr>
          <p:cNvSpPr>
            <a:spLocks noGrp="1"/>
          </p:cNvSpPr>
          <p:nvPr>
            <p:ph type="title"/>
          </p:nvPr>
        </p:nvSpPr>
        <p:spPr>
          <a:xfrm>
            <a:off x="609600" y="274639"/>
            <a:ext cx="10972800" cy="1143000"/>
          </a:xfrm>
        </p:spPr>
        <p:txBody>
          <a:bodyPr anchor="ctr">
            <a:normAutofit/>
          </a:bodyPr>
          <a:lstStyle/>
          <a:p>
            <a:r>
              <a:rPr lang="en-US" dirty="0"/>
              <a:t>Do I actually need SCED?</a:t>
            </a:r>
            <a:endParaRPr lang="en-CA" dirty="0"/>
          </a:p>
        </p:txBody>
      </p:sp>
      <p:pic>
        <p:nvPicPr>
          <p:cNvPr id="6" name="Picture 5" descr="Diagram&#10;&#10;Description automatically generated">
            <a:extLst>
              <a:ext uri="{FF2B5EF4-FFF2-40B4-BE49-F238E27FC236}">
                <a16:creationId xmlns:a16="http://schemas.microsoft.com/office/drawing/2014/main" id="{91305E5A-FC83-481A-87F3-36325A6A1238}"/>
              </a:ext>
            </a:extLst>
          </p:cNvPr>
          <p:cNvPicPr>
            <a:picLocks noChangeAspect="1"/>
          </p:cNvPicPr>
          <p:nvPr/>
        </p:nvPicPr>
        <p:blipFill>
          <a:blip r:embed="rId2"/>
          <a:stretch>
            <a:fillRect/>
          </a:stretch>
        </p:blipFill>
        <p:spPr>
          <a:xfrm>
            <a:off x="787576" y="1600201"/>
            <a:ext cx="5028847" cy="4525963"/>
          </a:xfrm>
          <a:prstGeom prst="rect">
            <a:avLst/>
          </a:prstGeom>
          <a:noFill/>
        </p:spPr>
      </p:pic>
      <p:sp>
        <p:nvSpPr>
          <p:cNvPr id="3" name="Content Placeholder 2">
            <a:extLst>
              <a:ext uri="{FF2B5EF4-FFF2-40B4-BE49-F238E27FC236}">
                <a16:creationId xmlns:a16="http://schemas.microsoft.com/office/drawing/2014/main" id="{18515521-4125-43D8-84DC-8A362F63E403}"/>
              </a:ext>
            </a:extLst>
          </p:cNvPr>
          <p:cNvSpPr>
            <a:spLocks noGrp="1"/>
          </p:cNvSpPr>
          <p:nvPr>
            <p:ph sz="half" idx="2"/>
          </p:nvPr>
        </p:nvSpPr>
        <p:spPr>
          <a:xfrm>
            <a:off x="6197600" y="1600201"/>
            <a:ext cx="5384800" cy="4525963"/>
          </a:xfrm>
        </p:spPr>
        <p:txBody>
          <a:bodyPr>
            <a:normAutofit fontScale="92500" lnSpcReduction="10000"/>
          </a:bodyPr>
          <a:lstStyle/>
          <a:p>
            <a:pPr marL="0" indent="0">
              <a:lnSpc>
                <a:spcPct val="90000"/>
              </a:lnSpc>
              <a:buNone/>
            </a:pPr>
            <a:r>
              <a:rPr lang="en-CA" sz="1800" dirty="0"/>
              <a:t>I need SCED if:</a:t>
            </a:r>
          </a:p>
          <a:p>
            <a:pPr>
              <a:lnSpc>
                <a:spcPct val="90000"/>
              </a:lnSpc>
            </a:pPr>
            <a:r>
              <a:rPr lang="en-CA" sz="1800" dirty="0"/>
              <a:t>I require connectivity back to a legacy service or database that can’t/won’t be moved to the cloud</a:t>
            </a:r>
          </a:p>
          <a:p>
            <a:pPr>
              <a:lnSpc>
                <a:spcPct val="90000"/>
              </a:lnSpc>
            </a:pPr>
            <a:r>
              <a:rPr lang="en-CA" sz="1800" dirty="0"/>
              <a:t>I am using IaaS or any other infrastructure requiring a private IP that needs to connect to the internet</a:t>
            </a:r>
          </a:p>
          <a:p>
            <a:pPr>
              <a:lnSpc>
                <a:spcPct val="90000"/>
              </a:lnSpc>
            </a:pPr>
            <a:endParaRPr lang="en-CA" sz="1800" dirty="0"/>
          </a:p>
          <a:p>
            <a:pPr marL="0" indent="0">
              <a:lnSpc>
                <a:spcPct val="90000"/>
              </a:lnSpc>
              <a:buNone/>
            </a:pPr>
            <a:r>
              <a:rPr lang="en-CA" sz="1800" dirty="0"/>
              <a:t>I do not need SCED for:</a:t>
            </a:r>
          </a:p>
          <a:p>
            <a:pPr>
              <a:lnSpc>
                <a:spcPct val="90000"/>
              </a:lnSpc>
            </a:pPr>
            <a:r>
              <a:rPr lang="en-CA" sz="1800" dirty="0"/>
              <a:t>Security logging and monitoring of cloud resources</a:t>
            </a:r>
          </a:p>
          <a:p>
            <a:pPr>
              <a:lnSpc>
                <a:spcPct val="90000"/>
              </a:lnSpc>
            </a:pPr>
            <a:r>
              <a:rPr lang="en-CA" sz="1800" dirty="0"/>
              <a:t>DNS Service for cloud based applications (both internet and intranet facing apps)</a:t>
            </a:r>
          </a:p>
          <a:p>
            <a:pPr>
              <a:lnSpc>
                <a:spcPct val="90000"/>
              </a:lnSpc>
            </a:pPr>
            <a:r>
              <a:rPr lang="en-CA" sz="1800" dirty="0"/>
              <a:t>Cloud based access to Active Directory (AAD)</a:t>
            </a:r>
          </a:p>
          <a:p>
            <a:pPr>
              <a:lnSpc>
                <a:spcPct val="90000"/>
              </a:lnSpc>
            </a:pPr>
            <a:r>
              <a:rPr lang="en-CA" sz="1800" dirty="0"/>
              <a:t>PaaS services (such as App Services) that do not leverage private IP addresses do not require SCED to reach the internet</a:t>
            </a:r>
          </a:p>
          <a:p>
            <a:pPr>
              <a:lnSpc>
                <a:spcPct val="90000"/>
              </a:lnSpc>
            </a:pPr>
            <a:endParaRPr lang="en-CA" sz="1800" dirty="0"/>
          </a:p>
          <a:p>
            <a:pPr marL="0" indent="0">
              <a:lnSpc>
                <a:spcPct val="90000"/>
              </a:lnSpc>
              <a:buNone/>
            </a:pPr>
            <a:r>
              <a:rPr lang="en-CA" sz="1800" dirty="0"/>
              <a:t>If you aren’t sure if you need SCED, ask.</a:t>
            </a:r>
          </a:p>
        </p:txBody>
      </p:sp>
    </p:spTree>
    <p:extLst>
      <p:ext uri="{BB962C8B-B14F-4D97-AF65-F5344CB8AC3E}">
        <p14:creationId xmlns:p14="http://schemas.microsoft.com/office/powerpoint/2010/main" val="3679569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re français" descr="L'ordre du jour pour la présentation.&#10;&#10;The agenda of the presentation." title="Ordre du jour / Agenda"/>
          <p:cNvSpPr>
            <a:spLocks noGrp="1"/>
          </p:cNvSpPr>
          <p:nvPr>
            <p:ph type="title"/>
          </p:nvPr>
        </p:nvSpPr>
        <p:spPr>
          <a:xfrm>
            <a:off x="609600" y="274639"/>
            <a:ext cx="10972800" cy="1143000"/>
          </a:xfrm>
        </p:spPr>
        <p:txBody>
          <a:bodyPr vert="horz" lIns="91440" tIns="45720" rIns="91440" bIns="45720" rtlCol="0" anchor="ctr">
            <a:normAutofit/>
          </a:bodyPr>
          <a:lstStyle/>
          <a:p>
            <a:r>
              <a:rPr lang="en-US" sz="4400" b="1" i="0" kern="1200" dirty="0">
                <a:latin typeface="Arial"/>
                <a:ea typeface="+mj-ea"/>
                <a:cs typeface="Verdana"/>
              </a:rPr>
              <a:t>How do I request a SCED connection?</a:t>
            </a:r>
          </a:p>
        </p:txBody>
      </p:sp>
      <p:sp>
        <p:nvSpPr>
          <p:cNvPr id="67" name="English Content" descr="Les étapes de l'ordre du jour / The order of disucsison on the agenda." title="Détails de l'order du jour / Detail of the agenda"/>
          <p:cNvSpPr txBox="1">
            <a:spLocks/>
          </p:cNvSpPr>
          <p:nvPr/>
        </p:nvSpPr>
        <p:spPr>
          <a:xfrm>
            <a:off x="602566" y="1717674"/>
            <a:ext cx="5386917" cy="3951288"/>
          </a:xfrm>
          <a:prstGeom prst="rect">
            <a:avLst/>
          </a:prstGeom>
        </p:spPr>
        <p:txBody>
          <a:bodyPr vert="horz" lIns="91440" tIns="45720" rIns="91440" bIns="45720" rtlCol="0">
            <a:normAutofit fontScale="92500" lnSpcReduction="10000"/>
          </a:bodyPr>
          <a:lstStyle>
            <a:lvl1pPr marL="342900" indent="-342900">
              <a:spcBef>
                <a:spcPct val="20000"/>
              </a:spcBef>
              <a:spcAft>
                <a:spcPts val="1200"/>
              </a:spcAft>
              <a:buFont typeface="Arial"/>
              <a:buChar char="•"/>
              <a:defRPr sz="2000">
                <a:latin typeface="Arial"/>
                <a:cs typeface="Verdana"/>
              </a:defRPr>
            </a:lvl1pPr>
            <a:lvl2pPr marL="990575" indent="-380990" defTabSz="609585">
              <a:spcBef>
                <a:spcPct val="20000"/>
              </a:spcBef>
              <a:buFont typeface="Arial"/>
              <a:buChar char="–"/>
              <a:defRPr sz="3733">
                <a:latin typeface="Arial"/>
                <a:cs typeface="Verdana"/>
              </a:defRPr>
            </a:lvl2pPr>
            <a:lvl3pPr marL="1523962" indent="-304792" defTabSz="609585">
              <a:spcBef>
                <a:spcPct val="20000"/>
              </a:spcBef>
              <a:buFont typeface="Arial"/>
              <a:buChar char="•"/>
              <a:defRPr sz="3200">
                <a:latin typeface="Arial"/>
                <a:cs typeface="Verdana"/>
              </a:defRPr>
            </a:lvl3pPr>
            <a:lvl4pPr marL="2133547" indent="-304792" defTabSz="609585">
              <a:spcBef>
                <a:spcPct val="20000"/>
              </a:spcBef>
              <a:buFont typeface="Arial"/>
              <a:buChar char="–"/>
              <a:defRPr sz="2667">
                <a:latin typeface="Arial"/>
                <a:cs typeface="Verdana"/>
              </a:defRPr>
            </a:lvl4pPr>
            <a:lvl5pPr marL="2743131" indent="-304792" defTabSz="609585">
              <a:spcBef>
                <a:spcPct val="20000"/>
              </a:spcBef>
              <a:buFont typeface="Arial"/>
              <a:buChar char="»"/>
              <a:defRPr sz="2667">
                <a:latin typeface="Arial"/>
                <a:cs typeface="Verdana"/>
              </a:defRPr>
            </a:lvl5pPr>
            <a:lvl6pPr marL="3352716" indent="-304792" defTabSz="609585">
              <a:spcBef>
                <a:spcPct val="20000"/>
              </a:spcBef>
              <a:buFont typeface="Arial"/>
              <a:buChar char="•"/>
              <a:defRPr sz="2667"/>
            </a:lvl6pPr>
            <a:lvl7pPr marL="3962301" indent="-304792" defTabSz="609585">
              <a:spcBef>
                <a:spcPct val="20000"/>
              </a:spcBef>
              <a:buFont typeface="Arial"/>
              <a:buChar char="•"/>
              <a:defRPr sz="2667"/>
            </a:lvl7pPr>
            <a:lvl8pPr marL="4571886" indent="-304792" defTabSz="609585">
              <a:spcBef>
                <a:spcPct val="20000"/>
              </a:spcBef>
              <a:buFont typeface="Arial"/>
              <a:buChar char="•"/>
              <a:defRPr sz="2667"/>
            </a:lvl8pPr>
            <a:lvl9pPr marL="5181470" indent="-304792" defTabSz="609585">
              <a:spcBef>
                <a:spcPct val="20000"/>
              </a:spcBef>
              <a:buFont typeface="Arial"/>
              <a:buChar char="•"/>
              <a:defRPr sz="2667"/>
            </a:lvl9pPr>
          </a:lstStyle>
          <a:p>
            <a:pPr marL="457189" indent="-457189" defTabSz="609585">
              <a:lnSpc>
                <a:spcPct val="90000"/>
              </a:lnSpc>
              <a:spcAft>
                <a:spcPts val="0"/>
              </a:spcAft>
            </a:pPr>
            <a:r>
              <a:rPr lang="en-US" sz="1500" dirty="0"/>
              <a:t>SCED is a service that is provided to our cloud by Shared Services Canada. </a:t>
            </a:r>
          </a:p>
          <a:p>
            <a:pPr marL="457189" indent="-457189" defTabSz="609585">
              <a:lnSpc>
                <a:spcPct val="90000"/>
              </a:lnSpc>
              <a:spcAft>
                <a:spcPts val="0"/>
              </a:spcAft>
            </a:pPr>
            <a:r>
              <a:rPr lang="en-US" sz="1500" dirty="0"/>
              <a:t>There are two separate forms/documents that need to be filled out to request SCED Connectivity.  These are a BRD (Business Requirements Document) and a WIF (Workload Implementation Form)</a:t>
            </a:r>
          </a:p>
          <a:p>
            <a:pPr marL="1104864" lvl="1" indent="-457189">
              <a:lnSpc>
                <a:spcPct val="90000"/>
              </a:lnSpc>
            </a:pPr>
            <a:r>
              <a:rPr lang="en-US" sz="1500" dirty="0"/>
              <a:t>The BRD is responsible for documenting the business requirements for your workload request.  </a:t>
            </a:r>
          </a:p>
          <a:p>
            <a:pPr marL="1638251" lvl="2" indent="-457189">
              <a:lnSpc>
                <a:spcPct val="90000"/>
              </a:lnSpc>
            </a:pPr>
            <a:r>
              <a:rPr lang="en-US" sz="1500" dirty="0"/>
              <a:t>Keep in mind that BRDs are prioritized by SSC based on workload importance</a:t>
            </a:r>
          </a:p>
          <a:p>
            <a:pPr marL="1638251" lvl="2" indent="-457189">
              <a:lnSpc>
                <a:spcPct val="90000"/>
              </a:lnSpc>
            </a:pPr>
            <a:r>
              <a:rPr lang="en-US" sz="1500" dirty="0"/>
              <a:t>Requests need to be linked to projects or pre-existing workloads. </a:t>
            </a:r>
          </a:p>
          <a:p>
            <a:pPr marL="2247836" lvl="3" indent="-457189">
              <a:lnSpc>
                <a:spcPct val="90000"/>
              </a:lnSpc>
            </a:pPr>
            <a:r>
              <a:rPr lang="en-US" sz="1500" dirty="0"/>
              <a:t>Requests for “just in case” connectivity will not be prioritized</a:t>
            </a:r>
          </a:p>
          <a:p>
            <a:pPr>
              <a:lnSpc>
                <a:spcPct val="90000"/>
              </a:lnSpc>
            </a:pPr>
            <a:r>
              <a:rPr lang="en-US" sz="1500" dirty="0"/>
              <a:t>Communication with SSC regarding BRDs is done through our SPM (Service Portfolio Management) group.  They will help guide you through the paperwork process of SSC and should be able to provide you with updates on how your request is going.</a:t>
            </a:r>
          </a:p>
        </p:txBody>
      </p:sp>
      <p:pic>
        <p:nvPicPr>
          <p:cNvPr id="9" name="Picture 8">
            <a:extLst>
              <a:ext uri="{FF2B5EF4-FFF2-40B4-BE49-F238E27FC236}">
                <a16:creationId xmlns:a16="http://schemas.microsoft.com/office/drawing/2014/main" id="{48D5F99F-065A-43B8-9BC2-1ACD5E2C0E69}"/>
              </a:ext>
            </a:extLst>
          </p:cNvPr>
          <p:cNvPicPr>
            <a:picLocks noChangeAspect="1"/>
          </p:cNvPicPr>
          <p:nvPr/>
        </p:nvPicPr>
        <p:blipFill rotWithShape="1">
          <a:blip r:embed="rId3"/>
          <a:srcRect l="10141" r="13140" b="-2"/>
          <a:stretch/>
        </p:blipFill>
        <p:spPr>
          <a:xfrm>
            <a:off x="6193369" y="1738775"/>
            <a:ext cx="5389033" cy="3951288"/>
          </a:xfrm>
          <a:prstGeom prst="rect">
            <a:avLst/>
          </a:prstGeom>
          <a:noFill/>
        </p:spPr>
      </p:pic>
      <p:sp>
        <p:nvSpPr>
          <p:cNvPr id="5" name="Slide Number" hidden="1"/>
          <p:cNvSpPr>
            <a:spLocks noGrp="1"/>
          </p:cNvSpPr>
          <p:nvPr>
            <p:ph type="sldNum" sz="quarter" idx="12"/>
          </p:nvPr>
        </p:nvSpPr>
        <p:spPr/>
        <p:txBody>
          <a:bodyPr/>
          <a:lstStyle/>
          <a:p>
            <a:pPr>
              <a:spcAft>
                <a:spcPts val="600"/>
              </a:spcAft>
            </a:pPr>
            <a:fld id="{2E86C063-E22E-2E4C-A523-54089486E38F}" type="slidenum">
              <a:rPr lang="en-US" smtClean="0"/>
              <a:pPr>
                <a:spcAft>
                  <a:spcPts val="600"/>
                </a:spcAft>
              </a:pPr>
              <a:t>6</a:t>
            </a:fld>
            <a:endParaRPr lang="en-US"/>
          </a:p>
        </p:txBody>
      </p:sp>
    </p:spTree>
    <p:extLst>
      <p:ext uri="{BB962C8B-B14F-4D97-AF65-F5344CB8AC3E}">
        <p14:creationId xmlns:p14="http://schemas.microsoft.com/office/powerpoint/2010/main" val="4136488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français" descr="L'ordre du jour pour la présentation.&#10;&#10;The agenda of the presentation." title="Ordre du jour / Agenda"/>
          <p:cNvSpPr>
            <a:spLocks noGrp="1"/>
          </p:cNvSpPr>
          <p:nvPr>
            <p:ph type="title"/>
          </p:nvPr>
        </p:nvSpPr>
        <p:spPr>
          <a:xfrm>
            <a:off x="609600" y="274639"/>
            <a:ext cx="10972800" cy="1143000"/>
          </a:xfrm>
        </p:spPr>
        <p:txBody>
          <a:bodyPr vert="horz" lIns="91440" tIns="45720" rIns="91440" bIns="45720" rtlCol="0" anchor="ctr">
            <a:normAutofit/>
          </a:bodyPr>
          <a:lstStyle/>
          <a:p>
            <a:r>
              <a:rPr lang="en-US" sz="4400" b="1" i="0" kern="1200">
                <a:latin typeface="Arial"/>
                <a:ea typeface="+mj-ea"/>
                <a:cs typeface="Verdana"/>
              </a:rPr>
              <a:t>How do I request a SCED connection?</a:t>
            </a:r>
          </a:p>
        </p:txBody>
      </p:sp>
      <p:sp>
        <p:nvSpPr>
          <p:cNvPr id="8" name="English Content" descr="Les étapes de l'ordre du jour / The order of disucsison on the agenda." title="Détails de l'order du jour / Detail of the agenda"/>
          <p:cNvSpPr txBox="1">
            <a:spLocks/>
          </p:cNvSpPr>
          <p:nvPr/>
        </p:nvSpPr>
        <p:spPr>
          <a:xfrm>
            <a:off x="609600" y="1600201"/>
            <a:ext cx="5384800" cy="4525963"/>
          </a:xfrm>
          <a:prstGeom prst="rect">
            <a:avLst/>
          </a:prstGeom>
        </p:spPr>
        <p:txBody>
          <a:bodyPr vert="horz" lIns="91440" tIns="45720" rIns="91440" bIns="45720" rtlCol="0">
            <a:normAutofit/>
          </a:bodyPr>
          <a:lstStyle>
            <a:lvl1pPr marL="342900" indent="-342900">
              <a:spcBef>
                <a:spcPct val="20000"/>
              </a:spcBef>
              <a:spcAft>
                <a:spcPts val="1200"/>
              </a:spcAft>
              <a:buFont typeface="Arial"/>
              <a:buChar char="•"/>
              <a:defRPr sz="2000">
                <a:latin typeface="Arial"/>
                <a:cs typeface="Verdana"/>
              </a:defRPr>
            </a:lvl1pPr>
            <a:lvl2pPr marL="990575" indent="-380990" defTabSz="609585">
              <a:spcBef>
                <a:spcPct val="20000"/>
              </a:spcBef>
              <a:buFont typeface="Arial"/>
              <a:buChar char="–"/>
              <a:defRPr sz="3733">
                <a:latin typeface="Arial"/>
                <a:cs typeface="Verdana"/>
              </a:defRPr>
            </a:lvl2pPr>
            <a:lvl3pPr marL="1523962" indent="-304792" defTabSz="609585">
              <a:spcBef>
                <a:spcPct val="20000"/>
              </a:spcBef>
              <a:buFont typeface="Arial"/>
              <a:buChar char="•"/>
              <a:defRPr sz="3200">
                <a:latin typeface="Arial"/>
                <a:cs typeface="Verdana"/>
              </a:defRPr>
            </a:lvl3pPr>
            <a:lvl4pPr marL="2133547" indent="-304792" defTabSz="609585">
              <a:spcBef>
                <a:spcPct val="20000"/>
              </a:spcBef>
              <a:buFont typeface="Arial"/>
              <a:buChar char="–"/>
              <a:defRPr sz="2667">
                <a:latin typeface="Arial"/>
                <a:cs typeface="Verdana"/>
              </a:defRPr>
            </a:lvl4pPr>
            <a:lvl5pPr marL="2743131" indent="-304792" defTabSz="609585">
              <a:spcBef>
                <a:spcPct val="20000"/>
              </a:spcBef>
              <a:buFont typeface="Arial"/>
              <a:buChar char="»"/>
              <a:defRPr sz="2667">
                <a:latin typeface="Arial"/>
                <a:cs typeface="Verdana"/>
              </a:defRPr>
            </a:lvl5pPr>
            <a:lvl6pPr marL="3352716" indent="-304792" defTabSz="609585">
              <a:spcBef>
                <a:spcPct val="20000"/>
              </a:spcBef>
              <a:buFont typeface="Arial"/>
              <a:buChar char="•"/>
              <a:defRPr sz="2667"/>
            </a:lvl6pPr>
            <a:lvl7pPr marL="3962301" indent="-304792" defTabSz="609585">
              <a:spcBef>
                <a:spcPct val="20000"/>
              </a:spcBef>
              <a:buFont typeface="Arial"/>
              <a:buChar char="•"/>
              <a:defRPr sz="2667"/>
            </a:lvl7pPr>
            <a:lvl8pPr marL="4571886" indent="-304792" defTabSz="609585">
              <a:spcBef>
                <a:spcPct val="20000"/>
              </a:spcBef>
              <a:buFont typeface="Arial"/>
              <a:buChar char="•"/>
              <a:defRPr sz="2667"/>
            </a:lvl8pPr>
            <a:lvl9pPr marL="5181470" indent="-304792" defTabSz="609585">
              <a:spcBef>
                <a:spcPct val="20000"/>
              </a:spcBef>
              <a:buFont typeface="Arial"/>
              <a:buChar char="•"/>
              <a:defRPr sz="2667"/>
            </a:lvl9pPr>
          </a:lstStyle>
          <a:p>
            <a:pPr marL="1104875" lvl="1" indent="-457200">
              <a:lnSpc>
                <a:spcPct val="90000"/>
              </a:lnSpc>
            </a:pPr>
            <a:r>
              <a:rPr lang="en-US" sz="1500" dirty="0"/>
              <a:t>The WIF documents the actual work required to implement this solution.  SPM can provide the forms necessary.</a:t>
            </a:r>
          </a:p>
          <a:p>
            <a:pPr marL="1638251" lvl="2" indent="-457189">
              <a:lnSpc>
                <a:spcPct val="90000"/>
              </a:lnSpc>
            </a:pPr>
            <a:r>
              <a:rPr lang="en-US" sz="1500" dirty="0"/>
              <a:t>SCED WIFs document traffic flows going to and from our cloud to both on-prem and to the internet</a:t>
            </a:r>
          </a:p>
          <a:p>
            <a:pPr marL="1638251" lvl="2" indent="-457189">
              <a:lnSpc>
                <a:spcPct val="90000"/>
              </a:lnSpc>
            </a:pPr>
            <a:r>
              <a:rPr lang="en-US" sz="1500" dirty="0"/>
              <a:t>This includes internal IP addresses that you would need to reach, as well as specific ports</a:t>
            </a:r>
          </a:p>
          <a:p>
            <a:pPr marL="1638251" lvl="2" indent="-457189">
              <a:lnSpc>
                <a:spcPct val="90000"/>
              </a:lnSpc>
            </a:pPr>
            <a:r>
              <a:rPr lang="en-US" sz="1500" dirty="0"/>
              <a:t>While subnet ranges are accepted in WIFs, specific ports and IPs for each service need to be documented.  SCED is not an open pipe.</a:t>
            </a:r>
          </a:p>
          <a:p>
            <a:pPr marL="1638251" lvl="2" indent="-457189">
              <a:lnSpc>
                <a:spcPct val="90000"/>
              </a:lnSpc>
            </a:pPr>
            <a:r>
              <a:rPr lang="en-US" sz="1500" dirty="0"/>
              <a:t>DG approval (email) is required for all connections in the WIF before it can be submitted to SSC</a:t>
            </a:r>
          </a:p>
          <a:p>
            <a:pPr marL="1181062" lvl="2" indent="0">
              <a:lnSpc>
                <a:spcPct val="90000"/>
              </a:lnSpc>
              <a:buNone/>
            </a:pPr>
            <a:endParaRPr lang="en-US" sz="1500" dirty="0"/>
          </a:p>
          <a:p>
            <a:pPr marL="457189" indent="-457189" defTabSz="609585">
              <a:lnSpc>
                <a:spcPct val="90000"/>
              </a:lnSpc>
            </a:pPr>
            <a:r>
              <a:rPr lang="en-US" sz="1500" dirty="0"/>
              <a:t>If you require any assistance in filling out your WIF, please contact Cloud Operations.  </a:t>
            </a:r>
          </a:p>
        </p:txBody>
      </p:sp>
      <p:pic>
        <p:nvPicPr>
          <p:cNvPr id="7" name="Picture 6">
            <a:extLst>
              <a:ext uri="{FF2B5EF4-FFF2-40B4-BE49-F238E27FC236}">
                <a16:creationId xmlns:a16="http://schemas.microsoft.com/office/drawing/2014/main" id="{2BF0250E-704D-471E-AC50-A683B6D7BF67}"/>
              </a:ext>
            </a:extLst>
          </p:cNvPr>
          <p:cNvPicPr>
            <a:picLocks noChangeAspect="1"/>
          </p:cNvPicPr>
          <p:nvPr/>
        </p:nvPicPr>
        <p:blipFill rotWithShape="1">
          <a:blip r:embed="rId2"/>
          <a:srcRect l="4162" r="5416"/>
          <a:stretch/>
        </p:blipFill>
        <p:spPr>
          <a:xfrm>
            <a:off x="6197600" y="1600201"/>
            <a:ext cx="4647738" cy="3906457"/>
          </a:xfrm>
          <a:prstGeom prst="rect">
            <a:avLst/>
          </a:prstGeom>
          <a:noFill/>
        </p:spPr>
      </p:pic>
      <p:sp>
        <p:nvSpPr>
          <p:cNvPr id="5" name="Slide Number" hidden="1"/>
          <p:cNvSpPr>
            <a:spLocks noGrp="1"/>
          </p:cNvSpPr>
          <p:nvPr>
            <p:ph type="sldNum" sz="quarter" idx="12"/>
          </p:nvPr>
        </p:nvSpPr>
        <p:spPr/>
        <p:txBody>
          <a:bodyPr/>
          <a:lstStyle/>
          <a:p>
            <a:pPr>
              <a:spcAft>
                <a:spcPts val="600"/>
              </a:spcAft>
            </a:pPr>
            <a:fld id="{2E86C063-E22E-2E4C-A523-54089486E38F}" type="slidenum">
              <a:rPr lang="en-US" smtClean="0"/>
              <a:pPr>
                <a:spcAft>
                  <a:spcPts val="600"/>
                </a:spcAft>
              </a:pPr>
              <a:t>7</a:t>
            </a:fld>
            <a:endParaRPr lang="en-US"/>
          </a:p>
        </p:txBody>
      </p:sp>
    </p:spTree>
    <p:extLst>
      <p:ext uri="{BB962C8B-B14F-4D97-AF65-F5344CB8AC3E}">
        <p14:creationId xmlns:p14="http://schemas.microsoft.com/office/powerpoint/2010/main" val="823332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E2D3B-1532-4741-9816-BC466C19BA5F}"/>
              </a:ext>
            </a:extLst>
          </p:cNvPr>
          <p:cNvSpPr>
            <a:spLocks noGrp="1"/>
          </p:cNvSpPr>
          <p:nvPr>
            <p:ph type="title"/>
          </p:nvPr>
        </p:nvSpPr>
        <p:spPr>
          <a:xfrm>
            <a:off x="609600" y="274639"/>
            <a:ext cx="10972800" cy="1143000"/>
          </a:xfrm>
        </p:spPr>
        <p:txBody>
          <a:bodyPr vert="horz" lIns="91440" tIns="45720" rIns="91440" bIns="45720" rtlCol="0" anchor="ctr">
            <a:normAutofit/>
          </a:bodyPr>
          <a:lstStyle/>
          <a:p>
            <a:r>
              <a:rPr lang="en-US" b="1" i="0" kern="1200">
                <a:latin typeface="Arial"/>
                <a:ea typeface="+mj-ea"/>
                <a:cs typeface="Verdana"/>
              </a:rPr>
              <a:t>Links/contacts</a:t>
            </a:r>
          </a:p>
        </p:txBody>
      </p:sp>
      <p:sp>
        <p:nvSpPr>
          <p:cNvPr id="6" name="TextBox 5">
            <a:extLst>
              <a:ext uri="{FF2B5EF4-FFF2-40B4-BE49-F238E27FC236}">
                <a16:creationId xmlns:a16="http://schemas.microsoft.com/office/drawing/2014/main" id="{49DFE3BD-F0D2-4A90-BDA1-0BF032DD648C}"/>
              </a:ext>
            </a:extLst>
          </p:cNvPr>
          <p:cNvSpPr txBox="1"/>
          <p:nvPr/>
        </p:nvSpPr>
        <p:spPr>
          <a:xfrm>
            <a:off x="609600" y="1600201"/>
            <a:ext cx="6618780" cy="4525963"/>
          </a:xfrm>
          <a:prstGeom prst="rect">
            <a:avLst/>
          </a:prstGeom>
        </p:spPr>
        <p:txBody>
          <a:bodyPr vert="horz" lIns="91440" tIns="45720" rIns="91440" bIns="45720" rtlCol="0">
            <a:normAutofit/>
          </a:bodyPr>
          <a:lstStyle/>
          <a:p>
            <a:pPr defTabSz="609585">
              <a:lnSpc>
                <a:spcPct val="90000"/>
              </a:lnSpc>
              <a:spcBef>
                <a:spcPct val="20000"/>
              </a:spcBef>
              <a:buFont typeface="Arial"/>
            </a:pPr>
            <a:r>
              <a:rPr lang="en-US" sz="1500" dirty="0">
                <a:latin typeface="Arial"/>
              </a:rPr>
              <a:t>SCED Connection SharePoint Page: </a:t>
            </a:r>
            <a:r>
              <a:rPr lang="en-US" sz="1500" dirty="0">
                <a:latin typeface="Arial"/>
                <a:hlinkClick r:id="rId2"/>
              </a:rPr>
              <a:t>https://014gc.sharepoint.com/sites/OI-CO/SitePages/Spoke-SCED-Connection-Steps.aspx</a:t>
            </a:r>
            <a:endParaRPr lang="en-US" sz="1500" dirty="0">
              <a:latin typeface="Arial"/>
            </a:endParaRPr>
          </a:p>
          <a:p>
            <a:pPr defTabSz="609585">
              <a:lnSpc>
                <a:spcPct val="90000"/>
              </a:lnSpc>
              <a:spcBef>
                <a:spcPct val="20000"/>
              </a:spcBef>
              <a:buFont typeface="Arial"/>
            </a:pPr>
            <a:endParaRPr lang="en-US" sz="1500" dirty="0">
              <a:latin typeface="Arial"/>
            </a:endParaRPr>
          </a:p>
          <a:p>
            <a:pPr defTabSz="609585">
              <a:lnSpc>
                <a:spcPct val="90000"/>
              </a:lnSpc>
              <a:spcBef>
                <a:spcPct val="20000"/>
              </a:spcBef>
              <a:buFont typeface="Arial"/>
            </a:pPr>
            <a:r>
              <a:rPr lang="en-US" sz="1500" dirty="0">
                <a:latin typeface="Arial"/>
              </a:rPr>
              <a:t>SPM GD Box: </a:t>
            </a:r>
            <a:r>
              <a:rPr lang="en-US" sz="1500" dirty="0">
                <a:latin typeface="Arial"/>
                <a:hlinkClick r:id="rId3"/>
              </a:rPr>
              <a:t>EDSC.DGIIT.GPS-SPM.IITB.ESDC@hrsdc-rhdcc.gc.ca</a:t>
            </a:r>
            <a:endParaRPr lang="en-US" sz="1500" dirty="0">
              <a:latin typeface="Arial"/>
            </a:endParaRPr>
          </a:p>
          <a:p>
            <a:pPr defTabSz="609585">
              <a:lnSpc>
                <a:spcPct val="90000"/>
              </a:lnSpc>
              <a:spcBef>
                <a:spcPct val="20000"/>
              </a:spcBef>
              <a:buFont typeface="Arial"/>
            </a:pPr>
            <a:endParaRPr lang="en-US" sz="1500" dirty="0">
              <a:latin typeface="Arial"/>
            </a:endParaRPr>
          </a:p>
          <a:p>
            <a:pPr defTabSz="609585">
              <a:lnSpc>
                <a:spcPct val="90000"/>
              </a:lnSpc>
              <a:spcBef>
                <a:spcPct val="20000"/>
              </a:spcBef>
              <a:buFont typeface="Arial"/>
            </a:pPr>
            <a:r>
              <a:rPr lang="en-US" sz="1500" dirty="0">
                <a:latin typeface="Arial"/>
              </a:rPr>
              <a:t>BRD form: </a:t>
            </a:r>
            <a:r>
              <a:rPr lang="en-US" sz="1500" dirty="0">
                <a:latin typeface="Arial"/>
                <a:hlinkClick r:id="rId4"/>
              </a:rPr>
              <a:t>http://service.ssc-spc.gc.ca/sites/default/files/brd_v5_en_final_20190327.xlsm</a:t>
            </a:r>
            <a:endParaRPr lang="en-US" sz="1500" dirty="0">
              <a:latin typeface="Arial"/>
            </a:endParaRPr>
          </a:p>
          <a:p>
            <a:pPr defTabSz="609585">
              <a:lnSpc>
                <a:spcPct val="90000"/>
              </a:lnSpc>
              <a:spcBef>
                <a:spcPct val="20000"/>
              </a:spcBef>
              <a:buFont typeface="Arial"/>
            </a:pPr>
            <a:endParaRPr lang="en-US" sz="1500" dirty="0">
              <a:latin typeface="Arial"/>
            </a:endParaRPr>
          </a:p>
          <a:p>
            <a:pPr defTabSz="609585">
              <a:lnSpc>
                <a:spcPct val="90000"/>
              </a:lnSpc>
              <a:spcBef>
                <a:spcPct val="20000"/>
              </a:spcBef>
              <a:buFont typeface="Arial"/>
            </a:pPr>
            <a:r>
              <a:rPr lang="en-US" sz="1500" dirty="0">
                <a:latin typeface="Arial"/>
              </a:rPr>
              <a:t>Cloud Operations GD Box: </a:t>
            </a:r>
            <a:r>
              <a:rPr lang="en-US" sz="1500" dirty="0">
                <a:latin typeface="Arial"/>
                <a:hlinkClick r:id="rId5"/>
              </a:rPr>
              <a:t>EDSC.SOUTIEN.DOPS.INFONUAGIQUES-CLOUD.OPS.SUPPORT.ESDC@hrsdc-rhdcc.gc.ca</a:t>
            </a:r>
            <a:endParaRPr lang="en-US" sz="1500" dirty="0">
              <a:latin typeface="Arial"/>
            </a:endParaRPr>
          </a:p>
          <a:p>
            <a:pPr defTabSz="609585">
              <a:lnSpc>
                <a:spcPct val="90000"/>
              </a:lnSpc>
              <a:spcBef>
                <a:spcPct val="20000"/>
              </a:spcBef>
              <a:buFont typeface="Arial"/>
            </a:pPr>
            <a:endParaRPr lang="en-US" sz="1500" dirty="0">
              <a:latin typeface="Arial"/>
            </a:endParaRPr>
          </a:p>
          <a:p>
            <a:pPr defTabSz="609585">
              <a:lnSpc>
                <a:spcPct val="90000"/>
              </a:lnSpc>
              <a:spcBef>
                <a:spcPct val="20000"/>
              </a:spcBef>
              <a:buFont typeface="Arial"/>
            </a:pPr>
            <a:r>
              <a:rPr lang="en-US" sz="1500" dirty="0">
                <a:latin typeface="Arial"/>
              </a:rPr>
              <a:t>Cloud Operations SharePoint: </a:t>
            </a:r>
            <a:r>
              <a:rPr lang="en-US" sz="1500" dirty="0">
                <a:latin typeface="Arial"/>
                <a:hlinkClick r:id="rId6"/>
              </a:rPr>
              <a:t>https://014gc.sharepoint.com/sites/OI-CO/</a:t>
            </a:r>
            <a:endParaRPr lang="en-US" sz="1500" dirty="0">
              <a:latin typeface="Arial"/>
            </a:endParaRPr>
          </a:p>
          <a:p>
            <a:pPr defTabSz="609585">
              <a:lnSpc>
                <a:spcPct val="90000"/>
              </a:lnSpc>
              <a:spcBef>
                <a:spcPct val="20000"/>
              </a:spcBef>
              <a:buFont typeface="Arial"/>
            </a:pPr>
            <a:endParaRPr lang="en-US" sz="1500" dirty="0">
              <a:latin typeface="Arial"/>
            </a:endParaRPr>
          </a:p>
          <a:p>
            <a:pPr defTabSz="609585">
              <a:lnSpc>
                <a:spcPct val="90000"/>
              </a:lnSpc>
              <a:spcBef>
                <a:spcPct val="20000"/>
              </a:spcBef>
              <a:buFont typeface="Arial"/>
            </a:pPr>
            <a:endParaRPr lang="en-US" sz="1500" dirty="0">
              <a:latin typeface="Arial"/>
            </a:endParaRPr>
          </a:p>
        </p:txBody>
      </p:sp>
      <p:pic>
        <p:nvPicPr>
          <p:cNvPr id="7" name="Picture 6" descr="Text&#10;&#10;Description automatically generated">
            <a:extLst>
              <a:ext uri="{FF2B5EF4-FFF2-40B4-BE49-F238E27FC236}">
                <a16:creationId xmlns:a16="http://schemas.microsoft.com/office/drawing/2014/main" id="{851FC2A2-FA58-45CF-AF7A-4875258B1674}"/>
              </a:ext>
            </a:extLst>
          </p:cNvPr>
          <p:cNvPicPr>
            <a:picLocks noChangeAspect="1"/>
          </p:cNvPicPr>
          <p:nvPr/>
        </p:nvPicPr>
        <p:blipFill>
          <a:blip r:embed="rId7"/>
          <a:stretch>
            <a:fillRect/>
          </a:stretch>
        </p:blipFill>
        <p:spPr>
          <a:xfrm>
            <a:off x="7470541" y="1289857"/>
            <a:ext cx="3869698" cy="4525963"/>
          </a:xfrm>
          <a:prstGeom prst="rect">
            <a:avLst/>
          </a:prstGeom>
          <a:noFill/>
        </p:spPr>
      </p:pic>
    </p:spTree>
    <p:extLst>
      <p:ext uri="{BB962C8B-B14F-4D97-AF65-F5344CB8AC3E}">
        <p14:creationId xmlns:p14="http://schemas.microsoft.com/office/powerpoint/2010/main" val="424346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9"/>
            <a:ext cx="12192000" cy="1143000"/>
          </a:xfrm>
        </p:spPr>
        <p:txBody>
          <a:bodyPr>
            <a:noAutofit/>
          </a:bodyPr>
          <a:lstStyle/>
          <a:p>
            <a:pPr algn="ctr"/>
            <a:r>
              <a:rPr lang="en-CA" sz="3600" dirty="0" err="1"/>
              <a:t>Avez-vous</a:t>
            </a:r>
            <a:r>
              <a:rPr lang="en-CA" sz="3600" dirty="0"/>
              <a:t> des questions ? / </a:t>
            </a:r>
            <a:br>
              <a:rPr lang="en-CA" sz="3600" dirty="0"/>
            </a:br>
            <a:r>
              <a:rPr lang="en-CA" sz="3600" dirty="0"/>
              <a:t>Do you have any questions?</a:t>
            </a:r>
          </a:p>
        </p:txBody>
      </p:sp>
      <p:pic>
        <p:nvPicPr>
          <p:cNvPr id="5" name="Picture 4" descr="Graphic Element-06" title="Graphic Element-0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708" y="4206024"/>
            <a:ext cx="2248818" cy="1800882"/>
          </a:xfrm>
          <a:prstGeom prst="rect">
            <a:avLst/>
          </a:prstGeom>
        </p:spPr>
      </p:pic>
      <p:pic>
        <p:nvPicPr>
          <p:cNvPr id="6" name="Picture 5" descr="Graphic Element-05" title="Graphic Element-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5215" y="2516668"/>
            <a:ext cx="1367601" cy="2204537"/>
          </a:xfrm>
          <a:prstGeom prst="rect">
            <a:avLst/>
          </a:prstGeom>
        </p:spPr>
      </p:pic>
      <p:pic>
        <p:nvPicPr>
          <p:cNvPr id="4" name="Picture 3">
            <a:extLst>
              <a:ext uri="{FF2B5EF4-FFF2-40B4-BE49-F238E27FC236}">
                <a16:creationId xmlns:a16="http://schemas.microsoft.com/office/drawing/2014/main" id="{D1008DD0-29EC-4B23-B6A7-B81AC18A327D}"/>
              </a:ext>
            </a:extLst>
          </p:cNvPr>
          <p:cNvPicPr>
            <a:picLocks noChangeAspect="1"/>
          </p:cNvPicPr>
          <p:nvPr/>
        </p:nvPicPr>
        <p:blipFill>
          <a:blip r:embed="rId4"/>
          <a:stretch>
            <a:fillRect/>
          </a:stretch>
        </p:blipFill>
        <p:spPr>
          <a:xfrm>
            <a:off x="3629888" y="1626463"/>
            <a:ext cx="4324956" cy="4239986"/>
          </a:xfrm>
          <a:prstGeom prst="rect">
            <a:avLst/>
          </a:prstGeom>
        </p:spPr>
      </p:pic>
    </p:spTree>
    <p:extLst>
      <p:ext uri="{BB962C8B-B14F-4D97-AF65-F5344CB8AC3E}">
        <p14:creationId xmlns:p14="http://schemas.microsoft.com/office/powerpoint/2010/main" val="3034500662"/>
      </p:ext>
    </p:extLst>
  </p:cSld>
  <p:clrMapOvr>
    <a:masterClrMapping/>
  </p:clrMapOvr>
</p:sld>
</file>

<file path=ppt/theme/theme1.xml><?xml version="1.0" encoding="utf-8"?>
<a:theme xmlns:a="http://schemas.openxmlformats.org/drawingml/2006/main" name="PPT16x9_ESDC_Final_EN03">
  <a:themeElements>
    <a:clrScheme name="ESDC-Tertiary">
      <a:dk1>
        <a:srgbClr val="000000"/>
      </a:dk1>
      <a:lt1>
        <a:sysClr val="window" lastClr="FFFFFF"/>
      </a:lt1>
      <a:dk2>
        <a:srgbClr val="1F497D"/>
      </a:dk2>
      <a:lt2>
        <a:srgbClr val="9EB8C1"/>
      </a:lt2>
      <a:accent1>
        <a:srgbClr val="0A5A9C"/>
      </a:accent1>
      <a:accent2>
        <a:srgbClr val="67C5D3"/>
      </a:accent2>
      <a:accent3>
        <a:srgbClr val="F7C362"/>
      </a:accent3>
      <a:accent4>
        <a:srgbClr val="ED5E24"/>
      </a:accent4>
      <a:accent5>
        <a:srgbClr val="205992"/>
      </a:accent5>
      <a:accent6>
        <a:srgbClr val="FCCE08"/>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4FA2CF2F9121F44841A4F37605D875D" ma:contentTypeVersion="8" ma:contentTypeDescription="Create a new document." ma:contentTypeScope="" ma:versionID="4093c00421adc56789c7f2442bbd7ddf">
  <xsd:schema xmlns:xsd="http://www.w3.org/2001/XMLSchema" xmlns:xs="http://www.w3.org/2001/XMLSchema" xmlns:p="http://schemas.microsoft.com/office/2006/metadata/properties" xmlns:ns1="http://schemas.microsoft.com/sharepoint/v3" xmlns:ns2="4ba90d88-9362-41e5-857b-fe9ce0d126fe" xmlns:ns3="089b9547-166b-4ad4-816a-af50e4fe93dc" targetNamespace="http://schemas.microsoft.com/office/2006/metadata/properties" ma:root="true" ma:fieldsID="06817477b34e70a1de396c13c1a41b02" ns1:_="" ns2:_="" ns3:_="">
    <xsd:import namespace="http://schemas.microsoft.com/sharepoint/v3"/>
    <xsd:import namespace="4ba90d88-9362-41e5-857b-fe9ce0d126fe"/>
    <xsd:import namespace="089b9547-166b-4ad4-816a-af50e4fe93d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a90d88-9362-41e5-857b-fe9ce0d126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89b9547-166b-4ad4-816a-af50e4fe93d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685D70C-B74C-4B10-8517-2491844EEB94}">
  <ds:schemaRefs>
    <ds:schemaRef ds:uri="http://schemas.microsoft.com/sharepoint/v3/contenttype/forms"/>
  </ds:schemaRefs>
</ds:datastoreItem>
</file>

<file path=customXml/itemProps2.xml><?xml version="1.0" encoding="utf-8"?>
<ds:datastoreItem xmlns:ds="http://schemas.openxmlformats.org/officeDocument/2006/customXml" ds:itemID="{3618276B-BF3E-4264-8A9D-5753219F20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ba90d88-9362-41e5-857b-fe9ce0d126fe"/>
    <ds:schemaRef ds:uri="089b9547-166b-4ad4-816a-af50e4fe93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783EB2-C836-4590-AF96-E130E0EAB7CD}">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0</TotalTime>
  <Words>713</Words>
  <Application>Microsoft Office PowerPoint</Application>
  <PresentationFormat>Widescreen</PresentationFormat>
  <Paragraphs>72</Paragraphs>
  <Slides>9</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PPT16x9_ESDC_Final_EN03</vt:lpstr>
      <vt:lpstr>PowerPoint Presentation</vt:lpstr>
      <vt:lpstr>Objectifs / Objectives</vt:lpstr>
      <vt:lpstr>What is SCED?</vt:lpstr>
      <vt:lpstr>Basic SCED Network Diagram for ESDC</vt:lpstr>
      <vt:lpstr>Do I actually need SCED?</vt:lpstr>
      <vt:lpstr>How do I request a SCED connection?</vt:lpstr>
      <vt:lpstr>How do I request a SCED connection?</vt:lpstr>
      <vt:lpstr>Links/contacts</vt:lpstr>
      <vt:lpstr>Avez-vous des questions ? /  Do you have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2020-09-11T03:00:14Z</dcterms:created>
  <dcterms:modified xsi:type="dcterms:W3CDTF">2021-05-25T20:09:56Z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0x010100C4FA2CF2F9121F44841A4F37605D875D</vt:lpwstr>
  </property>
</Properties>
</file>