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02" r:id="rId6"/>
    <p:sldId id="315" r:id="rId7"/>
    <p:sldId id="307" r:id="rId8"/>
    <p:sldId id="308" r:id="rId9"/>
    <p:sldId id="310" r:id="rId10"/>
    <p:sldId id="297" r:id="rId11"/>
    <p:sldId id="316" r:id="rId12"/>
    <p:sldId id="29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3497" autoAdjust="0"/>
  </p:normalViewPr>
  <p:slideViewPr>
    <p:cSldViewPr snapToGrid="0" snapToObjects="1">
      <p:cViewPr varScale="1">
        <p:scale>
          <a:sx n="56" d="100"/>
          <a:sy n="56" d="100"/>
        </p:scale>
        <p:origin x="132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450D2-88D0-4DA3-8BFB-337E2AE3E740}" type="datetimeFigureOut">
              <a:rPr lang="en-CA" smtClean="0"/>
              <a:t>2022-12-12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31828-5631-41F7-AA29-6C4DBB66E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847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0D5C-3B3A-214D-8AA9-7907A42D725C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D8B1A-5049-5C4B-AFE6-32830630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7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</a:t>
            </a:r>
            <a:endParaRPr lang="en-CA" sz="20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5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dirty="0" err="1"/>
              <a:t>See</a:t>
            </a:r>
            <a:r>
              <a:rPr lang="fr-CA" dirty="0"/>
              <a:t> </a:t>
            </a:r>
            <a:r>
              <a:rPr lang="fr-CA" dirty="0" err="1"/>
              <a:t>Example</a:t>
            </a:r>
            <a:r>
              <a:rPr lang="fr-CA" baseline="0" dirty="0"/>
              <a:t> 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* Already 3</a:t>
            </a:r>
            <a:r>
              <a:rPr lang="en-CA" baseline="0" dirty="0"/>
              <a:t> teams waiting on the conclusion of the Pilot to submit their proposal.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0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647" y="2130425"/>
            <a:ext cx="4062903" cy="1470025"/>
          </a:xfrm>
        </p:spPr>
        <p:txBody>
          <a:bodyPr>
            <a:noAutofit/>
          </a:bodyPr>
          <a:lstStyle>
            <a:lvl1pPr algn="l">
              <a:defRPr sz="3600" b="1" i="0">
                <a:latin typeface="Arial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3648" y="3886200"/>
            <a:ext cx="4062903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B55-02BB-4711-BBB6-912B7EE50CE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D6D5-A1F5-489E-A823-9AFD81946868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E4E7-2313-4E17-A716-4E8CE3334D94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208C-4BB6-41DF-9669-86F036DF7C3B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682C-C9CE-4705-83A0-70F0B378FCCD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B0E3-38AF-4A84-8E68-31A096414AAA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CA20-7949-46B7-B3ED-97649784A2B6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4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4A7F-6D36-40B5-8BC1-2D7B91FFD6A7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2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4F7F-7530-4001-A481-E99385498C8A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0874C-5A07-4BF1-A300-DA0FD8169399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0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2ACF-ACA3-452D-9C08-F23677B6DCA7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4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D1D42-F3AC-47E9-ABDF-FD97602B9E73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ialogue.spprod.service.gc.ca/grp/BU7209642/Forms%20Library/Blanket%20Cloud%20Release%20Approval%20Request.aspx" TargetMode="External"/><Relationship Id="rId3" Type="http://schemas.openxmlformats.org/officeDocument/2006/relationships/tags" Target="../tags/tag23.xml"/><Relationship Id="rId7" Type="http://schemas.openxmlformats.org/officeDocument/2006/relationships/hyperlink" Target="https://dialogue.spprod.service.gc.ca/grp/BU7209642/Forms%20Library/DevOps%20Assessment%20Workbook.aspx" TargetMode="Externa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hyperlink" Target="Blanket%20Approval%20for%20Cloud%20Releases%20-%20Detailed%20Guidance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81100" y="2130425"/>
            <a:ext cx="7667625" cy="193675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IITB DevOps Release Process</a:t>
            </a:r>
            <a:br>
              <a:rPr lang="en-US" dirty="0"/>
            </a:br>
            <a:br>
              <a:rPr lang="en-US" dirty="0"/>
            </a:br>
            <a:endParaRPr lang="en-US" sz="20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5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197430"/>
            <a:ext cx="8229600" cy="4928734"/>
          </a:xfrm>
        </p:spPr>
        <p:txBody>
          <a:bodyPr>
            <a:noAutofit/>
          </a:bodyPr>
          <a:lstStyle/>
          <a:p>
            <a:r>
              <a:rPr lang="en-CA" sz="2000" dirty="0"/>
              <a:t>Last December, CRMS presented to CIOEC a proposal to streamline changes and releases processes for DevOps development teams to enable quick turn around releases while ensuring a certain degree of oversight by CAB.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The proposal had previously been approved by IITB CAB but CIOEC consultation and endorsement was also being sought.</a:t>
            </a:r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r>
              <a:rPr lang="en-CA" sz="2000" dirty="0"/>
              <a:t>The committee recommended a 3 month pilot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fr-CA" sz="2000" dirty="0" err="1"/>
              <a:t>Following</a:t>
            </a:r>
            <a:r>
              <a:rPr lang="fr-CA" sz="2000" dirty="0"/>
              <a:t> the </a:t>
            </a:r>
            <a:r>
              <a:rPr lang="fr-CA" sz="2000" dirty="0" err="1"/>
              <a:t>sucess</a:t>
            </a:r>
            <a:r>
              <a:rPr lang="fr-CA" sz="2000" dirty="0"/>
              <a:t> of the pilot, CIOEC </a:t>
            </a:r>
            <a:r>
              <a:rPr lang="fr-CA" sz="2000" dirty="0" err="1"/>
              <a:t>approved</a:t>
            </a:r>
            <a:r>
              <a:rPr lang="fr-CA" sz="2000" dirty="0"/>
              <a:t> the new </a:t>
            </a:r>
            <a:r>
              <a:rPr lang="fr-CA" sz="2000" dirty="0" err="1"/>
              <a:t>process</a:t>
            </a:r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Present the DevOps blanket process</a:t>
            </a:r>
          </a:p>
          <a:p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8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 dirty="0"/>
              <a:t>Recap – DevOps Proposal (process)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Process: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Business request is filled via a provided form.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Scope, boundaries, maintenance window and accountability are identified.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CAB reviews and provides recommendation and approval.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Once approved, release accountability is then moved to the DevOps team.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RMS takes an oversight role and makes periodic checks (quarterly).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All DevOps release is still registered in the CAB calendar.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Changes are considered pre-approved for one year.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0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Recap – DevOps Proposal</a:t>
            </a:r>
            <a:br>
              <a:rPr lang="en-CA" dirty="0"/>
            </a:br>
            <a:r>
              <a:rPr lang="en-CA" dirty="0"/>
              <a:t>               (pre-requirements)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Pre requirement 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CA" sz="2000" dirty="0"/>
              <a:t>Maturity Level assessment. 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CA" sz="2000" dirty="0"/>
              <a:t>Change does not require SSC.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CA" sz="2000" dirty="0"/>
              <a:t>Checkpoints are implemented.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CA" sz="2000" dirty="0"/>
              <a:t>One or more individuals are accountable for each release.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CA" sz="2000" dirty="0"/>
              <a:t>Audit trails of all approvals and release information can be accessed.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CA" sz="2000" dirty="0"/>
              <a:t>Results and implementation date of each release are communicated to Change Management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Audit </a:t>
            </a:r>
            <a:r>
              <a:rPr lang="fr-CA" dirty="0" err="1"/>
              <a:t>Details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Proposal included quarterly audits.</a:t>
            </a:r>
          </a:p>
          <a:p>
            <a:endParaRPr lang="en-CA" sz="2400" dirty="0"/>
          </a:p>
          <a:p>
            <a:r>
              <a:rPr lang="en-CA" sz="2400" dirty="0"/>
              <a:t>For each audited release, all artefacts normally collected by RMS in a software release and listed in the control step of the agreement were collected.</a:t>
            </a:r>
          </a:p>
          <a:p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5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984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Proposal Control Step Results</a:t>
            </a:r>
          </a:p>
        </p:txBody>
      </p:sp>
      <p:sp>
        <p:nvSpPr>
          <p:cNvPr id="7" name="Rectangle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4957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69543"/>
              </p:ext>
            </p:extLst>
          </p:nvPr>
        </p:nvGraphicFramePr>
        <p:xfrm>
          <a:off x="1639957" y="1441176"/>
          <a:ext cx="5933660" cy="4594019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5933660">
                  <a:extLst>
                    <a:ext uri="{9D8B030D-6E8A-4147-A177-3AD203B41FA5}">
                      <a16:colId xmlns:a16="http://schemas.microsoft.com/office/drawing/2014/main" val="1342344600"/>
                    </a:ext>
                  </a:extLst>
                </a:gridCol>
              </a:tblGrid>
              <a:tr h="549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effectLst/>
                        </a:rPr>
                        <a:t>Web Conformity (Accessibility and Web Standards)</a:t>
                      </a:r>
                      <a:endParaRPr lang="en-CA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75" marR="45975" marT="0" marB="0"/>
                </a:tc>
                <a:extLst>
                  <a:ext uri="{0D108BD9-81ED-4DB2-BD59-A6C34878D82A}">
                    <a16:rowId xmlns:a16="http://schemas.microsoft.com/office/drawing/2014/main" val="386904339"/>
                  </a:ext>
                </a:extLst>
              </a:tr>
              <a:tr h="549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effectLst/>
                        </a:rPr>
                        <a:t>Completed SA&amp;A</a:t>
                      </a:r>
                      <a:endParaRPr lang="en-CA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75" marR="45975" marT="0" marB="0"/>
                </a:tc>
                <a:extLst>
                  <a:ext uri="{0D108BD9-81ED-4DB2-BD59-A6C34878D82A}">
                    <a16:rowId xmlns:a16="http://schemas.microsoft.com/office/drawing/2014/main" val="1254014614"/>
                  </a:ext>
                </a:extLst>
              </a:tr>
              <a:tr h="549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effectLst/>
                        </a:rPr>
                        <a:t>IT security questionnaire</a:t>
                      </a:r>
                      <a:endParaRPr lang="en-CA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75" marR="45975" marT="0" marB="0"/>
                </a:tc>
                <a:extLst>
                  <a:ext uri="{0D108BD9-81ED-4DB2-BD59-A6C34878D82A}">
                    <a16:rowId xmlns:a16="http://schemas.microsoft.com/office/drawing/2014/main" val="235182308"/>
                  </a:ext>
                </a:extLst>
              </a:tr>
              <a:tr h="7473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effectLst/>
                        </a:rPr>
                        <a:t>Automated Release Management Tools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effectLst/>
                        </a:rPr>
                        <a:t>(Example Azure DevOps, Jenkins, GitHub Actions, etc.)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effectLst/>
                        </a:rPr>
                        <a:t> </a:t>
                      </a:r>
                      <a:endParaRPr lang="en-CA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75" marR="45975" marT="0" marB="0"/>
                </a:tc>
                <a:extLst>
                  <a:ext uri="{0D108BD9-81ED-4DB2-BD59-A6C34878D82A}">
                    <a16:rowId xmlns:a16="http://schemas.microsoft.com/office/drawing/2014/main" val="1430396643"/>
                  </a:ext>
                </a:extLst>
              </a:tr>
              <a:tr h="549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effectLst/>
                        </a:rPr>
                        <a:t>Testing Report</a:t>
                      </a:r>
                      <a:endParaRPr lang="en-CA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75" marR="45975" marT="0" marB="0"/>
                </a:tc>
                <a:extLst>
                  <a:ext uri="{0D108BD9-81ED-4DB2-BD59-A6C34878D82A}">
                    <a16:rowId xmlns:a16="http://schemas.microsoft.com/office/drawing/2014/main" val="442070742"/>
                  </a:ext>
                </a:extLst>
              </a:tr>
              <a:tr h="549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effectLst/>
                        </a:rPr>
                        <a:t>Release Package</a:t>
                      </a:r>
                      <a:endParaRPr lang="en-CA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75" marR="45975" marT="0" marB="0"/>
                </a:tc>
                <a:extLst>
                  <a:ext uri="{0D108BD9-81ED-4DB2-BD59-A6C34878D82A}">
                    <a16:rowId xmlns:a16="http://schemas.microsoft.com/office/drawing/2014/main" val="615326903"/>
                  </a:ext>
                </a:extLst>
              </a:tr>
              <a:tr h="549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effectLst/>
                        </a:rPr>
                        <a:t>Configuration Management Database (CMDB) and interaction with other component</a:t>
                      </a:r>
                      <a:endParaRPr lang="en-CA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75" marR="45975" marT="0" marB="0"/>
                </a:tc>
                <a:extLst>
                  <a:ext uri="{0D108BD9-81ED-4DB2-BD59-A6C34878D82A}">
                    <a16:rowId xmlns:a16="http://schemas.microsoft.com/office/drawing/2014/main" val="3062804767"/>
                  </a:ext>
                </a:extLst>
              </a:tr>
              <a:tr h="549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500" dirty="0">
                          <a:effectLst/>
                        </a:rPr>
                        <a:t>Audit Trail</a:t>
                      </a:r>
                      <a:endParaRPr lang="en-CA" sz="15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75" marR="45975" marT="0" marB="0"/>
                </a:tc>
                <a:extLst>
                  <a:ext uri="{0D108BD9-81ED-4DB2-BD59-A6C34878D82A}">
                    <a16:rowId xmlns:a16="http://schemas.microsoft.com/office/drawing/2014/main" val="316752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17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/>
              <a:t>Formal</a:t>
            </a:r>
            <a:r>
              <a:rPr lang="fr-CA" dirty="0"/>
              <a:t> </a:t>
            </a:r>
            <a:r>
              <a:rPr lang="fr-CA" dirty="0" err="1"/>
              <a:t>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sz="2400" dirty="0">
                <a:hlinkClick r:id="rId6" action="ppaction://hlinkfile"/>
              </a:rPr>
              <a:t>Formal process </a:t>
            </a:r>
            <a:r>
              <a:rPr lang="en-CA" sz="2400" dirty="0"/>
              <a:t>can be found on CRMS </a:t>
            </a:r>
            <a:r>
              <a:rPr lang="en-CA" sz="2400" dirty="0" err="1"/>
              <a:t>sharepoint</a:t>
            </a:r>
            <a:r>
              <a:rPr lang="en-CA" sz="2400" dirty="0"/>
              <a:t> site.</a:t>
            </a:r>
            <a:endParaRPr lang="en-CA" sz="2000" dirty="0"/>
          </a:p>
          <a:p>
            <a:endParaRPr lang="en-CA" sz="2400" dirty="0"/>
          </a:p>
          <a:p>
            <a:r>
              <a:rPr lang="en-CA" sz="2400" dirty="0"/>
              <a:t>Two documents need to be filled</a:t>
            </a:r>
          </a:p>
          <a:p>
            <a:pPr lvl="1"/>
            <a:r>
              <a:rPr lang="fr-CA" sz="2000" dirty="0">
                <a:hlinkClick r:id="rId7"/>
              </a:rPr>
              <a:t>Maturity </a:t>
            </a:r>
            <a:r>
              <a:rPr lang="fr-CA" sz="2000" dirty="0" err="1">
                <a:hlinkClick r:id="rId7"/>
              </a:rPr>
              <a:t>assessesment</a:t>
            </a:r>
            <a:endParaRPr lang="fr-CA" sz="2000" dirty="0"/>
          </a:p>
          <a:p>
            <a:pPr lvl="1"/>
            <a:r>
              <a:rPr lang="fr-CA" sz="2000" dirty="0">
                <a:hlinkClick r:id="rId8"/>
              </a:rPr>
              <a:t>Blanket Cloud Release </a:t>
            </a:r>
            <a:r>
              <a:rPr lang="fr-CA" sz="2000" dirty="0" err="1">
                <a:hlinkClick r:id="rId8"/>
              </a:rPr>
              <a:t>Approval</a:t>
            </a:r>
            <a:r>
              <a:rPr lang="fr-CA" sz="2000" dirty="0">
                <a:hlinkClick r:id="rId8"/>
              </a:rPr>
              <a:t> </a:t>
            </a:r>
            <a:r>
              <a:rPr lang="fr-CA" sz="2000" dirty="0" err="1">
                <a:hlinkClick r:id="rId8"/>
              </a:rPr>
              <a:t>request</a:t>
            </a:r>
            <a:r>
              <a:rPr lang="fr-CA" sz="2000" dirty="0">
                <a:hlinkClick r:id="rId8"/>
              </a:rPr>
              <a:t> (</a:t>
            </a:r>
            <a:r>
              <a:rPr lang="fr-CA" sz="2000" dirty="0" err="1">
                <a:hlinkClick r:id="rId8"/>
              </a:rPr>
              <a:t>need</a:t>
            </a:r>
            <a:r>
              <a:rPr lang="fr-CA" sz="2000" dirty="0">
                <a:hlinkClick r:id="rId8"/>
              </a:rPr>
              <a:t> to </a:t>
            </a:r>
            <a:r>
              <a:rPr lang="fr-CA" sz="2000" dirty="0" err="1">
                <a:hlinkClick r:id="rId8"/>
              </a:rPr>
              <a:t>be</a:t>
            </a:r>
            <a:r>
              <a:rPr lang="fr-CA" sz="2000" dirty="0">
                <a:hlinkClick r:id="rId8"/>
              </a:rPr>
              <a:t> DG </a:t>
            </a:r>
            <a:r>
              <a:rPr lang="fr-CA" sz="2000" dirty="0" err="1">
                <a:hlinkClick r:id="rId8"/>
              </a:rPr>
              <a:t>approved</a:t>
            </a:r>
            <a:r>
              <a:rPr lang="fr-CA" sz="2000" dirty="0">
                <a:hlinkClick r:id="rId8"/>
              </a:rPr>
              <a:t>)</a:t>
            </a:r>
            <a:endParaRPr lang="en-CA" sz="20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4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14650" y="2589213"/>
            <a:ext cx="2657475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Questions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95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PPT_ESDC_Final_EN01">
  <a:themeElements>
    <a:clrScheme name="ESDC - Colour 1">
      <a:dk1>
        <a:srgbClr val="000000"/>
      </a:dk1>
      <a:lt1>
        <a:sysClr val="window" lastClr="FFFFFF"/>
      </a:lt1>
      <a:dk2>
        <a:srgbClr val="188394"/>
      </a:dk2>
      <a:lt2>
        <a:srgbClr val="96D9DC"/>
      </a:lt2>
      <a:accent1>
        <a:srgbClr val="C90031"/>
      </a:accent1>
      <a:accent2>
        <a:srgbClr val="DE5372"/>
      </a:accent2>
      <a:accent3>
        <a:srgbClr val="4CA28D"/>
      </a:accent3>
      <a:accent4>
        <a:srgbClr val="87C6B6"/>
      </a:accent4>
      <a:accent5>
        <a:srgbClr val="DD5B49"/>
      </a:accent5>
      <a:accent6>
        <a:srgbClr val="E99586"/>
      </a:accent6>
      <a:hlink>
        <a:srgbClr val="0000FF"/>
      </a:hlink>
      <a:folHlink>
        <a:srgbClr val="96D9D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4x3_ESDC_Final_EN01.potx" id="{816F96BF-C2F5-448D-AC82-A0A8F8974E12}" vid="{F7B6F082-083E-415F-B1E1-69FF8B08B2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ntTruc" ma:contentTypeID="0x0101004B9DE00CD6BF494E8621095E7F111E35004F74A9B650681B41AF60680931644FF8" ma:contentTypeVersion="38" ma:contentTypeDescription="ContTrucD" ma:contentTypeScope="" ma:versionID="06d894131a5b51e5018a3d3b80897f3d">
  <xsd:schema xmlns:xsd="http://www.w3.org/2001/XMLSchema" xmlns:xs="http://www.w3.org/2001/XMLSchema" xmlns:p="http://schemas.microsoft.com/office/2006/metadata/properties" xmlns:ns1="http://schemas.microsoft.com/sharepoint/v3" xmlns:ns2="4f810ac0-7940-4b47-8510-ccc18747f341" xmlns:ns3="aeabe285-28c2-4b4a-a8cd-631679229c94" xmlns:ns4="http://schemas.microsoft.com/sharepoint/v4" targetNamespace="http://schemas.microsoft.com/office/2006/metadata/properties" ma:root="true" ma:fieldsID="457b7fe014ac0dad4a48e1791a399ad9" ns1:_="" ns2:_="" ns3:_="" ns4:_="">
    <xsd:import namespace="http://schemas.microsoft.com/sharepoint/v3"/>
    <xsd:import namespace="4f810ac0-7940-4b47-8510-ccc18747f341"/>
    <xsd:import namespace="aeabe285-28c2-4b4a-a8cd-631679229c94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ClpServices"/>
                <xsd:element ref="ns3:PgResponsibleResponsable" minOccurs="0"/>
                <xsd:element ref="ns2:TxtResumeE"/>
                <xsd:element ref="ns2:TxtResumeF"/>
                <xsd:element ref="ns2:TxtMotClef" minOccurs="0"/>
                <xsd:element ref="ns2:NbDuree"/>
                <xsd:element ref="ns2:ChkNouveauEmp" minOccurs="0"/>
                <xsd:element ref="ns2:ChLocationEmplacement"/>
                <xsd:element ref="ns2:C_ClpServices" minOccurs="0"/>
                <xsd:element ref="ns2:ChkTraitementInitial" minOccurs="0"/>
                <xsd:element ref="ns2:NbVersion" minOccurs="0"/>
                <xsd:element ref="ns4:IconOverlay" minOccurs="0"/>
                <xsd:element ref="ns1:_vti_ItemDeclaredRecord" minOccurs="0"/>
                <xsd:element ref="ns1:_vti_ItemHoldRecordStatus" minOccurs="0"/>
                <xsd:element ref="ns1:_dlc_ExpireDateSaved" minOccurs="0"/>
                <xsd:element ref="ns1:_dlc_ExpireDate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vti_ItemDeclaredRecord" ma:index="22" nillable="true" ma:displayName="Declared Record" ma:hidden="true" ma:internalName="_vti_ItemDeclaredRecord" ma:readOnly="true">
      <xsd:simpleType>
        <xsd:restriction base="dms:DateTime"/>
      </xsd:simpleType>
    </xsd:element>
    <xsd:element name="_vti_ItemHoldRecordStatus" ma:index="23" nillable="true" ma:displayName="Hold and Record Status" ma:decimals="0" ma:hidden="true" ma:internalName="_vti_ItemHoldRecordStatus" ma:readOnly="true">
      <xsd:simpleType>
        <xsd:restriction base="dms:Unknown"/>
      </xsd:simpleType>
    </xsd:element>
    <xsd:element name="_dlc_ExpireDateSaved" ma:index="24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5" nillable="true" ma:displayName="Expiration Date" ma:hidden="true" ma:internalName="_dlc_ExpireDate" ma:readOnly="true">
      <xsd:simpleType>
        <xsd:restriction base="dms:DateTime"/>
      </xsd:simpleType>
    </xsd:element>
    <xsd:element name="_dlc_Exempt" ma:index="26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10ac0-7940-4b47-8510-ccc18747f341" elementFormDefault="qualified">
    <xsd:import namespace="http://schemas.microsoft.com/office/2006/documentManagement/types"/>
    <xsd:import namespace="http://schemas.microsoft.com/office/infopath/2007/PartnerControls"/>
    <xsd:element name="ClpServices" ma:index="2" ma:displayName="ClpServices" ma:description="ClpServicesD" ma:list="{34A2CCC2-8655-4786-B8EE-4A9DDB8FA9D0}" ma:internalName="ClpServices" ma:showField="Title" ma:web="aeabe285-28c2-4b4a-a8cd-631679229c94">
      <xsd:simpleType>
        <xsd:restriction base="dms:Lookup"/>
      </xsd:simpleType>
    </xsd:element>
    <xsd:element name="TxtResumeE" ma:index="4" ma:displayName="TxtResumeE" ma:description="TxtResumeED" ma:internalName="TxtResumeE">
      <xsd:simpleType>
        <xsd:restriction base="dms:Text">
          <xsd:maxLength value="150"/>
        </xsd:restriction>
      </xsd:simpleType>
    </xsd:element>
    <xsd:element name="TxtResumeF" ma:index="5" ma:displayName="TxtResumeF" ma:description="TxtResumeFD" ma:internalName="TxtResumeF">
      <xsd:simpleType>
        <xsd:restriction base="dms:Text">
          <xsd:maxLength value="150"/>
        </xsd:restriction>
      </xsd:simpleType>
    </xsd:element>
    <xsd:element name="TxtMotClef" ma:index="6" nillable="true" ma:displayName="TxtMotClef" ma:description="TxtMotClefD" ma:internalName="TxtMotClef">
      <xsd:simpleType>
        <xsd:restriction base="dms:Text">
          <xsd:maxLength value="255"/>
        </xsd:restriction>
      </xsd:simpleType>
    </xsd:element>
    <xsd:element name="NbDuree" ma:index="7" ma:displayName="NbDuree" ma:decimals="0" ma:default="12" ma:description="NbDureeD" ma:internalName="NbDuree" ma:percentage="FALSE">
      <xsd:simpleType>
        <xsd:restriction base="dms:Number">
          <xsd:maxInclusive value="24"/>
          <xsd:minInclusive value="3"/>
        </xsd:restriction>
      </xsd:simpleType>
    </xsd:element>
    <xsd:element name="ChkNouveauEmp" ma:index="8" nillable="true" ma:displayName="ChkNouveauEmp" ma:default="0" ma:description="ChkNouveauEmpD" ma:internalName="ChkNouveauEmp">
      <xsd:simpleType>
        <xsd:restriction base="dms:Boolean"/>
      </xsd:simpleType>
    </xsd:element>
    <xsd:element name="ChLocationEmplacement" ma:index="9" ma:displayName="ChLocationEmplacement" ma:default="Client Library / Bibliothèque client" ma:description="ChLocationEmplacementD" ma:format="Dropdown" ma:internalName="ChLocationEmplacement">
      <xsd:simpleType>
        <xsd:restriction base="dms:Choice">
          <xsd:enumeration value="Client Library / Bibliothèque client"/>
          <xsd:enumeration value="Technical Library / Bibliothèque technique"/>
          <xsd:enumeration value="Archive"/>
          <xsd:enumeration value="Work in progress library / Bibliothèque de travaux en cours"/>
        </xsd:restriction>
      </xsd:simpleType>
    </xsd:element>
    <xsd:element name="C_ClpServices" ma:index="17" nillable="true" ma:displayName="C_ClpServices" ma:internalName="C_ClpServices" ma:readOnly="true">
      <xsd:simpleType>
        <xsd:restriction base="dms:Text"/>
      </xsd:simpleType>
    </xsd:element>
    <xsd:element name="ChkTraitementInitial" ma:index="18" nillable="true" ma:displayName="ChkTraitementInitial" ma:default="0" ma:description="To know if initial workflow is done&#10;Pour voir si le flux de travail initial est fait" ma:hidden="true" ma:internalName="ChkTraitementInitial" ma:readOnly="false">
      <xsd:simpleType>
        <xsd:restriction base="dms:Boolean"/>
      </xsd:simpleType>
    </xsd:element>
    <xsd:element name="NbVersion" ma:index="19" nillable="true" ma:displayName="NbVersion" ma:description="Enregistre la version du document / Saves the document version" ma:hidden="true" ma:internalName="NbVersion" ma:readOnly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be285-28c2-4b4a-a8cd-631679229c94" elementFormDefault="qualified">
    <xsd:import namespace="http://schemas.microsoft.com/office/2006/documentManagement/types"/>
    <xsd:import namespace="http://schemas.microsoft.com/office/infopath/2007/PartnerControls"/>
    <xsd:element name="PgResponsibleResponsable" ma:index="3" nillable="true" ma:displayName="PgResponsibleResponsable" ma:description="" ma:list="UserInfo" ma:SharePointGroup="0" ma:internalName="PgResponsibleResponsabl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xtMotClef xmlns="4f810ac0-7940-4b47-8510-ccc18747f341" xsi:nil="true"/>
    <NbDuree xmlns="4f810ac0-7940-4b47-8510-ccc18747f341">12</NbDuree>
    <NbVersion xmlns="4f810ac0-7940-4b47-8510-ccc18747f341" xsi:nil="true"/>
    <ClpServices xmlns="4f810ac0-7940-4b47-8510-ccc18747f341"/>
    <IconOverlay xmlns="http://schemas.microsoft.com/sharepoint/v4" xsi:nil="true"/>
    <ChkNouveauEmp xmlns="4f810ac0-7940-4b47-8510-ccc18747f341">false</ChkNouveauEmp>
    <ChkTraitementInitial xmlns="4f810ac0-7940-4b47-8510-ccc18747f341">false</ChkTraitementInitial>
    <TxtResumeE xmlns="4f810ac0-7940-4b47-8510-ccc18747f341"/>
    <ChLocationEmplacement xmlns="4f810ac0-7940-4b47-8510-ccc18747f341">Client Library / Bibliothèque client</ChLocationEmplacement>
    <TxtResumeF xmlns="4f810ac0-7940-4b47-8510-ccc18747f341"/>
    <PgResponsibleResponsable xmlns="aeabe285-28c2-4b4a-a8cd-631679229c94">
      <UserInfo>
        <DisplayName>Ke, Jun J [NC]</DisplayName>
        <AccountId>126</AccountId>
        <AccountType/>
      </UserInfo>
    </PgResponsibleResponsable>
    <C_ClpServices xmlns="4f810ac0-7940-4b47-8510-ccc18747f341" xsi:nil="true"/>
  </documentManagement>
</p:properties>
</file>

<file path=customXml/itemProps1.xml><?xml version="1.0" encoding="utf-8"?>
<ds:datastoreItem xmlns:ds="http://schemas.openxmlformats.org/officeDocument/2006/customXml" ds:itemID="{175347C6-2943-4BCC-A381-DB53E470B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810ac0-7940-4b47-8510-ccc18747f341"/>
    <ds:schemaRef ds:uri="aeabe285-28c2-4b4a-a8cd-631679229c94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AAC984-BC5B-420B-9BA4-446A14531E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4A6F48-B097-4499-8325-F714BDD99500}">
  <ds:schemaRefs>
    <ds:schemaRef ds:uri="4f810ac0-7940-4b47-8510-ccc18747f341"/>
    <ds:schemaRef ds:uri="http://schemas.microsoft.com/sharepoint/v3"/>
    <ds:schemaRef ds:uri="http://schemas.microsoft.com/sharepoint/v4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aeabe285-28c2-4b4a-a8cd-631679229c9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PPT4x3_ESDC_Final_EN01</Template>
  <TotalTime>3283</TotalTime>
  <Words>383</Words>
  <Application>Microsoft Office PowerPoint</Application>
  <PresentationFormat>On-screen Show (4:3)</PresentationFormat>
  <Paragraphs>69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PPT_ESDC_Final_EN01</vt:lpstr>
      <vt:lpstr> IITB DevOps Release Process  </vt:lpstr>
      <vt:lpstr>Background</vt:lpstr>
      <vt:lpstr>Objectives</vt:lpstr>
      <vt:lpstr>Recap – DevOps Proposal (process)</vt:lpstr>
      <vt:lpstr>Recap – DevOps Proposal                (pre-requirements)</vt:lpstr>
      <vt:lpstr>Audit Details</vt:lpstr>
      <vt:lpstr>Proposal Control Step Results</vt:lpstr>
      <vt:lpstr>Formal process</vt:lpstr>
      <vt:lpstr>Questions ?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for Change Training for Manager</dc:title>
  <dc:creator>Boisvert, Steve S [NC]</dc:creator>
  <cp:lastModifiedBy>Paquette, Josée JN [NC]</cp:lastModifiedBy>
  <cp:revision>153</cp:revision>
  <dcterms:created xsi:type="dcterms:W3CDTF">2019-08-06T19:22:47Z</dcterms:created>
  <dcterms:modified xsi:type="dcterms:W3CDTF">2022-12-12T20:28:31Z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0x0101040003A63F095AE43C418C5EB8D418AD87E4008A2F70CE93A5824AB942A768F5BED4E8</vt:lpwstr>
  </property>
  <property fmtid="{D5CDD505-2E9C-101B-9397-08002B2CF9AE}" pid="4" name="ItemRetentionFormula">
    <vt:lpwstr/>
  </property>
  <property fmtid="{D5CDD505-2E9C-101B-9397-08002B2CF9AE}" pid="5" name="WorkflowChangePath">
    <vt:lpwstr>7ab30019-3554-4919-b6f6-c90dc74a1bdf,4;</vt:lpwstr>
  </property>
</Properties>
</file>