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67" r:id="rId7"/>
    <p:sldId id="276" r:id="rId8"/>
    <p:sldId id="277" r:id="rId9"/>
    <p:sldId id="278" r:id="rId10"/>
    <p:sldId id="281" r:id="rId11"/>
    <p:sldId id="279" r:id="rId12"/>
    <p:sldId id="282" r:id="rId13"/>
    <p:sldId id="283" r:id="rId14"/>
    <p:sldId id="280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4BE188-FDA8-7E4E-AB6C-B3D238079096}">
          <p14:sldIdLst>
            <p14:sldId id="256"/>
            <p14:sldId id="275"/>
            <p14:sldId id="267"/>
            <p14:sldId id="276"/>
            <p14:sldId id="277"/>
            <p14:sldId id="278"/>
            <p14:sldId id="281"/>
            <p14:sldId id="279"/>
            <p14:sldId id="282"/>
            <p14:sldId id="283"/>
            <p14:sldId id="280"/>
            <p14:sldId id="284"/>
          </p14:sldIdLst>
        </p14:section>
        <p14:section name="Visuel Library" id="{880F1B38-4BF9-9D49-81C4-0CB4285D9AF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87F"/>
    <a:srgbClr val="F2F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0A438-F842-96B6-C78D-FD6B381F75D5}" v="75" dt="2022-04-25T13:51:04.402"/>
    <p1510:client id="{9EA3BB4F-3C2F-2D50-0DDA-B095B7EFA487}" v="5198" dt="2022-04-26T18:48:07.771"/>
    <p1510:client id="{B8B454E8-358E-DA65-6BC6-3AB022414415}" v="12" dt="2022-04-14T11:33:45.309"/>
    <p1510:client id="{BBA61480-797E-71B0-D45C-E874D99D0D02}" v="23" dt="2022-04-21T14:08:07.717"/>
    <p1510:client id="{C8EFF6F2-57B8-E39E-F402-1414FB752271}" v="16" dt="2022-04-20T13:53:49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4" autoAdjust="0"/>
  </p:normalViewPr>
  <p:slideViewPr>
    <p:cSldViewPr snapToGrid="0" snapToObjects="1">
      <p:cViewPr varScale="1">
        <p:scale>
          <a:sx n="88" d="100"/>
          <a:sy n="88" d="100"/>
        </p:scale>
        <p:origin x="1200" y="62"/>
      </p:cViewPr>
      <p:guideLst>
        <p:guide orient="horz" pos="2155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-344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56CDF-086B-474F-BEF9-4CABEECB2E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597AD-DFDC-3846-A792-2604544DD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93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B3AF9-4EAF-7F4D-AC56-7732E0FF244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DD9FA-9A84-E143-86E3-47119075F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67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355-65D7-0D4C-B310-E31A1CB8889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0" i="1">
                <a:latin typeface="Verdana"/>
                <a:cs typeface="Verdana"/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7DB6-28F2-6B4F-B157-E07B60B8B10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2B6B-7FFE-FA46-BED3-3156738708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EasyRepr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014gc.sharepoint.com/sites/QAInnov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dotnet/docs/intro" TargetMode="External"/><Relationship Id="rId2" Type="http://schemas.openxmlformats.org/officeDocument/2006/relationships/hyperlink" Target="https://www.selenium.de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918031" y="1865974"/>
            <a:ext cx="4250603" cy="2225067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atin typeface="Verdana"/>
                <a:cs typeface="Verdana"/>
              </a:rPr>
              <a:t>GUI Testing </a:t>
            </a:r>
            <a:br>
              <a:rPr lang="en-US" sz="3600" b="1" dirty="0">
                <a:latin typeface="Verdana"/>
                <a:cs typeface="Verdana"/>
              </a:rPr>
            </a:br>
            <a:r>
              <a:rPr lang="en-US" sz="3600" b="1" dirty="0">
                <a:latin typeface="Verdana"/>
                <a:cs typeface="Verdana"/>
              </a:rPr>
              <a:t>with Selenium and Playwright</a:t>
            </a:r>
            <a:br>
              <a:rPr lang="en-US" sz="3600" b="1" dirty="0">
                <a:latin typeface="Verdana"/>
                <a:cs typeface="Verdana"/>
              </a:rPr>
            </a:br>
            <a:r>
              <a:rPr lang="en-US" sz="3600" b="1" dirty="0">
                <a:latin typeface="Verdana"/>
                <a:cs typeface="Verdana"/>
              </a:rPr>
              <a:t/>
            </a:r>
            <a:br>
              <a:rPr lang="en-US" sz="3600" b="1" dirty="0">
                <a:latin typeface="Verdana"/>
                <a:cs typeface="Verdana"/>
              </a:rPr>
            </a:br>
            <a:endParaRPr lang="en-US" sz="3100">
              <a:latin typeface="Verdana"/>
              <a:ea typeface="Verdana"/>
              <a:cs typeface="Verdan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419809" y="6106033"/>
            <a:ext cx="4551100" cy="622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UNCLASSIFIED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2550" y="4224970"/>
            <a:ext cx="425060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dirty="0"/>
              <a:t>May 4, 2022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727371" y="5213268"/>
            <a:ext cx="20603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79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3200" b="1" dirty="0">
                <a:cs typeface="Calibri"/>
              </a:rPr>
              <a:t>Common Problems</a:t>
            </a:r>
          </a:p>
          <a:p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CF340-E678-D2A9-88EE-812E882DA7A4}"/>
              </a:ext>
            </a:extLst>
          </p:cNvPr>
          <p:cNvSpPr txBox="1"/>
          <p:nvPr/>
        </p:nvSpPr>
        <p:spPr>
          <a:xfrm>
            <a:off x="829102" y="1767386"/>
            <a:ext cx="785258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Active Directory automated sign in is very fragile, and only works in some browsers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Happens in both on premises, and in cloud, although the specific issues are a bit different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Solution is to allow for a username and password login alternative in the test environments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Application environments can be very flakey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Solution would be to integrate a subset of tests into monitoring those environments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Application changes often break automated tests unexpectedly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Solutions would be to "shift left"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cs typeface="Calibri"/>
              </a:rPr>
              <a:t>Integrate our tests into the PRs for the applications under tests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cs typeface="Calibri"/>
              </a:rPr>
              <a:t>Tear down silos between the application and test teams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>
                <a:cs typeface="Calibri"/>
              </a:rPr>
              <a:t>Ultimately embedded testers would help the most there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98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dirty="0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3200" b="1" dirty="0">
                <a:cs typeface="Calibri"/>
              </a:rPr>
              <a:t>Moving Forward</a:t>
            </a:r>
          </a:p>
          <a:p>
            <a:endParaRPr lang="en-CA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7519C-542D-9828-B8CD-271FD1B191C4}"/>
              </a:ext>
            </a:extLst>
          </p:cNvPr>
          <p:cNvSpPr txBox="1"/>
          <p:nvPr/>
        </p:nvSpPr>
        <p:spPr>
          <a:xfrm>
            <a:off x="829102" y="1767386"/>
            <a:ext cx="785258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Many of our test teams have reached the point where their tests can be brought into your application pipeline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We can help with integrating those tests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Many of the tester teams we are enabling have the skills needed for embedded testing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Currently enabling teams to use EasyRepro with Selenium, for Microsoft Dynamics 365 applications: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https://github.com/microsoft/EasyRepro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47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3200" b="1" dirty="0">
                <a:cs typeface="Calibri"/>
              </a:rPr>
              <a:t>Questions? Ask Us!</a:t>
            </a:r>
          </a:p>
          <a:p>
            <a:endParaRPr lang="en-CA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7519C-542D-9828-B8CD-271FD1B191C4}"/>
              </a:ext>
            </a:extLst>
          </p:cNvPr>
          <p:cNvSpPr txBox="1"/>
          <p:nvPr/>
        </p:nvSpPr>
        <p:spPr>
          <a:xfrm>
            <a:off x="829102" y="1767386"/>
            <a:ext cx="78525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EMAIL</a:t>
            </a:r>
          </a:p>
          <a:p>
            <a:r>
              <a:rPr lang="en-US" dirty="0">
                <a:ea typeface="+mn-lt"/>
                <a:cs typeface="+mn-lt"/>
              </a:rPr>
              <a:t>NC-SYS-TCOE-CEME-AUTOMATION-GD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SHAREPOINT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https://014gc.sharepoint.com/sites/QAInnovation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68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3200" b="1" dirty="0">
                <a:cs typeface="Calibri"/>
              </a:rPr>
              <a:t>Who We Are</a:t>
            </a:r>
          </a:p>
          <a:p>
            <a:endParaRPr lang="en-C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26C36-B754-A64A-FFBA-DDCEEF1E0774}"/>
              </a:ext>
            </a:extLst>
          </p:cNvPr>
          <p:cNvSpPr txBox="1"/>
          <p:nvPr/>
        </p:nvSpPr>
        <p:spPr>
          <a:xfrm>
            <a:off x="829102" y="1767386"/>
            <a:ext cx="78525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are automation experts, part of Testing Centre of Expertise, in Testing Services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Enabling 51 employees across 17 application teams since 2020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Upskill testers to use development practices for automated tests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Provide training, coaching, mentoring, and enabling to empower modern best practices for Agile, DevOps, and test automation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Work with both on prem and cloud pipelines/applications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Continue to provide support for as long as the teams need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01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3242" y="694272"/>
            <a:ext cx="7933626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2D961-6451-5CFE-21CE-1F80FBBF5CA9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3200" b="1" dirty="0">
                <a:cs typeface="Calibri"/>
              </a:rPr>
              <a:t>Overview</a:t>
            </a:r>
          </a:p>
          <a:p>
            <a:endParaRPr lang="en-CA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D8E3E-51D9-EB01-DFBE-E2AC140F1F14}"/>
              </a:ext>
            </a:extLst>
          </p:cNvPr>
          <p:cNvSpPr txBox="1"/>
          <p:nvPr/>
        </p:nvSpPr>
        <p:spPr>
          <a:xfrm>
            <a:off x="829102" y="1767386"/>
            <a:ext cx="785258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Selenium and Playwright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The Page Object Model (POM)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How they can be used in a pipeline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This is in a C# context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We also work with teams for this model using Java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47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3200" b="1" dirty="0">
                <a:cs typeface="Calibri"/>
              </a:rPr>
              <a:t>Graphical User Interface Testing</a:t>
            </a:r>
          </a:p>
          <a:p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C939C-09BD-D658-3301-0979373302C3}"/>
              </a:ext>
            </a:extLst>
          </p:cNvPr>
          <p:cNvSpPr txBox="1"/>
          <p:nvPr/>
        </p:nvSpPr>
        <p:spPr>
          <a:xfrm>
            <a:off x="829102" y="1767386"/>
            <a:ext cx="78525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Manual testing is very </a:t>
            </a:r>
            <a:r>
              <a:rPr lang="en-CA" dirty="0">
                <a:cs typeface="Calibri"/>
              </a:rPr>
              <a:t>labour</a:t>
            </a:r>
            <a:r>
              <a:rPr lang="en-US" dirty="0">
                <a:cs typeface="Calibri"/>
              </a:rPr>
              <a:t> intensive, time consuming, prone to errors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Other automation approaches are often very brittle, hard to debug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AE672-BD82-C473-92A3-12B5C0415F62}"/>
              </a:ext>
            </a:extLst>
          </p:cNvPr>
          <p:cNvSpPr txBox="1"/>
          <p:nvPr/>
        </p:nvSpPr>
        <p:spPr>
          <a:xfrm>
            <a:off x="454496" y="2188761"/>
            <a:ext cx="8187304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2800" b="1" dirty="0">
                <a:cs typeface="Calibri"/>
              </a:rPr>
              <a:t>Our Approach</a:t>
            </a:r>
          </a:p>
          <a:p>
            <a:endParaRPr lang="en-CA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7285-F1F5-367C-6DC8-2DB7A10381FF}"/>
              </a:ext>
            </a:extLst>
          </p:cNvPr>
          <p:cNvSpPr txBox="1"/>
          <p:nvPr/>
        </p:nvSpPr>
        <p:spPr>
          <a:xfrm>
            <a:off x="829101" y="3180385"/>
            <a:ext cx="785258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Automated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Easy to integrate into pipelines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Uses same language as the application under test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Full suite of development and debugging tools available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POM allows for abstracting out changes, making tests much less brittle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694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3200" b="1" dirty="0">
                <a:cs typeface="Calibri"/>
              </a:rPr>
              <a:t>Two Frameworks</a:t>
            </a:r>
          </a:p>
          <a:p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9C890-0D92-A2EE-BA3D-D528FEAFCC27}"/>
              </a:ext>
            </a:extLst>
          </p:cNvPr>
          <p:cNvSpPr txBox="1"/>
          <p:nvPr/>
        </p:nvSpPr>
        <p:spPr>
          <a:xfrm>
            <a:off x="829102" y="1767386"/>
            <a:ext cx="78525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Selenium and Playwright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Selenium: </a:t>
            </a:r>
            <a:r>
              <a:rPr lang="en-US" dirty="0">
                <a:ea typeface="+mn-lt"/>
                <a:cs typeface="+mn-lt"/>
                <a:hlinkClick r:id="rId2"/>
              </a:rPr>
              <a:t>https://www.selenium.dev/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Playwright: </a:t>
            </a:r>
            <a:r>
              <a:rPr lang="en-US" dirty="0">
                <a:ea typeface="+mn-lt"/>
                <a:cs typeface="+mn-lt"/>
                <a:hlinkClick r:id="rId3"/>
              </a:rPr>
              <a:t>https://playwright.dev/dotnet/docs/intro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Both enable browser testing in many different programming languages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Code for both is tracked in Git, using Pull Requests (PRs) and build validation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Both support a Page Object Model (POM)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Both open source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Both widely used in industry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21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3200" b="1" dirty="0">
                <a:cs typeface="Calibri"/>
              </a:rPr>
              <a:t>What's Unique about Selenium?</a:t>
            </a:r>
          </a:p>
          <a:p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E4D22-2E2D-2A0A-7505-6901B70E9410}"/>
              </a:ext>
            </a:extLst>
          </p:cNvPr>
          <p:cNvSpPr txBox="1"/>
          <p:nvPr/>
        </p:nvSpPr>
        <p:spPr>
          <a:xfrm>
            <a:off x="829102" y="1767386"/>
            <a:ext cx="785258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Open source project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Apache License 2.0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First released in 2004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Maintained by the Selenium project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Uses browsers installed on the build agent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Connects through the WebDriver standard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Runs synchronously in code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Works with Chrome, Edge, and Firefox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Also has deprecated Internet Explorer functionality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Supports aXe-core automated accessibility testing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Default settings do not produce very reliable 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Our team has a lot of experience configuring Selenium to work well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091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3200" b="1" dirty="0">
                <a:cs typeface="Calibri"/>
              </a:rPr>
              <a:t>The Page Object Model</a:t>
            </a:r>
          </a:p>
          <a:p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E317C-9E25-B21F-D1E6-E71BE0A703C8}"/>
              </a:ext>
            </a:extLst>
          </p:cNvPr>
          <p:cNvSpPr txBox="1"/>
          <p:nvPr/>
        </p:nvSpPr>
        <p:spPr>
          <a:xfrm>
            <a:off x="829102" y="1767386"/>
            <a:ext cx="78525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Abstracts out the details of the tests from the details of the web pages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Makes it easier to understand the tests themselves, without needing to understand the intricacies of making Selenium work with the web pages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If details of a web page have changed the POM can be changed, without affecting tests not concerned with those details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Our model further abstracts out the web page details from the details about elements of the webpage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Makes it easy to share code used by the tests, for details common across multiple webpages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0172D-0AD9-1750-BF32-5E752D8FDA3C}"/>
              </a:ext>
            </a:extLst>
          </p:cNvPr>
          <p:cNvSpPr txBox="1"/>
          <p:nvPr/>
        </p:nvSpPr>
        <p:spPr>
          <a:xfrm>
            <a:off x="3496275" y="5674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(See code examples)</a:t>
            </a:r>
          </a:p>
        </p:txBody>
      </p:sp>
    </p:spTree>
    <p:extLst>
      <p:ext uri="{BB962C8B-B14F-4D97-AF65-F5344CB8AC3E}">
        <p14:creationId xmlns:p14="http://schemas.microsoft.com/office/powerpoint/2010/main" val="3986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3200" b="1" dirty="0">
                <a:cs typeface="Calibri"/>
              </a:rPr>
              <a:t>What's Unique about Playwright?</a:t>
            </a:r>
          </a:p>
          <a:p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CF340-E678-D2A9-88EE-812E882DA7A4}"/>
              </a:ext>
            </a:extLst>
          </p:cNvPr>
          <p:cNvSpPr txBox="1"/>
          <p:nvPr/>
        </p:nvSpPr>
        <p:spPr>
          <a:xfrm>
            <a:off x="829102" y="1767386"/>
            <a:ext cx="785258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Open source project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MIT License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First released in 2020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Maintained by Microsoft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By default, downloads custom modified browsers for testing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Makes tests more reliable, and more consistent between build agents and the local workstation IDE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Can be configured to use installed browsers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Runs asynchronously in code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Supports Chromium, Firefox, and </a:t>
            </a:r>
            <a:r>
              <a:rPr lang="en-US" dirty="0" err="1">
                <a:cs typeface="Calibri"/>
              </a:rPr>
              <a:t>WebKit</a:t>
            </a:r>
            <a:r>
              <a:rPr lang="en-US" dirty="0">
                <a:cs typeface="Calibri"/>
              </a:rPr>
              <a:t> (the Safari rendering engine)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More reliable tests without having to tweak configurations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Tests run faster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.NET version does not currently support </a:t>
            </a:r>
            <a:r>
              <a:rPr lang="en-US" dirty="0" err="1">
                <a:cs typeface="Calibri"/>
              </a:rPr>
              <a:t>aXe</a:t>
            </a:r>
            <a:r>
              <a:rPr lang="en-US" dirty="0">
                <a:cs typeface="Calibri"/>
              </a:rPr>
              <a:t>-core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06352-2AD0-8BD2-D368-84E7632D2CD8}"/>
              </a:ext>
            </a:extLst>
          </p:cNvPr>
          <p:cNvSpPr txBox="1"/>
          <p:nvPr/>
        </p:nvSpPr>
        <p:spPr>
          <a:xfrm>
            <a:off x="3496275" y="5674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(See code examples)</a:t>
            </a:r>
          </a:p>
        </p:txBody>
      </p:sp>
    </p:spTree>
    <p:extLst>
      <p:ext uri="{BB962C8B-B14F-4D97-AF65-F5344CB8AC3E}">
        <p14:creationId xmlns:p14="http://schemas.microsoft.com/office/powerpoint/2010/main" val="267619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3200" b="1" dirty="0"/>
          </a:p>
          <a:p>
            <a:pPr algn="ctr"/>
            <a:r>
              <a:rPr lang="en-CA" sz="3200" b="1" dirty="0">
                <a:cs typeface="Calibri"/>
              </a:rPr>
              <a:t>Pipelines</a:t>
            </a:r>
          </a:p>
          <a:p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CF340-E678-D2A9-88EE-812E882DA7A4}"/>
              </a:ext>
            </a:extLst>
          </p:cNvPr>
          <p:cNvSpPr txBox="1"/>
          <p:nvPr/>
        </p:nvSpPr>
        <p:spPr>
          <a:xfrm>
            <a:off x="829102" y="1767386"/>
            <a:ext cx="785258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Two pipelines, one for Pull Requests (PRs), the other to handle everything after the pull request process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Configured for Azure DevOps (ADO) in YAML files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Works both on prem and in the cloud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Tests run in parallel across multiple build agents, or synchronously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Tests run based on assembly, or from test plans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Run from assembly allows to automatically split tests across multiple build agents in ADO, allowing the full set of tests to run in a reasonable timeframe for PRs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Test plan run would be for after code is merged in a PR, but should be run for each environment in the pipeline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06352-2AD0-8BD2-D368-84E7632D2CD8}"/>
              </a:ext>
            </a:extLst>
          </p:cNvPr>
          <p:cNvSpPr txBox="1"/>
          <p:nvPr/>
        </p:nvSpPr>
        <p:spPr>
          <a:xfrm>
            <a:off x="3496275" y="5674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(See code examples)</a:t>
            </a:r>
          </a:p>
        </p:txBody>
      </p:sp>
    </p:spTree>
    <p:extLst>
      <p:ext uri="{BB962C8B-B14F-4D97-AF65-F5344CB8AC3E}">
        <p14:creationId xmlns:p14="http://schemas.microsoft.com/office/powerpoint/2010/main" val="375649663"/>
      </p:ext>
    </p:extLst>
  </p:cSld>
  <p:clrMapOvr>
    <a:masterClrMapping/>
  </p:clrMapOvr>
</p:sld>
</file>

<file path=ppt/theme/theme1.xml><?xml version="1.0" encoding="utf-8"?>
<a:theme xmlns:a="http://schemas.openxmlformats.org/drawingml/2006/main" name="Colour Palette 1 - ESDC-Service Can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SDC template.pptx" id="{F4300BCC-7166-4606-AEED-35603BD11D8B}" vid="{1758161A-CAEA-4828-A101-2CF7FFAF4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2AD95724B8414680631D3871C01FE3" ma:contentTypeVersion="9" ma:contentTypeDescription="Create a new document." ma:contentTypeScope="" ma:versionID="4cc83d19f7781d235282a6849aaf9aa9">
  <xsd:schema xmlns:xsd="http://www.w3.org/2001/XMLSchema" xmlns:xs="http://www.w3.org/2001/XMLSchema" xmlns:p="http://schemas.microsoft.com/office/2006/metadata/properties" xmlns:ns2="f411e69e-8c9c-4296-a988-c44aa7846d9b" xmlns:ns3="990187d2-fa01-4b1b-9724-eba53869b525" targetNamespace="http://schemas.microsoft.com/office/2006/metadata/properties" ma:root="true" ma:fieldsID="e6cf9aa997194fe65202ea2927f33364" ns2:_="" ns3:_="">
    <xsd:import namespace="f411e69e-8c9c-4296-a988-c44aa7846d9b"/>
    <xsd:import namespace="990187d2-fa01-4b1b-9724-eba53869b5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11e69e-8c9c-4296-a988-c44aa7846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0187d2-fa01-4b1b-9724-eba53869b52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09D37B-B986-4B7F-99D8-986FD9D0A6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5E0C8D-2B00-420B-8830-D5890B9C9977}">
  <ds:schemaRefs>
    <ds:schemaRef ds:uri="http://schemas.microsoft.com/office/infopath/2007/PartnerControls"/>
    <ds:schemaRef ds:uri="f411e69e-8c9c-4296-a988-c44aa7846d9b"/>
    <ds:schemaRef ds:uri="http://schemas.microsoft.com/office/2006/documentManagement/types"/>
    <ds:schemaRef ds:uri="http://schemas.microsoft.com/office/2006/metadata/properties"/>
    <ds:schemaRef ds:uri="990187d2-fa01-4b1b-9724-eba53869b525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BC00316-5F34-4FA1-989D-544707B8D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11e69e-8c9c-4296-a988-c44aa7846d9b"/>
    <ds:schemaRef ds:uri="990187d2-fa01-4b1b-9724-eba53869b5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ESDC template</Template>
  <TotalTime>2</TotalTime>
  <Words>846</Words>
  <Application>Microsoft Office PowerPoint</Application>
  <PresentationFormat>On-screen Show (4:3)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Colour Palette 1 - ESDC-Service Canada</vt:lpstr>
      <vt:lpstr>GUI Testing  with Selenium and Playwright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Hillerup, Joshua J [NC]</dc:creator>
  <cp:lastModifiedBy>Paquette, Josée JN [NC]</cp:lastModifiedBy>
  <cp:revision>436</cp:revision>
  <cp:lastPrinted>2018-01-17T15:41:52Z</cp:lastPrinted>
  <dcterms:created xsi:type="dcterms:W3CDTF">2022-04-13T17:19:58Z</dcterms:created>
  <dcterms:modified xsi:type="dcterms:W3CDTF">2022-04-27T12:09:53Z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0x010100EF2AD95724B8414680631D3871C01FE3</vt:lpwstr>
  </property>
</Properties>
</file>