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7" r:id="rId7"/>
    <p:sldId id="276" r:id="rId8"/>
    <p:sldId id="277" r:id="rId9"/>
    <p:sldId id="278" r:id="rId10"/>
    <p:sldId id="281" r:id="rId11"/>
    <p:sldId id="279" r:id="rId12"/>
    <p:sldId id="282" r:id="rId13"/>
    <p:sldId id="283" r:id="rId14"/>
    <p:sldId id="280" r:id="rId15"/>
    <p:sldId id="284" r:id="rId16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04BE188-FDA8-7E4E-AB6C-B3D238079096}">
          <p14:sldIdLst>
            <p14:sldId id="256"/>
            <p14:sldId id="275"/>
            <p14:sldId id="267"/>
            <p14:sldId id="276"/>
            <p14:sldId id="277"/>
            <p14:sldId id="278"/>
            <p14:sldId id="281"/>
            <p14:sldId id="279"/>
            <p14:sldId id="282"/>
            <p14:sldId id="283"/>
            <p14:sldId id="280"/>
            <p14:sldId id="284"/>
          </p14:sldIdLst>
        </p14:section>
        <p14:section name="Bibliothèque visuelle" id="{880F1B38-4BF9-9D49-81C4-0CB4285D9A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87F"/>
    <a:srgbClr val="F2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0A438-F842-96B6-C78D-FD6B381F75D5}" v="75" dt="2022-04-25T13:51:04.402"/>
    <p1510:client id="{9EA3BB4F-3C2F-2D50-0DDA-B095B7EFA487}" v="5198" dt="2022-04-26T18:48:07.771"/>
    <p1510:client id="{B8B454E8-358E-DA65-6BC6-3AB022414415}" v="12" dt="2022-04-14T11:33:45.309"/>
    <p1510:client id="{BBA61480-797E-71B0-D45C-E874D99D0D02}" v="23" dt="2022-04-21T14:08:07.717"/>
    <p1510:client id="{C8EFF6F2-57B8-E39E-F402-1414FB752271}" v="16" dt="2022-04-20T13:53:4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4" autoAdjust="0"/>
  </p:normalViewPr>
  <p:slideViewPr>
    <p:cSldViewPr snapToGrid="0" snapToObjects="1">
      <p:cViewPr varScale="1">
        <p:scale>
          <a:sx n="108" d="100"/>
          <a:sy n="108" d="100"/>
        </p:scale>
        <p:origin x="1488" y="102"/>
      </p:cViewPr>
      <p:guideLst>
        <p:guide orient="horz" pos="2155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34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6CDF-086B-474F-BEF9-4CABEECB2E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597AD-DFDC-3846-A792-2604544DDE1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3AF9-4EAF-7F4D-AC56-7732E0FF244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DD9FA-9A84-E143-86E3-47119075FC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18B89AF-427F-88D8-6263-0635F757B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67" b="22911"/>
          <a:stretch/>
        </p:blipFill>
        <p:spPr bwMode="auto">
          <a:xfrm>
            <a:off x="371843" y="477250"/>
            <a:ext cx="3417642" cy="330453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EasyRep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014gc.sharepoint.com/sites/QAInnov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tnet/docs/intro" TargetMode="External"/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237628" y="2156371"/>
            <a:ext cx="3867686" cy="2225067"/>
          </a:xfrm>
        </p:spPr>
        <p:txBody>
          <a:bodyPr>
            <a:normAutofit fontScale="90000"/>
          </a:bodyPr>
          <a:lstStyle/>
          <a:p>
            <a:pPr algn="l" rtl="0"/>
            <a:r>
              <a:rPr lang="fr-ca" sz="3600" b="1" i="0" u="none" baseline="0" dirty="0">
                <a:latin typeface="Verdana"/>
                <a:ea typeface="Verdana"/>
                <a:cs typeface="Verdana"/>
              </a:rPr>
              <a:t>Mise à l’essai de la GUI avec </a:t>
            </a:r>
            <a:r>
              <a:rPr lang="fr-ca" sz="3600" b="1" i="0" u="none" baseline="0" dirty="0" err="1">
                <a:latin typeface="Verdana"/>
                <a:ea typeface="Verdana"/>
                <a:cs typeface="Verdana"/>
              </a:rPr>
              <a:t>Selenium</a:t>
            </a:r>
            <a:r>
              <a:rPr lang="fr-ca" sz="3600" b="1" i="0" u="none" baseline="0" dirty="0">
                <a:latin typeface="Verdana"/>
                <a:ea typeface="Verdana"/>
                <a:cs typeface="Verdana"/>
              </a:rPr>
              <a:t> et </a:t>
            </a:r>
            <a:r>
              <a:rPr lang="fr-ca" sz="3600" b="1" i="0" u="none" baseline="0" dirty="0" err="1">
                <a:latin typeface="Verdana"/>
                <a:ea typeface="Verdana"/>
                <a:cs typeface="Verdana"/>
              </a:rPr>
              <a:t>Playwright</a:t>
            </a:r>
            <a:br>
              <a:rPr lang="fr-ca" sz="3600" b="1" dirty="0">
                <a:latin typeface="Verdana"/>
                <a:cs typeface="Verdana"/>
              </a:rPr>
            </a:br>
            <a:br>
              <a:rPr lang="fr-ca" sz="3600" b="1" dirty="0">
                <a:latin typeface="Verdana"/>
                <a:cs typeface="Verdana"/>
              </a:rPr>
            </a:br>
            <a:endParaRPr lang="fr-ca" sz="3100" dirty="0">
              <a:latin typeface="Verdana"/>
              <a:ea typeface="Verdana"/>
              <a:cs typeface="Verdana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419809" y="6106033"/>
            <a:ext cx="4551100" cy="622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fr-ca" sz="1400" b="0" i="0" u="none" baseline="0"/>
              <a:t>NON CLASSIFIÉ</a:t>
            </a:r>
            <a:endParaRPr lang="fr-ca" dirty="0"/>
          </a:p>
        </p:txBody>
      </p:sp>
      <p:sp>
        <p:nvSpPr>
          <p:cNvPr id="4" name="TextBox 3"/>
          <p:cNvSpPr txBox="1"/>
          <p:nvPr/>
        </p:nvSpPr>
        <p:spPr>
          <a:xfrm>
            <a:off x="4592550" y="4224970"/>
            <a:ext cx="42506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0"/>
            <a:r>
              <a:rPr lang="fr-ca" b="0" i="0" u="none" baseline="0"/>
              <a:t>Le 4 mai 2022</a:t>
            </a:r>
            <a:endParaRPr lang="fr-ca" dirty="0"/>
          </a:p>
        </p:txBody>
      </p:sp>
      <p:sp>
        <p:nvSpPr>
          <p:cNvPr id="5" name="TextBox 4"/>
          <p:cNvSpPr txBox="1"/>
          <p:nvPr/>
        </p:nvSpPr>
        <p:spPr>
          <a:xfrm>
            <a:off x="6727371" y="5213268"/>
            <a:ext cx="20603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7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10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284795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 dirty="0">
                <a:latin typeface="Calibri"/>
                <a:ea typeface="Calibri"/>
                <a:cs typeface="Calibri"/>
              </a:rPr>
              <a:t>Problèmes courants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474420"/>
            <a:ext cx="78525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L’ouverture de session automatisée Active Directory est très fragile et ne fonctionne que dans certains navigateurs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Se produisent à la fois sur place et dans le nuage, même si les problèmes particuliers diffèrent quelque peu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La solution offre une solution de rechange par nom d’utilisateur et mot de passe dans les environnements d’essai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Les environnements d’application peuvent être très flous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La solution consisterait à intégrer un sous-ensemble d’essais dans la surveillance de ces environnements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Les modifications apportées aux applications compromettent souvent les essais automatisés de façon inattendue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Les solutions consisteraient à « devancer la réalisation des essais »</a:t>
            </a:r>
          </a:p>
          <a:p>
            <a:pPr marL="1200150" lvl="2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Intégrer nos essais dans les PR pour les applications en cours d’essai</a:t>
            </a:r>
          </a:p>
          <a:p>
            <a:pPr marL="1200150" lvl="2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Éliminer les cloisonnements entre les équipes d’application et d’essai</a:t>
            </a:r>
          </a:p>
          <a:p>
            <a:pPr marL="1657350" lvl="3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En fin de compte, des testeurs intégrés seraient plus adaptés ici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98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11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Prochaines étapes</a:t>
            </a:r>
          </a:p>
          <a:p>
            <a:endParaRPr lang="fr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519C-542D-9828-B8CD-271FD1B191C4}"/>
              </a:ext>
            </a:extLst>
          </p:cNvPr>
          <p:cNvSpPr txBox="1"/>
          <p:nvPr/>
        </p:nvSpPr>
        <p:spPr>
          <a:xfrm>
            <a:off x="829102" y="1767386"/>
            <a:ext cx="78525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endParaRPr lang="fr-ca" dirty="0">
              <a:ea typeface="+mn-lt"/>
              <a:cs typeface="+mn-lt"/>
            </a:endParaRP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+mn-lt"/>
                <a:ea typeface="+mn-lt"/>
                <a:cs typeface="+mn-lt"/>
              </a:rPr>
              <a:t>Bon nombre de nos équipes d’essai ont atteint le point où leurs essais peuvent être intégrés à votre pipeline d’applications.</a:t>
            </a:r>
            <a:endParaRPr lang="fr-ca" dirty="0">
              <a:cs typeface="Calibri"/>
            </a:endParaRP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pouvons vous aider à intégrer ces essais.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Bon nombre des équipes de testeurs que nous validons possèdent les compétences nécessaires pour effectuer des essais intégrés.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Permet actuellement aux équipes d’utiliser EasyRepro avec Selenium pour les applications Microsoft Dynamics 365 : </a:t>
            </a:r>
            <a:r>
              <a:rPr lang="fr-ca" b="0" i="0" u="none" baseline="0">
                <a:latin typeface="+mn-lt"/>
                <a:ea typeface="+mn-lt"/>
                <a:cs typeface="+mn-lt"/>
                <a:hlinkClick r:id="rId2"/>
              </a:rPr>
              <a:t>https://github.com/microsoft/EasyRepro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742950" lvl="1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47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12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Des questions? Contactez-nous!</a:t>
            </a:r>
          </a:p>
          <a:p>
            <a:endParaRPr lang="fr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519C-542D-9828-B8CD-271FD1B191C4}"/>
              </a:ext>
            </a:extLst>
          </p:cNvPr>
          <p:cNvSpPr txBox="1"/>
          <p:nvPr/>
        </p:nvSpPr>
        <p:spPr>
          <a:xfrm>
            <a:off x="829102" y="1767386"/>
            <a:ext cx="78525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endParaRPr lang="fr-ca" dirty="0">
              <a:ea typeface="+mn-lt"/>
              <a:cs typeface="+mn-lt"/>
            </a:endParaRPr>
          </a:p>
          <a:p>
            <a:pPr algn="l" rtl="0"/>
            <a:r>
              <a:rPr lang="fr-ca" b="1" i="0" u="none" baseline="0">
                <a:latin typeface="+mn-lt"/>
                <a:ea typeface="+mn-lt"/>
                <a:cs typeface="+mn-lt"/>
              </a:rPr>
              <a:t>COURRIEL</a:t>
            </a:r>
          </a:p>
          <a:p>
            <a:pPr algn="l" rtl="0"/>
            <a:r>
              <a:rPr lang="fr-ca" b="0" i="0" u="none" baseline="0">
                <a:latin typeface="+mn-lt"/>
                <a:ea typeface="+mn-lt"/>
                <a:cs typeface="+mn-lt"/>
              </a:rPr>
              <a:t>NC-SYS-TCOE-CEME-AUTOMATION-GD</a:t>
            </a:r>
            <a:endParaRPr lang="fr-ca" dirty="0"/>
          </a:p>
          <a:p>
            <a:endParaRPr lang="fr-ca" dirty="0">
              <a:cs typeface="Calibri"/>
            </a:endParaRPr>
          </a:p>
          <a:p>
            <a:pPr algn="l" rtl="0"/>
            <a:r>
              <a:rPr lang="fr-ca" b="1" i="0" u="none" baseline="0">
                <a:latin typeface="Calibri"/>
                <a:ea typeface="Calibri"/>
                <a:cs typeface="Calibri"/>
              </a:rPr>
              <a:t>SHAREPOINT</a:t>
            </a:r>
            <a:endParaRPr lang="fr-ca" dirty="0">
              <a:cs typeface="Calibri"/>
            </a:endParaRPr>
          </a:p>
          <a:p>
            <a:pPr algn="l" rtl="0"/>
            <a:r>
              <a:rPr lang="fr-ca" b="0" i="0" u="none" baseline="0">
                <a:latin typeface="+mn-lt"/>
                <a:ea typeface="+mn-lt"/>
                <a:cs typeface="+mn-lt"/>
                <a:hlinkClick r:id="rId2"/>
              </a:rPr>
              <a:t>https://014gc.sharepoint.com/sites/QAInnovation</a:t>
            </a:r>
            <a:endParaRPr lang="fr-ca"/>
          </a:p>
          <a:p>
            <a:endParaRPr lang="fr-ca" dirty="0">
              <a:ea typeface="+mn-lt"/>
              <a:cs typeface="+mn-lt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742950" lvl="1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6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2</a:t>
            </a:fld>
            <a:endParaRPr lang="fr-ca" dirty="0"/>
          </a:p>
        </p:txBody>
      </p:sp>
      <p:sp>
        <p:nvSpPr>
          <p:cNvPr id="3" name="TextBox 2"/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Qui nous sommes</a:t>
            </a:r>
          </a:p>
          <a:p>
            <a:endParaRPr lang="fr-c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26C36-B754-A64A-FFBA-DDCEEF1E0774}"/>
              </a:ext>
            </a:extLst>
          </p:cNvPr>
          <p:cNvSpPr txBox="1"/>
          <p:nvPr/>
        </p:nvSpPr>
        <p:spPr>
          <a:xfrm>
            <a:off x="829102" y="1767386"/>
            <a:ext cx="78525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fr-ca" b="0" i="0" u="none" baseline="0"/>
              <a:t>Nous sommes des experts en automatisation, partie intégrante du Centre d’expertise en mise à l’essai, et en services de mise à l’essai.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avons validé 51 employés dans 17 équipes d’application depuis 2020.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perfectionnons les spécialistes des essais pour qu’ils utilisent des pratiques de développement pour les essais automatisés.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offrons de la formation, de l’encadrement et du mentorat et favorisons l’adoption de pratiques exemplaires modernes pour les méthodologies Agiles, les processus DevOps et l’automatisation des essais.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travaillons à la fois sur des pipelines/applications sur place et dans le nuage.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continuons à offrir du soutien aussi longtemps que les équipes en ont besoin.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0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3</a:t>
            </a:fld>
            <a:endParaRPr lang="fr-ca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3242" y="694272"/>
            <a:ext cx="7933626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br>
              <a:rPr lang="fr-ca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2D961-6451-5CFE-21CE-1F80FBBF5CA9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Aperçu</a:t>
            </a:r>
          </a:p>
          <a:p>
            <a:endParaRPr lang="fr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D8E3E-51D9-EB01-DFBE-E2AC140F1F14}"/>
              </a:ext>
            </a:extLst>
          </p:cNvPr>
          <p:cNvSpPr txBox="1"/>
          <p:nvPr/>
        </p:nvSpPr>
        <p:spPr>
          <a:xfrm>
            <a:off x="829102" y="1767386"/>
            <a:ext cx="78525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Selenium et Playwright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Modèle d’objet de page (POM)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Comment les utiliser dans un pipeline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Cela se situe dans un contexte C#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Nous travaillons également avec des équipes pour ce modèle en utilisant Java.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4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4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/>
            <a:r>
              <a:rPr lang="fr-ca" sz="3200" b="1" i="0" u="none" baseline="0" dirty="0">
                <a:latin typeface="Calibri"/>
                <a:ea typeface="Calibri"/>
                <a:cs typeface="Calibri"/>
              </a:rPr>
              <a:t>Mise à l’essai de l’interface utilisateur graphique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939C-09BD-D658-3301-0979373302C3}"/>
              </a:ext>
            </a:extLst>
          </p:cNvPr>
          <p:cNvSpPr txBox="1"/>
          <p:nvPr/>
        </p:nvSpPr>
        <p:spPr>
          <a:xfrm>
            <a:off x="829102" y="1767386"/>
            <a:ext cx="78525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essais manuels demandent une forte concentration de main-d’œuvre et de temps et sont sujets à des erreurs.</a:t>
            </a:r>
            <a:endParaRPr lang="fr-ca" dirty="0"/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autres approches en matière d’automatisation sont souvent très fragiles et difficiles à déboguer.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E672-BD82-C473-92A3-12B5C0415F62}"/>
              </a:ext>
            </a:extLst>
          </p:cNvPr>
          <p:cNvSpPr txBox="1"/>
          <p:nvPr/>
        </p:nvSpPr>
        <p:spPr>
          <a:xfrm>
            <a:off x="454496" y="2419589"/>
            <a:ext cx="818730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2800" b="1" i="0" u="none" baseline="0" dirty="0">
                <a:latin typeface="Calibri"/>
                <a:ea typeface="Calibri"/>
                <a:cs typeface="Calibri"/>
              </a:rPr>
              <a:t>Notre approche</a:t>
            </a:r>
          </a:p>
          <a:p>
            <a:endParaRPr lang="fr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7285-F1F5-367C-6DC8-2DB7A10381FF}"/>
              </a:ext>
            </a:extLst>
          </p:cNvPr>
          <p:cNvSpPr txBox="1"/>
          <p:nvPr/>
        </p:nvSpPr>
        <p:spPr>
          <a:xfrm>
            <a:off x="829101" y="3411213"/>
            <a:ext cx="78525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Automatisée</a:t>
            </a:r>
            <a:endParaRPr lang="fr-ca" dirty="0"/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Facile à intégrer dans des architectures pipelines</a:t>
            </a:r>
            <a:endParaRPr lang="fr-ca" dirty="0"/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Utilise le même langage que l’application mise à l’essai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Gamme complète d’outils de développement et de débogage disponibles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 POM permet d’éliminer les changements, ce qui rend les essais beaucoup moins fragiles.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9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5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Deux cadres d’application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9C890-0D92-A2EE-BA3D-D528FEAFCC27}"/>
              </a:ext>
            </a:extLst>
          </p:cNvPr>
          <p:cNvSpPr txBox="1"/>
          <p:nvPr/>
        </p:nvSpPr>
        <p:spPr>
          <a:xfrm>
            <a:off x="829102" y="1767386"/>
            <a:ext cx="78525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Selenium et Playwright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Selenium : </a:t>
            </a:r>
            <a:r>
              <a:rPr lang="fr-ca" b="0" i="0" u="none" baseline="0">
                <a:latin typeface="+mn-lt"/>
                <a:ea typeface="+mn-lt"/>
                <a:cs typeface="+mn-lt"/>
                <a:hlinkClick r:id="rId2"/>
              </a:rPr>
              <a:t>https://www.selenium.dev/</a:t>
            </a:r>
            <a:endParaRPr lang="fr-ca" dirty="0">
              <a:cs typeface="Calibri"/>
            </a:endParaRP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Playwright : </a:t>
            </a:r>
            <a:r>
              <a:rPr lang="fr-ca" b="0" i="0" u="none" baseline="0">
                <a:latin typeface="+mn-lt"/>
                <a:ea typeface="+mn-lt"/>
                <a:cs typeface="+mn-lt"/>
                <a:hlinkClick r:id="rId3"/>
              </a:rPr>
              <a:t>https://playwright.dev/dotnet/docs/intro</a:t>
            </a: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deux permettent de mettre à l’essai le navigateur dans de nombreux langages de programmation différents.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 code des deux cadres est suivi dans Git, à l’aide des demandes de fusion (PR) et de la validation de la version.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deux cadres appuient un modèle d’objet de page (POM).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deux cadres sont des sources ouvertes.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deux cadres sont largement utilisés dans l’industrie.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2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6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Qu’est-ce qui distingue Selenium?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E4D22-2E2D-2A0A-7505-6901B70E9410}"/>
              </a:ext>
            </a:extLst>
          </p:cNvPr>
          <p:cNvSpPr txBox="1"/>
          <p:nvPr/>
        </p:nvSpPr>
        <p:spPr>
          <a:xfrm>
            <a:off x="829102" y="1767386"/>
            <a:ext cx="785258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Projet de source ouverte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Apache License 2.0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Publié pour la première fois en 2004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Tenu à jour par le projet Selenium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Utilise des navigateurs installés sur l’agent de la version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Se connecte au moyen de la norme WebDriver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S’exécute de façon synchrone dans un code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Compatible avec Chrome, Edge et Firefox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Comporte également une fonctionnalité d’Internet Explorer obsolète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Prend en charge les essais d’accessibilité automatisés Axe-Core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Les paramètres par défaut ne génèrent pas des essais très fiables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Notre équipe possède une vaste expérience de la configuration de Selenium pour bien travailler.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9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7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Modèle d’objet de page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E317C-9E25-B21F-D1E6-E71BE0A703C8}"/>
              </a:ext>
            </a:extLst>
          </p:cNvPr>
          <p:cNvSpPr txBox="1"/>
          <p:nvPr/>
        </p:nvSpPr>
        <p:spPr>
          <a:xfrm>
            <a:off x="829102" y="1767386"/>
            <a:ext cx="78525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Résume les données des essais à partir des données des pages Web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Facilite la compréhension des essais eux-mêmes, sans avoir à comprendre les subtilités liées au fonctionnement de Selenium avec les pages Web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Si les données d’une page Web ont changé, le POM peut être modifié, sans incidence sur les essais qui ne sont pas visés par ces données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+mn-lt"/>
                <a:ea typeface="+mn-lt"/>
                <a:cs typeface="+mn-lt"/>
              </a:rPr>
              <a:t>Notre modèle résume les données de la page Web à partir des données concernant les éléments de la page Web</a:t>
            </a: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Facilite le partage du code utilisé par les essais, pour des données communes à plusieurs pages Web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0172D-0AD9-1750-BF32-5E752D8FDA3C}"/>
              </a:ext>
            </a:extLst>
          </p:cNvPr>
          <p:cNvSpPr txBox="1"/>
          <p:nvPr/>
        </p:nvSpPr>
        <p:spPr>
          <a:xfrm>
            <a:off x="2645546" y="5675719"/>
            <a:ext cx="3407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0"/>
            <a:r>
              <a:rPr lang="fr-ca" b="1" i="0" u="none" baseline="0" dirty="0"/>
              <a:t>(Voir des exemples de codes)</a:t>
            </a:r>
          </a:p>
        </p:txBody>
      </p:sp>
    </p:spTree>
    <p:extLst>
      <p:ext uri="{BB962C8B-B14F-4D97-AF65-F5344CB8AC3E}">
        <p14:creationId xmlns:p14="http://schemas.microsoft.com/office/powerpoint/2010/main" val="3986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8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577761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Qu’est-ce qui distingue Playwright?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767386"/>
            <a:ext cx="78525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+mn-lt"/>
                <a:ea typeface="+mn-lt"/>
                <a:cs typeface="+mn-lt"/>
              </a:rPr>
              <a:t>Projet de source ouverte</a:t>
            </a:r>
            <a:endParaRPr lang="fr-ca" dirty="0">
              <a:cs typeface="Calibri"/>
            </a:endParaRP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Licence MIT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Lancé pour la première fois en 2020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Tenu à jour par Microsoft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Télécharge par défaut des navigateurs personnalisés à des fins de mise à l’essai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Rend les essais plus fiables et plus homogènes entre les agents de version et l’IDE du poste de travail local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Peut être configuré pour utiliser des navigateurs installés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S’exécute de façon asynchrone dans un code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Prend en charge Chrome, Firefox et WebKit (le moteur de rendu Safari)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Essais plus fiables sans avoir à mettre au point des configurations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Essais plus rapides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>
                <a:latin typeface="Calibri"/>
                <a:ea typeface="Calibri"/>
                <a:cs typeface="Calibri"/>
              </a:rPr>
              <a:t>La version .NET ne prend pas en charge actuellement Axe-Core</a:t>
            </a:r>
          </a:p>
          <a:p>
            <a:pPr marL="742950" lvl="1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06352-2AD0-8BD2-D368-84E7632D2CD8}"/>
              </a:ext>
            </a:extLst>
          </p:cNvPr>
          <p:cNvSpPr txBox="1"/>
          <p:nvPr/>
        </p:nvSpPr>
        <p:spPr>
          <a:xfrm>
            <a:off x="3133817" y="5683153"/>
            <a:ext cx="3105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fr-ca" b="1" i="0" u="none" baseline="0" dirty="0"/>
              <a:t>(Voir des exemples de codes)</a:t>
            </a:r>
          </a:p>
        </p:txBody>
      </p:sp>
    </p:spTree>
    <p:extLst>
      <p:ext uri="{BB962C8B-B14F-4D97-AF65-F5344CB8AC3E}">
        <p14:creationId xmlns:p14="http://schemas.microsoft.com/office/powerpoint/2010/main" val="267619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C685-7757-2A25-B1B7-AF05AA7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ABCE2B6B-7FFE-FA46-BED3-31567387080B}" type="slidenum">
              <a:rPr/>
              <a:t>9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875-E45A-6D80-B3F8-148990D2E96C}"/>
              </a:ext>
            </a:extLst>
          </p:cNvPr>
          <p:cNvSpPr txBox="1"/>
          <p:nvPr/>
        </p:nvSpPr>
        <p:spPr>
          <a:xfrm>
            <a:off x="499496" y="497859"/>
            <a:ext cx="81873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ca" sz="3200" b="1" dirty="0"/>
          </a:p>
          <a:p>
            <a:pPr algn="ctr" rtl="0"/>
            <a:r>
              <a:rPr lang="fr-ca" sz="3200" b="1" i="0" u="none" baseline="0">
                <a:latin typeface="Calibri"/>
                <a:ea typeface="Calibri"/>
                <a:cs typeface="Calibri"/>
              </a:rPr>
              <a:t>Pipelines</a:t>
            </a:r>
          </a:p>
          <a:p>
            <a:endParaRPr lang="fr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CF340-E678-D2A9-88EE-812E882DA7A4}"/>
              </a:ext>
            </a:extLst>
          </p:cNvPr>
          <p:cNvSpPr txBox="1"/>
          <p:nvPr/>
        </p:nvSpPr>
        <p:spPr>
          <a:xfrm>
            <a:off x="829102" y="1687484"/>
            <a:ext cx="78525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Deux pipelines, l’un pour les demandes de fusion (PR) et l’autre pour tout traiter après le processus de demande de fusion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Configurés pour Azure DevOps (ADO) dans des fichiers YAML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Fonctionne tant sur place que dans le nuage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Essais exécutés en parallèle entre plusieurs agents de version ou de façon synchronisée</a:t>
            </a:r>
          </a:p>
          <a:p>
            <a:pPr marL="285750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Essais exécutés en fonction de l’assemblage ou à partir de plans d’essai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L’exécution à partir de l’assemblage permet de diviser automatiquement les essais entre plusieurs agents de version dans ADO, ce qui permet à l’ensemble complet des essais de s’exécuter dans un délai raisonnable pour les PR</a:t>
            </a:r>
          </a:p>
          <a:p>
            <a:pPr marL="742950" lvl="1" indent="-285750" algn="l" rtl="0">
              <a:buFont typeface="Arial"/>
              <a:buChar char="•"/>
            </a:pPr>
            <a:r>
              <a:rPr lang="fr-ca" b="0" i="0" u="none" baseline="0" dirty="0">
                <a:latin typeface="Calibri"/>
                <a:ea typeface="Calibri"/>
                <a:cs typeface="Calibri"/>
              </a:rPr>
              <a:t>Le plan d’essai serait exécuté après la fusion du code dans une PR, mais devrait être exécuté pour chaque environnement dans l’architecture pipeline</a:t>
            </a: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  <a:p>
            <a:pPr marL="285750" indent="-285750" algn="l" rtl="0">
              <a:buFont typeface="Arial"/>
              <a:buChar char="•"/>
            </a:pPr>
            <a:endParaRPr lang="fr-ca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06352-2AD0-8BD2-D368-84E7632D2CD8}"/>
              </a:ext>
            </a:extLst>
          </p:cNvPr>
          <p:cNvSpPr txBox="1"/>
          <p:nvPr/>
        </p:nvSpPr>
        <p:spPr>
          <a:xfrm>
            <a:off x="3000653" y="5674275"/>
            <a:ext cx="3238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fr-ca" b="1" i="0" u="none" baseline="0" dirty="0"/>
              <a:t>(Voir des exemples de codes)</a:t>
            </a:r>
          </a:p>
        </p:txBody>
      </p:sp>
    </p:spTree>
    <p:extLst>
      <p:ext uri="{BB962C8B-B14F-4D97-AF65-F5344CB8AC3E}">
        <p14:creationId xmlns:p14="http://schemas.microsoft.com/office/powerpoint/2010/main" val="375649663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SDC template.pptx" id="{F4300BCC-7166-4606-AEED-35603BD11D8B}" vid="{1758161A-CAEA-4828-A101-2CF7FFAF4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AD95724B8414680631D3871C01FE3" ma:contentTypeVersion="9" ma:contentTypeDescription="Create a new document." ma:contentTypeScope="" ma:versionID="4cc83d19f7781d235282a6849aaf9aa9">
  <xsd:schema xmlns:xsd="http://www.w3.org/2001/XMLSchema" xmlns:xs="http://www.w3.org/2001/XMLSchema" xmlns:p="http://schemas.microsoft.com/office/2006/metadata/properties" xmlns:ns2="f411e69e-8c9c-4296-a988-c44aa7846d9b" xmlns:ns3="990187d2-fa01-4b1b-9724-eba53869b525" targetNamespace="http://schemas.microsoft.com/office/2006/metadata/properties" ma:root="true" ma:fieldsID="e6cf9aa997194fe65202ea2927f33364" ns2:_="" ns3:_="">
    <xsd:import namespace="f411e69e-8c9c-4296-a988-c44aa7846d9b"/>
    <xsd:import namespace="990187d2-fa01-4b1b-9724-eba53869b5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1e69e-8c9c-4296-a988-c44aa7846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0187d2-fa01-4b1b-9724-eba53869b5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C00316-5F34-4FA1-989D-544707B8D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1e69e-8c9c-4296-a988-c44aa7846d9b"/>
    <ds:schemaRef ds:uri="990187d2-fa01-4b1b-9724-eba53869b5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0C8D-2B00-420B-8830-D5890B9C9977}">
  <ds:schemaRefs>
    <ds:schemaRef ds:uri="http://schemas.microsoft.com/office/infopath/2007/PartnerControls"/>
    <ds:schemaRef ds:uri="f411e69e-8c9c-4296-a988-c44aa7846d9b"/>
    <ds:schemaRef ds:uri="http://schemas.microsoft.com/office/2006/documentManagement/types"/>
    <ds:schemaRef ds:uri="http://schemas.microsoft.com/office/2006/metadata/properties"/>
    <ds:schemaRef ds:uri="990187d2-fa01-4b1b-9724-eba53869b525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ESDC template</Template>
  <TotalTime>6</TotalTime>
  <Words>1068</Words>
  <Application>Microsoft Office PowerPoint</Application>
  <PresentationFormat>Affichage à l'écran 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Colour Palette 1 - ESDC-Service Canada</vt:lpstr>
      <vt:lpstr>Mise à l’essai de la GUI avec Selenium et Playwright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Hillerup, Joshua J [NC]</dc:creator>
  <cp:lastModifiedBy>ST-AMOUR, Joanne</cp:lastModifiedBy>
  <cp:revision>437</cp:revision>
  <cp:lastPrinted>2018-01-17T15:41:52Z</cp:lastPrinted>
  <dcterms:created xsi:type="dcterms:W3CDTF">2022-04-13T17:19:58Z</dcterms:created>
  <dcterms:modified xsi:type="dcterms:W3CDTF">2022-05-10T16:21:28Z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0x010100EF2AD95724B8414680631D3871C01FE3</vt:lpwstr>
  </property>
</Properties>
</file>