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sldIdLst>
    <p:sldId id="256" r:id="rId6"/>
    <p:sldId id="282" r:id="rId7"/>
    <p:sldId id="287" r:id="rId8"/>
    <p:sldId id="307" r:id="rId9"/>
    <p:sldId id="294" r:id="rId10"/>
    <p:sldId id="295" r:id="rId11"/>
    <p:sldId id="296" r:id="rId12"/>
    <p:sldId id="297" r:id="rId13"/>
    <p:sldId id="300" r:id="rId14"/>
    <p:sldId id="302" r:id="rId15"/>
    <p:sldId id="309" r:id="rId16"/>
    <p:sldId id="316" r:id="rId17"/>
    <p:sldId id="310" r:id="rId18"/>
    <p:sldId id="263" r:id="rId19"/>
    <p:sldId id="306" r:id="rId20"/>
    <p:sldId id="293" r:id="rId21"/>
    <p:sldId id="283" r:id="rId22"/>
    <p:sldId id="311" r:id="rId23"/>
    <p:sldId id="313" r:id="rId24"/>
    <p:sldId id="314" r:id="rId25"/>
    <p:sldId id="298" r:id="rId26"/>
    <p:sldId id="299" r:id="rId27"/>
    <p:sldId id="301" r:id="rId28"/>
    <p:sldId id="303" r:id="rId29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sormière, Franck F [NC]" initials="DFF[" lastIdx="4" clrIdx="0">
    <p:extLst>
      <p:ext uri="{19B8F6BF-5375-455C-9EA6-DF929625EA0E}">
        <p15:presenceInfo xmlns:p15="http://schemas.microsoft.com/office/powerpoint/2012/main" userId="S-1-5-21-2836628367-1582996139-4062659285-477030" providerId="AD"/>
      </p:ext>
    </p:extLst>
  </p:cmAuthor>
  <p:cmAuthor id="2" name="Ley, Charles A [NC]" initials="CA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5BC58"/>
    <a:srgbClr val="C7B5DD"/>
    <a:srgbClr val="C8B6DE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06" autoAdjust="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2310" y="-35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CA" b="1" dirty="0"/>
              <a:t>Crawl</a:t>
            </a:r>
            <a:endParaRPr lang="en-CA" dirty="0"/>
          </a:p>
          <a:p>
            <a:pPr rtl="0" eaLnBrk="1" fontAlgn="ctr" latinLnBrk="0" hangingPunct="1"/>
            <a:r>
              <a:rPr lang="en-CA" sz="800" dirty="0" smtClean="0"/>
              <a:t>A manual process is not suitable too (too resource intensive)</a:t>
            </a:r>
          </a:p>
          <a:p>
            <a:pPr rtl="0" eaLnBrk="1" fontAlgn="ctr" latinLnBrk="0" hangingPunct="1"/>
            <a:r>
              <a:rPr lang="en-CA" sz="800" dirty="0" smtClean="0"/>
              <a:t>Governance prevents repeating Ideas that have been tried before but people submitting similar idea not knowing that it has failed. ... waste of time to continue</a:t>
            </a:r>
          </a:p>
          <a:p>
            <a:pPr rtl="0" eaLnBrk="1" fontAlgn="ctr" latinLnBrk="0" hangingPunct="1"/>
            <a:r>
              <a:rPr lang="en-CA" sz="800" b="1" dirty="0" smtClean="0"/>
              <a:t>Getting </a:t>
            </a:r>
            <a:r>
              <a:rPr lang="en-CA" sz="800" b="1" dirty="0"/>
              <a:t>Started, </a:t>
            </a:r>
            <a:r>
              <a:rPr lang="en-CA" sz="800" b="1" dirty="0" smtClean="0"/>
              <a:t>learning</a:t>
            </a:r>
            <a:endParaRPr lang="en-CA" sz="800" dirty="0" smtClean="0"/>
          </a:p>
          <a:p>
            <a:pPr rtl="0" eaLnBrk="1" fontAlgn="ctr" latinLnBrk="0" hangingPunct="1"/>
            <a:r>
              <a:rPr lang="en-CA" sz="800" b="1" dirty="0" smtClean="0"/>
              <a:t>Grassroots Idea </a:t>
            </a:r>
          </a:p>
          <a:p>
            <a:pPr rtl="0" eaLnBrk="1" fontAlgn="ctr" latinLnBrk="0" hangingPunct="1"/>
            <a:r>
              <a:rPr lang="en-CA" sz="800" b="1" dirty="0" smtClean="0"/>
              <a:t>Criteria definition (Problem/Opportunity)</a:t>
            </a:r>
            <a:endParaRPr lang="en-CA" sz="800" dirty="0" smtClean="0"/>
          </a:p>
          <a:p>
            <a:pPr rtl="0" eaLnBrk="1" fontAlgn="ctr" latinLnBrk="0" hangingPunct="1"/>
            <a:r>
              <a:rPr lang="en-CA" sz="800" b="1" dirty="0" smtClean="0"/>
              <a:t>Input </a:t>
            </a:r>
            <a:r>
              <a:rPr lang="en-CA" sz="800" b="1" dirty="0"/>
              <a:t>form using InfoPath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 smtClean="0"/>
              <a:t>Innovation</a:t>
            </a:r>
            <a:r>
              <a:rPr lang="en-CA" sz="800" b="1" baseline="0" dirty="0" smtClean="0"/>
              <a:t> Tool i</a:t>
            </a:r>
            <a:r>
              <a:rPr lang="en-CA" sz="800" b="1" dirty="0" smtClean="0"/>
              <a:t>s </a:t>
            </a:r>
            <a:r>
              <a:rPr lang="en-CA" sz="800" b="1" dirty="0"/>
              <a:t>main Innovation </a:t>
            </a:r>
            <a:r>
              <a:rPr lang="en-CA" sz="800" b="1" dirty="0" smtClean="0"/>
              <a:t>repository (Planbox</a:t>
            </a:r>
            <a:r>
              <a:rPr lang="en-CA" sz="800" b="1" baseline="0" dirty="0" smtClean="0"/>
              <a:t> or SharePoint)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Blog / Forum capability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Report generation (extract only, no analysis)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Communications plan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Awareness of Practice (R&amp;D)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Communiqué to capture Innovation through various initiatives/projects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Sponsorship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Management is aware and onboard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make staff aware of practice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 smtClean="0"/>
              <a:t>Encourage </a:t>
            </a:r>
            <a:r>
              <a:rPr lang="en-CA" sz="800" b="1" dirty="0"/>
              <a:t>involvement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Champion(s) – Kick-off, Ceremony  Launch Preparation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Basic statistics (how the practice performs)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 smtClean="0"/>
              <a:t>Identification </a:t>
            </a:r>
            <a:r>
              <a:rPr lang="en-CA" sz="800" b="1" dirty="0"/>
              <a:t>of Integration with other Innovation Programs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Continuous improvements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/>
              <a:t>Survey</a:t>
            </a:r>
            <a:endParaRPr lang="en-CA" sz="800" dirty="0"/>
          </a:p>
          <a:p>
            <a:pPr rtl="0" eaLnBrk="1" fontAlgn="ctr" latinLnBrk="0" hangingPunct="1"/>
            <a:r>
              <a:rPr lang="en-CA" sz="800" b="1" dirty="0" smtClean="0"/>
              <a:t>(Accomplished via </a:t>
            </a:r>
            <a:r>
              <a:rPr lang="en-CA" sz="800" b="1" dirty="0" err="1" smtClean="0"/>
              <a:t>Comm</a:t>
            </a:r>
            <a:r>
              <a:rPr lang="en-CA" sz="800" b="1" dirty="0" smtClean="0"/>
              <a:t> plan)</a:t>
            </a:r>
            <a:endParaRPr lang="en-CA" sz="800" dirty="0"/>
          </a:p>
          <a:p>
            <a:endParaRPr lang="en-CA" sz="600" b="1" dirty="0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219" y="4524370"/>
          <a:ext cx="1748096" cy="3835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73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dirty="0">
                          <a:effectLst/>
                        </a:rPr>
                        <a:t>Getting Started, learning</a:t>
                      </a:r>
                      <a:endParaRPr lang="en-CA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5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 Idea (Problem/Opportunity)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definition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0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form using InfoPath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805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(SP) as main Innovation repository</a:t>
                      </a:r>
                    </a:p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Blog / Forum capability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09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(extract only, no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analysis)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813">
                <a:tc>
                  <a:txBody>
                    <a:bodyPr/>
                    <a:lstStyle/>
                    <a:p>
                      <a:pPr marL="90488" lvl="0" indent="-9048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dirty="0">
                          <a:effectLst/>
                        </a:rPr>
                        <a:t>Communications plan</a:t>
                      </a:r>
                      <a:endParaRPr lang="en-CA" sz="700" dirty="0">
                        <a:effectLst/>
                      </a:endParaRPr>
                    </a:p>
                    <a:p>
                      <a:pPr marL="180975" lvl="1" indent="-8096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dirty="0">
                          <a:effectLst/>
                        </a:rPr>
                        <a:t>Awareness of Practice (R&amp;D)</a:t>
                      </a:r>
                      <a:endParaRPr lang="en-CA" sz="700" dirty="0">
                        <a:effectLst/>
                      </a:endParaRPr>
                    </a:p>
                    <a:p>
                      <a:pPr marL="180975" lvl="1" indent="-8096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dirty="0">
                          <a:effectLst/>
                        </a:rPr>
                        <a:t>Communiqué to capture Innovation through various initiatives/projects</a:t>
                      </a:r>
                      <a:endParaRPr lang="en-CA" sz="700" dirty="0">
                        <a:effectLst/>
                      </a:endParaRPr>
                    </a:p>
                    <a:p>
                      <a:pPr marL="180975" lvl="1" indent="-8096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dirty="0">
                          <a:effectLst/>
                        </a:rPr>
                        <a:t>Sponsorship</a:t>
                      </a:r>
                      <a:endParaRPr lang="en-CA" sz="700" dirty="0">
                        <a:effectLst/>
                      </a:endParaRPr>
                    </a:p>
                    <a:p>
                      <a:pPr marL="357188" lvl="2" indent="-9048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CA" sz="600" dirty="0">
                          <a:effectLst/>
                        </a:rPr>
                        <a:t>Management is aware and onboard</a:t>
                      </a:r>
                      <a:endParaRPr lang="en-CA" sz="700" dirty="0">
                        <a:effectLst/>
                      </a:endParaRPr>
                    </a:p>
                    <a:p>
                      <a:pPr marL="447675" lvl="3" indent="-6191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dirty="0">
                          <a:effectLst/>
                        </a:rPr>
                        <a:t>make staff aware of practice</a:t>
                      </a:r>
                      <a:endParaRPr lang="en-CA" sz="700" dirty="0">
                        <a:effectLst/>
                      </a:endParaRPr>
                    </a:p>
                    <a:p>
                      <a:pPr marL="447675" lvl="3" indent="-6191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dirty="0">
                          <a:effectLst/>
                        </a:rPr>
                        <a:t>Share ‘Challenge idea’ with staff</a:t>
                      </a:r>
                      <a:endParaRPr lang="en-CA" sz="700" dirty="0">
                        <a:effectLst/>
                      </a:endParaRPr>
                    </a:p>
                    <a:p>
                      <a:pPr marL="447675" lvl="3" indent="-61913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dirty="0">
                          <a:effectLst/>
                        </a:rPr>
                        <a:t>Encourage </a:t>
                      </a:r>
                      <a:r>
                        <a:rPr lang="en-CA" sz="600" dirty="0" smtClean="0">
                          <a:effectLst/>
                        </a:rPr>
                        <a:t>involvement</a:t>
                      </a:r>
                      <a:endParaRPr lang="en-CA" sz="700" dirty="0">
                        <a:effectLst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62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Champion(s) – Kick-off, Ceremony  Launch Preparation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85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statistics (how the practice performs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85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Innovation Practice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953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Deck for SLF,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CIOEC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953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52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Integration with other Innovation Programs</a:t>
                      </a: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8814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improvements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>
                          <a:effectLst/>
                        </a:rPr>
                        <a:t>Is it done through </a:t>
                      </a:r>
                      <a:r>
                        <a:rPr lang="en-CA" sz="900" dirty="0" err="1">
                          <a:effectLst/>
                        </a:rPr>
                        <a:t>Comm</a:t>
                      </a:r>
                      <a:r>
                        <a:rPr lang="en-CA" sz="900" dirty="0">
                          <a:effectLst/>
                        </a:rPr>
                        <a:t> plan?</a:t>
                      </a:r>
                      <a:endParaRPr lang="en-CA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635" marR="4563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85963" y="4524370"/>
          <a:ext cx="1923876" cy="4034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>
                          <a:effectLst/>
                        </a:rPr>
                        <a:t>Walk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04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 best practices, added features</a:t>
                      </a: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 + Idea w/solution (Great Idea)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en-CA" sz="5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5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Form same w/improvements</a:t>
                      </a: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9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 as main Innovation repository</a:t>
                      </a:r>
                    </a:p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Blog / Forum capability</a:t>
                      </a: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36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same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w/improvements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71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Communications Plan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updates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posted</a:t>
                      </a: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</a:endParaRPr>
                    </a:p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Champion(s) – Kick-off , Ceremony 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  <a:r>
                        <a:rPr lang="en-CA" sz="6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801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Champion(s) – Kick-off, Ceremony  Launch Preparation</a:t>
                      </a: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9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854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Trial of Innovative Practice tools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Evaluation, Selection, Procurement, Implementation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63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Review Board (IRB) – enablement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definition for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approval</a:t>
                      </a: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307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SLF, CIOEC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Deck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244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Project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70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R&amp;D technology lab for </a:t>
                      </a:r>
                      <a:r>
                        <a:rPr lang="en-CA" sz="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Pilot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requirements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909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Basic Integration</a:t>
                      </a: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89823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improvements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discussion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937" marR="38937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17829" y="4524370"/>
          <a:ext cx="2055129" cy="4132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8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036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Further improvement, all features available</a:t>
                      </a: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16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(ALL types of ideas -- Challenge + Idea Far out + Great Idea…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837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form likely to be transitioned to the New Innovative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036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 to New Innovative tool</a:t>
                      </a: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5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generation (from Innovative tool if possible) or same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w/improvements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Communications Plan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updates posted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of NEW and IMPROVED Innovation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 site</a:t>
                      </a: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7805" marR="5780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794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Champion(s) – Kick-off, Ceremony  Launch Preparation</a:t>
                      </a: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8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statistics (Potentially using Innovation tool)</a:t>
                      </a: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282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of new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34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Review Board (IRB) -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863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SLF, CIOEC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Deck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586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Project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48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R&amp;D Technology lab - enhancements</a:t>
                      </a: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8328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 integration</a:t>
                      </a: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56780">
                <a:tc>
                  <a:txBody>
                    <a:bodyPr/>
                    <a:lstStyle/>
                    <a:p>
                      <a:pPr marL="90488" lvl="0" indent="-90488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improvements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Interviews</a:t>
                      </a:r>
                    </a:p>
                    <a:p>
                      <a:pPr marL="180975" lvl="1" indent="-80963" algn="l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CA" sz="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</a:t>
                      </a:r>
                      <a:r>
                        <a:rPr lang="en-CA" sz="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</a:t>
                      </a:r>
                      <a:endParaRPr lang="en-CA" sz="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922" marR="71922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302584" y="1258853"/>
          <a:ext cx="4626966" cy="2551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Crawl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Walk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Run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Launch with a small idea set</a:t>
                      </a:r>
                      <a:endParaRPr lang="en-C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Expand idea set and quantity</a:t>
                      </a:r>
                      <a:endParaRPr lang="en-C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Entire idea set available for consumption</a:t>
                      </a:r>
                      <a:endParaRPr lang="en-C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All of Crawl plus…</a:t>
                      </a:r>
                      <a:endParaRPr lang="en-C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All of Walk plus…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Ready to move to Walk when…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The process has been proven,  the tool is functioning to acceptable standards, management is satisfied with the results of this event.</a:t>
                      </a:r>
                      <a:endParaRPr lang="en-C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Ready to move to Run when…</a:t>
                      </a:r>
                    </a:p>
                    <a:p>
                      <a:pPr marL="133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The added complexity has been managed easily by the process and tool, management is satisfied with the results of this event.</a:t>
                      </a:r>
                      <a:endParaRPr lang="en-C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Maturity check</a:t>
                      </a:r>
                      <a:endParaRPr lang="en-C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922" marR="7192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8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Crawl, Walk,</a:t>
            </a:r>
            <a:r>
              <a:rPr lang="en-CA" baseline="0" dirty="0" smtClean="0"/>
              <a:t> Run will be the approach for both IITB and ESDC deployments.</a:t>
            </a:r>
          </a:p>
          <a:p>
            <a:r>
              <a:rPr lang="en-CA" baseline="0" dirty="0" smtClean="0"/>
              <a:t>Both will include a “Continuous Improvement” component but the variables in”</a:t>
            </a:r>
            <a:br>
              <a:rPr lang="en-CA" baseline="0" dirty="0" smtClean="0"/>
            </a:br>
            <a:r>
              <a:rPr lang="en-CA" baseline="0" dirty="0" smtClean="0"/>
              <a:t>IITB – idea types, quantity, scope of invited participants</a:t>
            </a:r>
          </a:p>
          <a:p>
            <a:r>
              <a:rPr lang="en-CA" baseline="0" dirty="0" smtClean="0"/>
              <a:t>ESDC – idea types, quantity, scope of invited participants, inter branch cooperation,  linking with existing Innovation concerns (labs, committees, </a:t>
            </a:r>
            <a:r>
              <a:rPr lang="en-CA" baseline="0" dirty="0" err="1" smtClean="0"/>
              <a:t>etc</a:t>
            </a:r>
            <a:r>
              <a:rPr lang="en-CA" baseline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9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0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8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If tools/technologies</a:t>
            </a:r>
            <a:r>
              <a:rPr lang="en-US" sz="1800" baseline="0" dirty="0" smtClean="0"/>
              <a:t> are not available, employees will have to follow the existing process to get approval for what they need to use (ITAM/OCMC). The practice will not be used </a:t>
            </a:r>
            <a:r>
              <a:rPr lang="en-US" sz="1800" baseline="0" smtClean="0"/>
              <a:t>for that.</a:t>
            </a:r>
            <a:endParaRPr lang="en-US" sz="1800" smtClean="0"/>
          </a:p>
          <a:p>
            <a:endParaRPr lang="en-US" sz="1800" dirty="0" smtClean="0"/>
          </a:p>
          <a:p>
            <a:r>
              <a:rPr lang="en-US" sz="1800" dirty="0" smtClean="0"/>
              <a:t>Supervisor can only approve the work, but if the</a:t>
            </a:r>
            <a:r>
              <a:rPr lang="en-US" sz="1800" baseline="0" dirty="0" smtClean="0"/>
              <a:t> idea needs to be denied, it must be done by a Director.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 every 4 months, take 4 months for an idea to be brought to ARC</a:t>
            </a:r>
          </a:p>
          <a:p>
            <a:r>
              <a:rPr lang="en-US" dirty="0" smtClean="0"/>
              <a:t>1800hrs/year which is .1% of hours available in IITB based on 1200 </a:t>
            </a:r>
            <a:r>
              <a:rPr lang="en-US" dirty="0" err="1" smtClean="0"/>
              <a:t>empl</a:t>
            </a:r>
            <a:r>
              <a:rPr lang="en-US" dirty="0" smtClean="0"/>
              <a:t> x 40 </a:t>
            </a:r>
            <a:r>
              <a:rPr lang="en-US" dirty="0" err="1" smtClean="0"/>
              <a:t>wks</a:t>
            </a:r>
            <a:r>
              <a:rPr lang="en-US" dirty="0" smtClean="0"/>
              <a:t> x 37.5hr/</a:t>
            </a:r>
            <a:r>
              <a:rPr lang="en-US" dirty="0" err="1" smtClean="0"/>
              <a:t>wk</a:t>
            </a:r>
            <a:r>
              <a:rPr lang="en-US" dirty="0" smtClean="0"/>
              <a:t> x .1%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b="0" dirty="0" smtClean="0"/>
              <a:t>EA </a:t>
            </a:r>
            <a:r>
              <a:rPr lang="fr-CA" sz="1200" b="0" dirty="0" err="1" smtClean="0"/>
              <a:t>will</a:t>
            </a:r>
            <a:r>
              <a:rPr lang="fr-CA" sz="1200" b="0" dirty="0" smtClean="0"/>
              <a:t> </a:t>
            </a:r>
            <a:r>
              <a:rPr lang="fr-CA" sz="1200" b="0" dirty="0" err="1" smtClean="0"/>
              <a:t>collaborate</a:t>
            </a:r>
            <a:r>
              <a:rPr lang="fr-CA" sz="1200" b="0" dirty="0" smtClean="0"/>
              <a:t> </a:t>
            </a:r>
            <a:r>
              <a:rPr lang="fr-CA" sz="1200" b="0" dirty="0" err="1" smtClean="0"/>
              <a:t>with</a:t>
            </a:r>
            <a:r>
              <a:rPr lang="fr-CA" sz="1200" b="0" dirty="0" smtClean="0"/>
              <a:t> the </a:t>
            </a:r>
            <a:r>
              <a:rPr lang="fr-CA" sz="1200" b="0" dirty="0" err="1" smtClean="0"/>
              <a:t>employee</a:t>
            </a:r>
            <a:r>
              <a:rPr lang="fr-CA" sz="1200" b="0" dirty="0" smtClean="0"/>
              <a:t> to support </a:t>
            </a:r>
            <a:r>
              <a:rPr lang="fr-CA" sz="1200" b="0" dirty="0" err="1" smtClean="0"/>
              <a:t>this</a:t>
            </a:r>
            <a:r>
              <a:rPr lang="fr-CA" sz="1200" b="0" dirty="0" smtClean="0"/>
              <a:t> portion of the </a:t>
            </a:r>
            <a:r>
              <a:rPr lang="fr-CA" sz="1200" b="0" dirty="0" err="1" smtClean="0"/>
              <a:t>process</a:t>
            </a:r>
            <a:r>
              <a:rPr lang="fr-CA" sz="1200" b="0" dirty="0" smtClean="0"/>
              <a:t>.</a:t>
            </a:r>
            <a:endParaRPr lang="en-CA" sz="1200" b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 used for</a:t>
            </a:r>
            <a:r>
              <a:rPr lang="en-US" baseline="0" dirty="0" smtClean="0"/>
              <a:t> continuous improvement and evolution of the practice based on needs of department and users</a:t>
            </a:r>
            <a:r>
              <a:rPr lang="en-US" baseline="0" smtClean="0"/>
              <a:t>’ feedback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Employee: 1800hr/annually</a:t>
            </a:r>
          </a:p>
          <a:p>
            <a:r>
              <a:rPr lang="en-US" dirty="0" smtClean="0"/>
              <a:t>BRM &amp; Bus: Absorbed across all business lines</a:t>
            </a:r>
          </a:p>
          <a:p>
            <a:r>
              <a:rPr lang="en-US" dirty="0" smtClean="0"/>
              <a:t>Tech Arch :  1 FTE</a:t>
            </a:r>
            <a:r>
              <a:rPr lang="en-US" baseline="0" dirty="0" smtClean="0"/>
              <a:t> to manage program and support employee; support, coordinate at ARC   ( program by manager, ARC by Director)</a:t>
            </a:r>
          </a:p>
          <a:p>
            <a:r>
              <a:rPr lang="en-US" baseline="0" dirty="0" err="1" smtClean="0"/>
              <a:t>Gov</a:t>
            </a:r>
            <a:r>
              <a:rPr lang="en-US" baseline="0" dirty="0" smtClean="0"/>
              <a:t>:  Propose to leverage ARC as decision body as output of program</a:t>
            </a:r>
          </a:p>
          <a:p>
            <a:endParaRPr lang="en-US" baseline="0" dirty="0" smtClean="0"/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Receives and accounts for the status of all ideas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Answers questions regarding the Innovation Practice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Maintains computerized records of the ideas/suggestions and generates reports on the activity of the program and project cost savings (if data is available and applicable).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Provides statistics to Innovation management (Sponsor, Director, Manager)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Maintains Innovation Practice program software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Arranges for award ceremony when awards are given and related publicity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Prepares brochures/Innovation Practice descriptions and promotes the Innovation Practice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Providing guidance on the Innovation Practice and obtaining additional information from suggestor or affected Department; Branch/Unit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Identifies and recommends changes in the Innovation Practice policy or administration as needed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66700" indent="-26670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   Handles all communications with suggestor concerning the Innovation Practice and their participation in it. </a:t>
            </a:r>
          </a:p>
          <a:p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957" y="1597819"/>
            <a:ext cx="5129593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6959" y="2914650"/>
            <a:ext cx="5129593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999-4944-4E24-876D-624872FDE594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AFC-8095-45E9-943E-B7C295420A3D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968D-A29E-4F53-8403-68040A39E713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25" b="0" i="1">
                <a:latin typeface="Verdana"/>
                <a:cs typeface="Verdana"/>
              </a:defRPr>
            </a:lvl1pPr>
          </a:lstStyle>
          <a:p>
            <a:fld id="{9B686CFC-7F5C-4B48-895A-FE93B0615C24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F40-477B-4321-9740-D8433F492A84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8D59-7443-4492-9ABD-B65B35DF7C59}" type="datetime1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F1B8-E07D-4C9D-8B1E-493F6D52B7F6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3485-A494-48E5-913B-A78B8F578801}" type="datetime1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EC2-3573-4784-8007-9B5A3EE67931}" type="datetime1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73A7-A646-4249-B023-BE12B5FDE0F4}" type="datetime1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15F-6795-40D3-9619-640A2940F166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FB1-E9EE-4FE2-B6E8-26E960A9A162}" type="datetime1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8D4E-2DB3-45CF-A69E-55CE056381F7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ialogue.hrdc-drhc.net/grp/IP/SitePages/InnovationHom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dialogue/grp/TAWS-ATST/Strategy%20and%20Asset%20Managment%20Services/Projects/Innovation/Innovation-Creating%20the%20Climate%20v14.pptx" TargetMode="External"/><Relationship Id="rId13" Type="http://schemas.openxmlformats.org/officeDocument/2006/relationships/hyperlink" Target="http://dialogue/grp/TAWS-ATST/Strategy%20and%20Asset%20Managment%20Services/Projects/Innovation/Planbox/Planbox%20-%20Deployment%20Planning%20-%20Feb-2019.docx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://dialogue/grp/TAWS-ATST/Strategy%20and%20Asset%20Managment%20Services/Projects/Innovation/Innovation%20Landscape%20-%20Feb-2019.docx" TargetMode="External"/><Relationship Id="rId12" Type="http://schemas.openxmlformats.org/officeDocument/2006/relationships/hyperlink" Target="http://dialogue/grp/TAWS-ATST/Strategy%20and%20Asset%20Managment%20Services/Projects/Innovation/Planbox/Planbox-Comparison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dialogue/grp/TAWS-ATST/Strategy%20and%20Asset%20Managment%20Services/Projects/Innovation/Capital%20Group%20-%20Hypothesis-Driven%20Innovation.pdf" TargetMode="External"/><Relationship Id="rId11" Type="http://schemas.openxmlformats.org/officeDocument/2006/relationships/hyperlink" Target="http://dialogue/grp/TAWS-ATST/Strategy%20and%20Asset%20Managment%20Services/Projects/Innovation/Graphics/3-pillars-TA-Graphic-v0.1.jpg" TargetMode="External"/><Relationship Id="rId5" Type="http://schemas.openxmlformats.org/officeDocument/2006/relationships/hyperlink" Target="http://dialogue.hrdc-drhc.net/grp/IP/SitePages/InnovationHome.aspx" TargetMode="External"/><Relationship Id="rId15" Type="http://schemas.openxmlformats.org/officeDocument/2006/relationships/hyperlink" Target="http://dialogue/grp/TAWS-ATST/Strategy%20http:/dialogue/grp/TAWS-ATST/Strategy%20and%20Asset%20Managment%20Services/Projects/Innovation/TA%20Research%20Report%20-%20Innovation%20Tools.docx" TargetMode="External"/><Relationship Id="rId10" Type="http://schemas.openxmlformats.org/officeDocument/2006/relationships/hyperlink" Target="http://dialogue/grp/TAWS-ATST/Strategy%20and%20Asset%20Managment%20Services/Projects/Innovation/Grassroots%20Innovation%20Overview%20v0.1.docx" TargetMode="External"/><Relationship Id="rId4" Type="http://schemas.openxmlformats.org/officeDocument/2006/relationships/hyperlink" Target="http://dialogue/grp/TAWS-ATST/Strategy%20and%20Asset%20Managment%20Services/Projects/Innovation/Closing%20Report%20-%20Innovation%20Ideas%20Open%20Source%20Software.docx" TargetMode="External"/><Relationship Id="rId9" Type="http://schemas.openxmlformats.org/officeDocument/2006/relationships/hyperlink" Target="http://dialogue/grp/TAWS-ATST/Strategy%20and%20Asset%20Managment%20Services/Projects/Innovation/Graphics/Innovation_Process_Map-June-14-19-v0.8.JPG" TargetMode="External"/><Relationship Id="rId14" Type="http://schemas.openxmlformats.org/officeDocument/2006/relationships/hyperlink" Target="http://dialogue/grp/TAWS-ATST/Strategy%20and%20Asset%20Managment%20Services/Projects/Innovation/Grass%20root%20innovation%20program.pptx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dialogue.hrdc-drhc.net/grp/IP/SitePages/InnovationHome.aspx" TargetMode="External"/><Relationship Id="rId13" Type="http://schemas.openxmlformats.org/officeDocument/2006/relationships/hyperlink" Target="http://dialogue/grp/TAWS-ATST/Strategy%20and%20Asset%20Managment%20Services/Projects/Innovation/Graphics/3-pillars-TA-Graphic-v0.1.jpg" TargetMode="External"/><Relationship Id="rId3" Type="http://schemas.openxmlformats.org/officeDocument/2006/relationships/hyperlink" Target="http://dialogue/grp/TAWS-ATST/Strategy%20and%20Asset%20Managment%20Services/Projects/Innovation/Capital%20Group%20-%20Hypothesis-Driven%20Innovation.pdf" TargetMode="External"/><Relationship Id="rId7" Type="http://schemas.openxmlformats.org/officeDocument/2006/relationships/hyperlink" Target="http://dialogue/grp/TAWS-ATST/Strategy%20http:/dialogue/grp/TAWS-ATST/Strategy%20and%20Asset%20Managment%20Services/Projects/Innovation/TA%20Research%20Report%20-%20Innovation%20Tools.docx" TargetMode="External"/><Relationship Id="rId12" Type="http://schemas.openxmlformats.org/officeDocument/2006/relationships/hyperlink" Target="http://dialogue/grp/TAWS-ATST/Strategy%20and%20Asset%20Managment%20Services/Projects/Innovation/Graphics/Innovation_Process_Map-June-14-19-v0.8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oogle.com/search?q=Insert+hyperlink+onto+shape+on+ppt+slide&amp;gws_rd=sslhttp://dialogue/grp/TAWS-ATST/Strategy%20and%20Asset%20Managment%20Services/Projects/Innovation/Closing%20Report%20-%20Innovation%20Ideas%20Open%20Source%20Software.docx" TargetMode="External"/><Relationship Id="rId11" Type="http://schemas.openxmlformats.org/officeDocument/2006/relationships/hyperlink" Target="http://dialogue/grp/TAWS-ATST/Strategy%20and%20Asset%20Managment%20Services/Projects/Innovation/Planbox/Planbox-Comparison.pdf" TargetMode="External"/><Relationship Id="rId5" Type="http://schemas.openxmlformats.org/officeDocument/2006/relationships/hyperlink" Target="http://dialogue/grp/TAWS-ATST/Strategy%20and%20Asset%20Managment%20Services/Projects/Innovation/Innovation%20Landscape%20-%20Feb-2019.docx" TargetMode="External"/><Relationship Id="rId15" Type="http://schemas.openxmlformats.org/officeDocument/2006/relationships/hyperlink" Target="http://dialogue/grp/TAWS-ATST/Strategy%20and%20Asset%20Managment%20Services/Projects/Innovation/Grassroots%20Innovation%20Overview%20v0.1.docx" TargetMode="External"/><Relationship Id="rId10" Type="http://schemas.openxmlformats.org/officeDocument/2006/relationships/hyperlink" Target="http://dialogue/grp/TAWS-ATST/Strategy%20and%20Asset%20Managment%20Services/Projects/Innovation/Planbox/Planbox%20-%20Deployment%20Planning%20-%20Feb-2019.docx" TargetMode="External"/><Relationship Id="rId4" Type="http://schemas.openxmlformats.org/officeDocument/2006/relationships/hyperlink" Target="http://dialogue/grp/TAWS-ATST/Strategy%20and%20Asset%20Managment%20Services/Projects/Innovation/Gartner%20-%20Market_guide_for_innovation__276125.pdf" TargetMode="External"/><Relationship Id="rId9" Type="http://schemas.openxmlformats.org/officeDocument/2006/relationships/hyperlink" Target="http://dialogue/grp/TAWS-ATST/Strategy%20and%20Asset%20Managment%20Services/Projects/Innovation/Innovation-Creating%20the%20Climate%20v14.pptx" TargetMode="External"/><Relationship Id="rId14" Type="http://schemas.openxmlformats.org/officeDocument/2006/relationships/hyperlink" Target="http://dialogue/grp/TAWS-ATST/Strategy%20and%20Asset%20Managment%20Services/Projects/Innovation/Grass%20root%20innovation%20program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meo.com/3567448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3.png@01D5624F.277C3E9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alogue/grp/TAWS-ATST/Strategy%20and%20Asset%20Managment%20Services/Projects/Innovation/Innovation-Creating%20the%20Climate%20v14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98" y="1597819"/>
            <a:ext cx="5040352" cy="1102519"/>
          </a:xfrm>
        </p:spPr>
        <p:txBody>
          <a:bodyPr/>
          <a:lstStyle/>
          <a:p>
            <a:r>
              <a:rPr lang="en-CA" dirty="0" smtClean="0"/>
              <a:t>Innovation Practice</a:t>
            </a:r>
            <a:br>
              <a:rPr lang="en-CA" dirty="0" smtClean="0"/>
            </a:br>
            <a:r>
              <a:rPr lang="en-CA" dirty="0" smtClean="0"/>
              <a:t>- </a:t>
            </a:r>
            <a:r>
              <a:rPr lang="en-CA" dirty="0" err="1" smtClean="0"/>
              <a:t>Grassroot</a:t>
            </a:r>
            <a:r>
              <a:rPr lang="en-CA" dirty="0" smtClean="0"/>
              <a:t>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0052" y="3355521"/>
            <a:ext cx="5129593" cy="1314450"/>
          </a:xfrm>
        </p:spPr>
        <p:txBody>
          <a:bodyPr/>
          <a:lstStyle/>
          <a:p>
            <a:r>
              <a:rPr lang="en-US" dirty="0"/>
              <a:t>Technology Architecture</a:t>
            </a:r>
          </a:p>
          <a:p>
            <a:r>
              <a:rPr lang="en-US" dirty="0" smtClean="0"/>
              <a:t>January 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4152" y="882026"/>
            <a:ext cx="7115696" cy="410400"/>
          </a:xfrm>
          <a:prstGeom prst="rect">
            <a:avLst/>
          </a:prstGeom>
          <a:ln>
            <a:solidFill>
              <a:srgbClr val="562C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92629" y="847601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Presenting the Innovation Work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34726" y="1574534"/>
            <a:ext cx="7672648" cy="30792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indent="-357188">
              <a:buFont typeface="Arial" panose="020B0604020202020204" pitchFamily="34" charset="0"/>
              <a:buChar char="•"/>
            </a:pPr>
            <a:r>
              <a:rPr lang="en-CA" sz="1800" b="0" dirty="0" smtClean="0"/>
              <a:t>Employee is invited to prepare a 15 </a:t>
            </a:r>
            <a:r>
              <a:rPr lang="en-CA" sz="1800" b="0" dirty="0" err="1" smtClean="0"/>
              <a:t>mins</a:t>
            </a:r>
            <a:r>
              <a:rPr lang="en-CA" sz="1800" b="0" dirty="0" smtClean="0"/>
              <a:t> presentation to ARC with the result of the innovation work.</a:t>
            </a:r>
          </a:p>
          <a:p>
            <a:endParaRPr lang="en-CA" sz="1800" b="0" dirty="0"/>
          </a:p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ARC </a:t>
            </a:r>
            <a:r>
              <a:rPr lang="en-CA" sz="1800" b="0" dirty="0"/>
              <a:t>will make a determination of</a:t>
            </a:r>
            <a:r>
              <a:rPr lang="en-CA" sz="1800" dirty="0"/>
              <a:t>: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Transfer to production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Scale Up (elevate into a larger Project)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Investigate Further (Funded Research)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Develop</a:t>
            </a:r>
            <a:r>
              <a:rPr lang="fr-CA" sz="1400" dirty="0"/>
              <a:t> Proof of Concept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 err="1"/>
              <a:t>Cease</a:t>
            </a:r>
            <a:r>
              <a:rPr lang="fr-CA" sz="1400" dirty="0"/>
              <a:t> </a:t>
            </a:r>
            <a:r>
              <a:rPr lang="fr-CA" sz="1400" dirty="0" err="1"/>
              <a:t>work</a:t>
            </a:r>
            <a:endParaRPr lang="en-CA" sz="14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CA" sz="2200" dirty="0" smtClean="0"/>
          </a:p>
        </p:txBody>
      </p:sp>
      <p:sp>
        <p:nvSpPr>
          <p:cNvPr id="9" name="Flowchart: Connector 8"/>
          <p:cNvSpPr/>
          <p:nvPr/>
        </p:nvSpPr>
        <p:spPr>
          <a:xfrm>
            <a:off x="747901" y="860281"/>
            <a:ext cx="450000" cy="450000"/>
          </a:xfrm>
          <a:prstGeom prst="flowChartConnector">
            <a:avLst/>
          </a:prstGeom>
          <a:solidFill>
            <a:srgbClr val="5B2EB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CA" sz="3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4152" y="874752"/>
            <a:ext cx="7115696" cy="410400"/>
          </a:xfrm>
          <a:prstGeom prst="rect">
            <a:avLst/>
          </a:prstGeom>
          <a:ln>
            <a:solidFill>
              <a:srgbClr val="05BC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06623" y="1469639"/>
            <a:ext cx="7115696" cy="32498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Recognition &amp; Celebration</a:t>
            </a:r>
            <a:r>
              <a:rPr lang="en-CA" sz="1800" b="0" dirty="0"/>
              <a:t>:</a:t>
            </a:r>
          </a:p>
          <a:p>
            <a:pPr marL="896938" lvl="1" indent="-26987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Must be communicated and visibly supported by leadership within </a:t>
            </a:r>
            <a:r>
              <a:rPr lang="en-CA" sz="1400" dirty="0" smtClean="0"/>
              <a:t>IITB (</a:t>
            </a:r>
            <a:r>
              <a:rPr lang="en-CA" sz="1400" dirty="0"/>
              <a:t>b</a:t>
            </a:r>
            <a:r>
              <a:rPr lang="en-CA" sz="1400" dirty="0" smtClean="0"/>
              <a:t>ranch award, present at IITB showcase) </a:t>
            </a:r>
          </a:p>
          <a:p>
            <a:pPr marL="896938" lvl="1" indent="-26987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It is important this process be as transparent as possible to </a:t>
            </a:r>
            <a:r>
              <a:rPr lang="en-CA" sz="1400" dirty="0"/>
              <a:t>ensure buy-in from the </a:t>
            </a:r>
            <a:r>
              <a:rPr lang="en-CA" sz="1400" dirty="0" smtClean="0"/>
              <a:t>Branch. </a:t>
            </a:r>
            <a:endParaRPr lang="en-CA" sz="1400" dirty="0"/>
          </a:p>
          <a:p>
            <a:pPr marL="896938" lvl="1" indent="-269875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Change Management and Communications to be engaged to socialize </a:t>
            </a:r>
            <a:r>
              <a:rPr lang="en-CA" sz="1400" dirty="0" smtClean="0"/>
              <a:t>Innovation activities:</a:t>
            </a:r>
            <a:endParaRPr lang="en-CA" sz="1400" dirty="0"/>
          </a:p>
          <a:p>
            <a:pPr marL="1354138" lvl="2" indent="-2698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Schedule Sponsor, Champion and participant activities</a:t>
            </a:r>
          </a:p>
          <a:p>
            <a:pPr marL="1354138" lvl="2" indent="-2698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Socialize </a:t>
            </a:r>
            <a:r>
              <a:rPr lang="en-CA" sz="1400" dirty="0"/>
              <a:t>Monthly updates</a:t>
            </a:r>
          </a:p>
          <a:p>
            <a:pPr marL="1354138" lvl="2" indent="-269875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Get Innovation </a:t>
            </a:r>
            <a:r>
              <a:rPr lang="en-CA" sz="1400" dirty="0" smtClean="0"/>
              <a:t>activities </a:t>
            </a:r>
            <a:r>
              <a:rPr lang="en-CA" sz="1400" dirty="0"/>
              <a:t>mentioned in Blogs</a:t>
            </a:r>
          </a:p>
          <a:p>
            <a:pPr marL="357188" lvl="1" indent="-357188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 smtClean="0">
                <a:latin typeface="Arial"/>
                <a:ea typeface="+mj-ea"/>
                <a:cs typeface="Verdana"/>
              </a:rPr>
              <a:t>Lessons Learned:</a:t>
            </a:r>
            <a:endParaRPr lang="en-CA" dirty="0">
              <a:latin typeface="Arial"/>
              <a:ea typeface="+mj-ea"/>
              <a:cs typeface="Verdana"/>
            </a:endParaRPr>
          </a:p>
          <a:p>
            <a:pPr marL="896938" lvl="1" indent="-269875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Post activity review to harvest:</a:t>
            </a:r>
          </a:p>
          <a:p>
            <a:pPr marL="1354138" lvl="2" indent="-269875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Lessons learned</a:t>
            </a:r>
          </a:p>
          <a:p>
            <a:pPr marL="1354138" lvl="2" indent="-269875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Unplanned take-</a:t>
            </a:r>
            <a:r>
              <a:rPr lang="en-CA" sz="1400" dirty="0" err="1" smtClean="0"/>
              <a:t>aways</a:t>
            </a:r>
            <a:endParaRPr lang="en-CA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84605" y="825776"/>
            <a:ext cx="7438688" cy="559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/>
              <a:t>Recognition/Celebration &amp; Lessons Learned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79224" y="854891"/>
            <a:ext cx="450000" cy="450000"/>
          </a:xfrm>
          <a:prstGeom prst="flowChartConnector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Grassroot</a:t>
            </a:r>
            <a:r>
              <a:rPr lang="fr-CA" dirty="0" smtClean="0"/>
              <a:t> </a:t>
            </a:r>
            <a:r>
              <a:rPr lang="fr-CA" dirty="0"/>
              <a:t>I</a:t>
            </a:r>
            <a:r>
              <a:rPr lang="fr-CA" dirty="0" smtClean="0"/>
              <a:t>nnovation Program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>
                <a:hlinkClick r:id="rId2"/>
              </a:rPr>
              <a:t>Grassroot</a:t>
            </a:r>
            <a:r>
              <a:rPr lang="en-CA" dirty="0" smtClean="0">
                <a:hlinkClick r:id="rId2"/>
              </a:rPr>
              <a:t> Innovation home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1434" y="186342"/>
            <a:ext cx="8245366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 smtClean="0">
                <a:latin typeface="+mn-lt"/>
                <a:cs typeface="Verdana"/>
              </a:rPr>
              <a:t>Resource </a:t>
            </a:r>
            <a:r>
              <a:rPr lang="fr-CA" sz="3200" b="1" dirty="0" err="1" smtClean="0">
                <a:latin typeface="+mn-lt"/>
                <a:cs typeface="Verdana"/>
              </a:rPr>
              <a:t>Requirements</a:t>
            </a:r>
            <a:endParaRPr lang="en-CA" sz="3200" b="1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623" y="1469639"/>
            <a:ext cx="7115696" cy="3249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/>
              <a:t>Employee</a:t>
            </a:r>
          </a:p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/>
              <a:t>Business Line</a:t>
            </a:r>
          </a:p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/>
              <a:t>EA Technology Architecture</a:t>
            </a:r>
          </a:p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 smtClean="0"/>
              <a:t>Governance</a:t>
            </a:r>
            <a:endParaRPr lang="en-CA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Questions ?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601787"/>
            <a:ext cx="17716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28992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Key Lessons Learned from Past Innovation Programs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0908"/>
            <a:ext cx="8229600" cy="339447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800" b="1" dirty="0" smtClean="0"/>
              <a:t>IIT - Ideas in Motion </a:t>
            </a:r>
            <a:r>
              <a:rPr lang="en-US" sz="1800" dirty="0" smtClean="0"/>
              <a:t>(2006 – eventual demise)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400" dirty="0"/>
              <a:t>Generated ideas, but process to submit ideas was perceived as cumbersome.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400" dirty="0"/>
              <a:t>Lacked a collaborative / crowd-sourcing component to help refine ideas.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b="1" dirty="0" smtClean="0"/>
              <a:t>IIT - Innovation Program </a:t>
            </a:r>
            <a:r>
              <a:rPr lang="en-US" sz="1800" dirty="0" smtClean="0"/>
              <a:t>(2011 – eventual demise)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Generated ideas, but lacked collaborative component from solution providers resulting in prolonged, </a:t>
            </a:r>
            <a:r>
              <a:rPr lang="en-US" sz="1400" dirty="0"/>
              <a:t>if at </a:t>
            </a:r>
            <a:r>
              <a:rPr lang="en-US" sz="1400" dirty="0" smtClean="0"/>
              <a:t>all, execution times.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800" b="1" dirty="0" smtClean="0"/>
              <a:t>PASRB - Expose &amp; Explain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Failed due </a:t>
            </a:r>
            <a:r>
              <a:rPr lang="en-US" sz="1400" dirty="0"/>
              <a:t>to not being able to properly execute submitted ideas</a:t>
            </a:r>
            <a:endParaRPr lang="en-CA" sz="1400" dirty="0"/>
          </a:p>
          <a:p>
            <a:pPr lvl="0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3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7566" y="208360"/>
            <a:ext cx="6172200" cy="498872"/>
          </a:xfrm>
          <a:prstGeom prst="rect">
            <a:avLst/>
          </a:prstGeom>
        </p:spPr>
        <p:txBody>
          <a:bodyPr vert="horz" lIns="68580" tIns="315900" rIns="68580" bIns="3429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700" dirty="0">
              <a:latin typeface="Verdana"/>
              <a:cs typeface="Verdana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457199" y="122867"/>
            <a:ext cx="8229600" cy="4525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 smtClean="0">
                <a:latin typeface="Verdana"/>
                <a:cs typeface="Verdana"/>
              </a:rPr>
              <a:t>IIT </a:t>
            </a:r>
            <a:r>
              <a:rPr lang="fr-CA" sz="3200" b="1" dirty="0" err="1" smtClean="0">
                <a:latin typeface="Verdana"/>
                <a:cs typeface="Verdana"/>
              </a:rPr>
              <a:t>Launch</a:t>
            </a:r>
            <a:r>
              <a:rPr lang="fr-CA" sz="3200" b="1" dirty="0" smtClean="0">
                <a:latin typeface="Verdana"/>
                <a:cs typeface="Verdana"/>
              </a:rPr>
              <a:t>: Crawl-</a:t>
            </a:r>
            <a:r>
              <a:rPr lang="fr-CA" sz="3200" b="1" dirty="0" err="1" smtClean="0">
                <a:latin typeface="Verdana"/>
                <a:cs typeface="Verdana"/>
              </a:rPr>
              <a:t>Walk</a:t>
            </a:r>
            <a:r>
              <a:rPr lang="fr-CA" sz="3200" b="1" dirty="0" smtClean="0">
                <a:latin typeface="Verdana"/>
                <a:cs typeface="Verdana"/>
              </a:rPr>
              <a:t>-</a:t>
            </a:r>
            <a:r>
              <a:rPr lang="fr-CA" sz="3200" b="1" dirty="0" err="1" smtClean="0">
                <a:latin typeface="Verdana"/>
                <a:cs typeface="Verdana"/>
              </a:rPr>
              <a:t>Run</a:t>
            </a:r>
            <a:endParaRPr lang="en-CA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17681" y="3937750"/>
            <a:ext cx="240007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25" dirty="0">
                <a:solidFill>
                  <a:schemeClr val="bg1"/>
                </a:solidFill>
              </a:rPr>
              <a:t>May  -  August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7199" y="685446"/>
          <a:ext cx="8229600" cy="4018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5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Crawl</a:t>
                      </a:r>
                      <a:endParaRPr lang="en-C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</a:rPr>
                        <a:t>Walk</a:t>
                      </a:r>
                      <a:endParaRPr lang="en-C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</a:rPr>
                        <a:t>Run</a:t>
                      </a:r>
                      <a:endParaRPr lang="en-C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Launch with a small idea set</a:t>
                      </a:r>
                      <a:endParaRPr lang="en-C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</a:rPr>
                        <a:t>Expand idea set and quantity</a:t>
                      </a:r>
                      <a:endParaRPr lang="en-CA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Entire idea set available for consumption</a:t>
                      </a:r>
                      <a:endParaRPr lang="en-C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30"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Launch within a small segment of IIT (&lt;300 users)</a:t>
                      </a:r>
                    </a:p>
                    <a:p>
                      <a:pPr marL="352425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CA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single idea type and classification –  Grassroots idea where the suggestor has the capability to evaluate and execute</a:t>
                      </a:r>
                    </a:p>
                    <a:p>
                      <a:pPr marL="352425" marR="0" lvl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Enable capturing innovation stories (celebrate existing activities within IIT)</a:t>
                      </a:r>
                      <a:endParaRPr lang="en-CA" sz="900" b="1" kern="1200" baseline="0" dirty="0" smtClean="0">
                        <a:solidFill>
                          <a:schemeClr val="l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the process  through built-in tool automation to enable successful execution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Establish Governance</a:t>
                      </a:r>
                      <a:endParaRPr lang="en-CA" sz="900" b="1" kern="1200" baseline="0" dirty="0" smtClean="0">
                        <a:solidFill>
                          <a:schemeClr val="lt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Establish a communications Plan</a:t>
                      </a:r>
                    </a:p>
                    <a:p>
                      <a:pPr marL="180975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 call out letter (twice a year)</a:t>
                      </a:r>
                      <a:endParaRPr lang="en-CA" sz="900" baseline="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80975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CA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 routine for Sponsor, Champion and stakeholders engagement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Produce basic reports based on statistics collected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knowledge base</a:t>
                      </a:r>
                      <a:endParaRPr lang="en-CA" sz="900" baseline="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9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Monitor and assess for continuous improvement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All of Crawl plus</a:t>
                      </a:r>
                      <a:r>
                        <a:rPr lang="en-CA" sz="800" dirty="0" smtClean="0">
                          <a:effectLst/>
                        </a:rPr>
                        <a:t>…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Official LAUNCH event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Expand to include ideas from all of IIT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Keep to only Grassroots ideas but expand to include ideas that require additional resources to execute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Introduce idea vetting process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Introduce idea evaluation process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Enable Innovation Review Board function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Monitor and assess for continuous improvement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CA" sz="8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All of Walk plus…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Establish connection with the </a:t>
                      </a:r>
                      <a:r>
                        <a:rPr lang="en-CA" sz="8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PoC</a:t>
                      </a:r>
                      <a:endParaRPr lang="en-CA" sz="800" baseline="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Enhanced statistics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Monitor and assess for continuous improvement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Update Project Plan</a:t>
                      </a:r>
                    </a:p>
                    <a:p>
                      <a:pPr marL="171450" indent="-171450" algn="l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Update Information Deck (SLF, CIOEX)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CA" sz="8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CA" sz="8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Ready to move to Walk </a:t>
                      </a:r>
                      <a:r>
                        <a:rPr lang="en-CA" sz="800" dirty="0" smtClean="0">
                          <a:effectLst/>
                        </a:rPr>
                        <a:t>when:</a:t>
                      </a:r>
                      <a:endParaRPr lang="en-CA" sz="800" dirty="0">
                        <a:effectLst/>
                      </a:endParaRPr>
                    </a:p>
                    <a:p>
                      <a:pPr marL="35179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CA" sz="800" dirty="0" smtClean="0">
                        <a:effectLst/>
                      </a:endParaRPr>
                    </a:p>
                    <a:p>
                      <a:pPr marL="35179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dirty="0" smtClean="0">
                          <a:effectLst/>
                        </a:rPr>
                        <a:t>The practice and</a:t>
                      </a:r>
                      <a:r>
                        <a:rPr lang="en-CA" sz="800" baseline="0" dirty="0" smtClean="0">
                          <a:effectLst/>
                        </a:rPr>
                        <a:t> process are</a:t>
                      </a:r>
                      <a:r>
                        <a:rPr lang="en-CA" sz="800" dirty="0" smtClean="0">
                          <a:effectLst/>
                        </a:rPr>
                        <a:t> functioning </a:t>
                      </a:r>
                      <a:r>
                        <a:rPr lang="en-CA" sz="800" dirty="0">
                          <a:effectLst/>
                        </a:rPr>
                        <a:t>to acceptable </a:t>
                      </a:r>
                      <a:r>
                        <a:rPr lang="en-CA" sz="800" dirty="0" smtClean="0">
                          <a:effectLst/>
                        </a:rPr>
                        <a:t>standards</a:t>
                      </a:r>
                    </a:p>
                    <a:p>
                      <a:pPr marL="35179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CA" sz="800" dirty="0" smtClean="0">
                          <a:effectLst/>
                        </a:rPr>
                        <a:t>Upon approval from management </a:t>
                      </a:r>
                      <a:endParaRPr lang="en-C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Ready to move to Run </a:t>
                      </a:r>
                      <a:r>
                        <a:rPr lang="en-CA" sz="800" dirty="0" smtClean="0">
                          <a:effectLst/>
                        </a:rPr>
                        <a:t>when: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800" dirty="0">
                        <a:effectLst/>
                      </a:endParaRPr>
                    </a:p>
                    <a:p>
                      <a:pPr marL="36195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CA" sz="800" dirty="0">
                          <a:effectLst/>
                        </a:rPr>
                        <a:t>The added complexity has been managed easily by the process and tool, management is satisfied with the results of this event.</a:t>
                      </a:r>
                      <a:endParaRPr lang="en-CA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Maturity </a:t>
                      </a:r>
                      <a:r>
                        <a:rPr lang="en-CA" sz="800" dirty="0" smtClean="0">
                          <a:effectLst/>
                        </a:rPr>
                        <a:t>check: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800" dirty="0" smtClean="0">
                        <a:effectLst/>
                      </a:endParaRPr>
                    </a:p>
                    <a:p>
                      <a:pPr marL="350838" marR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800" dirty="0" smtClean="0">
                          <a:effectLst/>
                        </a:rPr>
                        <a:t>Senior Management agrees the Practice has met</a:t>
                      </a:r>
                      <a:r>
                        <a:rPr lang="en-CA" sz="800" baseline="0" dirty="0" smtClean="0">
                          <a:effectLst/>
                        </a:rPr>
                        <a:t> all it’s goals and is ready for deployment beyond the Branch.</a:t>
                      </a:r>
                      <a:endParaRPr lang="en-CA" sz="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17025" y="847898"/>
            <a:ext cx="5469775" cy="3856265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Will be developed based</a:t>
            </a:r>
          </a:p>
          <a:p>
            <a:pPr algn="ctr"/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On lessons learned </a:t>
            </a:r>
          </a:p>
          <a:p>
            <a:pPr algn="ctr"/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During Crawl Phase</a:t>
            </a:r>
            <a:endParaRPr lang="en-C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7566" y="208360"/>
            <a:ext cx="6172200" cy="498872"/>
          </a:xfrm>
          <a:prstGeom prst="rect">
            <a:avLst/>
          </a:prstGeom>
        </p:spPr>
        <p:txBody>
          <a:bodyPr vert="horz" lIns="68580" tIns="315900" rIns="68580" bIns="3429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700" dirty="0">
              <a:latin typeface="Verdana"/>
              <a:cs typeface="Verdana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441434" y="186342"/>
            <a:ext cx="8245366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 smtClean="0">
                <a:latin typeface="+mn-lt"/>
                <a:cs typeface="Verdana"/>
              </a:rPr>
              <a:t>Longer </a:t>
            </a:r>
            <a:r>
              <a:rPr lang="fr-CA" sz="3200" b="1" dirty="0" err="1">
                <a:latin typeface="+mn-lt"/>
                <a:cs typeface="Verdana"/>
              </a:rPr>
              <a:t>T</a:t>
            </a:r>
            <a:r>
              <a:rPr lang="fr-CA" sz="3200" b="1" dirty="0" err="1" smtClean="0">
                <a:latin typeface="+mn-lt"/>
                <a:cs typeface="Verdana"/>
              </a:rPr>
              <a:t>erm</a:t>
            </a:r>
            <a:r>
              <a:rPr lang="fr-CA" sz="3200" b="1" dirty="0" smtClean="0">
                <a:latin typeface="+mn-lt"/>
                <a:cs typeface="Verdana"/>
              </a:rPr>
              <a:t> : Crawl</a:t>
            </a:r>
            <a:r>
              <a:rPr lang="fr-CA" sz="3200" b="1" dirty="0">
                <a:latin typeface="+mn-lt"/>
                <a:cs typeface="Verdana"/>
              </a:rPr>
              <a:t>, </a:t>
            </a:r>
            <a:r>
              <a:rPr lang="fr-CA" sz="3200" b="1" dirty="0" err="1">
                <a:latin typeface="+mn-lt"/>
                <a:cs typeface="Verdana"/>
              </a:rPr>
              <a:t>Walk</a:t>
            </a:r>
            <a:r>
              <a:rPr lang="fr-CA" sz="3200" b="1" dirty="0">
                <a:latin typeface="+mn-lt"/>
                <a:cs typeface="Verdana"/>
              </a:rPr>
              <a:t>, </a:t>
            </a:r>
            <a:r>
              <a:rPr lang="fr-CA" sz="3200" b="1" dirty="0" err="1">
                <a:latin typeface="+mn-lt"/>
                <a:cs typeface="Verdana"/>
              </a:rPr>
              <a:t>Run</a:t>
            </a:r>
            <a:endParaRPr lang="en-CA" sz="3200" b="1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7681" y="3937750"/>
            <a:ext cx="240007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25" dirty="0">
                <a:solidFill>
                  <a:schemeClr val="bg1"/>
                </a:solidFill>
              </a:rPr>
              <a:t>May  -  August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1" y="1292461"/>
            <a:ext cx="6378929" cy="28420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8982" y="3854548"/>
            <a:ext cx="139468" cy="1969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8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6" y="649375"/>
            <a:ext cx="8185914" cy="4059911"/>
          </a:xfrm>
          <a:prstGeom prst="rect">
            <a:avLst/>
          </a:prstGeom>
        </p:spPr>
      </p:pic>
      <p:sp>
        <p:nvSpPr>
          <p:cNvPr id="2" name="Title 3"/>
          <p:cNvSpPr txBox="1">
            <a:spLocks/>
          </p:cNvSpPr>
          <p:nvPr/>
        </p:nvSpPr>
        <p:spPr>
          <a:xfrm>
            <a:off x="441434" y="186342"/>
            <a:ext cx="8245366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endParaRPr lang="en-CA" sz="3200" b="1" dirty="0">
              <a:latin typeface="+mn-lt"/>
            </a:endParaRPr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 rot="5400000">
            <a:off x="3102105" y="1183756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hlinkClick r:id="rId4"/>
          </p:cNvPr>
          <p:cNvSpPr/>
          <p:nvPr/>
        </p:nvSpPr>
        <p:spPr>
          <a:xfrm>
            <a:off x="3629025" y="923925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96831"/>
            <a:ext cx="8229600" cy="4525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>
                <a:latin typeface="+mn-lt"/>
                <a:cs typeface="Verdana"/>
              </a:rPr>
              <a:t>TA </a:t>
            </a:r>
            <a:r>
              <a:rPr lang="fr-CA" sz="3200" b="1">
                <a:latin typeface="+mn-lt"/>
                <a:cs typeface="Verdana"/>
              </a:rPr>
              <a:t>Innovation </a:t>
            </a:r>
            <a:r>
              <a:rPr lang="fr-CA" sz="3200" b="1" smtClean="0">
                <a:latin typeface="+mn-lt"/>
                <a:cs typeface="Verdana"/>
              </a:rPr>
              <a:t>Time line</a:t>
            </a:r>
            <a:endParaRPr lang="en-CA" sz="3200" b="1" dirty="0">
              <a:latin typeface="+mn-lt"/>
              <a:cs typeface="Verdana"/>
            </a:endParaRPr>
          </a:p>
        </p:txBody>
      </p:sp>
      <p:sp>
        <p:nvSpPr>
          <p:cNvPr id="8" name="Rectangle 7">
            <a:hlinkClick r:id="rId5"/>
          </p:cNvPr>
          <p:cNvSpPr/>
          <p:nvPr/>
        </p:nvSpPr>
        <p:spPr>
          <a:xfrm rot="5400000">
            <a:off x="4021905" y="830092"/>
            <a:ext cx="333375" cy="5419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hlinkClick r:id="rId6"/>
          </p:cNvPr>
          <p:cNvSpPr/>
          <p:nvPr/>
        </p:nvSpPr>
        <p:spPr>
          <a:xfrm rot="5400000">
            <a:off x="662428" y="3576093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hlinkClick r:id="rId6"/>
          </p:cNvPr>
          <p:cNvSpPr/>
          <p:nvPr/>
        </p:nvSpPr>
        <p:spPr>
          <a:xfrm rot="5400000">
            <a:off x="1198130" y="3576094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hlinkClick r:id="rId7"/>
          </p:cNvPr>
          <p:cNvSpPr/>
          <p:nvPr/>
        </p:nvSpPr>
        <p:spPr>
          <a:xfrm rot="5400000">
            <a:off x="1823936" y="3576093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 rot="5400000">
            <a:off x="3198658" y="3590306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hlinkClick r:id="rId8"/>
          </p:cNvPr>
          <p:cNvSpPr/>
          <p:nvPr/>
        </p:nvSpPr>
        <p:spPr>
          <a:xfrm rot="5400000">
            <a:off x="4961060" y="3485376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hlinkClick r:id="rId9"/>
          </p:cNvPr>
          <p:cNvSpPr/>
          <p:nvPr/>
        </p:nvSpPr>
        <p:spPr>
          <a:xfrm rot="5400000">
            <a:off x="6485337" y="3652064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 rot="5400000">
            <a:off x="7156918" y="3423619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hlinkClick r:id="rId10"/>
          </p:cNvPr>
          <p:cNvSpPr/>
          <p:nvPr/>
        </p:nvSpPr>
        <p:spPr>
          <a:xfrm rot="5400000">
            <a:off x="8118640" y="3423620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hlinkClick r:id="rId11"/>
          </p:cNvPr>
          <p:cNvSpPr/>
          <p:nvPr/>
        </p:nvSpPr>
        <p:spPr>
          <a:xfrm rot="5400000">
            <a:off x="7633168" y="1209758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hlinkClick r:id="rId12"/>
          </p:cNvPr>
          <p:cNvSpPr/>
          <p:nvPr/>
        </p:nvSpPr>
        <p:spPr>
          <a:xfrm rot="5400000">
            <a:off x="5849338" y="1029635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hlinkClick r:id="rId13"/>
          </p:cNvPr>
          <p:cNvSpPr/>
          <p:nvPr/>
        </p:nvSpPr>
        <p:spPr>
          <a:xfrm rot="5400000">
            <a:off x="5114039" y="1029636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hlinkClick r:id="rId14"/>
          </p:cNvPr>
          <p:cNvSpPr/>
          <p:nvPr/>
        </p:nvSpPr>
        <p:spPr>
          <a:xfrm rot="5400000">
            <a:off x="7148444" y="3411754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hlinkClick r:id="rId15"/>
          </p:cNvPr>
          <p:cNvSpPr/>
          <p:nvPr/>
        </p:nvSpPr>
        <p:spPr>
          <a:xfrm rot="5400000">
            <a:off x="3219113" y="3601946"/>
            <a:ext cx="333375" cy="4762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1434" y="186342"/>
            <a:ext cx="8245366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 smtClean="0">
                <a:latin typeface="+mn-lt"/>
                <a:cs typeface="Verdana"/>
              </a:rPr>
              <a:t>Links</a:t>
            </a:r>
          </a:p>
          <a:p>
            <a:pPr algn="l">
              <a:spcAft>
                <a:spcPts val="450"/>
              </a:spcAft>
            </a:pPr>
            <a:endParaRPr lang="en-CA" sz="3200" b="1" dirty="0">
              <a:latin typeface="+mn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31934" y="834413"/>
            <a:ext cx="7073010" cy="38949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3"/>
              </a:rPr>
              <a:t>Capital Group – Hypothesis Driven Innovation</a:t>
            </a:r>
            <a:r>
              <a:rPr lang="en-CA" sz="1800" dirty="0" smtClean="0"/>
              <a:t> </a:t>
            </a:r>
            <a:r>
              <a:rPr lang="en-CA" sz="1800" dirty="0"/>
              <a:t>– Industry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4"/>
              </a:rPr>
              <a:t>Gartner Guide to Innovation</a:t>
            </a:r>
            <a:r>
              <a:rPr lang="en-CA" sz="1800" dirty="0" smtClean="0"/>
              <a:t> </a:t>
            </a:r>
            <a:r>
              <a:rPr lang="en-CA" sz="1800" dirty="0"/>
              <a:t>– Industry Report</a:t>
            </a:r>
            <a:endParaRPr lang="en-CA" sz="1800" dirty="0">
              <a:hlinkClick r:id="rId5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5"/>
              </a:rPr>
              <a:t>ESDC Innovation Landscape</a:t>
            </a:r>
            <a:r>
              <a:rPr lang="en-CA" sz="1800" dirty="0" smtClean="0"/>
              <a:t> - Research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6"/>
              </a:rPr>
              <a:t>OSS Report</a:t>
            </a:r>
            <a:r>
              <a:rPr lang="en-CA" sz="1800" dirty="0"/>
              <a:t> - Research Report</a:t>
            </a:r>
            <a:endParaRPr lang="en-C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7"/>
              </a:rPr>
              <a:t>Tools Report</a:t>
            </a:r>
            <a:r>
              <a:rPr lang="en-CA" sz="1800" dirty="0">
                <a:hlinkClick r:id="rId7"/>
              </a:rPr>
              <a:t> </a:t>
            </a:r>
            <a:r>
              <a:rPr lang="en-CA" sz="1800" dirty="0"/>
              <a:t>- Research Report</a:t>
            </a:r>
            <a:endParaRPr lang="en-C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8"/>
              </a:rPr>
              <a:t>TA Innovation Portal</a:t>
            </a:r>
            <a:r>
              <a:rPr lang="en-CA" sz="1800" dirty="0"/>
              <a:t> </a:t>
            </a:r>
            <a:r>
              <a:rPr lang="en-CA" sz="1800" dirty="0" smtClean="0"/>
              <a:t>– SharePoint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9"/>
              </a:rPr>
              <a:t>Creating </a:t>
            </a:r>
            <a:r>
              <a:rPr lang="en-CA" sz="1800" dirty="0">
                <a:hlinkClick r:id="rId9"/>
              </a:rPr>
              <a:t>the </a:t>
            </a:r>
            <a:r>
              <a:rPr lang="en-CA" sz="1800" dirty="0" smtClean="0">
                <a:hlinkClick r:id="rId9"/>
              </a:rPr>
              <a:t>Climate</a:t>
            </a:r>
            <a:r>
              <a:rPr lang="en-CA" sz="1800" dirty="0"/>
              <a:t> - </a:t>
            </a:r>
            <a:r>
              <a:rPr lang="en-CA" sz="1800" dirty="0" smtClean="0"/>
              <a:t>Presentation</a:t>
            </a: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0"/>
              </a:rPr>
              <a:t>Planbox Deployment</a:t>
            </a:r>
            <a:r>
              <a:rPr lang="en-CA" sz="1800" dirty="0">
                <a:hlinkClick r:id="rId10"/>
              </a:rPr>
              <a:t> </a:t>
            </a:r>
            <a:r>
              <a:rPr lang="en-CA" sz="1800" dirty="0"/>
              <a:t>- Research Report</a:t>
            </a:r>
            <a:endParaRPr lang="en-CA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1"/>
              </a:rPr>
              <a:t>Solution Comparison Planbox vs SharePoint</a:t>
            </a:r>
            <a:r>
              <a:rPr lang="en-CA" sz="1800" dirty="0"/>
              <a:t> </a:t>
            </a:r>
            <a:r>
              <a:rPr lang="en-CA" sz="1800" dirty="0" smtClean="0"/>
              <a:t>– Options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2"/>
              </a:rPr>
              <a:t>Innovation Process Map</a:t>
            </a:r>
            <a:r>
              <a:rPr lang="en-CA" sz="1800" dirty="0" smtClean="0"/>
              <a:t> - Graphic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3"/>
              </a:rPr>
              <a:t>3 Pillars Graphic </a:t>
            </a:r>
            <a:r>
              <a:rPr lang="en-CA" sz="1800" dirty="0" smtClean="0"/>
              <a:t>- Graphic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4"/>
              </a:rPr>
              <a:t>Grassroots Innovation Deck </a:t>
            </a:r>
            <a:r>
              <a:rPr lang="en-CA" sz="1800" dirty="0" smtClean="0"/>
              <a:t>-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 smtClean="0">
                <a:hlinkClick r:id="rId15"/>
              </a:rPr>
              <a:t>Grassroots Innovation Framework</a:t>
            </a:r>
            <a:r>
              <a:rPr lang="en-CA" sz="1800" dirty="0" smtClean="0"/>
              <a:t> – Administration Guide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87704"/>
          </a:xfrm>
        </p:spPr>
        <p:txBody>
          <a:bodyPr>
            <a:noAutofit/>
          </a:bodyPr>
          <a:lstStyle/>
          <a:p>
            <a:r>
              <a:rPr lang="en-CA" sz="3200" dirty="0" smtClean="0"/>
              <a:t>Purpose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2175" y="863601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Inform the Developer Community of Practice of the </a:t>
            </a:r>
            <a:r>
              <a:rPr lang="en-US" sz="2000" dirty="0" err="1" smtClean="0"/>
              <a:t>Grassroot</a:t>
            </a:r>
            <a:r>
              <a:rPr lang="en-US" sz="2000" dirty="0" smtClean="0"/>
              <a:t> innovation program beyond the launch video. </a:t>
            </a:r>
          </a:p>
          <a:p>
            <a:r>
              <a:rPr lang="fr-FR" altLang="en-US" sz="20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Launch</a:t>
            </a:r>
            <a:r>
              <a:rPr lang="fr-FR" alt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altLang="en-US" sz="20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video</a:t>
            </a:r>
            <a:r>
              <a:rPr lang="fr-FR" alt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altLang="en-US" sz="2000" dirty="0" smtClean="0"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regardez </a:t>
            </a:r>
            <a:r>
              <a:rPr lang="fr-FR" altLang="en-US" sz="2000" dirty="0"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cette vidéo</a:t>
            </a:r>
            <a:r>
              <a:rPr lang="fr-FR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n-CA" altLang="en-US" sz="800" dirty="0">
              <a:latin typeface="Arial" panose="020B0604020202020204" pitchFamily="34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8" name="Picture 2" descr="cid:image003.png@01D5624F.277C3E9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69493"/>
            <a:ext cx="3009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41434" y="186342"/>
            <a:ext cx="8245366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50"/>
              </a:spcAft>
            </a:pPr>
            <a:r>
              <a:rPr lang="fr-CA" sz="3200" b="1" dirty="0" smtClean="0">
                <a:latin typeface="+mn-lt"/>
                <a:cs typeface="Verdana"/>
              </a:rPr>
              <a:t>Consultation</a:t>
            </a:r>
          </a:p>
          <a:p>
            <a:pPr algn="l">
              <a:spcAft>
                <a:spcPts val="450"/>
              </a:spcAft>
            </a:pPr>
            <a:endParaRPr lang="en-CA" sz="3200" b="1" dirty="0">
              <a:latin typeface="+mn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667063" y="989350"/>
            <a:ext cx="7360170" cy="33503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 smtClean="0"/>
              <a:t>Cloud Executive Working Group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 smtClean="0"/>
              <a:t>IIT Innovation Strategy Team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600" dirty="0" smtClean="0"/>
              <a:t>Technology Architecture (Innovation </a:t>
            </a:r>
            <a:r>
              <a:rPr lang="en-CA" sz="2600" smtClean="0"/>
              <a:t>Practice – Grass Root): </a:t>
            </a:r>
            <a:r>
              <a:rPr lang="en-CA" sz="2600" dirty="0" smtClean="0"/>
              <a:t>Franck </a:t>
            </a:r>
            <a:r>
              <a:rPr lang="en-CA" sz="2600" dirty="0"/>
              <a:t>Désormière / </a:t>
            </a:r>
            <a:r>
              <a:rPr lang="en-CA" sz="2600" dirty="0" smtClean="0"/>
              <a:t>Alain Gauthier </a:t>
            </a:r>
            <a:r>
              <a:rPr lang="en-CA" sz="2600" dirty="0"/>
              <a:t>/ </a:t>
            </a:r>
            <a:r>
              <a:rPr lang="en-CA" sz="2600" dirty="0" smtClean="0"/>
              <a:t>Charles Ley</a:t>
            </a:r>
            <a:endParaRPr lang="en-CA" sz="2600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600" dirty="0" smtClean="0"/>
              <a:t>Information Technology Research: Simon </a:t>
            </a:r>
            <a:r>
              <a:rPr lang="en-CA" sz="2600" dirty="0"/>
              <a:t>Gascon / Patrice </a:t>
            </a:r>
            <a:r>
              <a:rPr lang="en-CA" sz="2600" dirty="0" smtClean="0"/>
              <a:t>Lavoie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600" dirty="0" smtClean="0"/>
              <a:t>Branch Project Management Office (Proof Of Concept): Gilles </a:t>
            </a:r>
            <a:r>
              <a:rPr lang="en-CA" sz="2600" dirty="0"/>
              <a:t>Pilon / </a:t>
            </a:r>
            <a:r>
              <a:rPr lang="en-CA" sz="2600" dirty="0" smtClean="0"/>
              <a:t>Theresa </a:t>
            </a:r>
            <a:r>
              <a:rPr lang="en-CA" sz="2600" dirty="0" err="1" smtClean="0"/>
              <a:t>Champange</a:t>
            </a:r>
            <a:r>
              <a:rPr lang="en-CA" sz="2600" dirty="0"/>
              <a:t> </a:t>
            </a:r>
            <a:r>
              <a:rPr lang="en-CA" sz="2600" dirty="0" smtClean="0"/>
              <a:t>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Curious IT: Mike Murphy / Calvin </a:t>
            </a:r>
            <a:r>
              <a:rPr lang="en-CA" sz="3400" dirty="0" err="1"/>
              <a:t>Rodo</a:t>
            </a:r>
            <a:r>
              <a:rPr lang="en-CA" sz="3400" dirty="0"/>
              <a:t> 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ITSM workshops: Martin </a:t>
            </a:r>
            <a:r>
              <a:rPr lang="en-CA" sz="3400" dirty="0" err="1"/>
              <a:t>Mondor</a:t>
            </a:r>
            <a:r>
              <a:rPr lang="en-CA" sz="3400" dirty="0"/>
              <a:t> / Paul Lalonde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 smtClean="0"/>
              <a:t>InfoTech Research Group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4152" y="868587"/>
            <a:ext cx="7115696" cy="410400"/>
          </a:xfrm>
          <a:prstGeom prst="rect">
            <a:avLst/>
          </a:prstGeom>
          <a:ln>
            <a:solidFill>
              <a:srgbClr val="9CD0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Connector 13"/>
          <p:cNvSpPr/>
          <p:nvPr/>
        </p:nvSpPr>
        <p:spPr>
          <a:xfrm>
            <a:off x="747085" y="847725"/>
            <a:ext cx="450000" cy="450000"/>
          </a:xfrm>
          <a:prstGeom prst="flowChartConnector">
            <a:avLst/>
          </a:prstGeom>
          <a:solidFill>
            <a:srgbClr val="9DD26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92629" y="839783"/>
            <a:ext cx="4507280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Triage/Assessment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9407" y="1522795"/>
            <a:ext cx="6749934" cy="26118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lvl="0">
              <a:spcAft>
                <a:spcPts val="600"/>
              </a:spcAft>
            </a:pPr>
            <a:r>
              <a:rPr lang="en-CA" sz="2000" b="0" dirty="0" smtClean="0"/>
              <a:t>Program owner (EA through BRM) will:</a:t>
            </a:r>
          </a:p>
          <a:p>
            <a:pPr marL="571500" lvl="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Facilitate meeting between employee and business line to validate the innovation aspect: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The idea adds value.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The idea has not been tried before.  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The idea has been tried before but the idea tries to solve the problem it differently.  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400" dirty="0" smtClean="0"/>
              <a:t>		</a:t>
            </a:r>
            <a:r>
              <a:rPr lang="en-CA" sz="1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152" y="882026"/>
            <a:ext cx="7115696" cy="410400"/>
          </a:xfrm>
          <a:prstGeom prst="rect">
            <a:avLst/>
          </a:prstGeom>
          <a:ln>
            <a:solidFill>
              <a:srgbClr val="562C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/>
          <p:cNvSpPr/>
          <p:nvPr/>
        </p:nvSpPr>
        <p:spPr>
          <a:xfrm>
            <a:off x="747901" y="860281"/>
            <a:ext cx="450000" cy="450000"/>
          </a:xfrm>
          <a:prstGeom prst="flowChartConnector">
            <a:avLst/>
          </a:prstGeom>
          <a:solidFill>
            <a:srgbClr val="5B2EB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CA" sz="3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292629" y="850756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Idea Validation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429" y="1513493"/>
            <a:ext cx="7872224" cy="2167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lvl="0" indent="-3571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Submission is accepted if :</a:t>
            </a:r>
            <a:endParaRPr lang="en-CA" sz="1800" b="0" dirty="0"/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b="0" dirty="0" smtClean="0"/>
              <a:t>Is within a category identified in the </a:t>
            </a:r>
            <a:r>
              <a:rPr lang="en-CA" sz="1400" b="0" dirty="0"/>
              <a:t>Call-Out </a:t>
            </a:r>
            <a:r>
              <a:rPr lang="en-CA" sz="1400" b="0" dirty="0" smtClean="0"/>
              <a:t>Letter.</a:t>
            </a:r>
            <a:endParaRPr lang="en-CA" sz="1400" b="0" dirty="0"/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b="0" dirty="0" smtClean="0"/>
              <a:t>The </a:t>
            </a:r>
            <a:r>
              <a:rPr lang="fr-CA" sz="1400" b="0" dirty="0" err="1" smtClean="0"/>
              <a:t>employee</a:t>
            </a:r>
            <a:r>
              <a:rPr lang="fr-CA" sz="1400" b="0" dirty="0" smtClean="0"/>
              <a:t>(s) </a:t>
            </a:r>
            <a:r>
              <a:rPr lang="fr-CA" sz="1400" b="0" dirty="0" err="1" smtClean="0"/>
              <a:t>meets</a:t>
            </a:r>
            <a:r>
              <a:rPr lang="fr-CA" sz="1400" b="0" dirty="0" smtClean="0"/>
              <a:t> the </a:t>
            </a:r>
            <a:r>
              <a:rPr lang="fr-CA" sz="1400" b="0" dirty="0" err="1" smtClean="0"/>
              <a:t>eligibility</a:t>
            </a:r>
            <a:r>
              <a:rPr lang="fr-CA" sz="1400" b="0" dirty="0" smtClean="0"/>
              <a:t> </a:t>
            </a:r>
            <a:r>
              <a:rPr lang="fr-CA" sz="1400" b="0" dirty="0" err="1" smtClean="0"/>
              <a:t>criteria</a:t>
            </a:r>
            <a:r>
              <a:rPr lang="fr-CA" sz="1400" b="0" dirty="0" smtClean="0"/>
              <a:t>.</a:t>
            </a:r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b="0" dirty="0" smtClean="0"/>
              <a:t>The </a:t>
            </a:r>
            <a:r>
              <a:rPr lang="fr-CA" sz="1400" b="0" dirty="0" err="1" smtClean="0"/>
              <a:t>idea</a:t>
            </a:r>
            <a:r>
              <a:rPr lang="fr-CA" sz="1400" b="0" dirty="0" smtClean="0"/>
              <a:t> has been </a:t>
            </a:r>
            <a:r>
              <a:rPr lang="fr-CA" sz="1400" b="0" dirty="0" err="1" smtClean="0"/>
              <a:t>validated</a:t>
            </a:r>
            <a:r>
              <a:rPr lang="fr-CA" sz="1400" b="0" dirty="0" smtClean="0"/>
              <a:t> </a:t>
            </a:r>
            <a:r>
              <a:rPr lang="fr-CA" sz="1400" b="0" dirty="0" err="1" smtClean="0"/>
              <a:t>with</a:t>
            </a:r>
            <a:r>
              <a:rPr lang="fr-CA" sz="1400" b="0" dirty="0" smtClean="0"/>
              <a:t> the </a:t>
            </a:r>
            <a:r>
              <a:rPr lang="fr-CA" sz="1400" b="0" dirty="0" err="1" smtClean="0"/>
              <a:t>appropriate</a:t>
            </a:r>
            <a:r>
              <a:rPr lang="fr-CA" sz="1400" b="0" dirty="0" smtClean="0"/>
              <a:t> business line.  </a:t>
            </a:r>
            <a:endParaRPr lang="en-CA" sz="14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7691" y="880954"/>
            <a:ext cx="7115696" cy="410400"/>
          </a:xfrm>
          <a:prstGeom prst="rect">
            <a:avLst/>
          </a:prstGeom>
          <a:ln>
            <a:solidFill>
              <a:srgbClr val="EC9E0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/>
          <p:cNvSpPr/>
          <p:nvPr/>
        </p:nvSpPr>
        <p:spPr>
          <a:xfrm>
            <a:off x="747346" y="862509"/>
            <a:ext cx="450000" cy="450000"/>
          </a:xfrm>
          <a:prstGeom prst="flowChartConnector">
            <a:avLst/>
          </a:prstGeom>
          <a:solidFill>
            <a:srgbClr val="DF930B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289454" y="858729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Execution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1453" y="1702131"/>
            <a:ext cx="7732101" cy="21246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800" b="0" dirty="0" smtClean="0"/>
              <a:t>Monitoring of </a:t>
            </a:r>
            <a:r>
              <a:rPr lang="fr-CA" sz="1800" b="0" dirty="0" err="1" smtClean="0"/>
              <a:t>progress</a:t>
            </a:r>
            <a:r>
              <a:rPr lang="fr-CA" sz="1800" b="0" dirty="0" smtClean="0"/>
              <a:t> and </a:t>
            </a:r>
            <a:r>
              <a:rPr lang="fr-CA" sz="1800" b="0" dirty="0" err="1" smtClean="0"/>
              <a:t>hours</a:t>
            </a:r>
            <a:r>
              <a:rPr lang="fr-CA" sz="1800" b="0" dirty="0" smtClean="0"/>
              <a:t> </a:t>
            </a:r>
            <a:r>
              <a:rPr lang="fr-CA" sz="1800" b="0" dirty="0" err="1" smtClean="0"/>
              <a:t>expended</a:t>
            </a:r>
            <a:r>
              <a:rPr lang="fr-CA" sz="1800" b="0" dirty="0" smtClean="0"/>
              <a:t> are </a:t>
            </a:r>
            <a:r>
              <a:rPr lang="fr-CA" sz="1800" b="0" dirty="0" err="1" smtClean="0"/>
              <a:t>tracked</a:t>
            </a:r>
            <a:r>
              <a:rPr lang="fr-CA" sz="1800" b="0" dirty="0" smtClean="0"/>
              <a:t> in CATS.</a:t>
            </a:r>
            <a:endParaRPr lang="en-CA" sz="1800" b="0" dirty="0" smtClean="0"/>
          </a:p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Work is perform as per conditions of eligibility and approval form.</a:t>
            </a:r>
            <a:endParaRPr lang="en-CA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6623" y="3717886"/>
            <a:ext cx="7646212" cy="387167"/>
          </a:xfrm>
          <a:prstGeom prst="rect">
            <a:avLst/>
          </a:prstGeom>
          <a:ln>
            <a:solidFill>
              <a:srgbClr val="C7B5D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806623" y="4205661"/>
            <a:ext cx="7115696" cy="410400"/>
          </a:xfrm>
          <a:prstGeom prst="rect">
            <a:avLst/>
          </a:prstGeom>
          <a:ln>
            <a:solidFill>
              <a:srgbClr val="9C935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14152" y="883809"/>
            <a:ext cx="7115696" cy="410400"/>
          </a:xfrm>
          <a:prstGeom prst="rect">
            <a:avLst/>
          </a:prstGeom>
          <a:ln>
            <a:solidFill>
              <a:srgbClr val="05BC5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749472" y="858407"/>
            <a:ext cx="450000" cy="450000"/>
          </a:xfrm>
          <a:prstGeom prst="flowChartConnector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292628" y="846829"/>
            <a:ext cx="3915475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Role of Governance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06623" y="1541367"/>
            <a:ext cx="7115696" cy="29793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indent="-35718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ARC will make a determination of</a:t>
            </a:r>
            <a:r>
              <a:rPr lang="en-CA" sz="1800" dirty="0" smtClean="0"/>
              <a:t>: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Transfer to production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Scale Up (elevate into a larger Project)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Investigate Further (Funded Research)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Develop</a:t>
            </a:r>
            <a:r>
              <a:rPr lang="fr-CA" sz="1400" dirty="0" smtClean="0"/>
              <a:t> Proof of Concept</a:t>
            </a:r>
          </a:p>
          <a:p>
            <a:pPr marL="896938" lvl="1" indent="-2698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 err="1" smtClean="0"/>
              <a:t>Cease</a:t>
            </a:r>
            <a:r>
              <a:rPr lang="fr-CA" sz="1400" dirty="0" smtClean="0"/>
              <a:t> </a:t>
            </a:r>
            <a:r>
              <a:rPr lang="fr-CA" sz="1400" dirty="0" err="1" smtClean="0"/>
              <a:t>work</a:t>
            </a:r>
            <a:endParaRPr lang="en-CA" sz="1400" dirty="0" smtClean="0"/>
          </a:p>
        </p:txBody>
      </p:sp>
      <p:sp>
        <p:nvSpPr>
          <p:cNvPr id="9" name="Flowchart: Connector 8"/>
          <p:cNvSpPr/>
          <p:nvPr/>
        </p:nvSpPr>
        <p:spPr>
          <a:xfrm>
            <a:off x="789152" y="4185861"/>
            <a:ext cx="450000" cy="450000"/>
          </a:xfrm>
          <a:prstGeom prst="flowChartConnector">
            <a:avLst/>
          </a:prstGeom>
          <a:solidFill>
            <a:srgbClr val="948A5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CA" sz="3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805458" y="3685557"/>
            <a:ext cx="450000" cy="450000"/>
          </a:xfrm>
          <a:prstGeom prst="flowChartConnector">
            <a:avLst/>
          </a:prstGeom>
          <a:solidFill>
            <a:srgbClr val="B3A2C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1938"/>
          </a:xfrm>
        </p:spPr>
        <p:txBody>
          <a:bodyPr>
            <a:noAutofit/>
          </a:bodyPr>
          <a:lstStyle/>
          <a:p>
            <a:r>
              <a:rPr lang="en-CA" sz="3200" dirty="0" smtClean="0"/>
              <a:t>Innovation Practice – Background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IITB innovation framework</a:t>
            </a:r>
            <a:r>
              <a:rPr lang="en-US" sz="2000" dirty="0" smtClean="0"/>
              <a:t> </a:t>
            </a:r>
            <a:r>
              <a:rPr lang="en-CA" sz="2000" dirty="0" smtClean="0"/>
              <a:t>was </a:t>
            </a:r>
            <a:r>
              <a:rPr lang="en-CA" sz="2000" dirty="0"/>
              <a:t>presented and approved at </a:t>
            </a:r>
            <a:r>
              <a:rPr lang="en-CA" sz="2000" dirty="0" smtClean="0"/>
              <a:t>CIOEC.</a:t>
            </a:r>
            <a:endParaRPr lang="en-US" sz="2000" dirty="0" smtClean="0"/>
          </a:p>
          <a:p>
            <a:r>
              <a:rPr lang="en-US" sz="2000" dirty="0" smtClean="0"/>
              <a:t>The Grass root innovation program proposal presented herein is the first pillar of the framework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973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CA" sz="3200" dirty="0" smtClean="0"/>
              <a:t>Grass </a:t>
            </a:r>
            <a:r>
              <a:rPr lang="fr-CA" sz="3200" dirty="0" err="1"/>
              <a:t>R</a:t>
            </a:r>
            <a:r>
              <a:rPr lang="fr-CA" sz="3200" dirty="0" err="1" smtClean="0"/>
              <a:t>oot</a:t>
            </a:r>
            <a:r>
              <a:rPr lang="fr-CA" sz="3200" dirty="0" smtClean="0"/>
              <a:t> Innovation </a:t>
            </a:r>
            <a:r>
              <a:rPr lang="fr-CA" sz="3200" dirty="0" err="1"/>
              <a:t>O</a:t>
            </a:r>
            <a:r>
              <a:rPr lang="fr-CA" sz="3200" dirty="0" err="1" smtClean="0"/>
              <a:t>verview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466"/>
            <a:ext cx="8229600" cy="33779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000" dirty="0" err="1" smtClean="0"/>
              <a:t>Employees</a:t>
            </a:r>
            <a:r>
              <a:rPr lang="fr-CA" sz="2000" dirty="0" smtClean="0"/>
              <a:t> are </a:t>
            </a:r>
            <a:r>
              <a:rPr lang="fr-CA" sz="2000" dirty="0" err="1" smtClean="0"/>
              <a:t>offered</a:t>
            </a:r>
            <a:r>
              <a:rPr lang="fr-CA" sz="2000" dirty="0" smtClean="0"/>
              <a:t> the </a:t>
            </a:r>
            <a:r>
              <a:rPr lang="fr-CA" sz="2000" dirty="0" err="1" smtClean="0"/>
              <a:t>opportunity</a:t>
            </a:r>
            <a:r>
              <a:rPr lang="fr-CA" sz="2000" dirty="0" smtClean="0"/>
              <a:t> to do </a:t>
            </a:r>
            <a:r>
              <a:rPr lang="fr-CA" sz="2000" dirty="0" err="1" smtClean="0"/>
              <a:t>paid</a:t>
            </a:r>
            <a:r>
              <a:rPr lang="fr-CA" sz="2000" dirty="0" smtClean="0"/>
              <a:t> </a:t>
            </a:r>
            <a:r>
              <a:rPr lang="fr-CA" sz="2000" dirty="0" err="1" smtClean="0"/>
              <a:t>work</a:t>
            </a:r>
            <a:r>
              <a:rPr lang="fr-CA" sz="2000" dirty="0" smtClean="0"/>
              <a:t> on </a:t>
            </a:r>
            <a:r>
              <a:rPr lang="fr-CA" sz="2000" dirty="0" err="1" smtClean="0"/>
              <a:t>ideas</a:t>
            </a:r>
            <a:r>
              <a:rPr lang="fr-CA" sz="2000" dirty="0" smtClean="0"/>
              <a:t> to </a:t>
            </a:r>
            <a:r>
              <a:rPr lang="fr-CA" sz="2000" dirty="0" err="1" smtClean="0"/>
              <a:t>better</a:t>
            </a:r>
            <a:r>
              <a:rPr lang="fr-CA" sz="2000" dirty="0" smtClean="0"/>
              <a:t> the </a:t>
            </a:r>
            <a:r>
              <a:rPr lang="fr-CA" sz="2000" dirty="0" err="1" smtClean="0"/>
              <a:t>department</a:t>
            </a:r>
            <a:r>
              <a:rPr lang="fr-CA" sz="2000" dirty="0" smtClean="0"/>
              <a:t> </a:t>
            </a:r>
            <a:r>
              <a:rPr lang="fr-CA" sz="2000" dirty="0" err="1" smtClean="0"/>
              <a:t>regardless</a:t>
            </a:r>
            <a:r>
              <a:rPr lang="fr-CA" sz="2000" dirty="0" smtClean="0"/>
              <a:t> of the </a:t>
            </a:r>
            <a:r>
              <a:rPr lang="fr-CA" sz="2000" dirty="0" err="1" smtClean="0"/>
              <a:t>idea</a:t>
            </a:r>
            <a:r>
              <a:rPr lang="fr-CA" sz="2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2000" dirty="0" err="1" smtClean="0"/>
              <a:t>They</a:t>
            </a:r>
            <a:r>
              <a:rPr lang="fr-CA" sz="2000" dirty="0" smtClean="0"/>
              <a:t> </a:t>
            </a:r>
            <a:r>
              <a:rPr lang="fr-CA" sz="2000" dirty="0" err="1" smtClean="0"/>
              <a:t>meet</a:t>
            </a:r>
            <a:r>
              <a:rPr lang="fr-CA" sz="2000" dirty="0" smtClean="0"/>
              <a:t> basic </a:t>
            </a:r>
            <a:r>
              <a:rPr lang="fr-CA" sz="2000" dirty="0" err="1" smtClean="0"/>
              <a:t>criteria</a:t>
            </a:r>
            <a:r>
              <a:rPr lang="fr-CA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2000" dirty="0" smtClean="0"/>
              <a:t>A </a:t>
            </a:r>
            <a:r>
              <a:rPr lang="fr-CA" sz="2000" dirty="0" err="1" smtClean="0"/>
              <a:t>specific</a:t>
            </a:r>
            <a:r>
              <a:rPr lang="fr-CA" sz="2000" dirty="0" smtClean="0"/>
              <a:t> </a:t>
            </a:r>
            <a:r>
              <a:rPr lang="fr-CA" sz="2000" dirty="0" err="1" smtClean="0"/>
              <a:t>number</a:t>
            </a:r>
            <a:r>
              <a:rPr lang="fr-CA" sz="2000" dirty="0" smtClean="0"/>
              <a:t> of </a:t>
            </a:r>
            <a:r>
              <a:rPr lang="fr-CA" sz="2000" dirty="0" err="1" smtClean="0"/>
              <a:t>hours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approved</a:t>
            </a:r>
            <a:r>
              <a:rPr lang="fr-CA" sz="2000" dirty="0" smtClean="0"/>
              <a:t> to </a:t>
            </a:r>
            <a:r>
              <a:rPr lang="fr-CA" sz="2000" dirty="0" err="1" smtClean="0"/>
              <a:t>work</a:t>
            </a:r>
            <a:r>
              <a:rPr lang="fr-CA" sz="2000" dirty="0" smtClean="0"/>
              <a:t> on the </a:t>
            </a:r>
            <a:r>
              <a:rPr lang="fr-CA" sz="2000" dirty="0" err="1" smtClean="0"/>
              <a:t>idea</a:t>
            </a:r>
            <a:r>
              <a:rPr lang="fr-CA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2000" dirty="0" smtClean="0"/>
              <a:t>At the end of the </a:t>
            </a:r>
            <a:r>
              <a:rPr lang="fr-CA" sz="2000" dirty="0" err="1" smtClean="0"/>
              <a:t>period</a:t>
            </a:r>
            <a:r>
              <a:rPr lang="fr-CA" sz="2000" dirty="0" smtClean="0"/>
              <a:t>, </a:t>
            </a:r>
            <a:r>
              <a:rPr lang="fr-CA" sz="2000" dirty="0" err="1" smtClean="0"/>
              <a:t>they</a:t>
            </a:r>
            <a:r>
              <a:rPr lang="fr-CA" sz="2000" dirty="0" smtClean="0"/>
              <a:t> </a:t>
            </a:r>
            <a:r>
              <a:rPr lang="fr-CA" sz="2000" dirty="0" err="1" smtClean="0"/>
              <a:t>present</a:t>
            </a:r>
            <a:r>
              <a:rPr lang="fr-CA" sz="2000" dirty="0" smtClean="0"/>
              <a:t> the </a:t>
            </a:r>
            <a:r>
              <a:rPr lang="fr-CA" sz="2000" dirty="0" err="1" smtClean="0"/>
              <a:t>result</a:t>
            </a:r>
            <a:r>
              <a:rPr lang="fr-CA" sz="2000" dirty="0" smtClean="0"/>
              <a:t> of </a:t>
            </a:r>
            <a:r>
              <a:rPr lang="fr-CA" sz="2000" dirty="0" err="1" smtClean="0"/>
              <a:t>their</a:t>
            </a:r>
            <a:r>
              <a:rPr lang="fr-CA" sz="2000" dirty="0" smtClean="0"/>
              <a:t> </a:t>
            </a:r>
            <a:r>
              <a:rPr lang="fr-CA" sz="2000" dirty="0" err="1" smtClean="0"/>
              <a:t>work</a:t>
            </a:r>
            <a:r>
              <a:rPr lang="fr-CA" sz="2000" dirty="0" smtClean="0"/>
              <a:t> </a:t>
            </a:r>
            <a:r>
              <a:rPr lang="fr-CA" sz="2000" dirty="0" err="1" smtClean="0"/>
              <a:t>governance</a:t>
            </a:r>
            <a:r>
              <a:rPr lang="fr-CA" sz="2000" dirty="0" smtClean="0"/>
              <a:t> </a:t>
            </a:r>
            <a:r>
              <a:rPr lang="fr-CA" sz="2000" dirty="0" err="1" smtClean="0"/>
              <a:t>which</a:t>
            </a:r>
            <a:r>
              <a:rPr lang="fr-CA" sz="2000" dirty="0" smtClean="0"/>
              <a:t> </a:t>
            </a:r>
            <a:r>
              <a:rPr lang="fr-CA" sz="2000" dirty="0" err="1" smtClean="0"/>
              <a:t>decides</a:t>
            </a:r>
            <a:r>
              <a:rPr lang="fr-CA" sz="2000" dirty="0"/>
              <a:t> </a:t>
            </a:r>
            <a:r>
              <a:rPr lang="fr-CA" sz="2000" dirty="0" smtClean="0"/>
              <a:t>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A" sz="2000" dirty="0" smtClean="0"/>
              <a:t>Stop </a:t>
            </a:r>
            <a:r>
              <a:rPr lang="fr-CA" sz="2000" dirty="0" err="1" smtClean="0"/>
              <a:t>working</a:t>
            </a:r>
            <a:r>
              <a:rPr lang="fr-CA" sz="2000" dirty="0" smtClean="0"/>
              <a:t> on the </a:t>
            </a:r>
            <a:r>
              <a:rPr lang="fr-CA" sz="2000" dirty="0" err="1" smtClean="0"/>
              <a:t>idea</a:t>
            </a:r>
            <a:r>
              <a:rPr lang="fr-CA" sz="2000" dirty="0" smtClean="0"/>
              <a:t>, </a:t>
            </a:r>
            <a:r>
              <a:rPr lang="fr-CA" sz="2000" dirty="0" err="1" smtClean="0"/>
              <a:t>transfer</a:t>
            </a:r>
            <a:r>
              <a:rPr lang="fr-CA" sz="2000" dirty="0" smtClean="0"/>
              <a:t> to </a:t>
            </a:r>
            <a:r>
              <a:rPr lang="fr-CA" sz="2000" dirty="0" err="1" smtClean="0"/>
              <a:t>operations</a:t>
            </a:r>
            <a:r>
              <a:rPr lang="fr-CA" sz="2000" dirty="0" smtClean="0"/>
              <a:t>, </a:t>
            </a:r>
            <a:r>
              <a:rPr lang="fr-CA" sz="2000" dirty="0" err="1" smtClean="0"/>
              <a:t>invest</a:t>
            </a:r>
            <a:r>
              <a:rPr lang="fr-CA" sz="2000" dirty="0" smtClean="0"/>
              <a:t> more </a:t>
            </a:r>
            <a:r>
              <a:rPr lang="fr-CA" sz="2000" dirty="0" err="1" smtClean="0"/>
              <a:t>research</a:t>
            </a:r>
            <a:r>
              <a:rPr lang="fr-CA" sz="2000" dirty="0" smtClean="0"/>
              <a:t> or </a:t>
            </a:r>
            <a:r>
              <a:rPr lang="fr-CA" sz="2000" dirty="0" err="1" smtClean="0"/>
              <a:t>scale</a:t>
            </a:r>
            <a:r>
              <a:rPr lang="fr-CA" sz="2000" dirty="0" smtClean="0"/>
              <a:t> to a large </a:t>
            </a:r>
            <a:r>
              <a:rPr lang="fr-CA" sz="2000" dirty="0" err="1" smtClean="0"/>
              <a:t>project</a:t>
            </a:r>
            <a:r>
              <a:rPr lang="fr-CA" sz="2000" dirty="0" smtClean="0"/>
              <a:t>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5" y="662740"/>
            <a:ext cx="7632819" cy="39115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64085" y="141040"/>
            <a:ext cx="8147957" cy="6480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+mn-lt"/>
              </a:rPr>
              <a:t>Grass Root Innovation Process </a:t>
            </a:r>
            <a:endParaRPr lang="en-CA" sz="3200" b="1" dirty="0">
              <a:latin typeface="+mn-lt"/>
            </a:endParaRPr>
          </a:p>
        </p:txBody>
      </p:sp>
      <p:sp>
        <p:nvSpPr>
          <p:cNvPr id="6" name="Rounded Rectangle 5" descr="Employees requested to submit ideas/opportunities that address the theme&#10;" title="Call-out Letter"/>
          <p:cNvSpPr/>
          <p:nvPr/>
        </p:nvSpPr>
        <p:spPr>
          <a:xfrm>
            <a:off x="1426190" y="1276065"/>
            <a:ext cx="730155" cy="504967"/>
          </a:xfrm>
          <a:prstGeom prst="round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 descr="Employees submit their ideas on a continuous basis.&#10;Conditions of eligibility:&#10;- Use of available tools/technologies.&#10;- No use of external resources required. &#10;- All people involved in the idea must be able to meet the specific criteria." title="Give us your ideas"/>
          <p:cNvSpPr/>
          <p:nvPr/>
        </p:nvSpPr>
        <p:spPr>
          <a:xfrm>
            <a:off x="2034363" y="1878419"/>
            <a:ext cx="630865" cy="609600"/>
          </a:xfrm>
          <a:prstGeom prst="round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7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41581" y="1341063"/>
            <a:ext cx="7411389" cy="287525"/>
          </a:xfrm>
          <a:prstGeom prst="rect">
            <a:avLst/>
          </a:prstGeom>
          <a:ln>
            <a:solidFill>
              <a:srgbClr val="CA491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941581" y="1812567"/>
            <a:ext cx="7411389" cy="287525"/>
          </a:xfrm>
          <a:prstGeom prst="rect">
            <a:avLst/>
          </a:prstGeom>
          <a:ln>
            <a:solidFill>
              <a:srgbClr val="9CD0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941581" y="2307549"/>
            <a:ext cx="7411389" cy="287525"/>
          </a:xfrm>
          <a:prstGeom prst="rect">
            <a:avLst/>
          </a:prstGeom>
          <a:ln>
            <a:solidFill>
              <a:srgbClr val="562C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941581" y="2802530"/>
            <a:ext cx="7411389" cy="287525"/>
          </a:xfrm>
          <a:prstGeom prst="rect">
            <a:avLst/>
          </a:prstGeom>
          <a:ln>
            <a:solidFill>
              <a:srgbClr val="05BC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41581" y="845009"/>
            <a:ext cx="7411389" cy="288596"/>
          </a:xfrm>
          <a:prstGeom prst="rect">
            <a:avLst/>
          </a:prstGeom>
          <a:ln>
            <a:solidFill>
              <a:srgbClr val="80AC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/>
          <p:cNvSpPr>
            <a:spLocks noChangeAspect="1"/>
          </p:cNvSpPr>
          <p:nvPr/>
        </p:nvSpPr>
        <p:spPr>
          <a:xfrm>
            <a:off x="784755" y="834573"/>
            <a:ext cx="324000" cy="322745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CA" sz="36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Connector 2"/>
          <p:cNvSpPr>
            <a:spLocks noChangeAspect="1"/>
          </p:cNvSpPr>
          <p:nvPr/>
        </p:nvSpPr>
        <p:spPr>
          <a:xfrm>
            <a:off x="788727" y="1323428"/>
            <a:ext cx="324000" cy="3240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>
            <a:spLocks noChangeAspect="1"/>
          </p:cNvSpPr>
          <p:nvPr/>
        </p:nvSpPr>
        <p:spPr>
          <a:xfrm>
            <a:off x="782725" y="2303434"/>
            <a:ext cx="324000" cy="324000"/>
          </a:xfrm>
          <a:prstGeom prst="flowChartConnector">
            <a:avLst/>
          </a:prstGeom>
          <a:solidFill>
            <a:srgbClr val="5B2EB4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CA" sz="36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782725" y="1813431"/>
            <a:ext cx="324000" cy="324000"/>
          </a:xfrm>
          <a:prstGeom prst="flowChartConnector">
            <a:avLst/>
          </a:prstGeom>
          <a:solidFill>
            <a:srgbClr val="9DD26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785552" y="2793437"/>
            <a:ext cx="324000" cy="324000"/>
          </a:xfrm>
          <a:prstGeom prst="flowChartConnector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8509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0398" y="1330108"/>
            <a:ext cx="7157258" cy="308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1400" b="0" dirty="0" smtClean="0"/>
              <a:t>Idea Submission – Collect submissions from employees</a:t>
            </a:r>
            <a:endParaRPr lang="en-US" sz="1400" b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60398" y="821531"/>
            <a:ext cx="7157258" cy="29279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1400" b="0" dirty="0" smtClean="0"/>
              <a:t>Regular communication in support of Innovation program – Start the current Innovation cycle</a:t>
            </a:r>
            <a:endParaRPr lang="en-US" sz="1400" b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67655" y="2315515"/>
            <a:ext cx="7157258" cy="2880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1400" b="0" dirty="0"/>
              <a:t>Presenting the Innovation Work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60398" y="1834135"/>
            <a:ext cx="7157258" cy="2934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1400" b="0" dirty="0" smtClean="0"/>
              <a:t>Work Starts</a:t>
            </a:r>
            <a:endParaRPr lang="en-US" sz="1400" b="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60398" y="2797784"/>
            <a:ext cx="7157258" cy="292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1400" b="0" dirty="0"/>
              <a:t>Recognition/Celebration &amp; Lessons Learned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4152" y="860524"/>
            <a:ext cx="7115696" cy="409767"/>
          </a:xfrm>
          <a:prstGeom prst="rect">
            <a:avLst/>
          </a:prstGeom>
          <a:ln>
            <a:solidFill>
              <a:srgbClr val="80AC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Connector 9"/>
          <p:cNvSpPr/>
          <p:nvPr/>
        </p:nvSpPr>
        <p:spPr>
          <a:xfrm>
            <a:off x="740327" y="838188"/>
            <a:ext cx="450298" cy="450861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CA" sz="3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292629" y="831868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000" b="0" dirty="0"/>
              <a:t>Regular communication in support of Innovation program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841327" y="1373852"/>
            <a:ext cx="7049985" cy="33201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Theme identified for current cycle</a:t>
            </a:r>
            <a:endParaRPr lang="en-CA" sz="1800" dirty="0" smtClean="0"/>
          </a:p>
          <a:p>
            <a:pPr lvl="3">
              <a:spcAft>
                <a:spcPts val="600"/>
              </a:spcAft>
            </a:pPr>
            <a:r>
              <a:rPr lang="en-CA" sz="2500" dirty="0" smtClean="0"/>
              <a:t>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0867"/>
              </p:ext>
            </p:extLst>
          </p:nvPr>
        </p:nvGraphicFramePr>
        <p:xfrm>
          <a:off x="1346248" y="1772834"/>
          <a:ext cx="680384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66">
                  <a:extLst>
                    <a:ext uri="{9D8B030D-6E8A-4147-A177-3AD203B41FA5}">
                      <a16:colId xmlns:a16="http://schemas.microsoft.com/office/drawing/2014/main" val="2511613800"/>
                    </a:ext>
                  </a:extLst>
                </a:gridCol>
                <a:gridCol w="4428875">
                  <a:extLst>
                    <a:ext uri="{9D8B030D-6E8A-4147-A177-3AD203B41FA5}">
                      <a16:colId xmlns:a16="http://schemas.microsoft.com/office/drawing/2014/main" val="2695340801"/>
                    </a:ext>
                  </a:extLst>
                </a:gridCol>
              </a:tblGrid>
              <a:tr h="191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Tool &amp;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82033"/>
                  </a:ext>
                </a:extLst>
              </a:tr>
              <a:tr h="191302"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Security</a:t>
                      </a:r>
                      <a:endParaRPr lang="en-CA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Policies, Programs &amp;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59428"/>
                  </a:ext>
                </a:extLst>
              </a:tr>
              <a:tr h="191302"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Administration</a:t>
                      </a:r>
                      <a:endParaRPr lang="en-CA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Regions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18870"/>
                  </a:ext>
                </a:extLst>
              </a:tr>
              <a:tr h="191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Learning</a:t>
                      </a:r>
                      <a:endParaRPr lang="en-CA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67787"/>
                  </a:ext>
                </a:extLst>
              </a:tr>
              <a:tr h="191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Office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88407"/>
                  </a:ext>
                </a:extLst>
              </a:tr>
              <a:tr h="191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5265"/>
                  </a:ext>
                </a:extLst>
              </a:tr>
            </a:tbl>
          </a:graphicData>
        </a:graphic>
      </p:graphicFrame>
      <p:sp>
        <p:nvSpPr>
          <p:cNvPr id="37" name="Title 1"/>
          <p:cNvSpPr txBox="1">
            <a:spLocks/>
          </p:cNvSpPr>
          <p:nvPr/>
        </p:nvSpPr>
        <p:spPr>
          <a:xfrm>
            <a:off x="841327" y="3720900"/>
            <a:ext cx="7606937" cy="10006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457200" indent="-4572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/>
              <a:t>Employees requested to submit ideas/opportunities that address the </a:t>
            </a:r>
            <a:r>
              <a:rPr lang="en-CA" sz="1800" b="0" dirty="0" smtClean="0"/>
              <a:t>theme with or without volunteering to do the work or consult the list of ideas to find one </a:t>
            </a:r>
            <a:r>
              <a:rPr lang="en-CA" sz="1800" b="0" smtClean="0"/>
              <a:t>they want to work on. </a:t>
            </a:r>
            <a:endParaRPr lang="en-CA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454" y="850788"/>
            <a:ext cx="7115696" cy="410400"/>
          </a:xfrm>
          <a:prstGeom prst="rect">
            <a:avLst/>
          </a:prstGeom>
          <a:ln>
            <a:solidFill>
              <a:srgbClr val="CA491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/>
          <p:cNvSpPr/>
          <p:nvPr/>
        </p:nvSpPr>
        <p:spPr>
          <a:xfrm>
            <a:off x="752469" y="831740"/>
            <a:ext cx="450000" cy="45000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92629" y="809515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Idea </a:t>
            </a:r>
            <a:r>
              <a:rPr lang="en-US" sz="2400" b="0" dirty="0"/>
              <a:t>S</a:t>
            </a:r>
            <a:r>
              <a:rPr lang="en-US" sz="2400" b="0" dirty="0" smtClean="0"/>
              <a:t>ubmission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5482" y="1440244"/>
            <a:ext cx="7779756" cy="38160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lvl="0">
              <a:spcAft>
                <a:spcPts val="600"/>
              </a:spcAft>
            </a:pPr>
            <a:r>
              <a:rPr lang="en-CA" sz="2800" b="0" dirty="0" smtClean="0"/>
              <a:t>Employees submit their ideas on a continuous basis.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600" b="0" dirty="0" smtClean="0"/>
              <a:t>Employees confirms that:</a:t>
            </a:r>
            <a:endParaRPr lang="en-CA" sz="2600" b="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smtClean="0"/>
              <a:t>Tools/technologies are </a:t>
            </a:r>
            <a:r>
              <a:rPr lang="fr-CA" sz="2000" dirty="0" err="1" smtClean="0"/>
              <a:t>available</a:t>
            </a:r>
            <a:endParaRPr lang="fr-CA" sz="2000" dirty="0" smtClean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err="1"/>
              <a:t>E</a:t>
            </a:r>
            <a:r>
              <a:rPr lang="fr-CA" sz="2000" dirty="0" err="1" smtClean="0"/>
              <a:t>xternal</a:t>
            </a:r>
            <a:r>
              <a:rPr lang="fr-CA" sz="2000" dirty="0" smtClean="0"/>
              <a:t> </a:t>
            </a:r>
            <a:r>
              <a:rPr lang="fr-CA" sz="2000" dirty="0" err="1" smtClean="0"/>
              <a:t>resources</a:t>
            </a:r>
            <a:r>
              <a:rPr lang="fr-CA" sz="2000" dirty="0" smtClean="0"/>
              <a:t> are not </a:t>
            </a:r>
            <a:r>
              <a:rPr lang="fr-CA" sz="2000" dirty="0" err="1" smtClean="0"/>
              <a:t>required</a:t>
            </a:r>
            <a:r>
              <a:rPr lang="fr-CA" sz="2000" dirty="0" smtClean="0"/>
              <a:t>. </a:t>
            </a:r>
            <a:endParaRPr lang="fr-CA" sz="20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err="1" smtClean="0"/>
              <a:t>Only</a:t>
            </a:r>
            <a:r>
              <a:rPr lang="fr-CA" sz="2000" dirty="0" smtClean="0"/>
              <a:t> IITB </a:t>
            </a:r>
            <a:r>
              <a:rPr lang="fr-CA" sz="2000" dirty="0" err="1" smtClean="0"/>
              <a:t>employees</a:t>
            </a:r>
            <a:r>
              <a:rPr lang="fr-CA" sz="2000" dirty="0" smtClean="0"/>
              <a:t> </a:t>
            </a:r>
            <a:r>
              <a:rPr lang="fr-CA" sz="2000" dirty="0" err="1" smtClean="0"/>
              <a:t>will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involved</a:t>
            </a:r>
            <a:endParaRPr lang="fr-CA" sz="2000" dirty="0" smtClean="0"/>
          </a:p>
          <a:p>
            <a:pPr lvl="1">
              <a:spcAft>
                <a:spcPts val="600"/>
              </a:spcAft>
            </a:pPr>
            <a:endParaRPr lang="fr-CA" sz="2000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500" b="0" dirty="0"/>
              <a:t>All people </a:t>
            </a:r>
            <a:r>
              <a:rPr lang="fr-CA" sz="2500" b="0" dirty="0" err="1"/>
              <a:t>involved</a:t>
            </a:r>
            <a:r>
              <a:rPr lang="fr-CA" sz="2500" b="0" dirty="0"/>
              <a:t> in the </a:t>
            </a:r>
            <a:r>
              <a:rPr lang="fr-CA" sz="2500" b="0" dirty="0" err="1"/>
              <a:t>idea</a:t>
            </a:r>
            <a:r>
              <a:rPr lang="fr-CA" sz="2500" b="0" dirty="0"/>
              <a:t> must </a:t>
            </a:r>
            <a:r>
              <a:rPr lang="fr-CA" sz="2500" b="0" dirty="0" err="1"/>
              <a:t>be</a:t>
            </a:r>
            <a:r>
              <a:rPr lang="fr-CA" sz="2500" b="0" dirty="0"/>
              <a:t> able to </a:t>
            </a:r>
            <a:r>
              <a:rPr lang="fr-CA" sz="2500" b="0" dirty="0" err="1"/>
              <a:t>meet</a:t>
            </a:r>
            <a:r>
              <a:rPr lang="fr-CA" sz="2500" b="0" dirty="0"/>
              <a:t> the </a:t>
            </a:r>
            <a:r>
              <a:rPr lang="fr-CA" sz="2500" b="0" dirty="0" err="1"/>
              <a:t>following</a:t>
            </a:r>
            <a:r>
              <a:rPr lang="fr-CA" sz="2500" b="0" dirty="0"/>
              <a:t> </a:t>
            </a:r>
            <a:r>
              <a:rPr lang="fr-CA" sz="2500" b="0" dirty="0" err="1"/>
              <a:t>criteria</a:t>
            </a:r>
            <a:r>
              <a:rPr lang="fr-CA" sz="2500" b="0" dirty="0"/>
              <a:t>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smtClean="0"/>
              <a:t>No </a:t>
            </a:r>
            <a:r>
              <a:rPr lang="fr-CA" sz="2000" dirty="0" err="1"/>
              <a:t>overtime</a:t>
            </a:r>
            <a:r>
              <a:rPr lang="fr-CA" sz="2000" dirty="0"/>
              <a:t> must </a:t>
            </a:r>
            <a:r>
              <a:rPr lang="fr-CA" sz="2000" dirty="0" err="1"/>
              <a:t>be</a:t>
            </a:r>
            <a:r>
              <a:rPr lang="fr-CA" sz="2000" dirty="0"/>
              <a:t> </a:t>
            </a:r>
            <a:r>
              <a:rPr lang="fr-CA" sz="2000" dirty="0" err="1"/>
              <a:t>required</a:t>
            </a:r>
            <a:r>
              <a:rPr lang="fr-CA" sz="2000" dirty="0"/>
              <a:t> to </a:t>
            </a:r>
            <a:r>
              <a:rPr lang="fr-CA" sz="2000" dirty="0" err="1"/>
              <a:t>complete</a:t>
            </a:r>
            <a:r>
              <a:rPr lang="fr-CA" sz="2000" dirty="0"/>
              <a:t> the innovation </a:t>
            </a:r>
            <a:r>
              <a:rPr lang="fr-CA" sz="2000" dirty="0" err="1"/>
              <a:t>idea</a:t>
            </a:r>
            <a:r>
              <a:rPr lang="fr-CA" sz="2000" dirty="0"/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/>
              <a:t>No impact on normal </a:t>
            </a:r>
            <a:r>
              <a:rPr lang="fr-CA" sz="2000" dirty="0" err="1" smtClean="0"/>
              <a:t>work</a:t>
            </a:r>
            <a:r>
              <a:rPr lang="fr-CA" sz="2000" dirty="0" smtClean="0"/>
              <a:t>/</a:t>
            </a:r>
            <a:r>
              <a:rPr lang="fr-CA" sz="2000" dirty="0" err="1" smtClean="0"/>
              <a:t>operations</a:t>
            </a:r>
            <a:r>
              <a:rPr lang="fr-CA" sz="2000" dirty="0"/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/>
              <a:t>Capable of </a:t>
            </a:r>
            <a:r>
              <a:rPr lang="fr-CA" sz="2000" dirty="0" err="1"/>
              <a:t>realizing</a:t>
            </a:r>
            <a:r>
              <a:rPr lang="fr-CA" sz="2000" dirty="0"/>
              <a:t> the </a:t>
            </a:r>
            <a:r>
              <a:rPr lang="fr-CA" sz="2000" dirty="0" err="1"/>
              <a:t>idea</a:t>
            </a:r>
            <a:r>
              <a:rPr lang="fr-CA" sz="2000" dirty="0"/>
              <a:t> </a:t>
            </a:r>
            <a:r>
              <a:rPr lang="fr-CA" sz="2000" dirty="0" err="1"/>
              <a:t>within</a:t>
            </a:r>
            <a:r>
              <a:rPr lang="fr-CA" sz="2000" dirty="0"/>
              <a:t> 4 </a:t>
            </a:r>
            <a:r>
              <a:rPr lang="fr-CA" sz="2000" dirty="0" err="1"/>
              <a:t>months</a:t>
            </a:r>
            <a:r>
              <a:rPr lang="fr-CA" sz="2000" dirty="0"/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err="1"/>
              <a:t>Acceptance</a:t>
            </a:r>
            <a:r>
              <a:rPr lang="fr-CA" sz="2000" dirty="0"/>
              <a:t> to </a:t>
            </a:r>
            <a:r>
              <a:rPr lang="fr-CA" sz="2000" dirty="0" err="1"/>
              <a:t>produce</a:t>
            </a:r>
            <a:r>
              <a:rPr lang="fr-CA" sz="2000" dirty="0"/>
              <a:t> a 15 minutes </a:t>
            </a:r>
            <a:r>
              <a:rPr lang="fr-CA" sz="2000" dirty="0" err="1"/>
              <a:t>presentation</a:t>
            </a:r>
            <a:r>
              <a:rPr lang="fr-CA" sz="2000" dirty="0"/>
              <a:t> on the </a:t>
            </a:r>
            <a:r>
              <a:rPr lang="fr-CA" sz="2000" dirty="0" err="1"/>
              <a:t>work</a:t>
            </a:r>
            <a:r>
              <a:rPr lang="fr-CA" sz="2000" dirty="0"/>
              <a:t> </a:t>
            </a:r>
            <a:r>
              <a:rPr lang="fr-CA" sz="2000" dirty="0" err="1"/>
              <a:t>completed</a:t>
            </a:r>
            <a:r>
              <a:rPr lang="fr-CA" sz="2000" dirty="0"/>
              <a:t> and the </a:t>
            </a:r>
            <a:r>
              <a:rPr lang="fr-CA" sz="2000" dirty="0" err="1"/>
              <a:t>result</a:t>
            </a:r>
            <a:r>
              <a:rPr lang="fr-CA" sz="2000" dirty="0" smtClean="0"/>
              <a:t>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2000" dirty="0" err="1" smtClean="0"/>
              <a:t>Supervisor</a:t>
            </a:r>
            <a:r>
              <a:rPr lang="fr-CA" sz="2000" dirty="0" smtClean="0"/>
              <a:t> </a:t>
            </a:r>
            <a:r>
              <a:rPr lang="fr-CA" sz="2000" dirty="0" err="1" smtClean="0"/>
              <a:t>approval</a:t>
            </a:r>
            <a:r>
              <a:rPr lang="fr-CA" sz="2000" dirty="0" smtClean="0"/>
              <a:t>, </a:t>
            </a:r>
            <a:r>
              <a:rPr lang="fr-CA" sz="2000" dirty="0" err="1" smtClean="0"/>
              <a:t>Director</a:t>
            </a:r>
            <a:r>
              <a:rPr lang="fr-CA" sz="2000" dirty="0" smtClean="0"/>
              <a:t> </a:t>
            </a:r>
            <a:r>
              <a:rPr lang="fr-CA" sz="2000" dirty="0" err="1" smtClean="0"/>
              <a:t>denial</a:t>
            </a:r>
            <a:endParaRPr lang="fr-CA" sz="2000" dirty="0" smtClean="0"/>
          </a:p>
          <a:p>
            <a:pPr lvl="0">
              <a:spcAft>
                <a:spcPts val="600"/>
              </a:spcAft>
            </a:pPr>
            <a:endParaRPr lang="en-CA" sz="2400" dirty="0" smtClean="0"/>
          </a:p>
          <a:p>
            <a:pPr>
              <a:spcAft>
                <a:spcPts val="600"/>
              </a:spcAft>
            </a:pPr>
            <a:r>
              <a:rPr lang="fr-CA" sz="2500" i="1" dirty="0" smtClean="0"/>
              <a:t> </a:t>
            </a:r>
            <a:endParaRPr lang="en-CA" sz="25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4152" y="868587"/>
            <a:ext cx="7115696" cy="410400"/>
          </a:xfrm>
          <a:prstGeom prst="rect">
            <a:avLst/>
          </a:prstGeom>
          <a:ln>
            <a:solidFill>
              <a:srgbClr val="9CD0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292629" y="842102"/>
            <a:ext cx="7157258" cy="4307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2400" b="0" dirty="0" smtClean="0"/>
              <a:t>Work starts</a:t>
            </a:r>
            <a:endParaRPr lang="en-US" sz="2400" b="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05979"/>
            <a:ext cx="8229600" cy="5349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r>
              <a:rPr lang="en-US" sz="3200" dirty="0" smtClean="0"/>
              <a:t>Process Steps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26775" y="1477292"/>
            <a:ext cx="6749934" cy="24347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Verdana"/>
              </a:defRPr>
            </a:lvl1pPr>
          </a:lstStyle>
          <a:p>
            <a:pPr marL="357188" lvl="0" indent="-3571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Employee starts working on the idea:</a:t>
            </a:r>
            <a:endParaRPr lang="en-CA" sz="1800" b="0" dirty="0"/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First come first serve </a:t>
            </a:r>
            <a:endParaRPr lang="en-CA" sz="1400" dirty="0"/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 smtClean="0"/>
              <a:t>600 </a:t>
            </a:r>
            <a:r>
              <a:rPr lang="fr-CA" sz="1400" dirty="0" err="1" smtClean="0"/>
              <a:t>hours</a:t>
            </a:r>
            <a:r>
              <a:rPr lang="fr-CA" sz="1400" dirty="0" smtClean="0"/>
              <a:t> are </a:t>
            </a:r>
            <a:r>
              <a:rPr lang="fr-CA" sz="1400" dirty="0" err="1" smtClean="0"/>
              <a:t>allocated</a:t>
            </a:r>
            <a:r>
              <a:rPr lang="fr-CA" sz="1400" dirty="0" smtClean="0"/>
              <a:t> at </a:t>
            </a:r>
            <a:r>
              <a:rPr lang="fr-CA" sz="1400" dirty="0" err="1" smtClean="0"/>
              <a:t>any</a:t>
            </a:r>
            <a:r>
              <a:rPr lang="fr-CA" sz="1400" dirty="0" smtClean="0"/>
              <a:t> </a:t>
            </a:r>
            <a:r>
              <a:rPr lang="fr-CA" sz="1400" dirty="0" err="1" smtClean="0"/>
              <a:t>given</a:t>
            </a:r>
            <a:r>
              <a:rPr lang="fr-CA" sz="1400" dirty="0" smtClean="0"/>
              <a:t> time</a:t>
            </a:r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 err="1" smtClean="0"/>
              <a:t>Track</a:t>
            </a:r>
            <a:r>
              <a:rPr lang="fr-CA" sz="1400" dirty="0" smtClean="0"/>
              <a:t> time </a:t>
            </a:r>
            <a:r>
              <a:rPr lang="fr-CA" sz="1400" dirty="0" err="1" smtClean="0"/>
              <a:t>spent</a:t>
            </a:r>
            <a:r>
              <a:rPr lang="fr-CA" sz="1400" dirty="0" smtClean="0"/>
              <a:t> in CATS</a:t>
            </a:r>
            <a:endParaRPr lang="en-CA" sz="1400" dirty="0"/>
          </a:p>
          <a:p>
            <a:pPr marL="357188" indent="-3571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800" b="0" dirty="0" smtClean="0"/>
          </a:p>
          <a:p>
            <a:pPr marL="357188" indent="-3571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b="0" dirty="0" smtClean="0"/>
              <a:t>The employee is informed of:</a:t>
            </a:r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/>
              <a:t>Total hours available to work on the idea</a:t>
            </a:r>
          </a:p>
          <a:p>
            <a:pPr marL="896938" lvl="1" indent="-2698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 err="1" smtClean="0"/>
              <a:t>Expected</a:t>
            </a:r>
            <a:r>
              <a:rPr lang="fr-CA" sz="1400" dirty="0" smtClean="0"/>
              <a:t> date for </a:t>
            </a:r>
            <a:r>
              <a:rPr lang="fr-CA" sz="1400" dirty="0" err="1" smtClean="0"/>
              <a:t>presenting</a:t>
            </a:r>
            <a:r>
              <a:rPr lang="fr-CA" sz="1400" dirty="0" smtClean="0"/>
              <a:t> the </a:t>
            </a:r>
            <a:r>
              <a:rPr lang="fr-CA" sz="1400" dirty="0" err="1" smtClean="0"/>
              <a:t>results</a:t>
            </a:r>
            <a:r>
              <a:rPr lang="fr-CA" sz="1400" dirty="0" smtClean="0"/>
              <a:t> to </a:t>
            </a:r>
            <a:r>
              <a:rPr lang="fr-CA" sz="1400" dirty="0" err="1" smtClean="0"/>
              <a:t>governance</a:t>
            </a:r>
            <a:r>
              <a:rPr lang="fr-CA" sz="1400" dirty="0"/>
              <a:t> </a:t>
            </a:r>
            <a:r>
              <a:rPr lang="fr-CA" sz="1400" dirty="0" smtClean="0"/>
              <a:t>(ARC)</a:t>
            </a:r>
            <a:endParaRPr lang="en-CA" sz="1400" dirty="0" smtClean="0"/>
          </a:p>
          <a:p>
            <a:pPr marL="627063" lvl="1">
              <a:spcAft>
                <a:spcPts val="600"/>
              </a:spcAft>
            </a:pPr>
            <a:endParaRPr lang="en-CA" sz="1500" dirty="0" smtClean="0"/>
          </a:p>
        </p:txBody>
      </p:sp>
      <p:sp>
        <p:nvSpPr>
          <p:cNvPr id="8" name="Flowchart: Connector 7"/>
          <p:cNvSpPr/>
          <p:nvPr/>
        </p:nvSpPr>
        <p:spPr>
          <a:xfrm>
            <a:off x="747085" y="847725"/>
            <a:ext cx="450000" cy="450000"/>
          </a:xfrm>
          <a:prstGeom prst="flowChartConnector">
            <a:avLst/>
          </a:prstGeom>
          <a:solidFill>
            <a:srgbClr val="9DD26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CA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_ESDC_03">
  <a:themeElements>
    <a:clrScheme name="ESDC-Terti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0A5A9C"/>
      </a:accent1>
      <a:accent2>
        <a:srgbClr val="67C5D3"/>
      </a:accent2>
      <a:accent3>
        <a:srgbClr val="F7C362"/>
      </a:accent3>
      <a:accent4>
        <a:srgbClr val="ED5E24"/>
      </a:accent4>
      <a:accent5>
        <a:srgbClr val="205992"/>
      </a:accent5>
      <a:accent6>
        <a:srgbClr val="FCCE0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-Group xmlns="2b550d65-d04b-400c-a344-143bc2f54f15" xsi:nil="true"/>
    <_dlc_DocId xmlns="2b550d65-d04b-400c-a344-143bc2f54f15">QPYUJ4YKPT4N-377749328-4141</_dlc_DocId>
    <_dlc_DocIdUrl xmlns="2b550d65-d04b-400c-a344-143bc2f54f15">
      <Url>http://dialogue/grp/BU5946064/_layouts/DocIdRedir.aspx?ID=QPYUJ4YKPT4N-377749328-4141</Url>
      <Description>QPYUJ4YKPT4N-377749328-4141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F265F4E69FE4AA9E9616FD8284DA8" ma:contentTypeVersion="1" ma:contentTypeDescription="Create a new document." ma:contentTypeScope="" ma:versionID="5773f7ec494c701c6f384989ccd08027">
  <xsd:schema xmlns:xsd="http://www.w3.org/2001/XMLSchema" xmlns:xs="http://www.w3.org/2001/XMLSchema" xmlns:p="http://schemas.microsoft.com/office/2006/metadata/properties" xmlns:ns2="2b550d65-d04b-400c-a344-143bc2f54f15" targetNamespace="http://schemas.microsoft.com/office/2006/metadata/properties" ma:root="true" ma:fieldsID="0ba7589cb5640c2fa1c08fdc15bf108c" ns2:_="">
    <xsd:import namespace="2b550d65-d04b-400c-a344-143bc2f54f15"/>
    <xsd:element name="properties">
      <xsd:complexType>
        <xsd:sequence>
          <xsd:element name="documentManagement">
            <xsd:complexType>
              <xsd:all>
                <xsd:element ref="ns2:EA-Group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50d65-d04b-400c-a344-143bc2f54f15" elementFormDefault="qualified">
    <xsd:import namespace="http://schemas.microsoft.com/office/2006/documentManagement/types"/>
    <xsd:import namespace="http://schemas.microsoft.com/office/infopath/2007/PartnerControls"/>
    <xsd:element name="EA-Group" ma:index="8" nillable="true" ma:displayName="EA-Group" ma:format="Dropdown" ma:internalName="EA_x002d_Group">
      <xsd:simpleType>
        <xsd:restriction base="dms:Choice">
          <xsd:enumeration value="Enterprise Architecture"/>
          <xsd:enumeration value="Business Architecture"/>
          <xsd:enumeration value="Information Architecture"/>
          <xsd:enumeration value="Security Architecture"/>
          <xsd:enumeration value="Solution Architecture"/>
          <xsd:enumeration value="Technology Architecture"/>
        </xsd:restriction>
      </xsd:simpleType>
    </xsd:element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DE2E92-7654-4F5B-9769-95602181AE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E615B5-08A9-496C-B348-8B494D6CED4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b550d65-d04b-400c-a344-143bc2f54f1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BD70FF2-94B1-459D-8DF2-00CDE10F6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550d65-d04b-400c-a344-143bc2f54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2A87C2B-297A-44EE-9855-A3A3B045E5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PPT16x9_ESDC_Final_EN03</Template>
  <TotalTime>25292</TotalTime>
  <Words>2019</Words>
  <Application>Microsoft Office PowerPoint</Application>
  <PresentationFormat>On-screen Show (16:9)</PresentationFormat>
  <Paragraphs>401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16x9_ESDC_03</vt:lpstr>
      <vt:lpstr>Innovation Practice - Grassroot -</vt:lpstr>
      <vt:lpstr>Purpose</vt:lpstr>
      <vt:lpstr>Innovation Practice – Background</vt:lpstr>
      <vt:lpstr>Grass Root Innovation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Grassroot Innovation Program </vt:lpstr>
      <vt:lpstr>PowerPoint Presentation</vt:lpstr>
      <vt:lpstr>Questions ?</vt:lpstr>
      <vt:lpstr>Key Lessons Learned from Past Innovation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Template</dc:title>
  <dc:creator>Raymond, Christian [NC]</dc:creator>
  <cp:keywords>InfoPath 2013;Containment</cp:keywords>
  <cp:lastModifiedBy>Shahid, Ahmad A [NC]</cp:lastModifiedBy>
  <cp:revision>253</cp:revision>
  <cp:lastPrinted>2019-05-07T14:02:16Z</cp:lastPrinted>
  <dcterms:created xsi:type="dcterms:W3CDTF">2018-05-29T15:03:45Z</dcterms:created>
  <dcterms:modified xsi:type="dcterms:W3CDTF">2020-01-14T19:59:43Z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0x010100301F265F4E69FE4AA9E9616FD8284DA8</vt:lpwstr>
  </property>
  <property fmtid="{D5CDD505-2E9C-101B-9397-08002B2CF9AE}" pid="5" name="WorkflowChangePath">
    <vt:lpwstr>7ab30019-3554-4919-b6f6-c90dc74a1bdf,4;</vt:lpwstr>
  </property>
  <property fmtid="{D5CDD505-2E9C-101B-9397-08002B2CF9AE}" pid="6" name="Recipient">
    <vt:lpwstr>3;#Non-Executive|134b85f3-70e5-4e0c-aff8-f3a86fff1a45</vt:lpwstr>
  </property>
  <property fmtid="{D5CDD505-2E9C-101B-9397-08002B2CF9AE}" pid="7" name="SecurityClassification">
    <vt:lpwstr/>
  </property>
  <property fmtid="{D5CDD505-2E9C-101B-9397-08002B2CF9AE}" pid="8" name="BusinessFunction">
    <vt:lpwstr>68;#Distributed Computing|ac6be17f-a036-41d6-92f3-8921b9d2ef7f</vt:lpwstr>
  </property>
  <property fmtid="{D5CDD505-2E9C-101B-9397-08002B2CF9AE}" pid="9" name="bd0b1d6cc0f041a28b93055e6dd7b60a">
    <vt:lpwstr>Non-Executive|134b85f3-70e5-4e0c-aff8-f3a86fff1a45</vt:lpwstr>
  </property>
  <property fmtid="{D5CDD505-2E9C-101B-9397-08002B2CF9AE}" pid="10" name="d2bb69b02fee4ef2b1e2cc4788ab9875">
    <vt:lpwstr>Distributed Computing|ac6be17f-a036-41d6-92f3-8921b9d2ef7f</vt:lpwstr>
  </property>
  <property fmtid="{D5CDD505-2E9C-101B-9397-08002B2CF9AE}" pid="11" name="Document Status">
    <vt:lpwstr>Final</vt:lpwstr>
  </property>
  <property fmtid="{D5CDD505-2E9C-101B-9397-08002B2CF9AE}" pid="12" name="TaxCatchAll">
    <vt:lpwstr>3;#Non-Executive|134b85f3-70e5-4e0c-aff8-f3a86fff1a45;#68;#Distributed Computing|ac6be17f-a036-41d6-92f3-8921b9d2ef7f</vt:lpwstr>
  </property>
  <property fmtid="{D5CDD505-2E9C-101B-9397-08002B2CF9AE}" pid="13" name="k325f5a37c8646638f21bd54330b8663">
    <vt:lpwstr/>
  </property>
  <property fmtid="{D5CDD505-2E9C-101B-9397-08002B2CF9AE}" pid="14" name="DocumentKeywords">
    <vt:lpwstr/>
  </property>
  <property fmtid="{D5CDD505-2E9C-101B-9397-08002B2CF9AE}" pid="15" name="b311fa74a718417a9f8b456c1cb7f2cc">
    <vt:lpwstr/>
  </property>
  <property fmtid="{D5CDD505-2E9C-101B-9397-08002B2CF9AE}" pid="16" name="Mots-ClésduDocument">
    <vt:lpwstr/>
  </property>
  <property fmtid="{D5CDD505-2E9C-101B-9397-08002B2CF9AE}" pid="17" name="m4f5bab36d1f4239a56b97667b4a2a18">
    <vt:lpwstr/>
  </property>
  <property fmtid="{D5CDD505-2E9C-101B-9397-08002B2CF9AE}" pid="18" name="h340abcd533648e7a9601f2c89ff7605">
    <vt:lpwstr/>
  </property>
  <property fmtid="{D5CDD505-2E9C-101B-9397-08002B2CF9AE}" pid="19" name="ClassificationdeSécurité">
    <vt:lpwstr/>
  </property>
  <property fmtid="{D5CDD505-2E9C-101B-9397-08002B2CF9AE}" pid="20" name="Destinataire">
    <vt:lpwstr/>
  </property>
  <property fmtid="{D5CDD505-2E9C-101B-9397-08002B2CF9AE}" pid="21" name="FonctionOpérationnelle">
    <vt:lpwstr/>
  </property>
  <property fmtid="{D5CDD505-2E9C-101B-9397-08002B2CF9AE}" pid="22" name="b4dd14b28c2e432ead2c9419d5ad48a7">
    <vt:lpwstr/>
  </property>
  <property fmtid="{D5CDD505-2E9C-101B-9397-08002B2CF9AE}" pid="23" name="j41570be475f4b1e9e5b8e1533394eae">
    <vt:lpwstr/>
  </property>
  <property fmtid="{D5CDD505-2E9C-101B-9397-08002B2CF9AE}" pid="24" name="_dlc_DocIdItemGuid">
    <vt:lpwstr>27959fce-6501-4dc4-95e2-5a66ac9b19bf</vt:lpwstr>
  </property>
</Properties>
</file>