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27" r:id="rId3"/>
    <p:sldId id="296" r:id="rId4"/>
    <p:sldId id="275" r:id="rId5"/>
    <p:sldId id="282" r:id="rId6"/>
    <p:sldId id="328" r:id="rId7"/>
    <p:sldId id="298" r:id="rId8"/>
    <p:sldId id="283" r:id="rId9"/>
    <p:sldId id="329" r:id="rId10"/>
    <p:sldId id="330" r:id="rId11"/>
    <p:sldId id="331" r:id="rId12"/>
    <p:sldId id="332" r:id="rId13"/>
    <p:sldId id="333" r:id="rId14"/>
    <p:sldId id="284" r:id="rId15"/>
    <p:sldId id="286" r:id="rId16"/>
    <p:sldId id="317" r:id="rId17"/>
    <p:sldId id="287" r:id="rId18"/>
    <p:sldId id="288" r:id="rId19"/>
    <p:sldId id="318" r:id="rId20"/>
    <p:sldId id="319" r:id="rId21"/>
    <p:sldId id="289" r:id="rId22"/>
    <p:sldId id="320" r:id="rId23"/>
    <p:sldId id="290" r:id="rId24"/>
    <p:sldId id="321" r:id="rId25"/>
    <p:sldId id="322" r:id="rId26"/>
    <p:sldId id="323" r:id="rId27"/>
    <p:sldId id="324" r:id="rId28"/>
    <p:sldId id="334" r:id="rId29"/>
    <p:sldId id="335" r:id="rId30"/>
    <p:sldId id="342" r:id="rId31"/>
    <p:sldId id="337" r:id="rId32"/>
    <p:sldId id="339" r:id="rId33"/>
    <p:sldId id="340"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79374" autoAdjust="0"/>
  </p:normalViewPr>
  <p:slideViewPr>
    <p:cSldViewPr snapToGrid="0">
      <p:cViewPr varScale="1">
        <p:scale>
          <a:sx n="78" d="100"/>
          <a:sy n="78" d="100"/>
        </p:scale>
        <p:origin x="84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B1B49-2A89-4C81-9210-686158DA9FD8}" type="datetimeFigureOut">
              <a:rPr lang="en-CA" smtClean="0"/>
              <a:t>2020-01-15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7EEBF-5A62-41DD-A2D6-EF09E6A1E612}" type="slidenum">
              <a:rPr lang="en-CA" smtClean="0"/>
              <a:t>‹#›</a:t>
            </a:fld>
            <a:endParaRPr lang="en-CA"/>
          </a:p>
        </p:txBody>
      </p:sp>
    </p:spTree>
    <p:extLst>
      <p:ext uri="{BB962C8B-B14F-4D97-AF65-F5344CB8AC3E}">
        <p14:creationId xmlns:p14="http://schemas.microsoft.com/office/powerpoint/2010/main" val="397387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baseline="0" dirty="0" smtClean="0"/>
              <a:t>Unlike SOAP, REST focuses on leveraging existing web standards rather than defining new ones</a:t>
            </a:r>
          </a:p>
          <a:p>
            <a:pPr marL="171450" indent="-171450">
              <a:buFontTx/>
              <a:buChar char="-"/>
            </a:pPr>
            <a:r>
              <a:rPr lang="en-CA" baseline="0" dirty="0" smtClean="0"/>
              <a:t>Defines six software architecture constraints for building APIs. REST is primarily used for Web APIs, as the constraints were designed with the Web in mind. Other types of APIs (e.g. Kernel APIs) may not have the concepts in place to easily follow the constraints</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5</a:t>
            </a:fld>
            <a:endParaRPr lang="en-CA"/>
          </a:p>
        </p:txBody>
      </p:sp>
    </p:spTree>
    <p:extLst>
      <p:ext uri="{BB962C8B-B14F-4D97-AF65-F5344CB8AC3E}">
        <p14:creationId xmlns:p14="http://schemas.microsoft.com/office/powerpoint/2010/main" val="3560096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a:t>
            </a:r>
            <a:r>
              <a:rPr lang="en-CA" baseline="0" dirty="0" smtClean="0"/>
              <a:t> are the components of a RESTful API. We will go in depth with each component. Operations are only for client requests, and status codes are only in the servers response.</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15</a:t>
            </a:fld>
            <a:endParaRPr lang="en-CA"/>
          </a:p>
        </p:txBody>
      </p:sp>
    </p:spTree>
    <p:extLst>
      <p:ext uri="{BB962C8B-B14F-4D97-AF65-F5344CB8AC3E}">
        <p14:creationId xmlns:p14="http://schemas.microsoft.com/office/powerpoint/2010/main" val="261577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resource is one or many units of data that can be retrieved</a:t>
            </a:r>
            <a:r>
              <a:rPr lang="en-CA" baseline="0" dirty="0" smtClean="0"/>
              <a:t> and/or </a:t>
            </a:r>
            <a:r>
              <a:rPr lang="en-CA" dirty="0" smtClean="0"/>
              <a:t>manipulated</a:t>
            </a:r>
            <a:r>
              <a:rPr lang="en-CA" baseline="0" dirty="0" smtClean="0"/>
              <a:t> by the client. When dealing with a resource containing one unit, it is often called an entity. When dealing with a resource containing many units, often called a collection.</a:t>
            </a:r>
          </a:p>
          <a:p>
            <a:endParaRPr lang="en-CA" baseline="0" dirty="0" smtClean="0"/>
          </a:p>
          <a:p>
            <a:r>
              <a:rPr lang="en-CA" baseline="0" dirty="0" smtClean="0"/>
              <a:t>Resources are shared via representations. Instead of returning data literally to the client, such as returning database result sets or serialized Java/C# Objects, RESTful APIs return a representation of the data that is widely consumable regardless of who/what the client is. This abstracts away the clients and servers internal representations of data. Resources can have several representations, so long as the data contained remains the same. Representations typically follow web-friendly formats and standards. Most popular being JSON and XML, but could also be CSV, plaintext, binary streams, etc.</a:t>
            </a:r>
          </a:p>
          <a:p>
            <a:endParaRPr lang="en-CA" baseline="0" dirty="0" smtClean="0"/>
          </a:p>
          <a:p>
            <a:r>
              <a:rPr lang="en-CA" baseline="0" dirty="0" smtClean="0"/>
              <a:t>Resources can contain links to additional resources or actions. If a resource has child or sub-resources, the resource may contain a way to quickly navigate to those resources without having to construct another URL.</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16</a:t>
            </a:fld>
            <a:endParaRPr lang="en-CA"/>
          </a:p>
        </p:txBody>
      </p:sp>
    </p:spTree>
    <p:extLst>
      <p:ext uri="{BB962C8B-B14F-4D97-AF65-F5344CB8AC3E}">
        <p14:creationId xmlns:p14="http://schemas.microsoft.com/office/powerpoint/2010/main" val="1391482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a:t>
            </a:r>
            <a:r>
              <a:rPr lang="en-CA" baseline="0" dirty="0" smtClean="0"/>
              <a:t> the /id/ field being shown front and center. In theory, we can use this ID to manipulate this resource further, such as deleting the resource.</a:t>
            </a:r>
          </a:p>
          <a:p>
            <a:endParaRPr lang="en-CA" baseline="0" dirty="0" smtClean="0"/>
          </a:p>
          <a:p>
            <a:r>
              <a:rPr lang="en-CA" baseline="0" dirty="0" smtClean="0"/>
              <a:t>The /*_</a:t>
            </a:r>
            <a:r>
              <a:rPr lang="en-CA" baseline="0" dirty="0" err="1" smtClean="0"/>
              <a:t>url</a:t>
            </a:r>
            <a:r>
              <a:rPr lang="en-CA" baseline="0" dirty="0" smtClean="0"/>
              <a:t>/ fields are hyper links to related resources. By using one of these URLs, we can programmatically define a predetermined series of steps to take that can apply to all similar resources. For example, to get the commits of many repositories, we only have to code fetching the repository, then following the “</a:t>
            </a:r>
            <a:r>
              <a:rPr lang="en-CA" baseline="0" dirty="0" err="1" smtClean="0"/>
              <a:t>commits_url</a:t>
            </a:r>
            <a:r>
              <a:rPr lang="en-CA" baseline="0" dirty="0" smtClean="0"/>
              <a:t>” field. We never have to define what the URL looks like to get the commits.</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17</a:t>
            </a:fld>
            <a:endParaRPr lang="en-CA"/>
          </a:p>
        </p:txBody>
      </p:sp>
    </p:spTree>
    <p:extLst>
      <p:ext uri="{BB962C8B-B14F-4D97-AF65-F5344CB8AC3E}">
        <p14:creationId xmlns:p14="http://schemas.microsoft.com/office/powerpoint/2010/main" val="1239142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path is used by the client to target a specific entity or collection. The path is part of the URL, which can include other elements such as the hostname, port, base URI, etc.</a:t>
            </a:r>
          </a:p>
          <a:p>
            <a:endParaRPr lang="en-CA" baseline="0" dirty="0" smtClean="0"/>
          </a:p>
          <a:p>
            <a:r>
              <a:rPr lang="en-CA" baseline="0" dirty="0" smtClean="0"/>
              <a:t>The base URI is considered the “root” of the API. This means any locations below the base URI are possible API endpoints. This is used often when a host servers more than just an API. For example, a blogging service may have a “/blog” base URI to access blog posts, and a “/</a:t>
            </a:r>
            <a:r>
              <a:rPr lang="en-CA" baseline="0" dirty="0" err="1" smtClean="0"/>
              <a:t>api</a:t>
            </a:r>
            <a:r>
              <a:rPr lang="en-CA" baseline="0" dirty="0" smtClean="0"/>
              <a:t>” base URI to access the administrative API. The base URI can also contain a version number in the event that multiple versions of an API are available at a given time.</a:t>
            </a:r>
          </a:p>
          <a:p>
            <a:endParaRPr lang="en-CA" baseline="0" dirty="0" smtClean="0"/>
          </a:p>
          <a:p>
            <a:r>
              <a:rPr lang="en-CA" baseline="0" dirty="0" smtClean="0"/>
              <a:t>Query parameters are used normally for optional filters on the resource. For example, only returning resources where some sort of qualifier is true. Or only returning a specific number of resources.</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18</a:t>
            </a:fld>
            <a:endParaRPr lang="en-CA"/>
          </a:p>
        </p:txBody>
      </p:sp>
    </p:spTree>
    <p:extLst>
      <p:ext uri="{BB962C8B-B14F-4D97-AF65-F5344CB8AC3E}">
        <p14:creationId xmlns:p14="http://schemas.microsoft.com/office/powerpoint/2010/main" val="3729711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Show football exam</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19</a:t>
            </a:fld>
            <a:endParaRPr lang="en-CA"/>
          </a:p>
        </p:txBody>
      </p:sp>
    </p:spTree>
    <p:extLst>
      <p:ext uri="{BB962C8B-B14F-4D97-AF65-F5344CB8AC3E}">
        <p14:creationId xmlns:p14="http://schemas.microsoft.com/office/powerpoint/2010/main" val="2441071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Verbs are used by the client to specific</a:t>
            </a:r>
            <a:r>
              <a:rPr lang="en-CA" baseline="0" dirty="0" smtClean="0"/>
              <a:t> their intended action on the resource. Actions are typically your standard CRUD operations. Verbs use the standard HTTP Methods, such as GET, POST, HEAD, etc. It is not required to use all methods. For example, a read-only API would not want to expose any other operations than GET, HEAD, and OPTIONS. Non-standard methods are available, but are discouraged as not all clients will know how to make requests with these verbs.</a:t>
            </a:r>
          </a:p>
          <a:p>
            <a:endParaRPr lang="en-CA" baseline="0" dirty="0" smtClean="0"/>
          </a:p>
          <a:p>
            <a:r>
              <a:rPr lang="en-CA" baseline="0" dirty="0" smtClean="0"/>
              <a:t>Verbs can be required to be safe, and/or idempotent, and/or cacheable.</a:t>
            </a:r>
          </a:p>
          <a:p>
            <a:r>
              <a:rPr lang="en-CA" baseline="0" dirty="0" smtClean="0"/>
              <a:t>Safe means that using the verb will never result in the state of the resource changing. Effectively, a safe verb is read-only.</a:t>
            </a:r>
          </a:p>
          <a:p>
            <a:r>
              <a:rPr lang="en-CA" baseline="0" dirty="0" smtClean="0"/>
              <a:t>Idempotent means using the verb on the same resource any number of times will not change the result. The sate of the resource only changes on the first call, and never again.</a:t>
            </a:r>
          </a:p>
          <a:p>
            <a:r>
              <a:rPr lang="en-CA" baseline="0" dirty="0" smtClean="0"/>
              <a:t>Cacheable means any responses from a call with this verb should be safe for the client to cache. I.e. The result is unlikely to change for some period of time, so it is safe to reuse a previous response.</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20</a:t>
            </a:fld>
            <a:endParaRPr lang="en-CA"/>
          </a:p>
        </p:txBody>
      </p:sp>
    </p:spTree>
    <p:extLst>
      <p:ext uri="{BB962C8B-B14F-4D97-AF65-F5344CB8AC3E}">
        <p14:creationId xmlns:p14="http://schemas.microsoft.com/office/powerpoint/2010/main" val="348844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GET and</a:t>
            </a:r>
            <a:r>
              <a:rPr lang="en-CA" baseline="0" dirty="0" smtClean="0"/>
              <a:t> OPTIONS are safe, because they do not change the resources they are targeting. POST and DELETE are not, because adding or removing an entity changes the state of the data. Performing either verb and </a:t>
            </a:r>
            <a:r>
              <a:rPr lang="en-CA" baseline="0" dirty="0" err="1" smtClean="0"/>
              <a:t>GETting</a:t>
            </a:r>
            <a:r>
              <a:rPr lang="en-CA" baseline="0" dirty="0" smtClean="0"/>
              <a:t> the collection again would result in a different set of data.</a:t>
            </a:r>
          </a:p>
          <a:p>
            <a:endParaRPr lang="en-CA" baseline="0" dirty="0" smtClean="0"/>
          </a:p>
          <a:p>
            <a:r>
              <a:rPr lang="en-CA" baseline="0" dirty="0" smtClean="0"/>
              <a:t>GET, PUT, and DELETE are idempotent.  GET will always return a set of data (even though the data itself may change). DELETE removes a target entity. </a:t>
            </a:r>
            <a:r>
              <a:rPr lang="en-CA" baseline="0" dirty="0" err="1" smtClean="0"/>
              <a:t>DELETing</a:t>
            </a:r>
            <a:r>
              <a:rPr lang="en-CA" baseline="0" dirty="0" smtClean="0"/>
              <a:t> that target entity again does not change the state of the data, it will always remain deleted. PUT inserts an entity, or replaces an entity if it already exists. This means calling PUT many times will result in at most one entity being created, and each subsequent time just replacing that new entity. Compare this to POST, where each call would always create a new entity.</a:t>
            </a:r>
          </a:p>
          <a:p>
            <a:endParaRPr lang="en-CA" baseline="0" dirty="0" smtClean="0"/>
          </a:p>
          <a:p>
            <a:r>
              <a:rPr lang="en-CA" baseline="0" dirty="0" smtClean="0"/>
              <a:t>GET and POST are cacheable. Caching GET calls means there is an expectation the data retrieved will stay the same for some period of time. Situationally, a POST can be cached. Specifically, a failed POST could be cached. If the client failed to create an entity once, then tries to create the exact same entity in the exact same way, the create will fail again. This failure response can be cached by the client or server to prevent attempting to do something that will result in a known failure state.</a:t>
            </a:r>
          </a:p>
        </p:txBody>
      </p:sp>
      <p:sp>
        <p:nvSpPr>
          <p:cNvPr id="4" name="Slide Number Placeholder 3"/>
          <p:cNvSpPr>
            <a:spLocks noGrp="1"/>
          </p:cNvSpPr>
          <p:nvPr>
            <p:ph type="sldNum" sz="quarter" idx="10"/>
          </p:nvPr>
        </p:nvSpPr>
        <p:spPr/>
        <p:txBody>
          <a:bodyPr/>
          <a:lstStyle/>
          <a:p>
            <a:fld id="{6817EEBF-5A62-41DD-A2D6-EF09E6A1E612}" type="slidenum">
              <a:rPr lang="en-CA" smtClean="0"/>
              <a:t>21</a:t>
            </a:fld>
            <a:endParaRPr lang="en-CA"/>
          </a:p>
        </p:txBody>
      </p:sp>
    </p:spTree>
    <p:extLst>
      <p:ext uri="{BB962C8B-B14F-4D97-AF65-F5344CB8AC3E}">
        <p14:creationId xmlns:p14="http://schemas.microsoft.com/office/powerpoint/2010/main" val="2769989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 operation typically</a:t>
            </a:r>
            <a:r>
              <a:rPr lang="en-CA" baseline="0" dirty="0" smtClean="0"/>
              <a:t> </a:t>
            </a:r>
            <a:r>
              <a:rPr lang="en-CA" baseline="0" dirty="0" err="1" smtClean="0"/>
              <a:t>referes</a:t>
            </a:r>
            <a:r>
              <a:rPr lang="en-CA" baseline="0" dirty="0" smtClean="0"/>
              <a:t> to the combination of a Verb and a Path. Alone, the server would be unable to fulfil the request (I want to retrieve, I want to target /players). Together, the server can understand the true intentions of the client (I want to retrieve the players collection). </a:t>
            </a:r>
          </a:p>
          <a:p>
            <a:endParaRPr lang="en-CA" baseline="0" dirty="0" smtClean="0"/>
          </a:p>
          <a:p>
            <a:r>
              <a:rPr lang="en-CA" baseline="0" dirty="0" smtClean="0"/>
              <a:t>The context of the path can change based on the verb. For example, a GET on /teams/24/players means “I want to retrieve all players that are related to the team with the ID 24” while POST /teams/24/players means “I want to create a new player related to the team with the ID 24”.</a:t>
            </a:r>
          </a:p>
          <a:p>
            <a:endParaRPr lang="en-CA" baseline="0" dirty="0" smtClean="0"/>
          </a:p>
          <a:p>
            <a:r>
              <a:rPr lang="en-CA" baseline="0" dirty="0" smtClean="0"/>
              <a:t>This method of building Operations by combining verbs and paths makes it easy to determine all possible ways a client can interact with a resource. Compared to SOAP style business operations, where one would have to lookup all operations to figure that out.</a:t>
            </a:r>
          </a:p>
          <a:p>
            <a:endParaRPr lang="en-CA" baseline="0" dirty="0" smtClean="0"/>
          </a:p>
          <a:p>
            <a:r>
              <a:rPr lang="en-CA" baseline="0" dirty="0" smtClean="0"/>
              <a:t>Non-CRUD operations don’t fit as well into the verb + path pattern. There are several ways to do it, but here is a recommendation. POST or PUT (based on if it needs to be  </a:t>
            </a:r>
            <a:r>
              <a:rPr lang="en-CA" b="0" baseline="0" dirty="0" smtClean="0">
                <a:latin typeface="Georgia" panose="02040502050405020303" pitchFamily="18" charset="0"/>
              </a:rPr>
              <a:t>i</a:t>
            </a:r>
            <a:r>
              <a:rPr lang="en-CA" b="0" dirty="0" smtClean="0">
                <a:latin typeface="Georgia" panose="02040502050405020303" pitchFamily="18" charset="0"/>
              </a:rPr>
              <a:t>dempotent</a:t>
            </a:r>
            <a:r>
              <a:rPr lang="en-CA" baseline="0" dirty="0" smtClean="0"/>
              <a:t>)  a empty body to an action resource path to trigger this business operation. </a:t>
            </a:r>
          </a:p>
          <a:p>
            <a:endParaRPr lang="en-CA" baseline="0" dirty="0" smtClean="0"/>
          </a:p>
          <a:p>
            <a:r>
              <a:rPr lang="en-CA" baseline="0" dirty="0" smtClean="0"/>
              <a:t>Because there are many ways of representing business operations in REST, it is important to follow the Uniform Interface constraint to reduce or eliminate confusion. HATEOAS can assist in discoverability.</a:t>
            </a:r>
          </a:p>
          <a:p>
            <a:endParaRPr lang="en-CA" baseline="0" dirty="0" smtClean="0"/>
          </a:p>
        </p:txBody>
      </p:sp>
      <p:sp>
        <p:nvSpPr>
          <p:cNvPr id="4" name="Slide Number Placeholder 3"/>
          <p:cNvSpPr>
            <a:spLocks noGrp="1"/>
          </p:cNvSpPr>
          <p:nvPr>
            <p:ph type="sldNum" sz="quarter" idx="10"/>
          </p:nvPr>
        </p:nvSpPr>
        <p:spPr/>
        <p:txBody>
          <a:bodyPr/>
          <a:lstStyle/>
          <a:p>
            <a:fld id="{6817EEBF-5A62-41DD-A2D6-EF09E6A1E612}" type="slidenum">
              <a:rPr lang="en-CA" smtClean="0"/>
              <a:t>22</a:t>
            </a:fld>
            <a:endParaRPr lang="en-CA"/>
          </a:p>
        </p:txBody>
      </p:sp>
    </p:spTree>
    <p:extLst>
      <p:ext uri="{BB962C8B-B14F-4D97-AF65-F5344CB8AC3E}">
        <p14:creationId xmlns:p14="http://schemas.microsoft.com/office/powerpoint/2010/main" val="337986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Headers are key/value pairs that are included</a:t>
            </a:r>
            <a:r>
              <a:rPr lang="en-CA" baseline="0" dirty="0" smtClean="0"/>
              <a:t> inside any HTTP message. Headers can contain data, and more importantly metadata about the message. Metadata, being data about the data. For example, data on how to transport the data, data about how to parse and consume the data, data about who is asking for/receiving the data.</a:t>
            </a:r>
          </a:p>
          <a:p>
            <a:endParaRPr lang="en-CA" baseline="0" dirty="0" smtClean="0"/>
          </a:p>
          <a:p>
            <a:r>
              <a:rPr lang="en-CA" baseline="0" dirty="0" smtClean="0"/>
              <a:t>There are a set of standard HTTP Headers. Not all of these Headers are useful in the context of APIs. It is encouraged to define your own headers as needed. Non-standard header fields are commonly prefixed with “x-”. Headers are split into types that give context about their purpose, and some are specific to clients or servers.</a:t>
            </a:r>
          </a:p>
          <a:p>
            <a:endParaRPr lang="en-CA" baseline="0" dirty="0" smtClean="0"/>
          </a:p>
          <a:p>
            <a:r>
              <a:rPr lang="en-CA" baseline="0" dirty="0" smtClean="0"/>
              <a:t>The only mandatory Header is the Host field that is set by the client to determine the host of the server.</a:t>
            </a:r>
          </a:p>
        </p:txBody>
      </p:sp>
      <p:sp>
        <p:nvSpPr>
          <p:cNvPr id="4" name="Slide Number Placeholder 3"/>
          <p:cNvSpPr>
            <a:spLocks noGrp="1"/>
          </p:cNvSpPr>
          <p:nvPr>
            <p:ph type="sldNum" sz="quarter" idx="10"/>
          </p:nvPr>
        </p:nvSpPr>
        <p:spPr/>
        <p:txBody>
          <a:bodyPr/>
          <a:lstStyle/>
          <a:p>
            <a:fld id="{6817EEBF-5A62-41DD-A2D6-EF09E6A1E612}" type="slidenum">
              <a:rPr lang="en-CA" smtClean="0"/>
              <a:t>23</a:t>
            </a:fld>
            <a:endParaRPr lang="en-CA"/>
          </a:p>
        </p:txBody>
      </p:sp>
    </p:spTree>
    <p:extLst>
      <p:ext uri="{BB962C8B-B14F-4D97-AF65-F5344CB8AC3E}">
        <p14:creationId xmlns:p14="http://schemas.microsoft.com/office/powerpoint/2010/main" val="161809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Conditionals:</a:t>
            </a:r>
            <a:r>
              <a:rPr lang="en-CA" baseline="0" dirty="0" smtClean="0"/>
              <a:t> Used to </a:t>
            </a:r>
            <a:r>
              <a:rPr lang="en-CA" baseline="0" dirty="0" err="1" smtClean="0"/>
              <a:t>specifiy</a:t>
            </a:r>
            <a:r>
              <a:rPr lang="en-CA" baseline="0" dirty="0" smtClean="0"/>
              <a:t> if a resource should be </a:t>
            </a:r>
            <a:r>
              <a:rPr lang="en-CA" baseline="0" dirty="0" err="1" smtClean="0"/>
              <a:t>retunred</a:t>
            </a:r>
            <a:r>
              <a:rPr lang="en-CA" baseline="0" dirty="0" smtClean="0"/>
              <a:t> based on a Boolean statement</a:t>
            </a:r>
          </a:p>
          <a:p>
            <a:r>
              <a:rPr lang="en-CA" baseline="0" dirty="0" smtClean="0"/>
              <a:t>Content negotiation: States information about how the data should be returned. For example, what language should the data be in?</a:t>
            </a:r>
          </a:p>
          <a:p>
            <a:r>
              <a:rPr lang="en-CA" baseline="0" dirty="0" smtClean="0"/>
              <a:t>Authentication credentials: self-explanatory</a:t>
            </a:r>
          </a:p>
          <a:p>
            <a:r>
              <a:rPr lang="en-CA" baseline="0" dirty="0" smtClean="0"/>
              <a:t>Request context: Who is making the request. For example, the user-agent may include the operating system of the client, which may result in the server changing how the data is returned (e.g. line ending encoding)</a:t>
            </a:r>
          </a:p>
          <a:p>
            <a:endParaRPr lang="en-CA" baseline="0" dirty="0" smtClean="0"/>
          </a:p>
          <a:p>
            <a:r>
              <a:rPr lang="en-CA" baseline="0" dirty="0" smtClean="0"/>
              <a:t>Control data: How the client should handle the data. For example, how long the client should cache the date</a:t>
            </a:r>
          </a:p>
          <a:p>
            <a:r>
              <a:rPr lang="en-CA" baseline="0" dirty="0" smtClean="0"/>
              <a:t>Validator: Data the client can use to validate the data they got back is what they want. For example, when was the data last-modified</a:t>
            </a:r>
          </a:p>
          <a:p>
            <a:r>
              <a:rPr lang="en-CA" baseline="0" dirty="0" smtClean="0"/>
              <a:t>Response context: Who is responding. For example, the Server field may include the OS of the server ,which may result in the client changing how the data is consumed</a:t>
            </a:r>
          </a:p>
        </p:txBody>
      </p:sp>
      <p:sp>
        <p:nvSpPr>
          <p:cNvPr id="4" name="Slide Number Placeholder 3"/>
          <p:cNvSpPr>
            <a:spLocks noGrp="1"/>
          </p:cNvSpPr>
          <p:nvPr>
            <p:ph type="sldNum" sz="quarter" idx="10"/>
          </p:nvPr>
        </p:nvSpPr>
        <p:spPr/>
        <p:txBody>
          <a:bodyPr/>
          <a:lstStyle/>
          <a:p>
            <a:fld id="{6817EEBF-5A62-41DD-A2D6-EF09E6A1E612}" type="slidenum">
              <a:rPr lang="en-CA" smtClean="0"/>
              <a:t>24</a:t>
            </a:fld>
            <a:endParaRPr lang="en-CA"/>
          </a:p>
        </p:txBody>
      </p:sp>
    </p:spTree>
    <p:extLst>
      <p:ext uri="{BB962C8B-B14F-4D97-AF65-F5344CB8AC3E}">
        <p14:creationId xmlns:p14="http://schemas.microsoft.com/office/powerpoint/2010/main" val="232059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Not everything that calls itself “RESTful” is.</a:t>
            </a:r>
            <a:r>
              <a:rPr lang="en-CA" baseline="0" dirty="0" smtClean="0"/>
              <a:t> Many use the term “RESTful” to just mean a web API that follows some amount of REST constraints and web standards.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7EEBF-5A62-41DD-A2D6-EF09E6A1E612}"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974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25</a:t>
            </a:fld>
            <a:endParaRPr lang="en-CA"/>
          </a:p>
        </p:txBody>
      </p:sp>
    </p:spTree>
    <p:extLst>
      <p:ext uri="{BB962C8B-B14F-4D97-AF65-F5344CB8AC3E}">
        <p14:creationId xmlns:p14="http://schemas.microsoft.com/office/powerpoint/2010/main" val="80271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solidFill>
                  <a:schemeClr val="bg1"/>
                </a:solidFill>
              </a:rPr>
              <a:t>Status codes</a:t>
            </a:r>
            <a:r>
              <a:rPr lang="en-CA" baseline="0" dirty="0" smtClean="0">
                <a:solidFill>
                  <a:schemeClr val="bg1"/>
                </a:solidFill>
              </a:rPr>
              <a:t> are used by the server to declare the results of carrying out the clients requests. The status codes follow the standard HTTP Status Codes. Non-standard status codes exists, but c</a:t>
            </a:r>
            <a:r>
              <a:rPr lang="en-CA" dirty="0" smtClean="0">
                <a:solidFill>
                  <a:schemeClr val="bg1"/>
                </a:solidFill>
              </a:rPr>
              <a:t>lients may not know how to interpret non-standard error codes beyond which</a:t>
            </a:r>
            <a:r>
              <a:rPr lang="en-CA" baseline="0" dirty="0" smtClean="0">
                <a:solidFill>
                  <a:schemeClr val="bg1"/>
                </a:solidFill>
              </a:rPr>
              <a:t> group they are in. Not all of the status codes are useful for RESTful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bg1"/>
                </a:solidFill>
              </a:rPr>
              <a:t>There are five groups of status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bg1"/>
                </a:solidFill>
              </a:rPr>
              <a:t>1xx: The server has gotten the request, and is letting the client know it should continue with the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bg1"/>
                </a:solidFill>
              </a:rPr>
              <a:t>2xx: The server received and accepted the request. Does not mean the request has been completed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bg1"/>
                </a:solidFill>
              </a:rPr>
              <a:t>3xx: The server needs a decision from the client to complete the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bg1"/>
                </a:solidFill>
              </a:rPr>
              <a:t>4xx: The request could not be understood, or accepted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bg1"/>
                </a:solidFill>
              </a:rPr>
              <a:t>5xx: The server accepted the request and failed, or failed to received the request </a:t>
            </a:r>
            <a:endParaRPr lang="en-CA" dirty="0" smtClean="0">
              <a:solidFill>
                <a:schemeClr val="bg1"/>
              </a:solidFill>
            </a:endParaRPr>
          </a:p>
          <a:p>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26</a:t>
            </a:fld>
            <a:endParaRPr lang="en-CA"/>
          </a:p>
        </p:txBody>
      </p:sp>
    </p:spTree>
    <p:extLst>
      <p:ext uri="{BB962C8B-B14F-4D97-AF65-F5344CB8AC3E}">
        <p14:creationId xmlns:p14="http://schemas.microsoft.com/office/powerpoint/2010/main" val="1246527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27</a:t>
            </a:fld>
            <a:endParaRPr lang="en-CA"/>
          </a:p>
        </p:txBody>
      </p:sp>
    </p:spTree>
    <p:extLst>
      <p:ext uri="{BB962C8B-B14F-4D97-AF65-F5344CB8AC3E}">
        <p14:creationId xmlns:p14="http://schemas.microsoft.com/office/powerpoint/2010/main" val="3901735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30</a:t>
            </a:fld>
            <a:endParaRPr lang="en-CA"/>
          </a:p>
        </p:txBody>
      </p:sp>
    </p:spTree>
    <p:extLst>
      <p:ext uri="{BB962C8B-B14F-4D97-AF65-F5344CB8AC3E}">
        <p14:creationId xmlns:p14="http://schemas.microsoft.com/office/powerpoint/2010/main" val="107761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6817EEBF-5A62-41DD-A2D6-EF09E6A1E612}" type="slidenum">
              <a:rPr lang="en-CA" smtClean="0"/>
              <a:t>8</a:t>
            </a:fld>
            <a:endParaRPr lang="en-CA"/>
          </a:p>
        </p:txBody>
      </p:sp>
    </p:spTree>
    <p:extLst>
      <p:ext uri="{BB962C8B-B14F-4D97-AF65-F5344CB8AC3E}">
        <p14:creationId xmlns:p14="http://schemas.microsoft.com/office/powerpoint/2010/main" val="289367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a client</a:t>
            </a:r>
            <a:r>
              <a:rPr lang="en-CA" baseline="0" dirty="0" smtClean="0"/>
              <a:t>-server architecture, a client makes a request with a server. The client has no insight into /how/ the server fulfils the request, only how to make the request and receive a response. Separating the concerns of the interface and the implementation allows us to make more portable interfaces by abstracting away any platform specific implementation details.</a:t>
            </a:r>
          </a:p>
          <a:p>
            <a:endParaRPr lang="en-CA" baseline="0" dirty="0" smtClean="0"/>
          </a:p>
          <a:p>
            <a:r>
              <a:rPr lang="en-CA" baseline="0" dirty="0" smtClean="0"/>
              <a:t>Client-server also allows the client and serve to independently evolve. Clients can evolve and change how it uses the data without the server having to change its interface. The server can change how it performs in business logic or stores data without having to change its interface.</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9</a:t>
            </a:fld>
            <a:endParaRPr lang="en-CA"/>
          </a:p>
        </p:txBody>
      </p:sp>
    </p:spTree>
    <p:extLst>
      <p:ext uri="{BB962C8B-B14F-4D97-AF65-F5344CB8AC3E}">
        <p14:creationId xmlns:p14="http://schemas.microsoft.com/office/powerpoint/2010/main" val="6038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Statelessness</a:t>
            </a:r>
            <a:r>
              <a:rPr lang="en-CA" baseline="0" dirty="0" smtClean="0"/>
              <a:t> states that no information is carried over between separate requests. When a client calls a server, the server treats that call as if it has never seen this client before.</a:t>
            </a:r>
          </a:p>
          <a:p>
            <a:endParaRPr lang="en-CA" baseline="0" dirty="0" smtClean="0"/>
          </a:p>
          <a:p>
            <a:r>
              <a:rPr lang="en-CA" dirty="0" smtClean="0"/>
              <a:t>This is handled in two</a:t>
            </a:r>
            <a:r>
              <a:rPr lang="en-CA" baseline="0" dirty="0" smtClean="0"/>
              <a:t> ways:</a:t>
            </a:r>
          </a:p>
          <a:p>
            <a:endParaRPr lang="en-CA" baseline="0" dirty="0" smtClean="0"/>
          </a:p>
          <a:p>
            <a:r>
              <a:rPr lang="en-CA" baseline="0" dirty="0" smtClean="0"/>
              <a:t>1. The request contains all of the context within</a:t>
            </a:r>
          </a:p>
          <a:p>
            <a:r>
              <a:rPr lang="en-CA" baseline="0" dirty="0" smtClean="0"/>
              <a:t>2. The server stores the context in a database, and uses some sort of session key to retrieve context</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10</a:t>
            </a:fld>
            <a:endParaRPr lang="en-CA"/>
          </a:p>
        </p:txBody>
      </p:sp>
    </p:spTree>
    <p:extLst>
      <p:ext uri="{BB962C8B-B14F-4D97-AF65-F5344CB8AC3E}">
        <p14:creationId xmlns:p14="http://schemas.microsoft.com/office/powerpoint/2010/main" val="305132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Clients can cache</a:t>
            </a:r>
            <a:r>
              <a:rPr lang="en-CA" baseline="0" dirty="0" smtClean="0"/>
              <a:t> response from servers to access them again later. Because of this, servers must define if and for how long the data should be cached for. This is to prevent the client from using data that has gone stale (out of date).</a:t>
            </a:r>
          </a:p>
          <a:p>
            <a:endParaRPr lang="en-CA" baseline="0" dirty="0" smtClean="0"/>
          </a:p>
          <a:p>
            <a:r>
              <a:rPr lang="en-CA" baseline="0" dirty="0" smtClean="0"/>
              <a:t>Proper caching can reduce or eliminate the communications between the client and the server, reaping performance benefits.</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11</a:t>
            </a:fld>
            <a:endParaRPr lang="en-CA"/>
          </a:p>
        </p:txBody>
      </p:sp>
    </p:spTree>
    <p:extLst>
      <p:ext uri="{BB962C8B-B14F-4D97-AF65-F5344CB8AC3E}">
        <p14:creationId xmlns:p14="http://schemas.microsoft.com/office/powerpoint/2010/main" val="386265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client</a:t>
            </a:r>
            <a:r>
              <a:rPr lang="en-CA" baseline="0" dirty="0" smtClean="0"/>
              <a:t> should not be able to tell if it is connected to a server, or to some intermediary server. This allows us to drop in services in between the client and server without the client having to learn about the service and change their request.</a:t>
            </a:r>
          </a:p>
          <a:p>
            <a:endParaRPr lang="en-CA" baseline="0" dirty="0" smtClean="0"/>
          </a:p>
          <a:p>
            <a:r>
              <a:rPr lang="en-CA" baseline="0" dirty="0" smtClean="0"/>
              <a:t>Security policies can be added as needed, and scalability can occur in theory on the fly.</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12</a:t>
            </a:fld>
            <a:endParaRPr lang="en-CA"/>
          </a:p>
        </p:txBody>
      </p:sp>
    </p:spTree>
    <p:extLst>
      <p:ext uri="{BB962C8B-B14F-4D97-AF65-F5344CB8AC3E}">
        <p14:creationId xmlns:p14="http://schemas.microsoft.com/office/powerpoint/2010/main" val="161818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Code</a:t>
            </a:r>
            <a:r>
              <a:rPr lang="en-CA" baseline="0" dirty="0" smtClean="0"/>
              <a:t> on demand means the server can return scripts or compiled modules to extend the clients functionality. For example, instead of learning the domain of the server and implement the business logic, the server can return that business logic for the client use.</a:t>
            </a:r>
          </a:p>
          <a:p>
            <a:endParaRPr lang="en-CA" baseline="0" dirty="0" smtClean="0"/>
          </a:p>
          <a:p>
            <a:r>
              <a:rPr lang="en-CA" baseline="0" dirty="0" smtClean="0"/>
              <a:t>Clients should be careful about running arbitrary code from servers, even those that are trusted. Servers should be careful about returning code to clients that could give clients ways to exploit the server. </a:t>
            </a:r>
          </a:p>
          <a:p>
            <a:endParaRPr lang="en-CA" baseline="0" dirty="0" smtClean="0"/>
          </a:p>
          <a:p>
            <a:r>
              <a:rPr lang="en-CA" baseline="0" dirty="0" smtClean="0"/>
              <a:t>Not common.</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13</a:t>
            </a:fld>
            <a:endParaRPr lang="en-CA"/>
          </a:p>
        </p:txBody>
      </p:sp>
    </p:spTree>
    <p:extLst>
      <p:ext uri="{BB962C8B-B14F-4D97-AF65-F5344CB8AC3E}">
        <p14:creationId xmlns:p14="http://schemas.microsoft.com/office/powerpoint/2010/main" val="213003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Uniform Interface:</a:t>
            </a:r>
          </a:p>
          <a:p>
            <a:endParaRPr lang="en-CA" dirty="0" smtClean="0"/>
          </a:p>
          <a:p>
            <a:pPr marL="171450" indent="-171450">
              <a:buFontTx/>
              <a:buChar char="-"/>
            </a:pPr>
            <a:r>
              <a:rPr lang="en-CA" dirty="0" smtClean="0"/>
              <a:t>Resource identification</a:t>
            </a:r>
            <a:r>
              <a:rPr lang="en-CA" baseline="0" dirty="0" smtClean="0"/>
              <a:t> in requests means decoupling the representation of data from the data source and the identification of resources from their representations. This means the client does not need to know how information is stored by the server (abstracts away programming language conventions or database technologies) and a single ID can return the same resource in separate representations (JSON, XML, </a:t>
            </a:r>
            <a:r>
              <a:rPr lang="en-CA" baseline="0" dirty="0" err="1" smtClean="0"/>
              <a:t>etc</a:t>
            </a:r>
            <a:r>
              <a:rPr lang="en-CA" baseline="0" dirty="0" smtClean="0"/>
              <a:t>)</a:t>
            </a:r>
          </a:p>
          <a:p>
            <a:pPr marL="171450" indent="-171450">
              <a:buFontTx/>
              <a:buChar char="-"/>
            </a:pPr>
            <a:r>
              <a:rPr lang="en-CA" baseline="0" dirty="0" smtClean="0"/>
              <a:t>Resource manipulation through representations means resource representations must contain all metadata to manipulate the resource itself</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Self-descriptive messages. All requests/responses should describe how to consume themselves </a:t>
            </a:r>
            <a:r>
              <a:rPr lang="en-CA" dirty="0" smtClean="0">
                <a:solidFill>
                  <a:schemeClr val="bg1"/>
                </a:solidFill>
              </a:rPr>
              <a:t>(e.g. MIME types)</a:t>
            </a:r>
            <a:endParaRPr lang="en-CA" baseline="0" dirty="0" smtClean="0"/>
          </a:p>
          <a:p>
            <a:pPr marL="171450" indent="-171450">
              <a:buFontTx/>
              <a:buChar char="-"/>
            </a:pPr>
            <a:r>
              <a:rPr lang="en-CA" baseline="0" dirty="0" smtClean="0"/>
              <a:t>HATEOAS. Resources can contain hyperlinks to discover operations or related resources. For example, a response may have a hyperlink to then delete the resource. Or, a hyperlink to get child resources.</a:t>
            </a:r>
            <a:endParaRPr lang="en-CA" dirty="0"/>
          </a:p>
        </p:txBody>
      </p:sp>
      <p:sp>
        <p:nvSpPr>
          <p:cNvPr id="4" name="Slide Number Placeholder 3"/>
          <p:cNvSpPr>
            <a:spLocks noGrp="1"/>
          </p:cNvSpPr>
          <p:nvPr>
            <p:ph type="sldNum" sz="quarter" idx="10"/>
          </p:nvPr>
        </p:nvSpPr>
        <p:spPr/>
        <p:txBody>
          <a:bodyPr/>
          <a:lstStyle/>
          <a:p>
            <a:fld id="{6817EEBF-5A62-41DD-A2D6-EF09E6A1E612}" type="slidenum">
              <a:rPr lang="en-CA" smtClean="0"/>
              <a:t>14</a:t>
            </a:fld>
            <a:endParaRPr lang="en-CA"/>
          </a:p>
        </p:txBody>
      </p:sp>
    </p:spTree>
    <p:extLst>
      <p:ext uri="{BB962C8B-B14F-4D97-AF65-F5344CB8AC3E}">
        <p14:creationId xmlns:p14="http://schemas.microsoft.com/office/powerpoint/2010/main" val="24045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8179ED8-B24D-41DB-9AAD-CB97795AFDE8}"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283702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8179ED8-B24D-41DB-9AAD-CB97795AFDE8}"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187791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8179ED8-B24D-41DB-9AAD-CB97795AFDE8}"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283693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8179ED8-B24D-41DB-9AAD-CB97795AFDE8}"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86698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179ED8-B24D-41DB-9AAD-CB97795AFDE8}" type="datetimeFigureOut">
              <a:rPr lang="en-CA" smtClean="0"/>
              <a:t>2020-01-15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240299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8179ED8-B24D-41DB-9AAD-CB97795AFDE8}"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138567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8179ED8-B24D-41DB-9AAD-CB97795AFDE8}" type="datetimeFigureOut">
              <a:rPr lang="en-CA" smtClean="0"/>
              <a:t>2020-01-15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282554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8179ED8-B24D-41DB-9AAD-CB97795AFDE8}" type="datetimeFigureOut">
              <a:rPr lang="en-CA" smtClean="0"/>
              <a:t>2020-01-15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177711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79ED8-B24D-41DB-9AAD-CB97795AFDE8}" type="datetimeFigureOut">
              <a:rPr lang="en-CA" smtClean="0"/>
              <a:t>2020-01-15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321219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79ED8-B24D-41DB-9AAD-CB97795AFDE8}"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1464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79ED8-B24D-41DB-9AAD-CB97795AFDE8}" type="datetimeFigureOut">
              <a:rPr lang="en-CA" smtClean="0"/>
              <a:t>2020-01-15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508827-0663-40E8-92B4-25E686740966}" type="slidenum">
              <a:rPr lang="en-CA" smtClean="0"/>
              <a:t>‹#›</a:t>
            </a:fld>
            <a:endParaRPr lang="en-CA"/>
          </a:p>
        </p:txBody>
      </p:sp>
    </p:spTree>
    <p:extLst>
      <p:ext uri="{BB962C8B-B14F-4D97-AF65-F5344CB8AC3E}">
        <p14:creationId xmlns:p14="http://schemas.microsoft.com/office/powerpoint/2010/main" val="35858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79ED8-B24D-41DB-9AAD-CB97795AFDE8}" type="datetimeFigureOut">
              <a:rPr lang="en-CA" smtClean="0"/>
              <a:t>2020-01-15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08827-0663-40E8-92B4-25E686740966}" type="slidenum">
              <a:rPr lang="en-CA" smtClean="0"/>
              <a:t>‹#›</a:t>
            </a:fld>
            <a:endParaRPr lang="en-CA"/>
          </a:p>
        </p:txBody>
      </p:sp>
    </p:spTree>
    <p:extLst>
      <p:ext uri="{BB962C8B-B14F-4D97-AF65-F5344CB8AC3E}">
        <p14:creationId xmlns:p14="http://schemas.microsoft.com/office/powerpoint/2010/main" val="258773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smtClean="0">
                <a:solidFill>
                  <a:schemeClr val="bg1"/>
                </a:solidFill>
                <a:latin typeface="+mn-lt"/>
              </a:rPr>
              <a:t>REST API Deep Dive</a:t>
            </a:r>
            <a:endParaRPr lang="en-CA" dirty="0">
              <a:solidFill>
                <a:schemeClr val="bg1"/>
              </a:solidFill>
              <a:latin typeface="+mn-lt"/>
            </a:endParaRPr>
          </a:p>
        </p:txBody>
      </p:sp>
      <p:sp>
        <p:nvSpPr>
          <p:cNvPr id="3" name="Subtitle 2"/>
          <p:cNvSpPr>
            <a:spLocks noGrp="1"/>
          </p:cNvSpPr>
          <p:nvPr>
            <p:ph type="subTitle" idx="1"/>
          </p:nvPr>
        </p:nvSpPr>
        <p:spPr/>
        <p:txBody>
          <a:bodyPr/>
          <a:lstStyle/>
          <a:p>
            <a:r>
              <a:rPr lang="en-CA" dirty="0" smtClean="0">
                <a:solidFill>
                  <a:schemeClr val="bg1"/>
                </a:solidFill>
              </a:rPr>
              <a:t>Prepared for the </a:t>
            </a:r>
            <a:r>
              <a:rPr lang="en-CA" dirty="0" err="1" smtClean="0">
                <a:solidFill>
                  <a:schemeClr val="bg1"/>
                </a:solidFill>
              </a:rPr>
              <a:t>DevCop</a:t>
            </a:r>
            <a:endParaRPr lang="en-CA" dirty="0">
              <a:solidFill>
                <a:schemeClr val="bg1"/>
              </a:solidFill>
            </a:endParaRPr>
          </a:p>
        </p:txBody>
      </p:sp>
    </p:spTree>
    <p:extLst>
      <p:ext uri="{BB962C8B-B14F-4D97-AF65-F5344CB8AC3E}">
        <p14:creationId xmlns:p14="http://schemas.microsoft.com/office/powerpoint/2010/main" val="38603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bg1"/>
                </a:solidFill>
              </a:rPr>
              <a:t>Statelessness</a:t>
            </a:r>
            <a:endParaRPr lang="en-CA" b="1" dirty="0"/>
          </a:p>
        </p:txBody>
      </p:sp>
      <p:sp>
        <p:nvSpPr>
          <p:cNvPr id="3" name="Content Placeholder 2"/>
          <p:cNvSpPr>
            <a:spLocks noGrp="1"/>
          </p:cNvSpPr>
          <p:nvPr>
            <p:ph idx="1"/>
          </p:nvPr>
        </p:nvSpPr>
        <p:spPr/>
        <p:txBody>
          <a:bodyPr/>
          <a:lstStyle/>
          <a:p>
            <a:r>
              <a:rPr lang="en-CA" dirty="0">
                <a:solidFill>
                  <a:schemeClr val="bg1"/>
                </a:solidFill>
              </a:rPr>
              <a:t>Stateless </a:t>
            </a:r>
            <a:r>
              <a:rPr lang="en-CA" i="1" dirty="0" smtClean="0">
                <a:solidFill>
                  <a:schemeClr val="bg1"/>
                </a:solidFill>
              </a:rPr>
              <a:t>communication</a:t>
            </a:r>
          </a:p>
          <a:p>
            <a:r>
              <a:rPr lang="en-CA" dirty="0" smtClean="0">
                <a:solidFill>
                  <a:schemeClr val="bg1"/>
                </a:solidFill>
              </a:rPr>
              <a:t>No context is stored between communications</a:t>
            </a:r>
            <a:endParaRPr lang="en-CA" dirty="0">
              <a:solidFill>
                <a:schemeClr val="bg1"/>
              </a:solidFill>
            </a:endParaRPr>
          </a:p>
          <a:p>
            <a:r>
              <a:rPr lang="en-CA" dirty="0" smtClean="0">
                <a:solidFill>
                  <a:schemeClr val="bg1"/>
                </a:solidFill>
              </a:rPr>
              <a:t>Requests must </a:t>
            </a:r>
            <a:r>
              <a:rPr lang="en-CA" dirty="0">
                <a:solidFill>
                  <a:schemeClr val="bg1"/>
                </a:solidFill>
              </a:rPr>
              <a:t>contain </a:t>
            </a:r>
            <a:r>
              <a:rPr lang="en-CA" dirty="0" smtClean="0">
                <a:solidFill>
                  <a:schemeClr val="bg1"/>
                </a:solidFill>
              </a:rPr>
              <a:t>state information</a:t>
            </a:r>
          </a:p>
          <a:p>
            <a:pPr lvl="1"/>
            <a:r>
              <a:rPr lang="en-CA" dirty="0" smtClean="0">
                <a:solidFill>
                  <a:schemeClr val="bg1"/>
                </a:solidFill>
              </a:rPr>
              <a:t>Total context visibility</a:t>
            </a:r>
          </a:p>
          <a:p>
            <a:pPr lvl="1"/>
            <a:r>
              <a:rPr lang="en-CA" dirty="0" smtClean="0">
                <a:solidFill>
                  <a:schemeClr val="bg1"/>
                </a:solidFill>
              </a:rPr>
              <a:t>Session keys</a:t>
            </a:r>
          </a:p>
          <a:p>
            <a:r>
              <a:rPr lang="en-CA" dirty="0" smtClean="0">
                <a:solidFill>
                  <a:schemeClr val="bg1"/>
                </a:solidFill>
              </a:rPr>
              <a:t>State is still retained in the data</a:t>
            </a:r>
            <a:endParaRPr lang="en-CA" dirty="0">
              <a:solidFill>
                <a:schemeClr val="bg1"/>
              </a:solidFill>
            </a:endParaRPr>
          </a:p>
          <a:p>
            <a:endParaRPr lang="en-CA" dirty="0"/>
          </a:p>
        </p:txBody>
      </p:sp>
    </p:spTree>
    <p:extLst>
      <p:ext uri="{BB962C8B-B14F-4D97-AF65-F5344CB8AC3E}">
        <p14:creationId xmlns:p14="http://schemas.microsoft.com/office/powerpoint/2010/main" val="2663261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solidFill>
                  <a:schemeClr val="bg1"/>
                </a:solidFill>
              </a:rPr>
              <a:t>Cacheability</a:t>
            </a:r>
            <a:endParaRPr lang="en-CA" b="1" dirty="0"/>
          </a:p>
        </p:txBody>
      </p:sp>
      <p:sp>
        <p:nvSpPr>
          <p:cNvPr id="3" name="Content Placeholder 2"/>
          <p:cNvSpPr>
            <a:spLocks noGrp="1"/>
          </p:cNvSpPr>
          <p:nvPr>
            <p:ph idx="1"/>
          </p:nvPr>
        </p:nvSpPr>
        <p:spPr/>
        <p:txBody>
          <a:bodyPr/>
          <a:lstStyle/>
          <a:p>
            <a:r>
              <a:rPr lang="en-CA" dirty="0" smtClean="0">
                <a:solidFill>
                  <a:schemeClr val="bg1"/>
                </a:solidFill>
              </a:rPr>
              <a:t>Clients cache responses</a:t>
            </a:r>
          </a:p>
          <a:p>
            <a:r>
              <a:rPr lang="en-CA" dirty="0" smtClean="0">
                <a:solidFill>
                  <a:schemeClr val="bg1"/>
                </a:solidFill>
              </a:rPr>
              <a:t>Servers must define caching information</a:t>
            </a:r>
          </a:p>
          <a:p>
            <a:pPr lvl="1"/>
            <a:r>
              <a:rPr lang="en-CA" dirty="0" smtClean="0">
                <a:solidFill>
                  <a:schemeClr val="bg1"/>
                </a:solidFill>
              </a:rPr>
              <a:t>Prevents stale data</a:t>
            </a:r>
          </a:p>
          <a:p>
            <a:r>
              <a:rPr lang="en-CA" dirty="0" smtClean="0">
                <a:solidFill>
                  <a:schemeClr val="bg1"/>
                </a:solidFill>
              </a:rPr>
              <a:t>Reduce/eliminate communications</a:t>
            </a:r>
            <a:endParaRPr lang="en-CA" dirty="0">
              <a:solidFill>
                <a:schemeClr val="bg1"/>
              </a:solidFill>
            </a:endParaRPr>
          </a:p>
          <a:p>
            <a:endParaRPr lang="en-CA" dirty="0"/>
          </a:p>
        </p:txBody>
      </p:sp>
    </p:spTree>
    <p:extLst>
      <p:ext uri="{BB962C8B-B14F-4D97-AF65-F5344CB8AC3E}">
        <p14:creationId xmlns:p14="http://schemas.microsoft.com/office/powerpoint/2010/main" val="4205614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rPr>
              <a:t>Layered System</a:t>
            </a:r>
            <a:endParaRPr lang="en-CA" b="1" dirty="0"/>
          </a:p>
        </p:txBody>
      </p:sp>
      <p:sp>
        <p:nvSpPr>
          <p:cNvPr id="3" name="Content Placeholder 2"/>
          <p:cNvSpPr>
            <a:spLocks noGrp="1"/>
          </p:cNvSpPr>
          <p:nvPr>
            <p:ph idx="1"/>
          </p:nvPr>
        </p:nvSpPr>
        <p:spPr/>
        <p:txBody>
          <a:bodyPr/>
          <a:lstStyle/>
          <a:p>
            <a:r>
              <a:rPr lang="en-CA" dirty="0">
                <a:solidFill>
                  <a:schemeClr val="bg1"/>
                </a:solidFill>
              </a:rPr>
              <a:t>Invisible intermediary </a:t>
            </a:r>
            <a:r>
              <a:rPr lang="en-CA" dirty="0" smtClean="0">
                <a:solidFill>
                  <a:schemeClr val="bg1"/>
                </a:solidFill>
              </a:rPr>
              <a:t>servers</a:t>
            </a:r>
          </a:p>
          <a:p>
            <a:r>
              <a:rPr lang="en-CA" dirty="0" smtClean="0">
                <a:solidFill>
                  <a:schemeClr val="bg1"/>
                </a:solidFill>
              </a:rPr>
              <a:t>Security infrastructure</a:t>
            </a:r>
          </a:p>
          <a:p>
            <a:pPr lvl="1"/>
            <a:r>
              <a:rPr lang="en-CA" dirty="0" smtClean="0">
                <a:solidFill>
                  <a:schemeClr val="bg1"/>
                </a:solidFill>
              </a:rPr>
              <a:t>Proxies</a:t>
            </a:r>
          </a:p>
          <a:p>
            <a:pPr lvl="1"/>
            <a:r>
              <a:rPr lang="en-CA" dirty="0" smtClean="0">
                <a:solidFill>
                  <a:schemeClr val="bg1"/>
                </a:solidFill>
              </a:rPr>
              <a:t>Web-application firewalls</a:t>
            </a:r>
          </a:p>
          <a:p>
            <a:pPr lvl="1"/>
            <a:r>
              <a:rPr lang="en-CA" dirty="0" smtClean="0">
                <a:solidFill>
                  <a:schemeClr val="bg1"/>
                </a:solidFill>
              </a:rPr>
              <a:t>Intrusion detection solutions</a:t>
            </a:r>
            <a:endParaRPr lang="en-CA" dirty="0">
              <a:solidFill>
                <a:schemeClr val="bg1"/>
              </a:solidFill>
            </a:endParaRPr>
          </a:p>
          <a:p>
            <a:r>
              <a:rPr lang="en-CA" dirty="0">
                <a:solidFill>
                  <a:schemeClr val="bg1"/>
                </a:solidFill>
              </a:rPr>
              <a:t>Scalability on </a:t>
            </a:r>
            <a:r>
              <a:rPr lang="en-CA" dirty="0" smtClean="0">
                <a:solidFill>
                  <a:schemeClr val="bg1"/>
                </a:solidFill>
              </a:rPr>
              <a:t>demand</a:t>
            </a:r>
          </a:p>
          <a:p>
            <a:pPr lvl="1"/>
            <a:r>
              <a:rPr lang="en-CA" dirty="0">
                <a:solidFill>
                  <a:schemeClr val="bg1"/>
                </a:solidFill>
              </a:rPr>
              <a:t>Load </a:t>
            </a:r>
            <a:r>
              <a:rPr lang="en-CA" dirty="0" smtClean="0">
                <a:solidFill>
                  <a:schemeClr val="bg1"/>
                </a:solidFill>
              </a:rPr>
              <a:t>balancers</a:t>
            </a:r>
          </a:p>
          <a:p>
            <a:pPr lvl="1"/>
            <a:r>
              <a:rPr lang="en-CA" dirty="0" smtClean="0">
                <a:solidFill>
                  <a:schemeClr val="bg1"/>
                </a:solidFill>
              </a:rPr>
              <a:t>Shared caches</a:t>
            </a:r>
            <a:endParaRPr lang="en-CA" dirty="0">
              <a:solidFill>
                <a:schemeClr val="bg1"/>
              </a:solidFill>
            </a:endParaRPr>
          </a:p>
          <a:p>
            <a:endParaRPr lang="en-CA" dirty="0">
              <a:solidFill>
                <a:schemeClr val="bg1"/>
              </a:solidFill>
            </a:endParaRPr>
          </a:p>
          <a:p>
            <a:endParaRPr lang="en-CA" dirty="0"/>
          </a:p>
        </p:txBody>
      </p:sp>
    </p:spTree>
    <p:extLst>
      <p:ext uri="{BB962C8B-B14F-4D97-AF65-F5344CB8AC3E}">
        <p14:creationId xmlns:p14="http://schemas.microsoft.com/office/powerpoint/2010/main" val="3387830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rPr>
              <a:t>Code on Demand (Optional)</a:t>
            </a:r>
            <a:endParaRPr lang="en-CA" b="1" dirty="0"/>
          </a:p>
        </p:txBody>
      </p:sp>
      <p:sp>
        <p:nvSpPr>
          <p:cNvPr id="3" name="Content Placeholder 2"/>
          <p:cNvSpPr>
            <a:spLocks noGrp="1"/>
          </p:cNvSpPr>
          <p:nvPr>
            <p:ph idx="1"/>
          </p:nvPr>
        </p:nvSpPr>
        <p:spPr/>
        <p:txBody>
          <a:bodyPr/>
          <a:lstStyle/>
          <a:p>
            <a:r>
              <a:rPr lang="en-CA" dirty="0">
                <a:solidFill>
                  <a:schemeClr val="bg1"/>
                </a:solidFill>
              </a:rPr>
              <a:t>Extension of client </a:t>
            </a:r>
            <a:r>
              <a:rPr lang="en-CA" dirty="0" smtClean="0">
                <a:solidFill>
                  <a:schemeClr val="bg1"/>
                </a:solidFill>
              </a:rPr>
              <a:t>functionality</a:t>
            </a:r>
          </a:p>
          <a:p>
            <a:r>
              <a:rPr lang="en-CA" dirty="0" smtClean="0">
                <a:solidFill>
                  <a:schemeClr val="bg1"/>
                </a:solidFill>
              </a:rPr>
              <a:t>Server returns executable scripts or compiled modules</a:t>
            </a:r>
          </a:p>
          <a:p>
            <a:r>
              <a:rPr lang="en-CA" dirty="0" smtClean="0">
                <a:solidFill>
                  <a:schemeClr val="bg1"/>
                </a:solidFill>
              </a:rPr>
              <a:t>Security concerns for clients and servers</a:t>
            </a:r>
            <a:endParaRPr lang="en-CA" dirty="0">
              <a:solidFill>
                <a:schemeClr val="bg1"/>
              </a:solidFill>
            </a:endParaRPr>
          </a:p>
          <a:p>
            <a:endParaRPr lang="en-CA" dirty="0"/>
          </a:p>
        </p:txBody>
      </p:sp>
    </p:spTree>
    <p:extLst>
      <p:ext uri="{BB962C8B-B14F-4D97-AF65-F5344CB8AC3E}">
        <p14:creationId xmlns:p14="http://schemas.microsoft.com/office/powerpoint/2010/main" val="34952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rPr>
              <a:t>Uniform Interface</a:t>
            </a:r>
            <a:endParaRPr lang="en-CA" b="1" dirty="0">
              <a:solidFill>
                <a:schemeClr val="bg1"/>
              </a:solidFill>
            </a:endParaRPr>
          </a:p>
        </p:txBody>
      </p:sp>
      <p:sp>
        <p:nvSpPr>
          <p:cNvPr id="3" name="Content Placeholder 2"/>
          <p:cNvSpPr>
            <a:spLocks noGrp="1"/>
          </p:cNvSpPr>
          <p:nvPr>
            <p:ph idx="1"/>
          </p:nvPr>
        </p:nvSpPr>
        <p:spPr/>
        <p:txBody>
          <a:bodyPr>
            <a:normAutofit/>
          </a:bodyPr>
          <a:lstStyle/>
          <a:p>
            <a:r>
              <a:rPr lang="en-CA" dirty="0" smtClean="0">
                <a:solidFill>
                  <a:schemeClr val="bg1"/>
                </a:solidFill>
              </a:rPr>
              <a:t>Resource Identification in Requests</a:t>
            </a:r>
          </a:p>
          <a:p>
            <a:pPr lvl="1"/>
            <a:r>
              <a:rPr lang="en-CA" dirty="0">
                <a:solidFill>
                  <a:schemeClr val="bg1"/>
                </a:solidFill>
              </a:rPr>
              <a:t>Decouple representation of data from </a:t>
            </a:r>
            <a:r>
              <a:rPr lang="en-CA" dirty="0" smtClean="0">
                <a:solidFill>
                  <a:schemeClr val="bg1"/>
                </a:solidFill>
              </a:rPr>
              <a:t>source</a:t>
            </a:r>
          </a:p>
          <a:p>
            <a:pPr lvl="1"/>
            <a:r>
              <a:rPr lang="en-CA" dirty="0" smtClean="0">
                <a:solidFill>
                  <a:schemeClr val="bg1"/>
                </a:solidFill>
              </a:rPr>
              <a:t>Decouple identification </a:t>
            </a:r>
            <a:r>
              <a:rPr lang="en-CA" dirty="0">
                <a:solidFill>
                  <a:schemeClr val="bg1"/>
                </a:solidFill>
              </a:rPr>
              <a:t>from </a:t>
            </a:r>
            <a:r>
              <a:rPr lang="en-CA" dirty="0" smtClean="0">
                <a:solidFill>
                  <a:schemeClr val="bg1"/>
                </a:solidFill>
              </a:rPr>
              <a:t>representations</a:t>
            </a:r>
          </a:p>
          <a:p>
            <a:r>
              <a:rPr lang="en-CA" dirty="0" smtClean="0">
                <a:solidFill>
                  <a:schemeClr val="bg1"/>
                </a:solidFill>
              </a:rPr>
              <a:t>Resource manipulation through representations</a:t>
            </a:r>
          </a:p>
          <a:p>
            <a:pPr lvl="1"/>
            <a:r>
              <a:rPr lang="en-CA" dirty="0" smtClean="0">
                <a:solidFill>
                  <a:schemeClr val="bg1"/>
                </a:solidFill>
              </a:rPr>
              <a:t>Representations contain all data needed to modify or delete the resource</a:t>
            </a:r>
          </a:p>
          <a:p>
            <a:r>
              <a:rPr lang="en-CA" dirty="0" smtClean="0">
                <a:solidFill>
                  <a:schemeClr val="bg1"/>
                </a:solidFill>
              </a:rPr>
              <a:t>Self-descriptive messages</a:t>
            </a:r>
          </a:p>
          <a:p>
            <a:pPr lvl="1"/>
            <a:r>
              <a:rPr lang="en-CA" dirty="0" smtClean="0">
                <a:solidFill>
                  <a:schemeClr val="bg1"/>
                </a:solidFill>
              </a:rPr>
              <a:t>All messages describe </a:t>
            </a:r>
            <a:r>
              <a:rPr lang="en-CA" i="1" dirty="0" smtClean="0">
                <a:solidFill>
                  <a:schemeClr val="bg1"/>
                </a:solidFill>
              </a:rPr>
              <a:t>how</a:t>
            </a:r>
            <a:r>
              <a:rPr lang="en-CA" dirty="0" smtClean="0">
                <a:solidFill>
                  <a:schemeClr val="bg1"/>
                </a:solidFill>
              </a:rPr>
              <a:t> to process itself </a:t>
            </a:r>
          </a:p>
          <a:p>
            <a:r>
              <a:rPr lang="en-CA" dirty="0" smtClean="0">
                <a:solidFill>
                  <a:schemeClr val="bg1"/>
                </a:solidFill>
              </a:rPr>
              <a:t>Hypermedia as the engine of application state (HATEOAS)</a:t>
            </a:r>
          </a:p>
          <a:p>
            <a:pPr lvl="1"/>
            <a:r>
              <a:rPr lang="en-CA" dirty="0" smtClean="0">
                <a:solidFill>
                  <a:schemeClr val="bg1"/>
                </a:solidFill>
              </a:rPr>
              <a:t>Resources contain hyperlinks to discover actions or related resources</a:t>
            </a:r>
            <a:endParaRPr lang="en-CA" dirty="0">
              <a:solidFill>
                <a:schemeClr val="bg1"/>
              </a:solidFill>
            </a:endParaRPr>
          </a:p>
        </p:txBody>
      </p:sp>
    </p:spTree>
    <p:extLst>
      <p:ext uri="{BB962C8B-B14F-4D97-AF65-F5344CB8AC3E}">
        <p14:creationId xmlns:p14="http://schemas.microsoft.com/office/powerpoint/2010/main" val="53455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Components of a RESTful API</a:t>
            </a:r>
            <a:endParaRPr lang="en-CA" b="1" dirty="0">
              <a:solidFill>
                <a:schemeClr val="bg1"/>
              </a:solidFill>
              <a:latin typeface="+mn-lt"/>
            </a:endParaRPr>
          </a:p>
        </p:txBody>
      </p:sp>
      <p:sp>
        <p:nvSpPr>
          <p:cNvPr id="5" name="Content Placeholder 2"/>
          <p:cNvSpPr>
            <a:spLocks noGrp="1"/>
          </p:cNvSpPr>
          <p:nvPr>
            <p:ph idx="1"/>
          </p:nvPr>
        </p:nvSpPr>
        <p:spPr>
          <a:xfrm>
            <a:off x="838200" y="1825625"/>
            <a:ext cx="10515600" cy="4351338"/>
          </a:xfrm>
        </p:spPr>
        <p:txBody>
          <a:bodyPr>
            <a:normAutofit/>
          </a:bodyPr>
          <a:lstStyle/>
          <a:p>
            <a:r>
              <a:rPr lang="en-CA" sz="4000" dirty="0" smtClean="0">
                <a:solidFill>
                  <a:schemeClr val="bg1"/>
                </a:solidFill>
              </a:rPr>
              <a:t>Resources</a:t>
            </a:r>
          </a:p>
          <a:p>
            <a:r>
              <a:rPr lang="en-CA" sz="4000" dirty="0" smtClean="0">
                <a:solidFill>
                  <a:schemeClr val="bg1"/>
                </a:solidFill>
              </a:rPr>
              <a:t>Operations (Paths &amp; Verbs)</a:t>
            </a:r>
          </a:p>
          <a:p>
            <a:r>
              <a:rPr lang="en-CA" sz="4000" dirty="0" smtClean="0">
                <a:solidFill>
                  <a:schemeClr val="bg1"/>
                </a:solidFill>
              </a:rPr>
              <a:t>Headers</a:t>
            </a:r>
          </a:p>
          <a:p>
            <a:r>
              <a:rPr lang="en-CA" sz="4000" dirty="0" smtClean="0">
                <a:solidFill>
                  <a:schemeClr val="bg1"/>
                </a:solidFill>
              </a:rPr>
              <a:t>Status Code</a:t>
            </a:r>
            <a:endParaRPr lang="en-CA" sz="4000" dirty="0">
              <a:solidFill>
                <a:schemeClr val="bg1"/>
              </a:solidFill>
            </a:endParaRPr>
          </a:p>
        </p:txBody>
      </p:sp>
    </p:spTree>
    <p:extLst>
      <p:ext uri="{BB962C8B-B14F-4D97-AF65-F5344CB8AC3E}">
        <p14:creationId xmlns:p14="http://schemas.microsoft.com/office/powerpoint/2010/main" val="2901506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Resource</a:t>
            </a:r>
            <a:endParaRPr lang="en-CA" b="1" dirty="0">
              <a:solidFill>
                <a:schemeClr val="bg1"/>
              </a:solidFill>
              <a:latin typeface="+mn-lt"/>
            </a:endParaRPr>
          </a:p>
        </p:txBody>
      </p:sp>
      <p:sp>
        <p:nvSpPr>
          <p:cNvPr id="5" name="Content Placeholder 2"/>
          <p:cNvSpPr>
            <a:spLocks noGrp="1"/>
          </p:cNvSpPr>
          <p:nvPr>
            <p:ph idx="1"/>
          </p:nvPr>
        </p:nvSpPr>
        <p:spPr>
          <a:xfrm>
            <a:off x="838200" y="1825625"/>
            <a:ext cx="10515600" cy="4351338"/>
          </a:xfrm>
        </p:spPr>
        <p:txBody>
          <a:bodyPr>
            <a:normAutofit/>
          </a:bodyPr>
          <a:lstStyle/>
          <a:p>
            <a:r>
              <a:rPr lang="en-CA" dirty="0">
                <a:solidFill>
                  <a:schemeClr val="bg1"/>
                </a:solidFill>
              </a:rPr>
              <a:t>A </a:t>
            </a:r>
            <a:r>
              <a:rPr lang="en-CA" b="1" dirty="0">
                <a:solidFill>
                  <a:schemeClr val="bg1"/>
                </a:solidFill>
              </a:rPr>
              <a:t>unit </a:t>
            </a:r>
            <a:r>
              <a:rPr lang="en-CA" b="1" dirty="0" smtClean="0">
                <a:solidFill>
                  <a:schemeClr val="bg1"/>
                </a:solidFill>
              </a:rPr>
              <a:t>of data,</a:t>
            </a:r>
            <a:r>
              <a:rPr lang="en-CA" dirty="0" smtClean="0">
                <a:solidFill>
                  <a:schemeClr val="bg1"/>
                </a:solidFill>
              </a:rPr>
              <a:t> </a:t>
            </a:r>
            <a:r>
              <a:rPr lang="en-CA" b="1" dirty="0" smtClean="0">
                <a:solidFill>
                  <a:schemeClr val="bg1"/>
                </a:solidFill>
              </a:rPr>
              <a:t>many units of data, </a:t>
            </a:r>
            <a:r>
              <a:rPr lang="en-CA" dirty="0" smtClean="0">
                <a:solidFill>
                  <a:schemeClr val="bg1"/>
                </a:solidFill>
              </a:rPr>
              <a:t>or a </a:t>
            </a:r>
            <a:r>
              <a:rPr lang="en-CA" b="1" dirty="0" smtClean="0">
                <a:solidFill>
                  <a:schemeClr val="bg1"/>
                </a:solidFill>
              </a:rPr>
              <a:t>use case</a:t>
            </a:r>
            <a:endParaRPr lang="en-CA" b="1" dirty="0">
              <a:solidFill>
                <a:schemeClr val="bg1"/>
              </a:solidFill>
            </a:endParaRPr>
          </a:p>
          <a:p>
            <a:pPr lvl="1"/>
            <a:r>
              <a:rPr lang="en-CA" dirty="0" smtClean="0">
                <a:solidFill>
                  <a:schemeClr val="bg1"/>
                </a:solidFill>
              </a:rPr>
              <a:t>One unit: </a:t>
            </a:r>
            <a:r>
              <a:rPr lang="en-CA" i="1" dirty="0" smtClean="0">
                <a:solidFill>
                  <a:schemeClr val="bg1"/>
                </a:solidFill>
              </a:rPr>
              <a:t>Entity</a:t>
            </a:r>
          </a:p>
          <a:p>
            <a:pPr lvl="1"/>
            <a:r>
              <a:rPr lang="en-CA" dirty="0" smtClean="0">
                <a:solidFill>
                  <a:schemeClr val="bg1"/>
                </a:solidFill>
              </a:rPr>
              <a:t>Many units</a:t>
            </a:r>
            <a:r>
              <a:rPr lang="en-CA" i="1" dirty="0" smtClean="0">
                <a:solidFill>
                  <a:schemeClr val="bg1"/>
                </a:solidFill>
              </a:rPr>
              <a:t>: Collection</a:t>
            </a:r>
          </a:p>
          <a:p>
            <a:pPr lvl="1"/>
            <a:r>
              <a:rPr lang="en-CA" dirty="0" smtClean="0">
                <a:solidFill>
                  <a:schemeClr val="bg1"/>
                </a:solidFill>
              </a:rPr>
              <a:t>Use case: </a:t>
            </a:r>
            <a:r>
              <a:rPr lang="en-CA" i="1" dirty="0" smtClean="0">
                <a:solidFill>
                  <a:schemeClr val="bg1"/>
                </a:solidFill>
              </a:rPr>
              <a:t>Action</a:t>
            </a:r>
            <a:endParaRPr lang="en-CA" dirty="0" smtClean="0">
              <a:solidFill>
                <a:schemeClr val="bg1"/>
              </a:solidFill>
            </a:endParaRPr>
          </a:p>
          <a:p>
            <a:r>
              <a:rPr lang="en-CA" dirty="0" smtClean="0">
                <a:solidFill>
                  <a:schemeClr val="bg1"/>
                </a:solidFill>
              </a:rPr>
              <a:t>Shared via </a:t>
            </a:r>
            <a:r>
              <a:rPr lang="en-CA" b="1" dirty="0" smtClean="0">
                <a:solidFill>
                  <a:schemeClr val="bg1"/>
                </a:solidFill>
              </a:rPr>
              <a:t>representations</a:t>
            </a:r>
          </a:p>
          <a:p>
            <a:pPr lvl="1"/>
            <a:r>
              <a:rPr lang="en-CA" dirty="0" smtClean="0">
                <a:solidFill>
                  <a:schemeClr val="bg1"/>
                </a:solidFill>
              </a:rPr>
              <a:t>Abstracts </a:t>
            </a:r>
            <a:r>
              <a:rPr lang="en-CA" dirty="0">
                <a:solidFill>
                  <a:schemeClr val="bg1"/>
                </a:solidFill>
              </a:rPr>
              <a:t>client/server internal </a:t>
            </a:r>
            <a:r>
              <a:rPr lang="en-CA" dirty="0" smtClean="0">
                <a:solidFill>
                  <a:schemeClr val="bg1"/>
                </a:solidFill>
              </a:rPr>
              <a:t>representations</a:t>
            </a:r>
          </a:p>
          <a:p>
            <a:pPr lvl="1"/>
            <a:r>
              <a:rPr lang="en-CA" dirty="0" smtClean="0">
                <a:solidFill>
                  <a:schemeClr val="bg1"/>
                </a:solidFill>
              </a:rPr>
              <a:t>Can have multiple representations of one resource</a:t>
            </a:r>
            <a:endParaRPr lang="en-CA" dirty="0">
              <a:solidFill>
                <a:schemeClr val="bg1"/>
              </a:solidFill>
            </a:endParaRPr>
          </a:p>
          <a:p>
            <a:pPr lvl="1"/>
            <a:r>
              <a:rPr lang="en-CA" dirty="0" smtClean="0">
                <a:solidFill>
                  <a:schemeClr val="bg1"/>
                </a:solidFill>
              </a:rPr>
              <a:t>Follows </a:t>
            </a:r>
            <a:r>
              <a:rPr lang="en-CA" dirty="0">
                <a:solidFill>
                  <a:schemeClr val="bg1"/>
                </a:solidFill>
              </a:rPr>
              <a:t>web-friendly </a:t>
            </a:r>
            <a:r>
              <a:rPr lang="en-CA" dirty="0" smtClean="0">
                <a:solidFill>
                  <a:schemeClr val="bg1"/>
                </a:solidFill>
              </a:rPr>
              <a:t>formats/standards</a:t>
            </a:r>
            <a:endParaRPr lang="en-CA" dirty="0">
              <a:solidFill>
                <a:schemeClr val="bg1"/>
              </a:solidFill>
            </a:endParaRPr>
          </a:p>
          <a:p>
            <a:pPr lvl="2"/>
            <a:r>
              <a:rPr lang="en-CA" dirty="0">
                <a:solidFill>
                  <a:schemeClr val="bg1"/>
                </a:solidFill>
              </a:rPr>
              <a:t>JSON, XML, CSV, etc.</a:t>
            </a:r>
          </a:p>
          <a:p>
            <a:pPr lvl="1"/>
            <a:r>
              <a:rPr lang="en-CA" dirty="0" smtClean="0">
                <a:solidFill>
                  <a:schemeClr val="bg1"/>
                </a:solidFill>
              </a:rPr>
              <a:t>May </a:t>
            </a:r>
            <a:r>
              <a:rPr lang="en-CA" dirty="0">
                <a:solidFill>
                  <a:schemeClr val="bg1"/>
                </a:solidFill>
              </a:rPr>
              <a:t>contain links to additional resources/actions (HATEOAS</a:t>
            </a:r>
            <a:r>
              <a:rPr lang="en-CA" dirty="0" smtClean="0">
                <a:solidFill>
                  <a:schemeClr val="bg1"/>
                </a:solidFill>
              </a:rPr>
              <a:t>)</a:t>
            </a:r>
            <a:endParaRPr lang="en-CA" dirty="0">
              <a:solidFill>
                <a:schemeClr val="bg1"/>
              </a:solidFill>
            </a:endParaRPr>
          </a:p>
        </p:txBody>
      </p:sp>
    </p:spTree>
    <p:extLst>
      <p:ext uri="{BB962C8B-B14F-4D97-AF65-F5344CB8AC3E}">
        <p14:creationId xmlns:p14="http://schemas.microsoft.com/office/powerpoint/2010/main" val="2467528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Resource – GitHub &amp; DPD Examples </a:t>
            </a:r>
            <a:endParaRPr lang="en-CA" b="1" dirty="0">
              <a:solidFill>
                <a:schemeClr val="bg1"/>
              </a:solidFill>
              <a:latin typeface="+mn-lt"/>
            </a:endParaRPr>
          </a:p>
        </p:txBody>
      </p:sp>
      <p:pic>
        <p:nvPicPr>
          <p:cNvPr id="4" name="Content Placeholder 3"/>
          <p:cNvPicPr>
            <a:picLocks noGrp="1" noChangeAspect="1"/>
          </p:cNvPicPr>
          <p:nvPr>
            <p:ph idx="1"/>
          </p:nvPr>
        </p:nvPicPr>
        <p:blipFill>
          <a:blip r:embed="rId3"/>
          <a:stretch>
            <a:fillRect/>
          </a:stretch>
        </p:blipFill>
        <p:spPr>
          <a:xfrm>
            <a:off x="2207206" y="1825625"/>
            <a:ext cx="7777588" cy="4351338"/>
          </a:xfrm>
          <a:prstGeom prst="rect">
            <a:avLst/>
          </a:prstGeom>
        </p:spPr>
      </p:pic>
    </p:spTree>
    <p:extLst>
      <p:ext uri="{BB962C8B-B14F-4D97-AF65-F5344CB8AC3E}">
        <p14:creationId xmlns:p14="http://schemas.microsoft.com/office/powerpoint/2010/main" val="1542222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Paths</a:t>
            </a:r>
            <a:endParaRPr lang="en-CA" b="1" dirty="0">
              <a:solidFill>
                <a:schemeClr val="bg1"/>
              </a:solidFill>
              <a:latin typeface="+mn-lt"/>
            </a:endParaRPr>
          </a:p>
        </p:txBody>
      </p:sp>
      <p:sp>
        <p:nvSpPr>
          <p:cNvPr id="3" name="Content Placeholder 2"/>
          <p:cNvSpPr>
            <a:spLocks noGrp="1"/>
          </p:cNvSpPr>
          <p:nvPr>
            <p:ph idx="1"/>
          </p:nvPr>
        </p:nvSpPr>
        <p:spPr/>
        <p:txBody>
          <a:bodyPr>
            <a:noAutofit/>
          </a:bodyPr>
          <a:lstStyle/>
          <a:p>
            <a:r>
              <a:rPr lang="en-CA" dirty="0" smtClean="0">
                <a:solidFill>
                  <a:schemeClr val="bg1"/>
                </a:solidFill>
              </a:rPr>
              <a:t>Used </a:t>
            </a:r>
            <a:r>
              <a:rPr lang="en-CA" dirty="0">
                <a:solidFill>
                  <a:schemeClr val="bg1"/>
                </a:solidFill>
              </a:rPr>
              <a:t>to target </a:t>
            </a:r>
            <a:r>
              <a:rPr lang="en-CA" dirty="0" smtClean="0">
                <a:solidFill>
                  <a:schemeClr val="bg1"/>
                </a:solidFill>
              </a:rPr>
              <a:t>a resource</a:t>
            </a:r>
          </a:p>
          <a:p>
            <a:r>
              <a:rPr lang="en-CA" dirty="0" smtClean="0">
                <a:solidFill>
                  <a:schemeClr val="bg1"/>
                </a:solidFill>
              </a:rPr>
              <a:t>Part of the URL</a:t>
            </a:r>
          </a:p>
          <a:p>
            <a:r>
              <a:rPr lang="en-CA" dirty="0" smtClean="0">
                <a:solidFill>
                  <a:schemeClr val="bg1"/>
                </a:solidFill>
              </a:rPr>
              <a:t>Occurs after the base URI</a:t>
            </a:r>
          </a:p>
          <a:p>
            <a:r>
              <a:rPr lang="en-CA" dirty="0" smtClean="0">
                <a:solidFill>
                  <a:schemeClr val="bg1"/>
                </a:solidFill>
              </a:rPr>
              <a:t>Can contain query parameters</a:t>
            </a:r>
          </a:p>
          <a:p>
            <a:endParaRPr lang="en-CA" dirty="0" smtClean="0">
              <a:solidFill>
                <a:schemeClr val="bg1"/>
              </a:solidFill>
              <a:latin typeface="Georgia" panose="02040502050405020303" pitchFamily="18" charset="0"/>
            </a:endParaRPr>
          </a:p>
          <a:p>
            <a:pPr marL="0" indent="0">
              <a:buNone/>
            </a:pPr>
            <a:r>
              <a:rPr lang="en-CA" sz="2000" dirty="0" smtClean="0">
                <a:solidFill>
                  <a:schemeClr val="bg1"/>
                </a:solidFill>
                <a:latin typeface="Georgia" panose="02040502050405020303" pitchFamily="18" charset="0"/>
              </a:rPr>
              <a:t>[&lt;</a:t>
            </a:r>
            <a:r>
              <a:rPr lang="en-CA" sz="2000" dirty="0">
                <a:solidFill>
                  <a:schemeClr val="bg1"/>
                </a:solidFill>
                <a:latin typeface="Georgia" panose="02040502050405020303" pitchFamily="18" charset="0"/>
              </a:rPr>
              <a:t>protocol&gt;://]&lt;host-name&gt;[:&lt;port&gt;][&lt;base-</a:t>
            </a:r>
            <a:r>
              <a:rPr lang="en-CA" sz="2000" dirty="0" err="1">
                <a:solidFill>
                  <a:schemeClr val="bg1"/>
                </a:solidFill>
                <a:latin typeface="Georgia" panose="02040502050405020303" pitchFamily="18" charset="0"/>
              </a:rPr>
              <a:t>uri</a:t>
            </a:r>
            <a:r>
              <a:rPr lang="en-CA" sz="2000" dirty="0" smtClean="0">
                <a:solidFill>
                  <a:schemeClr val="bg1"/>
                </a:solidFill>
                <a:latin typeface="Georgia" panose="02040502050405020303" pitchFamily="18" charset="0"/>
              </a:rPr>
              <a:t>&gt;]&lt;path&gt;[?&lt;</a:t>
            </a:r>
            <a:r>
              <a:rPr lang="en-CA" sz="2000" dirty="0">
                <a:solidFill>
                  <a:schemeClr val="bg1"/>
                </a:solidFill>
                <a:latin typeface="Georgia" panose="02040502050405020303" pitchFamily="18" charset="0"/>
              </a:rPr>
              <a:t>query-</a:t>
            </a:r>
            <a:r>
              <a:rPr lang="en-CA" sz="2000" dirty="0" err="1">
                <a:solidFill>
                  <a:schemeClr val="bg1"/>
                </a:solidFill>
                <a:latin typeface="Georgia" panose="02040502050405020303" pitchFamily="18" charset="0"/>
              </a:rPr>
              <a:t>params</a:t>
            </a:r>
            <a:r>
              <a:rPr lang="en-CA" sz="2000" dirty="0" smtClean="0">
                <a:solidFill>
                  <a:schemeClr val="bg1"/>
                </a:solidFill>
                <a:latin typeface="Georgia" panose="02040502050405020303" pitchFamily="18" charset="0"/>
              </a:rPr>
              <a:t>&gt;] </a:t>
            </a:r>
            <a:r>
              <a:rPr lang="en-CA" dirty="0" smtClean="0">
                <a:solidFill>
                  <a:schemeClr val="bg1"/>
                </a:solidFill>
                <a:latin typeface="Georgia" panose="02040502050405020303" pitchFamily="18" charset="0"/>
              </a:rPr>
              <a:t>https</a:t>
            </a:r>
            <a:r>
              <a:rPr lang="en-CA" dirty="0">
                <a:solidFill>
                  <a:schemeClr val="bg1"/>
                </a:solidFill>
                <a:latin typeface="Georgia" panose="02040502050405020303" pitchFamily="18" charset="0"/>
              </a:rPr>
              <a:t>://</a:t>
            </a:r>
            <a:r>
              <a:rPr lang="en-CA" dirty="0" smtClean="0">
                <a:solidFill>
                  <a:schemeClr val="bg1"/>
                </a:solidFill>
                <a:latin typeface="Georgia" panose="02040502050405020303" pitchFamily="18" charset="0"/>
              </a:rPr>
              <a:t>my-service.com/api/v2/countries?commonwealth=true</a:t>
            </a:r>
            <a:endParaRPr lang="en-CA" dirty="0">
              <a:solidFill>
                <a:schemeClr val="bg1"/>
              </a:solidFill>
              <a:latin typeface="Georgia" panose="02040502050405020303" pitchFamily="18" charset="0"/>
            </a:endParaRPr>
          </a:p>
        </p:txBody>
      </p:sp>
    </p:spTree>
    <p:extLst>
      <p:ext uri="{BB962C8B-B14F-4D97-AF65-F5344CB8AC3E}">
        <p14:creationId xmlns:p14="http://schemas.microsoft.com/office/powerpoint/2010/main" val="4152376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Paths – Football Team Example</a:t>
            </a:r>
            <a:endParaRPr lang="en-CA" b="1" dirty="0">
              <a:solidFill>
                <a:schemeClr val="bg1"/>
              </a:solidFill>
              <a:latin typeface="+mn-lt"/>
            </a:endParaRPr>
          </a:p>
        </p:txBody>
      </p:sp>
      <p:sp>
        <p:nvSpPr>
          <p:cNvPr id="6" name="Content Placeholder 5"/>
          <p:cNvSpPr>
            <a:spLocks noGrp="1"/>
          </p:cNvSpPr>
          <p:nvPr>
            <p:ph idx="1"/>
          </p:nvPr>
        </p:nvSpPr>
        <p:spPr>
          <a:xfrm>
            <a:off x="838200" y="1825625"/>
            <a:ext cx="10515600" cy="4626794"/>
          </a:xfrm>
        </p:spPr>
        <p:txBody>
          <a:bodyPr>
            <a:normAutofit fontScale="92500" lnSpcReduction="10000"/>
          </a:bodyPr>
          <a:lstStyle/>
          <a:p>
            <a:pPr marL="285750" indent="-285750"/>
            <a:r>
              <a:rPr lang="en-CA" dirty="0">
                <a:solidFill>
                  <a:schemeClr val="bg1"/>
                </a:solidFill>
              </a:rPr>
              <a:t>Target </a:t>
            </a:r>
            <a:r>
              <a:rPr lang="en-CA" dirty="0" smtClean="0">
                <a:solidFill>
                  <a:schemeClr val="bg1"/>
                </a:solidFill>
              </a:rPr>
              <a:t>a collection resource</a:t>
            </a:r>
            <a:endParaRPr lang="en-CA" sz="2000" dirty="0" smtClean="0">
              <a:solidFill>
                <a:schemeClr val="bg1"/>
              </a:solidFill>
            </a:endParaRPr>
          </a:p>
          <a:p>
            <a:pPr marL="742950" lvl="1" indent="-285750"/>
            <a:r>
              <a:rPr lang="en-CA" dirty="0" smtClean="0">
                <a:solidFill>
                  <a:schemeClr val="bg1"/>
                </a:solidFill>
                <a:latin typeface="Go Mono" panose="02060609050000000000" pitchFamily="49" charset="0"/>
              </a:rPr>
              <a:t>/teams</a:t>
            </a:r>
          </a:p>
          <a:p>
            <a:pPr marL="285750" indent="-285750"/>
            <a:r>
              <a:rPr lang="en-CA" dirty="0" smtClean="0">
                <a:solidFill>
                  <a:schemeClr val="bg1"/>
                </a:solidFill>
              </a:rPr>
              <a:t>Target </a:t>
            </a:r>
            <a:r>
              <a:rPr lang="en-CA" dirty="0">
                <a:solidFill>
                  <a:schemeClr val="bg1"/>
                </a:solidFill>
              </a:rPr>
              <a:t>a </a:t>
            </a:r>
            <a:r>
              <a:rPr lang="en-CA" dirty="0" smtClean="0">
                <a:solidFill>
                  <a:schemeClr val="bg1"/>
                </a:solidFill>
              </a:rPr>
              <a:t>single entity resource</a:t>
            </a:r>
            <a:endParaRPr lang="en-CA" dirty="0">
              <a:solidFill>
                <a:schemeClr val="bg1"/>
              </a:solidFill>
            </a:endParaRPr>
          </a:p>
          <a:p>
            <a:pPr marL="742950" lvl="1" indent="-285750"/>
            <a:r>
              <a:rPr lang="en-CA" dirty="0" smtClean="0">
                <a:solidFill>
                  <a:schemeClr val="bg1"/>
                </a:solidFill>
                <a:latin typeface="Go Mono" panose="02060609050000000000" pitchFamily="49" charset="0"/>
              </a:rPr>
              <a:t>/teams/:</a:t>
            </a:r>
            <a:r>
              <a:rPr lang="en-CA" dirty="0">
                <a:solidFill>
                  <a:schemeClr val="bg1"/>
                </a:solidFill>
                <a:latin typeface="Go Mono" panose="02060609050000000000" pitchFamily="49" charset="0"/>
              </a:rPr>
              <a:t>id</a:t>
            </a:r>
          </a:p>
          <a:p>
            <a:pPr marL="742950" lvl="1" indent="-285750"/>
            <a:r>
              <a:rPr lang="en-CA" dirty="0" smtClean="0">
                <a:solidFill>
                  <a:schemeClr val="bg1"/>
                </a:solidFill>
                <a:latin typeface="Go Mono" panose="02060609050000000000" pitchFamily="49" charset="0"/>
              </a:rPr>
              <a:t>/teams/1</a:t>
            </a:r>
            <a:endParaRPr lang="en-CA" dirty="0">
              <a:solidFill>
                <a:schemeClr val="bg1"/>
              </a:solidFill>
              <a:latin typeface="Go Mono" panose="02060609050000000000" pitchFamily="49" charset="0"/>
            </a:endParaRPr>
          </a:p>
          <a:p>
            <a:pPr marL="285750" indent="-285750"/>
            <a:r>
              <a:rPr lang="en-CA" dirty="0">
                <a:solidFill>
                  <a:schemeClr val="bg1"/>
                </a:solidFill>
              </a:rPr>
              <a:t>Target </a:t>
            </a:r>
            <a:r>
              <a:rPr lang="en-CA" dirty="0" smtClean="0">
                <a:solidFill>
                  <a:schemeClr val="bg1"/>
                </a:solidFill>
              </a:rPr>
              <a:t>resources </a:t>
            </a:r>
            <a:r>
              <a:rPr lang="en-CA" dirty="0">
                <a:solidFill>
                  <a:schemeClr val="bg1"/>
                </a:solidFill>
              </a:rPr>
              <a:t>based on relations to other </a:t>
            </a:r>
            <a:r>
              <a:rPr lang="en-CA" dirty="0" smtClean="0">
                <a:solidFill>
                  <a:schemeClr val="bg1"/>
                </a:solidFill>
              </a:rPr>
              <a:t>resources</a:t>
            </a:r>
            <a:endParaRPr lang="en-CA" dirty="0">
              <a:solidFill>
                <a:schemeClr val="bg1"/>
              </a:solidFill>
            </a:endParaRPr>
          </a:p>
          <a:p>
            <a:pPr marL="742950" lvl="1" indent="-285750"/>
            <a:r>
              <a:rPr lang="en-CA" dirty="0" smtClean="0">
                <a:solidFill>
                  <a:schemeClr val="bg1"/>
                </a:solidFill>
                <a:latin typeface="Go Mono" panose="02060609050000000000" pitchFamily="49" charset="0"/>
              </a:rPr>
              <a:t>/teams/1/players</a:t>
            </a:r>
            <a:endParaRPr lang="en-CA" dirty="0">
              <a:solidFill>
                <a:schemeClr val="bg1"/>
              </a:solidFill>
              <a:latin typeface="Go Mono" panose="02060609050000000000" pitchFamily="49" charset="0"/>
            </a:endParaRPr>
          </a:p>
          <a:p>
            <a:pPr marL="742950" lvl="1" indent="-285750"/>
            <a:r>
              <a:rPr lang="en-CA" dirty="0" smtClean="0">
                <a:solidFill>
                  <a:schemeClr val="bg1"/>
                </a:solidFill>
                <a:latin typeface="Go Mono" panose="02060609050000000000" pitchFamily="49" charset="0"/>
              </a:rPr>
              <a:t>/players/2/teams</a:t>
            </a:r>
            <a:endParaRPr lang="en-CA" dirty="0">
              <a:solidFill>
                <a:schemeClr val="bg1"/>
              </a:solidFill>
              <a:latin typeface="Go Mono" panose="02060609050000000000" pitchFamily="49" charset="0"/>
            </a:endParaRPr>
          </a:p>
          <a:p>
            <a:pPr marL="285750" indent="-285750"/>
            <a:r>
              <a:rPr lang="en-CA" dirty="0" smtClean="0">
                <a:solidFill>
                  <a:schemeClr val="bg1"/>
                </a:solidFill>
              </a:rPr>
              <a:t>Target resources based on a filter</a:t>
            </a:r>
          </a:p>
          <a:p>
            <a:pPr marL="742950" lvl="1" indent="-285750"/>
            <a:r>
              <a:rPr lang="en-CA" dirty="0" smtClean="0">
                <a:solidFill>
                  <a:schemeClr val="bg1"/>
                </a:solidFill>
                <a:latin typeface="Go Mono" panose="02060609050000000000" pitchFamily="49" charset="0"/>
              </a:rPr>
              <a:t>/teams/1/</a:t>
            </a:r>
            <a:r>
              <a:rPr lang="en-CA" dirty="0" err="1" smtClean="0">
                <a:solidFill>
                  <a:schemeClr val="bg1"/>
                </a:solidFill>
                <a:latin typeface="Go Mono" panose="02060609050000000000" pitchFamily="49" charset="0"/>
              </a:rPr>
              <a:t>players?onlyQuarterbacks</a:t>
            </a:r>
            <a:r>
              <a:rPr lang="en-CA" dirty="0" smtClean="0">
                <a:solidFill>
                  <a:schemeClr val="bg1"/>
                </a:solidFill>
                <a:latin typeface="Go Mono" panose="02060609050000000000" pitchFamily="49" charset="0"/>
              </a:rPr>
              <a:t>=t</a:t>
            </a:r>
          </a:p>
          <a:p>
            <a:pPr marL="285750" indent="-285750"/>
            <a:r>
              <a:rPr lang="en-CA" dirty="0" smtClean="0">
                <a:solidFill>
                  <a:schemeClr val="bg1"/>
                </a:solidFill>
              </a:rPr>
              <a:t>Target an action resource</a:t>
            </a:r>
          </a:p>
          <a:p>
            <a:pPr marL="742950" lvl="1" indent="-285750"/>
            <a:r>
              <a:rPr lang="en-CA" dirty="0" smtClean="0">
                <a:solidFill>
                  <a:schemeClr val="bg1"/>
                </a:solidFill>
                <a:latin typeface="Go Mono" panose="02060609050000000000" pitchFamily="49" charset="0"/>
              </a:rPr>
              <a:t>/players/2/retire</a:t>
            </a:r>
          </a:p>
          <a:p>
            <a:pPr marL="742950" lvl="1" indent="-285750"/>
            <a:endParaRPr lang="en-CA" dirty="0" smtClean="0">
              <a:solidFill>
                <a:schemeClr val="bg1"/>
              </a:solidFill>
            </a:endParaRPr>
          </a:p>
          <a:p>
            <a:endParaRPr lang="en-CA" dirty="0"/>
          </a:p>
        </p:txBody>
      </p:sp>
    </p:spTree>
    <p:extLst>
      <p:ext uri="{BB962C8B-B14F-4D97-AF65-F5344CB8AC3E}">
        <p14:creationId xmlns:p14="http://schemas.microsoft.com/office/powerpoint/2010/main" val="2312659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smtClean="0">
                <a:solidFill>
                  <a:schemeClr val="bg1"/>
                </a:solidFill>
              </a:rPr>
              <a:t>Day 1 - Overview</a:t>
            </a:r>
          </a:p>
          <a:p>
            <a:pPr lvl="1"/>
            <a:r>
              <a:rPr lang="en-CA" dirty="0" smtClean="0">
                <a:solidFill>
                  <a:schemeClr val="bg1"/>
                </a:solidFill>
              </a:rPr>
              <a:t>APIs</a:t>
            </a:r>
          </a:p>
          <a:p>
            <a:pPr lvl="1"/>
            <a:r>
              <a:rPr lang="en-CA" dirty="0" err="1" smtClean="0">
                <a:solidFill>
                  <a:schemeClr val="bg1"/>
                </a:solidFill>
              </a:rPr>
              <a:t>Microservices</a:t>
            </a:r>
            <a:endParaRPr lang="en-CA" dirty="0" smtClean="0">
              <a:solidFill>
                <a:schemeClr val="bg1"/>
              </a:solidFill>
            </a:endParaRPr>
          </a:p>
          <a:p>
            <a:pPr lvl="1"/>
            <a:r>
              <a:rPr lang="en-CA" dirty="0" smtClean="0">
                <a:solidFill>
                  <a:schemeClr val="bg1"/>
                </a:solidFill>
              </a:rPr>
              <a:t>API Store</a:t>
            </a:r>
          </a:p>
          <a:p>
            <a:r>
              <a:rPr lang="en-CA" dirty="0" smtClean="0">
                <a:solidFill>
                  <a:schemeClr val="bg1"/>
                </a:solidFill>
              </a:rPr>
              <a:t>Day 2 - Deep dive</a:t>
            </a:r>
          </a:p>
          <a:p>
            <a:pPr lvl="1"/>
            <a:r>
              <a:rPr lang="en-CA" dirty="0" smtClean="0">
                <a:solidFill>
                  <a:schemeClr val="bg1"/>
                </a:solidFill>
              </a:rPr>
              <a:t>REST architecture </a:t>
            </a:r>
            <a:r>
              <a:rPr lang="en-CA" dirty="0" err="1" smtClean="0">
                <a:solidFill>
                  <a:schemeClr val="bg1"/>
                </a:solidFill>
              </a:rPr>
              <a:t>contraints</a:t>
            </a:r>
            <a:endParaRPr lang="en-CA" dirty="0" smtClean="0">
              <a:solidFill>
                <a:schemeClr val="bg1"/>
              </a:solidFill>
            </a:endParaRPr>
          </a:p>
          <a:p>
            <a:pPr lvl="1"/>
            <a:r>
              <a:rPr lang="en-CA" dirty="0" smtClean="0">
                <a:solidFill>
                  <a:schemeClr val="bg1"/>
                </a:solidFill>
              </a:rPr>
              <a:t>RESTful API components</a:t>
            </a:r>
          </a:p>
          <a:p>
            <a:pPr lvl="1"/>
            <a:r>
              <a:rPr lang="en-CA" dirty="0" err="1" smtClean="0">
                <a:solidFill>
                  <a:schemeClr val="bg1"/>
                </a:solidFill>
              </a:rPr>
              <a:t>OpenAPI</a:t>
            </a:r>
            <a:endParaRPr lang="en-CA" dirty="0" smtClean="0">
              <a:solidFill>
                <a:schemeClr val="bg1"/>
              </a:solidFill>
            </a:endParaRPr>
          </a:p>
          <a:p>
            <a:pPr lvl="1"/>
            <a:r>
              <a:rPr lang="en-CA" dirty="0" smtClean="0">
                <a:solidFill>
                  <a:schemeClr val="bg1"/>
                </a:solidFill>
              </a:rPr>
              <a:t>Security</a:t>
            </a:r>
          </a:p>
          <a:p>
            <a:pPr lvl="1"/>
            <a:r>
              <a:rPr lang="en-CA" dirty="0" smtClean="0">
                <a:solidFill>
                  <a:schemeClr val="bg1"/>
                </a:solidFill>
              </a:rPr>
              <a:t>Frameworks</a:t>
            </a:r>
          </a:p>
          <a:p>
            <a:pPr lvl="1"/>
            <a:endParaRPr lang="en-CA" dirty="0" smtClean="0">
              <a:solidFill>
                <a:schemeClr val="bg1"/>
              </a:solidFill>
            </a:endParaRPr>
          </a:p>
          <a:p>
            <a:endParaRPr lang="en-CA" dirty="0" smtClean="0">
              <a:solidFill>
                <a:schemeClr val="bg1"/>
              </a:solidFill>
            </a:endParaRPr>
          </a:p>
          <a:p>
            <a:endParaRPr lang="en-CA" dirty="0">
              <a:solidFill>
                <a:schemeClr val="bg1"/>
              </a:solidFill>
            </a:endParaRPr>
          </a:p>
        </p:txBody>
      </p:sp>
      <p:sp>
        <p:nvSpPr>
          <p:cNvPr id="2" name="Title 1"/>
          <p:cNvSpPr>
            <a:spLocks noGrp="1"/>
          </p:cNvSpPr>
          <p:nvPr>
            <p:ph type="title"/>
          </p:nvPr>
        </p:nvSpPr>
        <p:spPr>
          <a:xfrm>
            <a:off x="838200" y="365125"/>
            <a:ext cx="10515600" cy="1325563"/>
          </a:xfrm>
        </p:spPr>
        <p:txBody>
          <a:bodyPr/>
          <a:lstStyle/>
          <a:p>
            <a:r>
              <a:rPr lang="en-CA" b="1" dirty="0" smtClean="0">
                <a:solidFill>
                  <a:schemeClr val="bg1"/>
                </a:solidFill>
                <a:latin typeface="+mn-lt"/>
              </a:rPr>
              <a:t>Agenda</a:t>
            </a:r>
            <a:endParaRPr lang="en-CA" b="1" dirty="0">
              <a:solidFill>
                <a:schemeClr val="bg1"/>
              </a:solidFill>
              <a:latin typeface="+mn-lt"/>
            </a:endParaRPr>
          </a:p>
        </p:txBody>
      </p:sp>
    </p:spTree>
    <p:extLst>
      <p:ext uri="{BB962C8B-B14F-4D97-AF65-F5344CB8AC3E}">
        <p14:creationId xmlns:p14="http://schemas.microsoft.com/office/powerpoint/2010/main" val="536347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Verbs</a:t>
            </a:r>
            <a:endParaRPr lang="en-CA" b="1" dirty="0">
              <a:solidFill>
                <a:schemeClr val="bg1"/>
              </a:solidFill>
              <a:latin typeface="+mn-lt"/>
            </a:endParaRPr>
          </a:p>
        </p:txBody>
      </p:sp>
      <p:sp>
        <p:nvSpPr>
          <p:cNvPr id="6" name="Content Placeholder 5"/>
          <p:cNvSpPr>
            <a:spLocks noGrp="1"/>
          </p:cNvSpPr>
          <p:nvPr>
            <p:ph idx="1"/>
          </p:nvPr>
        </p:nvSpPr>
        <p:spPr>
          <a:xfrm>
            <a:off x="838200" y="1825625"/>
            <a:ext cx="10515600" cy="4626794"/>
          </a:xfrm>
        </p:spPr>
        <p:txBody>
          <a:bodyPr>
            <a:normAutofit/>
          </a:bodyPr>
          <a:lstStyle/>
          <a:p>
            <a:r>
              <a:rPr lang="en-CA" dirty="0" smtClean="0">
                <a:solidFill>
                  <a:schemeClr val="bg1"/>
                </a:solidFill>
              </a:rPr>
              <a:t>Used to specify the intended </a:t>
            </a:r>
            <a:r>
              <a:rPr lang="en-CA" b="1" dirty="0" smtClean="0">
                <a:solidFill>
                  <a:schemeClr val="bg1"/>
                </a:solidFill>
              </a:rPr>
              <a:t>action</a:t>
            </a:r>
            <a:r>
              <a:rPr lang="en-CA" dirty="0" smtClean="0">
                <a:solidFill>
                  <a:schemeClr val="bg1"/>
                </a:solidFill>
              </a:rPr>
              <a:t> on the resource</a:t>
            </a:r>
          </a:p>
          <a:p>
            <a:pPr lvl="1"/>
            <a:r>
              <a:rPr lang="en-CA" dirty="0" smtClean="0">
                <a:solidFill>
                  <a:schemeClr val="bg1"/>
                </a:solidFill>
              </a:rPr>
              <a:t>Retrieve/update/delete…</a:t>
            </a:r>
          </a:p>
          <a:p>
            <a:r>
              <a:rPr lang="en-CA" dirty="0" smtClean="0">
                <a:solidFill>
                  <a:schemeClr val="bg1"/>
                </a:solidFill>
              </a:rPr>
              <a:t>Uses </a:t>
            </a:r>
            <a:r>
              <a:rPr lang="en-CA" dirty="0">
                <a:solidFill>
                  <a:schemeClr val="bg1"/>
                </a:solidFill>
              </a:rPr>
              <a:t>standard </a:t>
            </a:r>
            <a:r>
              <a:rPr lang="en-CA" i="1" dirty="0">
                <a:solidFill>
                  <a:schemeClr val="bg1"/>
                </a:solidFill>
              </a:rPr>
              <a:t>HTTP </a:t>
            </a:r>
            <a:r>
              <a:rPr lang="en-CA" i="1" dirty="0" smtClean="0">
                <a:solidFill>
                  <a:schemeClr val="bg1"/>
                </a:solidFill>
              </a:rPr>
              <a:t>Methods (GET, POST…)</a:t>
            </a:r>
            <a:endParaRPr lang="en-CA" i="1" dirty="0">
              <a:solidFill>
                <a:schemeClr val="bg1"/>
              </a:solidFill>
            </a:endParaRPr>
          </a:p>
          <a:p>
            <a:pPr lvl="1"/>
            <a:r>
              <a:rPr lang="en-CA" dirty="0" smtClean="0">
                <a:solidFill>
                  <a:schemeClr val="bg1"/>
                </a:solidFill>
              </a:rPr>
              <a:t>Not </a:t>
            </a:r>
            <a:r>
              <a:rPr lang="en-CA" dirty="0">
                <a:solidFill>
                  <a:schemeClr val="bg1"/>
                </a:solidFill>
              </a:rPr>
              <a:t>all methods need to be used</a:t>
            </a:r>
          </a:p>
          <a:p>
            <a:pPr lvl="1"/>
            <a:r>
              <a:rPr lang="en-CA" dirty="0">
                <a:solidFill>
                  <a:schemeClr val="bg1"/>
                </a:solidFill>
              </a:rPr>
              <a:t>Non-standard methods exist, but </a:t>
            </a:r>
            <a:r>
              <a:rPr lang="en-CA" dirty="0" smtClean="0">
                <a:solidFill>
                  <a:schemeClr val="bg1"/>
                </a:solidFill>
              </a:rPr>
              <a:t>are discouraged</a:t>
            </a:r>
            <a:endParaRPr lang="en-CA" dirty="0">
              <a:solidFill>
                <a:schemeClr val="bg1"/>
              </a:solidFill>
            </a:endParaRPr>
          </a:p>
          <a:p>
            <a:r>
              <a:rPr lang="en-CA" dirty="0">
                <a:solidFill>
                  <a:schemeClr val="bg1"/>
                </a:solidFill>
              </a:rPr>
              <a:t>Verbs can be required to be </a:t>
            </a:r>
            <a:r>
              <a:rPr lang="en-CA" i="1" dirty="0">
                <a:solidFill>
                  <a:schemeClr val="bg1"/>
                </a:solidFill>
              </a:rPr>
              <a:t>safe</a:t>
            </a:r>
            <a:r>
              <a:rPr lang="en-CA" dirty="0">
                <a:solidFill>
                  <a:schemeClr val="bg1"/>
                </a:solidFill>
              </a:rPr>
              <a:t> and/or </a:t>
            </a:r>
            <a:r>
              <a:rPr lang="en-CA" i="1" dirty="0">
                <a:solidFill>
                  <a:schemeClr val="bg1"/>
                </a:solidFill>
              </a:rPr>
              <a:t>idempotent</a:t>
            </a:r>
            <a:r>
              <a:rPr lang="en-CA" dirty="0">
                <a:solidFill>
                  <a:schemeClr val="bg1"/>
                </a:solidFill>
              </a:rPr>
              <a:t> and/or </a:t>
            </a:r>
            <a:r>
              <a:rPr lang="en-CA" i="1" dirty="0">
                <a:solidFill>
                  <a:schemeClr val="bg1"/>
                </a:solidFill>
              </a:rPr>
              <a:t>cacheable</a:t>
            </a:r>
          </a:p>
          <a:p>
            <a:pPr lvl="1"/>
            <a:r>
              <a:rPr lang="en-CA" b="1" dirty="0">
                <a:solidFill>
                  <a:schemeClr val="bg1"/>
                </a:solidFill>
              </a:rPr>
              <a:t>Safe</a:t>
            </a:r>
            <a:r>
              <a:rPr lang="en-CA" dirty="0">
                <a:solidFill>
                  <a:schemeClr val="bg1"/>
                </a:solidFill>
              </a:rPr>
              <a:t>: </a:t>
            </a:r>
            <a:r>
              <a:rPr lang="en-CA" dirty="0" smtClean="0">
                <a:solidFill>
                  <a:schemeClr val="bg1"/>
                </a:solidFill>
              </a:rPr>
              <a:t>Does not </a:t>
            </a:r>
            <a:r>
              <a:rPr lang="en-CA" dirty="0">
                <a:solidFill>
                  <a:schemeClr val="bg1"/>
                </a:solidFill>
              </a:rPr>
              <a:t>change </a:t>
            </a:r>
            <a:r>
              <a:rPr lang="en-CA" dirty="0" smtClean="0">
                <a:solidFill>
                  <a:schemeClr val="bg1"/>
                </a:solidFill>
              </a:rPr>
              <a:t>resource state</a:t>
            </a:r>
            <a:endParaRPr lang="en-CA" dirty="0">
              <a:solidFill>
                <a:schemeClr val="bg1"/>
              </a:solidFill>
            </a:endParaRPr>
          </a:p>
          <a:p>
            <a:pPr lvl="1"/>
            <a:r>
              <a:rPr lang="en-CA" b="1" dirty="0">
                <a:solidFill>
                  <a:schemeClr val="bg1"/>
                </a:solidFill>
              </a:rPr>
              <a:t>Idempotent</a:t>
            </a:r>
            <a:r>
              <a:rPr lang="en-CA" dirty="0">
                <a:solidFill>
                  <a:schemeClr val="bg1"/>
                </a:solidFill>
              </a:rPr>
              <a:t>: </a:t>
            </a:r>
            <a:r>
              <a:rPr lang="en-CA" dirty="0" smtClean="0">
                <a:solidFill>
                  <a:schemeClr val="bg1"/>
                </a:solidFill>
              </a:rPr>
              <a:t>Can be called many times without changing state</a:t>
            </a:r>
            <a:endParaRPr lang="en-CA" dirty="0">
              <a:solidFill>
                <a:schemeClr val="bg1"/>
              </a:solidFill>
            </a:endParaRPr>
          </a:p>
          <a:p>
            <a:pPr lvl="1"/>
            <a:r>
              <a:rPr lang="en-CA" b="1" dirty="0">
                <a:solidFill>
                  <a:schemeClr val="bg1"/>
                </a:solidFill>
              </a:rPr>
              <a:t>Cacheable</a:t>
            </a:r>
            <a:r>
              <a:rPr lang="en-CA" dirty="0">
                <a:solidFill>
                  <a:schemeClr val="bg1"/>
                </a:solidFill>
              </a:rPr>
              <a:t>: </a:t>
            </a:r>
            <a:r>
              <a:rPr lang="en-CA" dirty="0" smtClean="0">
                <a:solidFill>
                  <a:schemeClr val="bg1"/>
                </a:solidFill>
              </a:rPr>
              <a:t>Clients should be safe to cache responses</a:t>
            </a:r>
            <a:endParaRPr lang="en-CA" dirty="0">
              <a:solidFill>
                <a:schemeClr val="bg1"/>
              </a:solidFill>
            </a:endParaRPr>
          </a:p>
        </p:txBody>
      </p:sp>
    </p:spTree>
    <p:extLst>
      <p:ext uri="{BB962C8B-B14F-4D97-AF65-F5344CB8AC3E}">
        <p14:creationId xmlns:p14="http://schemas.microsoft.com/office/powerpoint/2010/main" val="2220253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Verbs</a:t>
            </a:r>
            <a:endParaRPr lang="en-CA" b="1" dirty="0">
              <a:solidFill>
                <a:schemeClr val="bg1"/>
              </a:solidFill>
              <a:latin typeface="+mn-lt"/>
            </a:endParaRPr>
          </a:p>
        </p:txBody>
      </p:sp>
      <p:graphicFrame>
        <p:nvGraphicFramePr>
          <p:cNvPr id="6" name="Content Placeholder 3"/>
          <p:cNvGraphicFramePr>
            <a:graphicFrameLocks/>
          </p:cNvGraphicFramePr>
          <p:nvPr>
            <p:extLst>
              <p:ext uri="{D42A27DB-BD31-4B8C-83A1-F6EECF244321}">
                <p14:modId xmlns:p14="http://schemas.microsoft.com/office/powerpoint/2010/main" val="457476700"/>
              </p:ext>
            </p:extLst>
          </p:nvPr>
        </p:nvGraphicFramePr>
        <p:xfrm>
          <a:off x="1097548" y="1604301"/>
          <a:ext cx="9996903" cy="4147195"/>
        </p:xfrm>
        <a:graphic>
          <a:graphicData uri="http://schemas.openxmlformats.org/drawingml/2006/table">
            <a:tbl>
              <a:tblPr firstRow="1"/>
              <a:tblGrid>
                <a:gridCol w="1251268">
                  <a:extLst>
                    <a:ext uri="{9D8B030D-6E8A-4147-A177-3AD203B41FA5}">
                      <a16:colId xmlns:a16="http://schemas.microsoft.com/office/drawing/2014/main" val="191645782"/>
                    </a:ext>
                  </a:extLst>
                </a:gridCol>
                <a:gridCol w="4045888">
                  <a:extLst>
                    <a:ext uri="{9D8B030D-6E8A-4147-A177-3AD203B41FA5}">
                      <a16:colId xmlns:a16="http://schemas.microsoft.com/office/drawing/2014/main" val="2866885353"/>
                    </a:ext>
                  </a:extLst>
                </a:gridCol>
                <a:gridCol w="746443">
                  <a:extLst>
                    <a:ext uri="{9D8B030D-6E8A-4147-A177-3AD203B41FA5}">
                      <a16:colId xmlns:a16="http://schemas.microsoft.com/office/drawing/2014/main" val="2088217741"/>
                    </a:ext>
                  </a:extLst>
                </a:gridCol>
                <a:gridCol w="1621155">
                  <a:extLst>
                    <a:ext uri="{9D8B030D-6E8A-4147-A177-3AD203B41FA5}">
                      <a16:colId xmlns:a16="http://schemas.microsoft.com/office/drawing/2014/main" val="2830412296"/>
                    </a:ext>
                  </a:extLst>
                </a:gridCol>
                <a:gridCol w="2332149">
                  <a:extLst>
                    <a:ext uri="{9D8B030D-6E8A-4147-A177-3AD203B41FA5}">
                      <a16:colId xmlns:a16="http://schemas.microsoft.com/office/drawing/2014/main" val="2071025170"/>
                    </a:ext>
                  </a:extLst>
                </a:gridCol>
              </a:tblGrid>
              <a:tr h="4470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latin typeface="Georgia" panose="02040502050405020303" pitchFamily="18" charset="0"/>
                        </a:rPr>
                        <a:t>Verb</a:t>
                      </a:r>
                      <a:endParaRPr lang="en-CA" dirty="0" smtClean="0">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latin typeface="Georgia" panose="02040502050405020303"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latin typeface="Georgia" panose="02040502050405020303" pitchFamily="18" charset="0"/>
                        </a:rPr>
                        <a:t>Safe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latin typeface="Georgia" panose="02040502050405020303" pitchFamily="18" charset="0"/>
                        </a:rPr>
                        <a:t>Idempotent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latin typeface="Georgia" panose="02040502050405020303" pitchFamily="18" charset="0"/>
                        </a:rPr>
                        <a:t>Cacheable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35857797"/>
                  </a:ext>
                </a:extLst>
              </a:tr>
              <a:tr h="520995">
                <a:tc>
                  <a:txBody>
                    <a:bodyPr/>
                    <a:lstStyle/>
                    <a:p>
                      <a:r>
                        <a:rPr lang="en-CA" dirty="0" smtClean="0">
                          <a:effectLst/>
                          <a:latin typeface="Georgia" panose="02040502050405020303" pitchFamily="18" charset="0"/>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smtClean="0">
                          <a:latin typeface="Georgia" panose="02040502050405020303" pitchFamily="18" charset="0"/>
                        </a:rPr>
                        <a:t>Retrieve data from target resource</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b="0" dirty="0" smtClean="0">
                          <a:effectLst/>
                          <a:latin typeface="Georgia" panose="02040502050405020303" pitchFamily="18" charset="0"/>
                        </a:rPr>
                        <a:t>True</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b="0" dirty="0" smtClean="0">
                          <a:effectLst/>
                          <a:latin typeface="Georgia" panose="02040502050405020303" pitchFamily="18" charset="0"/>
                        </a:rPr>
                        <a:t>True</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b="0" dirty="0" smtClean="0">
                          <a:effectLst/>
                          <a:latin typeface="Georgia" panose="02040502050405020303" pitchFamily="18" charset="0"/>
                        </a:rPr>
                        <a:t>True</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1685466"/>
                  </a:ext>
                </a:extLst>
              </a:tr>
              <a:tr h="606056">
                <a:tc>
                  <a:txBody>
                    <a:bodyPr/>
                    <a:lstStyle/>
                    <a:p>
                      <a:r>
                        <a:rPr lang="en-CA" dirty="0" smtClean="0">
                          <a:effectLst/>
                          <a:latin typeface="Georgia" panose="02040502050405020303" pitchFamily="18" charset="0"/>
                        </a:rPr>
                        <a:t>POST</a:t>
                      </a:r>
                      <a:endParaRPr lang="en-CA" dirty="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latin typeface="Georgia" panose="02040502050405020303" pitchFamily="18" charset="0"/>
                        </a:rPr>
                        <a:t>Create a new entity for target resource collection </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effectLst/>
                          <a:latin typeface="Georgia" panose="02040502050405020303" pitchFamily="18" charset="0"/>
                        </a:rPr>
                        <a:t>True</a:t>
                      </a:r>
                      <a:r>
                        <a:rPr lang="en-CA" b="0" baseline="0" dirty="0" smtClean="0">
                          <a:effectLst/>
                          <a:latin typeface="Georgia" panose="02040502050405020303" pitchFamily="18" charset="0"/>
                        </a:rPr>
                        <a:t> </a:t>
                      </a:r>
                      <a:r>
                        <a:rPr lang="en-CA" b="0" dirty="0" smtClean="0">
                          <a:effectLst/>
                          <a:latin typeface="Georgia" panose="02040502050405020303" pitchFamily="18" charset="0"/>
                        </a:rPr>
                        <a:t>(Situational)</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710762"/>
                  </a:ext>
                </a:extLst>
              </a:tr>
              <a:tr h="486971">
                <a:tc>
                  <a:txBody>
                    <a:bodyPr/>
                    <a:lstStyle/>
                    <a:p>
                      <a:r>
                        <a:rPr lang="en-CA" dirty="0" smtClean="0">
                          <a:effectLst/>
                          <a:latin typeface="Georgia" panose="02040502050405020303" pitchFamily="18" charset="0"/>
                        </a:rPr>
                        <a:t>PUT</a:t>
                      </a:r>
                      <a:endParaRPr lang="en-CA" dirty="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latin typeface="Georgia" panose="02040502050405020303" pitchFamily="18" charset="0"/>
                        </a:rPr>
                        <a:t>Replace or create a new entity for target collection</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effectLst/>
                          <a:latin typeface="Georgia" panose="02040502050405020303" pitchFamily="18" charset="0"/>
                        </a:rPr>
                        <a:t>True</a:t>
                      </a:r>
                      <a:endParaRPr lang="en-CA"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3557468"/>
                  </a:ext>
                </a:extLst>
              </a:tr>
              <a:tr h="442314">
                <a:tc>
                  <a:txBody>
                    <a:bodyPr/>
                    <a:lstStyle/>
                    <a:p>
                      <a:r>
                        <a:rPr lang="en-CA" dirty="0" smtClean="0">
                          <a:effectLst/>
                          <a:latin typeface="Georgia" panose="02040502050405020303" pitchFamily="18" charset="0"/>
                        </a:rPr>
                        <a:t>PATCH</a:t>
                      </a:r>
                      <a:endParaRPr lang="en-CA" dirty="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r>
                        <a:rPr lang="en-CA" dirty="0" smtClean="0">
                          <a:latin typeface="Georgia" panose="02040502050405020303" pitchFamily="18" charset="0"/>
                          <a:cs typeface="Arial" panose="020B0604020202020204" pitchFamily="34" charset="0"/>
                        </a:rPr>
                        <a:t>Partially update the target entity</a:t>
                      </a:r>
                      <a:endParaRPr lang="en-CA" dirty="0">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r>
                        <a:rPr lang="en-CA" dirty="0" smtClean="0">
                          <a:effectLst/>
                          <a:latin typeface="Georgia" panose="02040502050405020303" pitchFamily="18" charset="0"/>
                        </a:rPr>
                        <a:t>False</a:t>
                      </a:r>
                      <a:endParaRPr lang="en-CA" dirty="0">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r>
                        <a:rPr lang="en-CA" dirty="0" smtClean="0">
                          <a:effectLst/>
                          <a:latin typeface="Georgia" panose="02040502050405020303" pitchFamily="18" charset="0"/>
                        </a:rPr>
                        <a:t>False</a:t>
                      </a:r>
                      <a:endParaRPr lang="en-CA" dirty="0">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r>
                        <a:rPr lang="en-CA" dirty="0" smtClean="0">
                          <a:effectLst/>
                          <a:latin typeface="Georgia" panose="02040502050405020303" pitchFamily="18" charset="0"/>
                        </a:rPr>
                        <a:t>False</a:t>
                      </a:r>
                      <a:endParaRPr lang="en-CA" dirty="0">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5247327"/>
                  </a:ext>
                </a:extLst>
              </a:tr>
              <a:tr h="542261">
                <a:tc>
                  <a:txBody>
                    <a:bodyPr/>
                    <a:lstStyle/>
                    <a:p>
                      <a:r>
                        <a:rPr lang="en-CA" dirty="0" smtClean="0">
                          <a:effectLst/>
                          <a:latin typeface="Georgia" panose="02040502050405020303" pitchFamily="18" charset="0"/>
                        </a:rPr>
                        <a:t>DELETE</a:t>
                      </a:r>
                      <a:endParaRPr lang="en-CA" dirty="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latin typeface="Georgia" panose="02040502050405020303" pitchFamily="18" charset="0"/>
                        </a:rPr>
                        <a:t>Delete the target entity</a:t>
                      </a:r>
                      <a:r>
                        <a:rPr lang="en-CA" baseline="0" dirty="0" smtClean="0">
                          <a:latin typeface="Georgia" panose="02040502050405020303" pitchFamily="18" charset="0"/>
                        </a:rPr>
                        <a:t> or collection</a:t>
                      </a:r>
                      <a:endParaRPr lang="en-CA" baseline="0"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endParaRPr lang="en-CA" baseline="0"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effectLst/>
                          <a:latin typeface="Georgia" panose="02040502050405020303" pitchFamily="18" charset="0"/>
                        </a:rPr>
                        <a:t>True</a:t>
                      </a:r>
                      <a:endParaRPr lang="en-CA" baseline="0"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endParaRPr lang="en-CA" baseline="0" dirty="0" smtClean="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900730"/>
                  </a:ext>
                </a:extLst>
              </a:tr>
              <a:tr h="914400">
                <a:tc>
                  <a:txBody>
                    <a:bodyPr/>
                    <a:lstStyle/>
                    <a:p>
                      <a:r>
                        <a:rPr lang="en-CA" dirty="0" smtClean="0">
                          <a:effectLst/>
                          <a:latin typeface="Georgia" panose="02040502050405020303" pitchFamily="18" charset="0"/>
                        </a:rPr>
                        <a:t>OPTIONS</a:t>
                      </a:r>
                      <a:endParaRPr lang="en-CA" dirty="0">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latin typeface="Georgia" panose="02040502050405020303" pitchFamily="18" charset="0"/>
                          <a:cs typeface="Arial" panose="020B0604020202020204" pitchFamily="34" charset="0"/>
                        </a:rPr>
                        <a:t>Return information on how to communicate with the target resource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effectLst/>
                          <a:latin typeface="Georgia" panose="02040502050405020303" pitchFamily="18" charset="0"/>
                        </a:rPr>
                        <a:t>True</a:t>
                      </a:r>
                      <a:endParaRPr lang="en-CA" dirty="0" smtClean="0">
                        <a:latin typeface="Georgia" panose="02040502050405020303" pitchFamily="18"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effectLst/>
                          <a:latin typeface="Georgia" panose="02040502050405020303" pitchFamily="18" charset="0"/>
                        </a:rPr>
                        <a:t>True</a:t>
                      </a:r>
                      <a:endParaRPr lang="en-CA" dirty="0" smtClean="0">
                        <a:latin typeface="Georgia" panose="02040502050405020303" pitchFamily="18"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ffectLst/>
                          <a:latin typeface="Georgia" panose="02040502050405020303" pitchFamily="18" charset="0"/>
                        </a:rPr>
                        <a:t>False</a:t>
                      </a:r>
                      <a:endParaRPr lang="en-CA" dirty="0" smtClean="0">
                        <a:latin typeface="Georgia" panose="02040502050405020303" pitchFamily="18"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8679759"/>
                  </a:ext>
                </a:extLst>
              </a:tr>
            </a:tbl>
          </a:graphicData>
        </a:graphic>
      </p:graphicFrame>
    </p:spTree>
    <p:extLst>
      <p:ext uri="{BB962C8B-B14F-4D97-AF65-F5344CB8AC3E}">
        <p14:creationId xmlns:p14="http://schemas.microsoft.com/office/powerpoint/2010/main" val="794891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Operations</a:t>
            </a:r>
            <a:endParaRPr lang="en-CA" b="1" dirty="0">
              <a:solidFill>
                <a:schemeClr val="bg1"/>
              </a:solidFill>
              <a:latin typeface="+mn-lt"/>
            </a:endParaRPr>
          </a:p>
        </p:txBody>
      </p:sp>
      <p:sp>
        <p:nvSpPr>
          <p:cNvPr id="6" name="Content Placeholder 5"/>
          <p:cNvSpPr>
            <a:spLocks noGrp="1"/>
          </p:cNvSpPr>
          <p:nvPr>
            <p:ph idx="1"/>
          </p:nvPr>
        </p:nvSpPr>
        <p:spPr>
          <a:xfrm>
            <a:off x="838200" y="1825625"/>
            <a:ext cx="10515600" cy="4626794"/>
          </a:xfrm>
        </p:spPr>
        <p:txBody>
          <a:bodyPr>
            <a:normAutofit fontScale="92500" lnSpcReduction="20000"/>
          </a:bodyPr>
          <a:lstStyle/>
          <a:p>
            <a:r>
              <a:rPr lang="en-CA" b="1" dirty="0" smtClean="0">
                <a:solidFill>
                  <a:schemeClr val="bg1"/>
                </a:solidFill>
              </a:rPr>
              <a:t>Combination of a Verb and a Path</a:t>
            </a:r>
          </a:p>
          <a:p>
            <a:r>
              <a:rPr lang="en-CA" dirty="0" smtClean="0">
                <a:solidFill>
                  <a:schemeClr val="bg1"/>
                </a:solidFill>
              </a:rPr>
              <a:t>Specifies the intention of the client</a:t>
            </a:r>
            <a:endParaRPr lang="en-CA" dirty="0">
              <a:solidFill>
                <a:schemeClr val="bg1"/>
              </a:solidFill>
            </a:endParaRPr>
          </a:p>
          <a:p>
            <a:r>
              <a:rPr lang="en-CA" dirty="0" smtClean="0">
                <a:solidFill>
                  <a:schemeClr val="bg1"/>
                </a:solidFill>
              </a:rPr>
              <a:t>Context </a:t>
            </a:r>
            <a:r>
              <a:rPr lang="en-CA" dirty="0">
                <a:solidFill>
                  <a:schemeClr val="bg1"/>
                </a:solidFill>
              </a:rPr>
              <a:t>of the Path can change based on the </a:t>
            </a:r>
            <a:r>
              <a:rPr lang="en-CA" dirty="0" smtClean="0">
                <a:solidFill>
                  <a:schemeClr val="bg1"/>
                </a:solidFill>
              </a:rPr>
              <a:t>Verb</a:t>
            </a:r>
          </a:p>
          <a:p>
            <a:r>
              <a:rPr lang="en-CA" dirty="0" smtClean="0">
                <a:solidFill>
                  <a:schemeClr val="bg1"/>
                </a:solidFill>
              </a:rPr>
              <a:t>Clear visibility of possibilities</a:t>
            </a:r>
          </a:p>
          <a:p>
            <a:r>
              <a:rPr lang="en-CA" dirty="0">
                <a:solidFill>
                  <a:schemeClr val="bg1"/>
                </a:solidFill>
              </a:rPr>
              <a:t>Non-CRUD operations are invoked by using either PUT or POST against an action resource</a:t>
            </a:r>
          </a:p>
          <a:p>
            <a:endParaRPr lang="en-CA" dirty="0" smtClean="0">
              <a:solidFill>
                <a:schemeClr val="bg1"/>
              </a:solidFill>
            </a:endParaRPr>
          </a:p>
          <a:p>
            <a:pPr marL="457200" lvl="1" indent="0">
              <a:buNone/>
            </a:pPr>
            <a:endParaRPr lang="en-CA" sz="2800" dirty="0" smtClean="0">
              <a:latin typeface="Georgia" panose="02040502050405020303" pitchFamily="18" charset="0"/>
            </a:endParaRPr>
          </a:p>
          <a:p>
            <a:pPr marL="457200" lvl="1" indent="0">
              <a:buNone/>
            </a:pPr>
            <a:r>
              <a:rPr lang="en-CA" sz="2800" dirty="0" smtClean="0">
                <a:solidFill>
                  <a:schemeClr val="bg1"/>
                </a:solidFill>
              </a:rPr>
              <a:t>Retrieve</a:t>
            </a:r>
            <a:r>
              <a:rPr lang="en-CA" sz="2800" dirty="0">
                <a:solidFill>
                  <a:schemeClr val="bg1"/>
                </a:solidFill>
              </a:rPr>
              <a:t>: </a:t>
            </a:r>
            <a:r>
              <a:rPr lang="en-CA" sz="2800" dirty="0" smtClean="0">
                <a:solidFill>
                  <a:schemeClr val="bg1"/>
                </a:solidFill>
              </a:rPr>
              <a:t>   	</a:t>
            </a:r>
            <a:r>
              <a:rPr lang="en-CA" sz="2800" dirty="0" smtClean="0">
                <a:solidFill>
                  <a:schemeClr val="bg1"/>
                </a:solidFill>
                <a:latin typeface="Go Mono" panose="02060609050000000000" pitchFamily="49" charset="0"/>
              </a:rPr>
              <a:t>GET </a:t>
            </a:r>
            <a:r>
              <a:rPr lang="en-CA" sz="2800" dirty="0">
                <a:solidFill>
                  <a:schemeClr val="bg1"/>
                </a:solidFill>
                <a:latin typeface="Go Mono" panose="02060609050000000000" pitchFamily="49" charset="0"/>
              </a:rPr>
              <a:t>/teams/24/players</a:t>
            </a:r>
          </a:p>
          <a:p>
            <a:pPr marL="457200" lvl="1" indent="0">
              <a:buNone/>
            </a:pPr>
            <a:r>
              <a:rPr lang="en-CA" sz="2800" dirty="0" smtClean="0">
                <a:solidFill>
                  <a:schemeClr val="bg1"/>
                </a:solidFill>
              </a:rPr>
              <a:t>Insert</a:t>
            </a:r>
            <a:r>
              <a:rPr lang="en-CA" sz="2800" dirty="0">
                <a:solidFill>
                  <a:schemeClr val="bg1"/>
                </a:solidFill>
              </a:rPr>
              <a:t>: </a:t>
            </a:r>
            <a:r>
              <a:rPr lang="en-CA" sz="2800" dirty="0" smtClean="0">
                <a:solidFill>
                  <a:schemeClr val="bg1"/>
                </a:solidFill>
              </a:rPr>
              <a:t>                  	</a:t>
            </a:r>
            <a:r>
              <a:rPr lang="en-CA" sz="2800" dirty="0" smtClean="0">
                <a:solidFill>
                  <a:schemeClr val="bg1"/>
                </a:solidFill>
                <a:latin typeface="Go Mono" panose="02060609050000000000" pitchFamily="49" charset="0"/>
              </a:rPr>
              <a:t>POST </a:t>
            </a:r>
            <a:r>
              <a:rPr lang="en-CA" sz="2800" dirty="0">
                <a:solidFill>
                  <a:schemeClr val="bg1"/>
                </a:solidFill>
                <a:latin typeface="Go Mono" panose="02060609050000000000" pitchFamily="49" charset="0"/>
              </a:rPr>
              <a:t>/</a:t>
            </a:r>
            <a:r>
              <a:rPr lang="en-CA" sz="2800" dirty="0" smtClean="0">
                <a:solidFill>
                  <a:schemeClr val="bg1"/>
                </a:solidFill>
                <a:latin typeface="Go Mono" panose="02060609050000000000" pitchFamily="49" charset="0"/>
              </a:rPr>
              <a:t>teams/24/players</a:t>
            </a:r>
          </a:p>
          <a:p>
            <a:pPr marL="457200" lvl="1" indent="0">
              <a:buNone/>
            </a:pPr>
            <a:r>
              <a:rPr lang="en-CA" sz="2800" dirty="0">
                <a:solidFill>
                  <a:schemeClr val="bg1"/>
                </a:solidFill>
              </a:rPr>
              <a:t>Retire a player: </a:t>
            </a:r>
            <a:r>
              <a:rPr lang="en-CA" sz="2800" dirty="0" smtClean="0">
                <a:solidFill>
                  <a:schemeClr val="bg1"/>
                </a:solidFill>
              </a:rPr>
              <a:t>	</a:t>
            </a:r>
            <a:r>
              <a:rPr lang="en-CA" sz="2800" dirty="0" smtClean="0">
                <a:solidFill>
                  <a:schemeClr val="bg1"/>
                </a:solidFill>
                <a:latin typeface="Go Mono" panose="02060609050000000000" pitchFamily="49" charset="0"/>
              </a:rPr>
              <a:t>PUT </a:t>
            </a:r>
            <a:r>
              <a:rPr lang="en-CA" sz="2800" dirty="0">
                <a:solidFill>
                  <a:schemeClr val="bg1"/>
                </a:solidFill>
                <a:latin typeface="Go Mono" panose="02060609050000000000" pitchFamily="49" charset="0"/>
              </a:rPr>
              <a:t>/teams/24/players/02/retire</a:t>
            </a:r>
          </a:p>
          <a:p>
            <a:pPr marL="457200" lvl="1" indent="0">
              <a:buNone/>
            </a:pPr>
            <a:r>
              <a:rPr lang="en-CA" sz="2800" dirty="0" smtClean="0">
                <a:solidFill>
                  <a:schemeClr val="bg1"/>
                </a:solidFill>
                <a:latin typeface="Go Mono" panose="02060609050000000000" pitchFamily="49" charset="0"/>
              </a:rPr>
              <a:t> </a:t>
            </a:r>
            <a:endParaRPr lang="en-CA" sz="2800" dirty="0">
              <a:solidFill>
                <a:schemeClr val="bg1"/>
              </a:solidFill>
              <a:latin typeface="Go Mono" panose="02060609050000000000" pitchFamily="49" charset="0"/>
            </a:endParaRPr>
          </a:p>
        </p:txBody>
      </p:sp>
    </p:spTree>
    <p:extLst>
      <p:ext uri="{BB962C8B-B14F-4D97-AF65-F5344CB8AC3E}">
        <p14:creationId xmlns:p14="http://schemas.microsoft.com/office/powerpoint/2010/main" val="332542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Headers</a:t>
            </a:r>
            <a:endParaRPr lang="en-CA" b="1" dirty="0">
              <a:solidFill>
                <a:schemeClr val="bg1"/>
              </a:solidFill>
              <a:latin typeface="+mn-lt"/>
            </a:endParaRPr>
          </a:p>
        </p:txBody>
      </p:sp>
      <p:sp>
        <p:nvSpPr>
          <p:cNvPr id="3" name="Content Placeholder 2"/>
          <p:cNvSpPr>
            <a:spLocks noGrp="1"/>
          </p:cNvSpPr>
          <p:nvPr>
            <p:ph idx="1"/>
          </p:nvPr>
        </p:nvSpPr>
        <p:spPr/>
        <p:txBody>
          <a:bodyPr>
            <a:normAutofit/>
          </a:bodyPr>
          <a:lstStyle/>
          <a:p>
            <a:r>
              <a:rPr lang="en-CA" b="1" dirty="0" smtClean="0">
                <a:solidFill>
                  <a:schemeClr val="bg1"/>
                </a:solidFill>
              </a:rPr>
              <a:t>Key/value</a:t>
            </a:r>
            <a:r>
              <a:rPr lang="en-CA" dirty="0" smtClean="0">
                <a:solidFill>
                  <a:schemeClr val="bg1"/>
                </a:solidFill>
              </a:rPr>
              <a:t> </a:t>
            </a:r>
            <a:r>
              <a:rPr lang="en-CA" b="1" dirty="0">
                <a:solidFill>
                  <a:schemeClr val="bg1"/>
                </a:solidFill>
              </a:rPr>
              <a:t>pairs</a:t>
            </a:r>
            <a:r>
              <a:rPr lang="en-CA" dirty="0">
                <a:solidFill>
                  <a:schemeClr val="bg1"/>
                </a:solidFill>
              </a:rPr>
              <a:t> included in a HTTP message</a:t>
            </a:r>
          </a:p>
          <a:p>
            <a:r>
              <a:rPr lang="en-CA" dirty="0" smtClean="0">
                <a:solidFill>
                  <a:schemeClr val="bg1"/>
                </a:solidFill>
              </a:rPr>
              <a:t>Defines data and </a:t>
            </a:r>
            <a:r>
              <a:rPr lang="en-CA" i="1" dirty="0" smtClean="0">
                <a:solidFill>
                  <a:schemeClr val="bg1"/>
                </a:solidFill>
              </a:rPr>
              <a:t>metadata</a:t>
            </a:r>
            <a:r>
              <a:rPr lang="en-CA" dirty="0" smtClean="0">
                <a:solidFill>
                  <a:schemeClr val="bg1"/>
                </a:solidFill>
              </a:rPr>
              <a:t> about the message</a:t>
            </a:r>
          </a:p>
          <a:p>
            <a:r>
              <a:rPr lang="en-CA" dirty="0" smtClean="0">
                <a:solidFill>
                  <a:schemeClr val="bg1"/>
                </a:solidFill>
              </a:rPr>
              <a:t>Follows the standard </a:t>
            </a:r>
            <a:r>
              <a:rPr lang="en-CA" i="1" dirty="0" smtClean="0">
                <a:solidFill>
                  <a:schemeClr val="bg1"/>
                </a:solidFill>
              </a:rPr>
              <a:t>HTTP Headers</a:t>
            </a:r>
          </a:p>
          <a:p>
            <a:pPr lvl="1"/>
            <a:r>
              <a:rPr lang="en-CA" dirty="0">
                <a:solidFill>
                  <a:schemeClr val="bg1"/>
                </a:solidFill>
              </a:rPr>
              <a:t>Not all standard HTTP Headers are useful for RESTful APIs</a:t>
            </a:r>
          </a:p>
          <a:p>
            <a:pPr lvl="1"/>
            <a:r>
              <a:rPr lang="en-CA" dirty="0">
                <a:solidFill>
                  <a:schemeClr val="bg1"/>
                </a:solidFill>
              </a:rPr>
              <a:t>Non-standard Headers can be defined and are encouraged</a:t>
            </a:r>
          </a:p>
          <a:p>
            <a:pPr lvl="1"/>
            <a:r>
              <a:rPr lang="en-CA" dirty="0">
                <a:solidFill>
                  <a:schemeClr val="bg1"/>
                </a:solidFill>
              </a:rPr>
              <a:t>Non-standard Header fields are commonly prefixed with “x-</a:t>
            </a:r>
            <a:r>
              <a:rPr lang="en-CA" dirty="0" smtClean="0">
                <a:solidFill>
                  <a:schemeClr val="bg1"/>
                </a:solidFill>
              </a:rPr>
              <a:t>”</a:t>
            </a:r>
            <a:endParaRPr lang="en-CA" i="1" dirty="0" smtClean="0">
              <a:solidFill>
                <a:schemeClr val="bg1"/>
              </a:solidFill>
            </a:endParaRPr>
          </a:p>
          <a:p>
            <a:r>
              <a:rPr lang="en-CA" dirty="0" smtClean="0">
                <a:solidFill>
                  <a:schemeClr val="bg1"/>
                </a:solidFill>
              </a:rPr>
              <a:t>Sorted into types</a:t>
            </a:r>
            <a:endParaRPr lang="en-CA" dirty="0">
              <a:solidFill>
                <a:schemeClr val="bg1"/>
              </a:solidFill>
            </a:endParaRPr>
          </a:p>
          <a:p>
            <a:r>
              <a:rPr lang="en-CA" dirty="0" smtClean="0">
                <a:solidFill>
                  <a:schemeClr val="bg1"/>
                </a:solidFill>
              </a:rPr>
              <a:t>Some Header types </a:t>
            </a:r>
            <a:r>
              <a:rPr lang="en-CA" dirty="0">
                <a:solidFill>
                  <a:schemeClr val="bg1"/>
                </a:solidFill>
              </a:rPr>
              <a:t>are specific to </a:t>
            </a:r>
            <a:r>
              <a:rPr lang="en-CA" dirty="0" smtClean="0">
                <a:solidFill>
                  <a:schemeClr val="bg1"/>
                </a:solidFill>
              </a:rPr>
              <a:t>clients/servers</a:t>
            </a:r>
          </a:p>
          <a:p>
            <a:r>
              <a:rPr lang="en-CA" dirty="0" smtClean="0">
                <a:solidFill>
                  <a:schemeClr val="bg1"/>
                </a:solidFill>
              </a:rPr>
              <a:t>Only </a:t>
            </a:r>
            <a:r>
              <a:rPr lang="en-CA" dirty="0">
                <a:solidFill>
                  <a:schemeClr val="bg1"/>
                </a:solidFill>
              </a:rPr>
              <a:t>the Host field (client only) is </a:t>
            </a:r>
            <a:r>
              <a:rPr lang="en-CA" dirty="0" smtClean="0">
                <a:solidFill>
                  <a:schemeClr val="bg1"/>
                </a:solidFill>
              </a:rPr>
              <a:t>mandatory</a:t>
            </a:r>
            <a:endParaRPr lang="en-CA" dirty="0">
              <a:solidFill>
                <a:schemeClr val="bg1"/>
              </a:solidFill>
            </a:endParaRPr>
          </a:p>
        </p:txBody>
      </p:sp>
    </p:spTree>
    <p:extLst>
      <p:ext uri="{BB962C8B-B14F-4D97-AF65-F5344CB8AC3E}">
        <p14:creationId xmlns:p14="http://schemas.microsoft.com/office/powerpoint/2010/main" val="3533677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Headers</a:t>
            </a:r>
            <a:endParaRPr lang="en-CA" b="1" dirty="0">
              <a:solidFill>
                <a:schemeClr val="bg1"/>
              </a:solidFill>
              <a:latin typeface="+mn-lt"/>
            </a:endParaRPr>
          </a:p>
        </p:txBody>
      </p:sp>
      <p:sp>
        <p:nvSpPr>
          <p:cNvPr id="3" name="Content Placeholder 2"/>
          <p:cNvSpPr>
            <a:spLocks noGrp="1"/>
          </p:cNvSpPr>
          <p:nvPr>
            <p:ph idx="1"/>
          </p:nvPr>
        </p:nvSpPr>
        <p:spPr>
          <a:xfrm>
            <a:off x="838200" y="1825625"/>
            <a:ext cx="4766187" cy="4351338"/>
          </a:xfrm>
        </p:spPr>
        <p:txBody>
          <a:bodyPr>
            <a:normAutofit/>
          </a:bodyPr>
          <a:lstStyle/>
          <a:p>
            <a:pPr marL="0" indent="0">
              <a:buNone/>
            </a:pPr>
            <a:r>
              <a:rPr lang="en-CA" b="1" dirty="0" smtClean="0">
                <a:solidFill>
                  <a:schemeClr val="bg1"/>
                </a:solidFill>
              </a:rPr>
              <a:t>Request Types</a:t>
            </a:r>
          </a:p>
          <a:p>
            <a:r>
              <a:rPr lang="en-CA" dirty="0" smtClean="0">
                <a:solidFill>
                  <a:schemeClr val="bg1"/>
                </a:solidFill>
              </a:rPr>
              <a:t>Conditionals </a:t>
            </a:r>
            <a:endParaRPr lang="en-CA" dirty="0">
              <a:solidFill>
                <a:schemeClr val="bg1"/>
              </a:solidFill>
            </a:endParaRPr>
          </a:p>
          <a:p>
            <a:pPr lvl="1"/>
            <a:r>
              <a:rPr lang="en-CA" dirty="0">
                <a:solidFill>
                  <a:schemeClr val="bg1"/>
                </a:solidFill>
              </a:rPr>
              <a:t>If-Match</a:t>
            </a:r>
          </a:p>
          <a:p>
            <a:r>
              <a:rPr lang="en-CA" dirty="0">
                <a:solidFill>
                  <a:schemeClr val="bg1"/>
                </a:solidFill>
              </a:rPr>
              <a:t>Content Negotiation</a:t>
            </a:r>
          </a:p>
          <a:p>
            <a:pPr lvl="1"/>
            <a:r>
              <a:rPr lang="en-CA" dirty="0">
                <a:solidFill>
                  <a:schemeClr val="bg1"/>
                </a:solidFill>
              </a:rPr>
              <a:t>Accept-Language</a:t>
            </a:r>
          </a:p>
          <a:p>
            <a:r>
              <a:rPr lang="en-CA" dirty="0">
                <a:solidFill>
                  <a:schemeClr val="bg1"/>
                </a:solidFill>
              </a:rPr>
              <a:t>Authentication Credentials</a:t>
            </a:r>
          </a:p>
          <a:p>
            <a:pPr lvl="1"/>
            <a:r>
              <a:rPr lang="en-CA" dirty="0" smtClean="0">
                <a:solidFill>
                  <a:schemeClr val="bg1"/>
                </a:solidFill>
              </a:rPr>
              <a:t>Authorization</a:t>
            </a:r>
            <a:endParaRPr lang="en-CA" dirty="0">
              <a:solidFill>
                <a:schemeClr val="bg1"/>
              </a:solidFill>
            </a:endParaRPr>
          </a:p>
          <a:p>
            <a:r>
              <a:rPr lang="en-CA" dirty="0">
                <a:solidFill>
                  <a:schemeClr val="bg1"/>
                </a:solidFill>
              </a:rPr>
              <a:t>Request Context </a:t>
            </a:r>
          </a:p>
          <a:p>
            <a:pPr lvl="1"/>
            <a:r>
              <a:rPr lang="en-CA" dirty="0">
                <a:solidFill>
                  <a:schemeClr val="bg1"/>
                </a:solidFill>
              </a:rPr>
              <a:t>User-Agent</a:t>
            </a:r>
          </a:p>
          <a:p>
            <a:pPr marL="0" indent="0">
              <a:buNone/>
            </a:pPr>
            <a:endParaRPr lang="en-CA" dirty="0">
              <a:solidFill>
                <a:schemeClr val="bg1"/>
              </a:solidFill>
            </a:endParaRPr>
          </a:p>
        </p:txBody>
      </p:sp>
      <p:sp>
        <p:nvSpPr>
          <p:cNvPr id="4" name="Content Placeholder 2"/>
          <p:cNvSpPr txBox="1">
            <a:spLocks/>
          </p:cNvSpPr>
          <p:nvPr/>
        </p:nvSpPr>
        <p:spPr>
          <a:xfrm>
            <a:off x="6403258" y="1825625"/>
            <a:ext cx="47661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b="1" dirty="0" smtClean="0">
                <a:solidFill>
                  <a:schemeClr val="bg1"/>
                </a:solidFill>
              </a:rPr>
              <a:t>Response Types</a:t>
            </a:r>
          </a:p>
          <a:p>
            <a:r>
              <a:rPr lang="en-CA" dirty="0" smtClean="0">
                <a:solidFill>
                  <a:schemeClr val="bg1"/>
                </a:solidFill>
              </a:rPr>
              <a:t>Control Data</a:t>
            </a:r>
          </a:p>
          <a:p>
            <a:pPr lvl="1"/>
            <a:r>
              <a:rPr lang="en-CA" dirty="0" smtClean="0">
                <a:solidFill>
                  <a:schemeClr val="bg1"/>
                </a:solidFill>
              </a:rPr>
              <a:t>Cache-Control</a:t>
            </a:r>
          </a:p>
          <a:p>
            <a:r>
              <a:rPr lang="en-CA" dirty="0" smtClean="0">
                <a:solidFill>
                  <a:schemeClr val="bg1"/>
                </a:solidFill>
              </a:rPr>
              <a:t>Validator</a:t>
            </a:r>
          </a:p>
          <a:p>
            <a:pPr lvl="1"/>
            <a:r>
              <a:rPr lang="en-CA" dirty="0" smtClean="0">
                <a:solidFill>
                  <a:schemeClr val="bg1"/>
                </a:solidFill>
              </a:rPr>
              <a:t>Last-Modified</a:t>
            </a:r>
          </a:p>
          <a:p>
            <a:r>
              <a:rPr lang="en-CA" dirty="0" smtClean="0">
                <a:solidFill>
                  <a:schemeClr val="bg1"/>
                </a:solidFill>
              </a:rPr>
              <a:t>Response Context</a:t>
            </a:r>
          </a:p>
          <a:p>
            <a:pPr lvl="1"/>
            <a:r>
              <a:rPr lang="en-CA" dirty="0" smtClean="0">
                <a:solidFill>
                  <a:schemeClr val="bg1"/>
                </a:solidFill>
              </a:rPr>
              <a:t>Server</a:t>
            </a:r>
            <a:endParaRPr lang="en-CA" dirty="0">
              <a:solidFill>
                <a:schemeClr val="bg1"/>
              </a:solidFill>
            </a:endParaRPr>
          </a:p>
        </p:txBody>
      </p:sp>
    </p:spTree>
    <p:extLst>
      <p:ext uri="{BB962C8B-B14F-4D97-AF65-F5344CB8AC3E}">
        <p14:creationId xmlns:p14="http://schemas.microsoft.com/office/powerpoint/2010/main" val="359374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Headers – GitHub Search Example</a:t>
            </a:r>
            <a:endParaRPr lang="en-CA" b="1" dirty="0">
              <a:solidFill>
                <a:schemeClr val="bg1"/>
              </a:solidFill>
              <a:latin typeface="+mn-lt"/>
            </a:endParaRPr>
          </a:p>
        </p:txBody>
      </p:sp>
      <p:sp>
        <p:nvSpPr>
          <p:cNvPr id="3" name="Content Placeholder 2"/>
          <p:cNvSpPr>
            <a:spLocks noGrp="1"/>
          </p:cNvSpPr>
          <p:nvPr>
            <p:ph idx="1"/>
          </p:nvPr>
        </p:nvSpPr>
        <p:spPr>
          <a:xfrm>
            <a:off x="838200" y="1825625"/>
            <a:ext cx="10414819" cy="4351338"/>
          </a:xfrm>
        </p:spPr>
        <p:txBody>
          <a:bodyPr>
            <a:normAutofit/>
          </a:bodyPr>
          <a:lstStyle/>
          <a:p>
            <a:pPr marL="0" indent="0">
              <a:buNone/>
            </a:pPr>
            <a:endParaRPr lang="en-CA" dirty="0">
              <a:solidFill>
                <a:schemeClr val="bg1"/>
              </a:solidFill>
              <a:latin typeface="Georgia" panose="02040502050405020303" pitchFamily="18" charset="0"/>
            </a:endParaRPr>
          </a:p>
        </p:txBody>
      </p:sp>
    </p:spTree>
    <p:extLst>
      <p:ext uri="{BB962C8B-B14F-4D97-AF65-F5344CB8AC3E}">
        <p14:creationId xmlns:p14="http://schemas.microsoft.com/office/powerpoint/2010/main" val="2498718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Status Codes</a:t>
            </a:r>
            <a:endParaRPr lang="en-CA" b="1" dirty="0">
              <a:solidFill>
                <a:schemeClr val="bg1"/>
              </a:solidFill>
              <a:latin typeface="+mn-lt"/>
            </a:endParaRPr>
          </a:p>
        </p:txBody>
      </p:sp>
      <p:sp>
        <p:nvSpPr>
          <p:cNvPr id="3" name="Content Placeholder 2"/>
          <p:cNvSpPr>
            <a:spLocks noGrp="1"/>
          </p:cNvSpPr>
          <p:nvPr>
            <p:ph idx="1"/>
          </p:nvPr>
        </p:nvSpPr>
        <p:spPr>
          <a:xfrm>
            <a:off x="838200" y="1825625"/>
            <a:ext cx="10414819" cy="4351338"/>
          </a:xfrm>
        </p:spPr>
        <p:txBody>
          <a:bodyPr>
            <a:normAutofit/>
          </a:bodyPr>
          <a:lstStyle/>
          <a:p>
            <a:r>
              <a:rPr lang="en-CA" dirty="0" smtClean="0">
                <a:solidFill>
                  <a:schemeClr val="bg1"/>
                </a:solidFill>
              </a:rPr>
              <a:t>States the result of the server carrying out the clients requests</a:t>
            </a:r>
          </a:p>
          <a:p>
            <a:r>
              <a:rPr lang="en-CA" dirty="0" smtClean="0">
                <a:solidFill>
                  <a:schemeClr val="bg1"/>
                </a:solidFill>
              </a:rPr>
              <a:t>Uses standard </a:t>
            </a:r>
            <a:r>
              <a:rPr lang="en-CA" dirty="0">
                <a:solidFill>
                  <a:schemeClr val="bg1"/>
                </a:solidFill>
              </a:rPr>
              <a:t>HTTP Status Codes</a:t>
            </a:r>
          </a:p>
          <a:p>
            <a:pPr lvl="1"/>
            <a:r>
              <a:rPr lang="en-CA" dirty="0">
                <a:solidFill>
                  <a:schemeClr val="bg1"/>
                </a:solidFill>
              </a:rPr>
              <a:t>Non-standard status codes exist, but should be used with caution</a:t>
            </a:r>
          </a:p>
          <a:p>
            <a:pPr lvl="1"/>
            <a:r>
              <a:rPr lang="en-CA" dirty="0" smtClean="0">
                <a:solidFill>
                  <a:schemeClr val="bg1"/>
                </a:solidFill>
              </a:rPr>
              <a:t>Not </a:t>
            </a:r>
            <a:r>
              <a:rPr lang="en-CA" dirty="0">
                <a:solidFill>
                  <a:schemeClr val="bg1"/>
                </a:solidFill>
              </a:rPr>
              <a:t>all standard codes are useful for RESTful APIs</a:t>
            </a:r>
          </a:p>
          <a:p>
            <a:r>
              <a:rPr lang="en-CA" dirty="0" smtClean="0">
                <a:solidFill>
                  <a:schemeClr val="bg1"/>
                </a:solidFill>
              </a:rPr>
              <a:t>Five </a:t>
            </a:r>
            <a:r>
              <a:rPr lang="en-CA" dirty="0">
                <a:solidFill>
                  <a:schemeClr val="bg1"/>
                </a:solidFill>
              </a:rPr>
              <a:t>groups of status codes</a:t>
            </a:r>
          </a:p>
          <a:p>
            <a:pPr lvl="1"/>
            <a:r>
              <a:rPr lang="en-CA" b="1" dirty="0">
                <a:solidFill>
                  <a:schemeClr val="bg1"/>
                </a:solidFill>
              </a:rPr>
              <a:t>Informational (</a:t>
            </a:r>
            <a:r>
              <a:rPr lang="en-CA" b="1" i="1" dirty="0">
                <a:solidFill>
                  <a:schemeClr val="bg1"/>
                </a:solidFill>
              </a:rPr>
              <a:t>1xx</a:t>
            </a:r>
            <a:r>
              <a:rPr lang="en-CA" b="1" dirty="0">
                <a:solidFill>
                  <a:schemeClr val="bg1"/>
                </a:solidFill>
              </a:rPr>
              <a:t>)</a:t>
            </a:r>
            <a:r>
              <a:rPr lang="en-CA" dirty="0">
                <a:solidFill>
                  <a:schemeClr val="bg1"/>
                </a:solidFill>
              </a:rPr>
              <a:t>: Request received, continuing</a:t>
            </a:r>
          </a:p>
          <a:p>
            <a:pPr lvl="1"/>
            <a:r>
              <a:rPr lang="en-CA" b="1" dirty="0">
                <a:solidFill>
                  <a:schemeClr val="bg1"/>
                </a:solidFill>
              </a:rPr>
              <a:t>Successful (</a:t>
            </a:r>
            <a:r>
              <a:rPr lang="en-CA" b="1" i="1" dirty="0">
                <a:solidFill>
                  <a:schemeClr val="bg1"/>
                </a:solidFill>
              </a:rPr>
              <a:t>2xx</a:t>
            </a:r>
            <a:r>
              <a:rPr lang="en-CA" b="1" dirty="0">
                <a:solidFill>
                  <a:schemeClr val="bg1"/>
                </a:solidFill>
              </a:rPr>
              <a:t>)</a:t>
            </a:r>
            <a:r>
              <a:rPr lang="en-CA" dirty="0">
                <a:solidFill>
                  <a:schemeClr val="bg1"/>
                </a:solidFill>
              </a:rPr>
              <a:t>: Request received, understood, and accepted</a:t>
            </a:r>
          </a:p>
          <a:p>
            <a:pPr lvl="1"/>
            <a:r>
              <a:rPr lang="en-CA" b="1" dirty="0">
                <a:solidFill>
                  <a:schemeClr val="bg1"/>
                </a:solidFill>
              </a:rPr>
              <a:t>Redirection (</a:t>
            </a:r>
            <a:r>
              <a:rPr lang="en-CA" b="1" i="1" dirty="0">
                <a:solidFill>
                  <a:schemeClr val="bg1"/>
                </a:solidFill>
              </a:rPr>
              <a:t>3xx</a:t>
            </a:r>
            <a:r>
              <a:rPr lang="en-CA" b="1" dirty="0">
                <a:solidFill>
                  <a:schemeClr val="bg1"/>
                </a:solidFill>
              </a:rPr>
              <a:t>)</a:t>
            </a:r>
            <a:r>
              <a:rPr lang="en-CA" dirty="0">
                <a:solidFill>
                  <a:schemeClr val="bg1"/>
                </a:solidFill>
              </a:rPr>
              <a:t>: Further action required to complete request</a:t>
            </a:r>
          </a:p>
          <a:p>
            <a:pPr lvl="1"/>
            <a:r>
              <a:rPr lang="en-CA" b="1" dirty="0">
                <a:solidFill>
                  <a:schemeClr val="bg1"/>
                </a:solidFill>
              </a:rPr>
              <a:t>Client Error (</a:t>
            </a:r>
            <a:r>
              <a:rPr lang="en-CA" b="1" i="1" dirty="0">
                <a:solidFill>
                  <a:schemeClr val="bg1"/>
                </a:solidFill>
              </a:rPr>
              <a:t>4xx</a:t>
            </a:r>
            <a:r>
              <a:rPr lang="en-CA" b="1" dirty="0">
                <a:solidFill>
                  <a:schemeClr val="bg1"/>
                </a:solidFill>
              </a:rPr>
              <a:t>)</a:t>
            </a:r>
            <a:r>
              <a:rPr lang="en-CA" dirty="0">
                <a:solidFill>
                  <a:schemeClr val="bg1"/>
                </a:solidFill>
              </a:rPr>
              <a:t>: The request could not be understood, or accepted</a:t>
            </a:r>
          </a:p>
          <a:p>
            <a:pPr lvl="1"/>
            <a:r>
              <a:rPr lang="en-CA" b="1" dirty="0">
                <a:solidFill>
                  <a:schemeClr val="bg1"/>
                </a:solidFill>
              </a:rPr>
              <a:t>Server Error (</a:t>
            </a:r>
            <a:r>
              <a:rPr lang="en-CA" b="1" i="1" dirty="0">
                <a:solidFill>
                  <a:schemeClr val="bg1"/>
                </a:solidFill>
              </a:rPr>
              <a:t>5xx</a:t>
            </a:r>
            <a:r>
              <a:rPr lang="en-CA" b="1" dirty="0">
                <a:solidFill>
                  <a:schemeClr val="bg1"/>
                </a:solidFill>
              </a:rPr>
              <a:t>)</a:t>
            </a:r>
            <a:r>
              <a:rPr lang="en-CA" dirty="0">
                <a:solidFill>
                  <a:schemeClr val="bg1"/>
                </a:solidFill>
              </a:rPr>
              <a:t>: The server failed to complete an accepted </a:t>
            </a:r>
            <a:r>
              <a:rPr lang="en-CA" dirty="0" smtClean="0">
                <a:solidFill>
                  <a:schemeClr val="bg1"/>
                </a:solidFill>
              </a:rPr>
              <a:t>request</a:t>
            </a:r>
            <a:endParaRPr lang="en-CA" dirty="0">
              <a:solidFill>
                <a:schemeClr val="bg1"/>
              </a:solidFill>
            </a:endParaRPr>
          </a:p>
        </p:txBody>
      </p:sp>
    </p:spTree>
    <p:extLst>
      <p:ext uri="{BB962C8B-B14F-4D97-AF65-F5344CB8AC3E}">
        <p14:creationId xmlns:p14="http://schemas.microsoft.com/office/powerpoint/2010/main" val="2024807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774052799"/>
              </p:ext>
            </p:extLst>
          </p:nvPr>
        </p:nvGraphicFramePr>
        <p:xfrm>
          <a:off x="387151" y="595887"/>
          <a:ext cx="11517204" cy="5543262"/>
        </p:xfrm>
        <a:graphic>
          <a:graphicData uri="http://schemas.openxmlformats.org/drawingml/2006/table">
            <a:tbl>
              <a:tblPr firstRow="1"/>
              <a:tblGrid>
                <a:gridCol w="3053689">
                  <a:extLst>
                    <a:ext uri="{9D8B030D-6E8A-4147-A177-3AD203B41FA5}">
                      <a16:colId xmlns:a16="http://schemas.microsoft.com/office/drawing/2014/main" val="191645782"/>
                    </a:ext>
                  </a:extLst>
                </a:gridCol>
                <a:gridCol w="8463515">
                  <a:extLst>
                    <a:ext uri="{9D8B030D-6E8A-4147-A177-3AD203B41FA5}">
                      <a16:colId xmlns:a16="http://schemas.microsoft.com/office/drawing/2014/main" val="2866885353"/>
                    </a:ext>
                  </a:extLst>
                </a:gridCol>
              </a:tblGrid>
              <a:tr h="431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solidFill>
                            <a:schemeClr val="tx1"/>
                          </a:solidFill>
                          <a:latin typeface="Georgia" panose="02040502050405020303" pitchFamily="18" charset="0"/>
                        </a:rPr>
                        <a:t>Status Code</a:t>
                      </a:r>
                      <a:endParaRPr lang="en-CA" dirty="0" smtClean="0">
                        <a:solidFill>
                          <a:schemeClr val="tx1"/>
                        </a:solidFill>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solidFill>
                            <a:schemeClr val="tx1"/>
                          </a:solidFill>
                          <a:latin typeface="Georgia" panose="02040502050405020303" pitchFamily="18" charset="0"/>
                        </a:rPr>
                        <a:t>Description</a:t>
                      </a:r>
                      <a:endParaRPr lang="en-CA" dirty="0" smtClean="0">
                        <a:solidFill>
                          <a:schemeClr val="tx1"/>
                        </a:solidFill>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35857797"/>
                  </a:ext>
                </a:extLst>
              </a:tr>
              <a:tr h="508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solidFill>
                            <a:schemeClr val="tx1"/>
                          </a:solidFill>
                          <a:latin typeface="Georgia" panose="02040502050405020303" pitchFamily="18" charset="0"/>
                        </a:rPr>
                        <a:t>200 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solidFill>
                            <a:schemeClr val="tx1"/>
                          </a:solidFill>
                          <a:effectLst/>
                          <a:latin typeface="Georgia" panose="02040502050405020303" pitchFamily="18" charset="0"/>
                        </a:rPr>
                        <a:t>Th</a:t>
                      </a:r>
                      <a:r>
                        <a:rPr lang="en-CA" b="0" baseline="0" dirty="0" smtClean="0">
                          <a:solidFill>
                            <a:schemeClr val="tx1"/>
                          </a:solidFill>
                          <a:effectLst/>
                          <a:latin typeface="Georgia" panose="02040502050405020303" pitchFamily="18" charset="0"/>
                        </a:rPr>
                        <a:t>e request was successful</a:t>
                      </a:r>
                      <a:endParaRPr lang="en-CA" b="0"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7319247"/>
                  </a:ext>
                </a:extLst>
              </a:tr>
              <a:tr h="538316">
                <a:tc>
                  <a:txBody>
                    <a:bodyPr/>
                    <a:lstStyle/>
                    <a:p>
                      <a:r>
                        <a:rPr lang="en-CA" baseline="0" dirty="0" smtClean="0">
                          <a:solidFill>
                            <a:schemeClr val="tx1"/>
                          </a:solidFill>
                          <a:effectLst/>
                          <a:latin typeface="Georgia" panose="02040502050405020303" pitchFamily="18" charset="0"/>
                        </a:rPr>
                        <a:t>201 Created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smtClean="0">
                          <a:solidFill>
                            <a:schemeClr val="tx1"/>
                          </a:solidFill>
                          <a:effectLst/>
                          <a:latin typeface="Georgia" panose="02040502050405020303" pitchFamily="18" charset="0"/>
                        </a:rPr>
                        <a:t>The request was successful, and a</a:t>
                      </a:r>
                      <a:r>
                        <a:rPr lang="en-CA" baseline="0" dirty="0" smtClean="0">
                          <a:solidFill>
                            <a:schemeClr val="tx1"/>
                          </a:solidFill>
                          <a:effectLst/>
                          <a:latin typeface="Georgia" panose="02040502050405020303" pitchFamily="18" charset="0"/>
                        </a:rPr>
                        <a:t> new entity/collection has been created</a:t>
                      </a:r>
                      <a:endParaRPr lang="en-CA" dirty="0" smtClean="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1685466"/>
                  </a:ext>
                </a:extLst>
              </a:tr>
              <a:tr h="508819">
                <a:tc>
                  <a:txBody>
                    <a:bodyPr/>
                    <a:lstStyle/>
                    <a:p>
                      <a:r>
                        <a:rPr lang="en-CA" strike="noStrike" dirty="0" smtClean="0">
                          <a:solidFill>
                            <a:schemeClr val="tx1"/>
                          </a:solidFill>
                          <a:effectLst/>
                          <a:latin typeface="Georgia" panose="02040502050405020303" pitchFamily="18" charset="0"/>
                        </a:rPr>
                        <a:t>202</a:t>
                      </a:r>
                      <a:r>
                        <a:rPr lang="en-CA" strike="noStrike" baseline="0" dirty="0" smtClean="0">
                          <a:solidFill>
                            <a:schemeClr val="tx1"/>
                          </a:solidFill>
                          <a:effectLst/>
                          <a:latin typeface="Georgia" panose="02040502050405020303" pitchFamily="18" charset="0"/>
                        </a:rPr>
                        <a:t> Accepted</a:t>
                      </a:r>
                      <a:endParaRPr lang="en-CA" strike="noStrike"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solidFill>
                            <a:schemeClr val="tx1"/>
                          </a:solidFill>
                          <a:effectLst/>
                          <a:latin typeface="Georgia" panose="02040502050405020303" pitchFamily="18" charset="0"/>
                        </a:rPr>
                        <a:t>The request</a:t>
                      </a:r>
                      <a:r>
                        <a:rPr lang="en-CA" baseline="0" dirty="0" smtClean="0">
                          <a:solidFill>
                            <a:schemeClr val="tx1"/>
                          </a:solidFill>
                          <a:effectLst/>
                          <a:latin typeface="Georgia" panose="02040502050405020303" pitchFamily="18" charset="0"/>
                        </a:rPr>
                        <a:t> was successful, but has not been fulfilled</a:t>
                      </a:r>
                      <a:endParaRPr lang="en-CA" dirty="0" smtClean="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710762"/>
                  </a:ext>
                </a:extLst>
              </a:tr>
              <a:tr h="508819">
                <a:tc>
                  <a:txBody>
                    <a:bodyPr/>
                    <a:lstStyle/>
                    <a:p>
                      <a:r>
                        <a:rPr lang="en-CA" strike="noStrike" dirty="0" smtClean="0">
                          <a:solidFill>
                            <a:schemeClr val="tx1"/>
                          </a:solidFill>
                          <a:effectLst/>
                          <a:latin typeface="Georgia" panose="02040502050405020303" pitchFamily="18" charset="0"/>
                        </a:rPr>
                        <a:t>204 No Content</a:t>
                      </a:r>
                      <a:endParaRPr lang="en-CA" strike="noStrike"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solidFill>
                            <a:schemeClr val="tx1"/>
                          </a:solidFill>
                          <a:effectLst/>
                          <a:latin typeface="Georgia" panose="02040502050405020303" pitchFamily="18" charset="0"/>
                        </a:rPr>
                        <a:t>The</a:t>
                      </a:r>
                      <a:r>
                        <a:rPr lang="en-CA" b="0" baseline="0" dirty="0" smtClean="0">
                          <a:solidFill>
                            <a:schemeClr val="tx1"/>
                          </a:solidFill>
                          <a:effectLst/>
                          <a:latin typeface="Georgia" panose="02040502050405020303" pitchFamily="18" charset="0"/>
                        </a:rPr>
                        <a:t> request was successful, but no data is being returned</a:t>
                      </a:r>
                      <a:endParaRPr lang="en-CA" b="0" dirty="0" smtClean="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6437644"/>
                  </a:ext>
                </a:extLst>
              </a:tr>
              <a:tr h="501446">
                <a:tc>
                  <a:txBody>
                    <a:bodyPr/>
                    <a:lstStyle/>
                    <a:p>
                      <a:r>
                        <a:rPr lang="en-CA" dirty="0" smtClean="0">
                          <a:solidFill>
                            <a:schemeClr val="tx1"/>
                          </a:solidFill>
                          <a:effectLst/>
                          <a:latin typeface="Georgia" panose="02040502050405020303" pitchFamily="18" charset="0"/>
                        </a:rPr>
                        <a:t>400 Bad Request</a:t>
                      </a:r>
                      <a:endParaRPr lang="en-CA"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solidFill>
                            <a:schemeClr val="tx1"/>
                          </a:solidFill>
                          <a:effectLst/>
                          <a:latin typeface="Georgia" panose="02040502050405020303" pitchFamily="18" charset="0"/>
                        </a:rPr>
                        <a:t>The request </a:t>
                      </a:r>
                      <a:r>
                        <a:rPr lang="en-CA" baseline="0" dirty="0" smtClean="0">
                          <a:solidFill>
                            <a:schemeClr val="tx1"/>
                          </a:solidFill>
                          <a:effectLst/>
                          <a:latin typeface="Georgia" panose="02040502050405020303" pitchFamily="18" charset="0"/>
                        </a:rPr>
                        <a:t>was not understood due to an error in the request (syntax, content too large,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5247327"/>
                  </a:ext>
                </a:extLst>
              </a:tr>
              <a:tr h="486696">
                <a:tc>
                  <a:txBody>
                    <a:bodyPr/>
                    <a:lstStyle/>
                    <a:p>
                      <a:r>
                        <a:rPr lang="en-CA" dirty="0" smtClean="0">
                          <a:solidFill>
                            <a:schemeClr val="tx1"/>
                          </a:solidFill>
                          <a:effectLst/>
                          <a:latin typeface="Georgia" panose="02040502050405020303" pitchFamily="18" charset="0"/>
                        </a:rPr>
                        <a:t>404 Not Found</a:t>
                      </a:r>
                      <a:endParaRPr lang="en-CA"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tx1"/>
                          </a:solidFill>
                          <a:effectLst/>
                          <a:latin typeface="Georgia" panose="02040502050405020303" pitchFamily="18" charset="0"/>
                        </a:rPr>
                        <a:t>The request was not understood due to the target resource not being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1339894"/>
                  </a:ext>
                </a:extLst>
              </a:tr>
              <a:tr h="508820">
                <a:tc>
                  <a:txBody>
                    <a:bodyPr/>
                    <a:lstStyle/>
                    <a:p>
                      <a:r>
                        <a:rPr lang="en-CA" dirty="0" smtClean="0">
                          <a:solidFill>
                            <a:schemeClr val="tx1"/>
                          </a:solidFill>
                          <a:effectLst/>
                          <a:latin typeface="Georgia" panose="02040502050405020303" pitchFamily="18" charset="0"/>
                        </a:rPr>
                        <a:t>500 Internal Server Error</a:t>
                      </a:r>
                      <a:endParaRPr lang="en-CA"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solidFill>
                            <a:schemeClr val="tx1"/>
                          </a:solidFill>
                          <a:effectLst/>
                          <a:latin typeface="Georgia" panose="02040502050405020303" pitchFamily="18" charset="0"/>
                        </a:rPr>
                        <a:t>The</a:t>
                      </a:r>
                      <a:r>
                        <a:rPr lang="en-CA" b="0" baseline="0" dirty="0" smtClean="0">
                          <a:solidFill>
                            <a:schemeClr val="tx1"/>
                          </a:solidFill>
                          <a:effectLst/>
                          <a:latin typeface="Georgia" panose="02040502050405020303" pitchFamily="18" charset="0"/>
                        </a:rPr>
                        <a:t> request was received, understood, accepted, but the server failed while completing the request</a:t>
                      </a:r>
                      <a:endParaRPr lang="en-CA" baseline="0" dirty="0" smtClean="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381184"/>
                  </a:ext>
                </a:extLst>
              </a:tr>
              <a:tr h="523567">
                <a:tc>
                  <a:txBody>
                    <a:bodyPr/>
                    <a:lstStyle/>
                    <a:p>
                      <a:r>
                        <a:rPr lang="en-CA" dirty="0" smtClean="0">
                          <a:solidFill>
                            <a:schemeClr val="tx1"/>
                          </a:solidFill>
                          <a:effectLst/>
                          <a:latin typeface="Georgia" panose="02040502050405020303" pitchFamily="18" charset="0"/>
                        </a:rPr>
                        <a:t>501 Not Implemented</a:t>
                      </a:r>
                      <a:endParaRPr lang="en-CA"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smtClean="0">
                          <a:solidFill>
                            <a:schemeClr val="tx1"/>
                          </a:solidFill>
                          <a:effectLst/>
                          <a:latin typeface="Georgia" panose="02040502050405020303" pitchFamily="18" charset="0"/>
                        </a:rPr>
                        <a:t>The</a:t>
                      </a:r>
                      <a:r>
                        <a:rPr lang="en-CA" b="0" baseline="0" dirty="0" smtClean="0">
                          <a:solidFill>
                            <a:schemeClr val="tx1"/>
                          </a:solidFill>
                          <a:effectLst/>
                          <a:latin typeface="Georgia" panose="02040502050405020303" pitchFamily="18" charset="0"/>
                        </a:rPr>
                        <a:t> request was received, but the</a:t>
                      </a:r>
                      <a:r>
                        <a:rPr lang="en-CA" baseline="0" dirty="0" smtClean="0">
                          <a:solidFill>
                            <a:schemeClr val="tx1"/>
                          </a:solidFill>
                          <a:effectLst/>
                          <a:latin typeface="Georgia" panose="02040502050405020303" pitchFamily="18" charset="0"/>
                        </a:rPr>
                        <a:t> server is yet to be given the ability to complete the request. Implies it will be able to in the future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009218"/>
                  </a:ext>
                </a:extLst>
              </a:tr>
              <a:tr h="640080">
                <a:tc>
                  <a:txBody>
                    <a:bodyPr/>
                    <a:lstStyle/>
                    <a:p>
                      <a:r>
                        <a:rPr lang="en-CA" dirty="0" smtClean="0">
                          <a:solidFill>
                            <a:schemeClr val="tx1"/>
                          </a:solidFill>
                          <a:effectLst/>
                          <a:latin typeface="Georgia" panose="02040502050405020303" pitchFamily="18" charset="0"/>
                        </a:rPr>
                        <a:t>503</a:t>
                      </a:r>
                      <a:r>
                        <a:rPr lang="en-CA" baseline="0" dirty="0" smtClean="0">
                          <a:solidFill>
                            <a:schemeClr val="tx1"/>
                          </a:solidFill>
                          <a:effectLst/>
                          <a:latin typeface="Georgia" panose="02040502050405020303" pitchFamily="18" charset="0"/>
                        </a:rPr>
                        <a:t> Service Unavailable</a:t>
                      </a:r>
                      <a:endParaRPr lang="en-CA" dirty="0">
                        <a:solidFill>
                          <a:schemeClr val="tx1"/>
                        </a:solidFill>
                        <a:effectLst/>
                        <a:latin typeface="Georgia" panose="020405020504050203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solidFill>
                            <a:schemeClr val="tx1"/>
                          </a:solidFill>
                          <a:effectLst/>
                          <a:latin typeface="Georgia" panose="02040502050405020303" pitchFamily="18" charset="0"/>
                        </a:rPr>
                        <a:t>The request has been received, but the server is unable to handle it due to a temporary state (overloaded, down for maintenance,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3211808"/>
                  </a:ext>
                </a:extLst>
              </a:tr>
            </a:tbl>
          </a:graphicData>
        </a:graphic>
      </p:graphicFrame>
    </p:spTree>
    <p:extLst>
      <p:ext uri="{BB962C8B-B14F-4D97-AF65-F5344CB8AC3E}">
        <p14:creationId xmlns:p14="http://schemas.microsoft.com/office/powerpoint/2010/main" val="2539080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solidFill>
                  <a:schemeClr val="bg1"/>
                </a:solidFill>
              </a:rPr>
              <a:t>OpenAPI</a:t>
            </a:r>
            <a:endParaRPr lang="en-CA"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CA" dirty="0" smtClean="0">
                <a:solidFill>
                  <a:schemeClr val="bg1"/>
                </a:solidFill>
              </a:rPr>
              <a:t>No standard way to describe the contract between consumer and producer (e.g. WSDL)</a:t>
            </a:r>
          </a:p>
          <a:p>
            <a:r>
              <a:rPr lang="en-CA" dirty="0" err="1" smtClean="0">
                <a:solidFill>
                  <a:schemeClr val="bg1"/>
                </a:solidFill>
              </a:rPr>
              <a:t>OpenAPI</a:t>
            </a:r>
            <a:r>
              <a:rPr lang="en-CA" dirty="0" smtClean="0">
                <a:solidFill>
                  <a:schemeClr val="bg1"/>
                </a:solidFill>
              </a:rPr>
              <a:t> 3.0 (formally known as Swagger) is the most commonly used specification</a:t>
            </a:r>
          </a:p>
          <a:p>
            <a:r>
              <a:rPr lang="en-CA" dirty="0" smtClean="0">
                <a:solidFill>
                  <a:schemeClr val="bg1"/>
                </a:solidFill>
              </a:rPr>
              <a:t>Declares everything about a RESTful API</a:t>
            </a:r>
          </a:p>
          <a:p>
            <a:pPr lvl="1"/>
            <a:r>
              <a:rPr lang="en-CA" dirty="0" smtClean="0">
                <a:solidFill>
                  <a:schemeClr val="bg1"/>
                </a:solidFill>
              </a:rPr>
              <a:t>Resources</a:t>
            </a:r>
          </a:p>
          <a:p>
            <a:pPr lvl="1"/>
            <a:r>
              <a:rPr lang="en-CA" dirty="0" smtClean="0">
                <a:solidFill>
                  <a:schemeClr val="bg1"/>
                </a:solidFill>
              </a:rPr>
              <a:t>Representations</a:t>
            </a:r>
          </a:p>
          <a:p>
            <a:pPr lvl="1"/>
            <a:r>
              <a:rPr lang="en-CA" dirty="0" smtClean="0">
                <a:solidFill>
                  <a:schemeClr val="bg1"/>
                </a:solidFill>
              </a:rPr>
              <a:t>Operations</a:t>
            </a:r>
          </a:p>
          <a:p>
            <a:pPr lvl="1"/>
            <a:r>
              <a:rPr lang="en-CA" dirty="0" smtClean="0">
                <a:solidFill>
                  <a:schemeClr val="bg1"/>
                </a:solidFill>
              </a:rPr>
              <a:t>Headers</a:t>
            </a:r>
          </a:p>
          <a:p>
            <a:pPr lvl="1"/>
            <a:r>
              <a:rPr lang="en-CA" dirty="0" smtClean="0">
                <a:solidFill>
                  <a:schemeClr val="bg1"/>
                </a:solidFill>
              </a:rPr>
              <a:t>Status Codes</a:t>
            </a:r>
          </a:p>
          <a:p>
            <a:pPr lvl="1"/>
            <a:r>
              <a:rPr lang="en-CA" dirty="0" smtClean="0">
                <a:solidFill>
                  <a:schemeClr val="bg1"/>
                </a:solidFill>
              </a:rPr>
              <a:t>Security</a:t>
            </a:r>
          </a:p>
          <a:p>
            <a:endParaRPr lang="en-CA" dirty="0">
              <a:solidFill>
                <a:schemeClr val="bg1"/>
              </a:solidFill>
            </a:endParaRPr>
          </a:p>
        </p:txBody>
      </p:sp>
    </p:spTree>
    <p:extLst>
      <p:ext uri="{BB962C8B-B14F-4D97-AF65-F5344CB8AC3E}">
        <p14:creationId xmlns:p14="http://schemas.microsoft.com/office/powerpoint/2010/main" val="3638169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solidFill>
                  <a:schemeClr val="bg1"/>
                </a:solidFill>
              </a:rPr>
              <a:t>OpenAPI</a:t>
            </a:r>
            <a:endParaRPr lang="en-CA" b="1"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Can be automatically generated by some RESTful API frameworks</a:t>
            </a:r>
          </a:p>
          <a:p>
            <a:r>
              <a:rPr lang="en-CA" dirty="0" smtClean="0">
                <a:solidFill>
                  <a:schemeClr val="bg1"/>
                </a:solidFill>
              </a:rPr>
              <a:t>Can be used to generate client code</a:t>
            </a:r>
          </a:p>
          <a:p>
            <a:r>
              <a:rPr lang="en-CA" dirty="0" smtClean="0">
                <a:solidFill>
                  <a:schemeClr val="bg1"/>
                </a:solidFill>
              </a:rPr>
              <a:t>Can be used to generate server code</a:t>
            </a:r>
          </a:p>
          <a:p>
            <a:pPr lvl="1"/>
            <a:r>
              <a:rPr lang="en-CA" dirty="0" smtClean="0">
                <a:solidFill>
                  <a:schemeClr val="bg1"/>
                </a:solidFill>
              </a:rPr>
              <a:t>Opens the door to code-first development or specification-first development</a:t>
            </a:r>
          </a:p>
          <a:p>
            <a:r>
              <a:rPr lang="en-CA" dirty="0" smtClean="0">
                <a:solidFill>
                  <a:schemeClr val="bg1"/>
                </a:solidFill>
              </a:rPr>
              <a:t>Can be used to generate an interactive UI for exploratory use</a:t>
            </a:r>
          </a:p>
          <a:p>
            <a:pPr marL="0" indent="0">
              <a:buNone/>
            </a:pPr>
            <a:endParaRPr lang="en-CA" dirty="0">
              <a:solidFill>
                <a:schemeClr val="bg1"/>
              </a:solidFill>
            </a:endParaRPr>
          </a:p>
        </p:txBody>
      </p:sp>
    </p:spTree>
    <p:extLst>
      <p:ext uri="{BB962C8B-B14F-4D97-AF65-F5344CB8AC3E}">
        <p14:creationId xmlns:p14="http://schemas.microsoft.com/office/powerpoint/2010/main" val="272765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4153" y="1985247"/>
            <a:ext cx="9144000" cy="2387600"/>
          </a:xfrm>
        </p:spPr>
        <p:txBody>
          <a:bodyPr anchor="ctr"/>
          <a:lstStyle/>
          <a:p>
            <a:r>
              <a:rPr lang="en-CA" b="1" dirty="0" smtClean="0">
                <a:solidFill>
                  <a:schemeClr val="bg1"/>
                </a:solidFill>
                <a:latin typeface="+mn-lt"/>
              </a:rPr>
              <a:t>Quick Recap</a:t>
            </a:r>
            <a:endParaRPr lang="en-CA" dirty="0">
              <a:solidFill>
                <a:schemeClr val="bg1"/>
              </a:solidFill>
              <a:latin typeface="+mn-lt"/>
            </a:endParaRPr>
          </a:p>
        </p:txBody>
      </p:sp>
    </p:spTree>
    <p:extLst>
      <p:ext uri="{BB962C8B-B14F-4D97-AF65-F5344CB8AC3E}">
        <p14:creationId xmlns:p14="http://schemas.microsoft.com/office/powerpoint/2010/main" val="1954516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solidFill>
                  <a:schemeClr val="bg1"/>
                </a:solidFill>
              </a:rPr>
              <a:t>OpenAPI</a:t>
            </a:r>
            <a:r>
              <a:rPr lang="en-CA" b="1" dirty="0" smtClean="0">
                <a:solidFill>
                  <a:schemeClr val="bg1"/>
                </a:solidFill>
              </a:rPr>
              <a:t> – Spec &amp; UI Sample</a:t>
            </a:r>
            <a:endParaRPr lang="en-CA" dirty="0">
              <a:solidFill>
                <a:schemeClr val="bg1"/>
              </a:solidFill>
            </a:endParaRPr>
          </a:p>
        </p:txBody>
      </p:sp>
    </p:spTree>
    <p:extLst>
      <p:ext uri="{BB962C8B-B14F-4D97-AF65-F5344CB8AC3E}">
        <p14:creationId xmlns:p14="http://schemas.microsoft.com/office/powerpoint/2010/main" val="3456396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rPr>
              <a:t>Security Considerations</a:t>
            </a:r>
            <a:endParaRPr lang="en-CA" b="1"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Authentication/authorization to protect resources and/or operations</a:t>
            </a:r>
          </a:p>
          <a:p>
            <a:r>
              <a:rPr lang="en-CA" dirty="0" smtClean="0">
                <a:solidFill>
                  <a:schemeClr val="bg1"/>
                </a:solidFill>
              </a:rPr>
              <a:t>Client provided data must be sanitized</a:t>
            </a:r>
          </a:p>
          <a:p>
            <a:pPr lvl="1"/>
            <a:r>
              <a:rPr lang="en-CA" dirty="0" smtClean="0">
                <a:solidFill>
                  <a:schemeClr val="bg1"/>
                </a:solidFill>
              </a:rPr>
              <a:t>Ensure created resources will not allow arbitrary code execution</a:t>
            </a:r>
          </a:p>
          <a:p>
            <a:pPr lvl="1"/>
            <a:r>
              <a:rPr lang="en-CA" dirty="0" smtClean="0">
                <a:solidFill>
                  <a:schemeClr val="bg1"/>
                </a:solidFill>
              </a:rPr>
              <a:t>Ensure query parameters are not opening up injection-style attacks</a:t>
            </a:r>
          </a:p>
          <a:p>
            <a:r>
              <a:rPr lang="en-CA" dirty="0" smtClean="0">
                <a:solidFill>
                  <a:schemeClr val="bg1"/>
                </a:solidFill>
              </a:rPr>
              <a:t>Internet facing APIs are open to intrusion</a:t>
            </a:r>
            <a:endParaRPr lang="en-CA" dirty="0">
              <a:solidFill>
                <a:schemeClr val="bg1"/>
              </a:solidFill>
            </a:endParaRPr>
          </a:p>
          <a:p>
            <a:pPr lvl="1"/>
            <a:r>
              <a:rPr lang="en-CA" dirty="0" smtClean="0">
                <a:solidFill>
                  <a:schemeClr val="bg1"/>
                </a:solidFill>
              </a:rPr>
              <a:t>Ensure proper firewalls are in-place</a:t>
            </a:r>
          </a:p>
          <a:p>
            <a:pPr lvl="1"/>
            <a:r>
              <a:rPr lang="en-CA" dirty="0" smtClean="0">
                <a:solidFill>
                  <a:schemeClr val="bg1"/>
                </a:solidFill>
              </a:rPr>
              <a:t>Intrusion detection services can be deployed</a:t>
            </a:r>
          </a:p>
        </p:txBody>
      </p:sp>
    </p:spTree>
    <p:extLst>
      <p:ext uri="{BB962C8B-B14F-4D97-AF65-F5344CB8AC3E}">
        <p14:creationId xmlns:p14="http://schemas.microsoft.com/office/powerpoint/2010/main" val="1489002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rPr>
              <a:t>RESTful API Frameworks</a:t>
            </a:r>
            <a:endParaRPr lang="en-CA" b="1" dirty="0">
              <a:solidFill>
                <a:schemeClr val="bg1"/>
              </a:solidFill>
            </a:endParaRPr>
          </a:p>
        </p:txBody>
      </p:sp>
      <p:sp>
        <p:nvSpPr>
          <p:cNvPr id="3" name="Content Placeholder 2"/>
          <p:cNvSpPr>
            <a:spLocks noGrp="1"/>
          </p:cNvSpPr>
          <p:nvPr>
            <p:ph idx="1"/>
          </p:nvPr>
        </p:nvSpPr>
        <p:spPr/>
        <p:txBody>
          <a:bodyPr>
            <a:normAutofit/>
          </a:bodyPr>
          <a:lstStyle/>
          <a:p>
            <a:r>
              <a:rPr lang="en-CA" dirty="0" smtClean="0">
                <a:solidFill>
                  <a:schemeClr val="bg1"/>
                </a:solidFill>
              </a:rPr>
              <a:t>Several framework exist to make building RESTful APIs simple</a:t>
            </a:r>
          </a:p>
          <a:p>
            <a:r>
              <a:rPr lang="en-CA" dirty="0" smtClean="0">
                <a:solidFill>
                  <a:schemeClr val="bg1"/>
                </a:solidFill>
              </a:rPr>
              <a:t>Abstracts away low-level complexity for high-level concepts</a:t>
            </a:r>
          </a:p>
          <a:p>
            <a:r>
              <a:rPr lang="en-CA" dirty="0" smtClean="0">
                <a:solidFill>
                  <a:schemeClr val="bg1"/>
                </a:solidFill>
              </a:rPr>
              <a:t>Focus on defining components over understanding HTTP</a:t>
            </a:r>
          </a:p>
          <a:p>
            <a:r>
              <a:rPr lang="en-CA" dirty="0" smtClean="0">
                <a:solidFill>
                  <a:schemeClr val="bg1"/>
                </a:solidFill>
              </a:rPr>
              <a:t>Java</a:t>
            </a:r>
          </a:p>
          <a:p>
            <a:pPr lvl="1"/>
            <a:r>
              <a:rPr lang="en-CA" dirty="0" smtClean="0">
                <a:solidFill>
                  <a:schemeClr val="bg1"/>
                </a:solidFill>
              </a:rPr>
              <a:t>Spring Boot</a:t>
            </a:r>
          </a:p>
          <a:p>
            <a:pPr lvl="1"/>
            <a:r>
              <a:rPr lang="en-CA" dirty="0" err="1" smtClean="0">
                <a:solidFill>
                  <a:schemeClr val="bg1"/>
                </a:solidFill>
              </a:rPr>
              <a:t>Dropwizard</a:t>
            </a:r>
            <a:endParaRPr lang="en-CA" dirty="0" smtClean="0">
              <a:solidFill>
                <a:schemeClr val="bg1"/>
              </a:solidFill>
            </a:endParaRPr>
          </a:p>
          <a:p>
            <a:r>
              <a:rPr lang="en-CA" dirty="0" smtClean="0">
                <a:solidFill>
                  <a:schemeClr val="bg1"/>
                </a:solidFill>
              </a:rPr>
              <a:t>C#</a:t>
            </a:r>
          </a:p>
          <a:p>
            <a:pPr lvl="1"/>
            <a:r>
              <a:rPr lang="en-CA" dirty="0" smtClean="0">
                <a:solidFill>
                  <a:schemeClr val="bg1"/>
                </a:solidFill>
              </a:rPr>
              <a:t>ASP.NET native REST APIs</a:t>
            </a:r>
          </a:p>
          <a:p>
            <a:pPr lvl="1"/>
            <a:r>
              <a:rPr lang="en-CA" dirty="0" smtClean="0">
                <a:solidFill>
                  <a:schemeClr val="bg1"/>
                </a:solidFill>
              </a:rPr>
              <a:t>Nancy</a:t>
            </a:r>
          </a:p>
        </p:txBody>
      </p:sp>
    </p:spTree>
    <p:extLst>
      <p:ext uri="{BB962C8B-B14F-4D97-AF65-F5344CB8AC3E}">
        <p14:creationId xmlns:p14="http://schemas.microsoft.com/office/powerpoint/2010/main" val="857067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bg1"/>
                </a:solidFill>
              </a:rPr>
              <a:t>RESTful API </a:t>
            </a:r>
            <a:r>
              <a:rPr lang="en-CA" b="1" dirty="0" smtClean="0">
                <a:solidFill>
                  <a:schemeClr val="bg1"/>
                </a:solidFill>
              </a:rPr>
              <a:t>Frameworks – Code Samples</a:t>
            </a:r>
            <a:endParaRPr lang="en-CA" dirty="0">
              <a:solidFill>
                <a:schemeClr val="bg1"/>
              </a:solidFill>
            </a:endParaRPr>
          </a:p>
        </p:txBody>
      </p:sp>
    </p:spTree>
    <p:extLst>
      <p:ext uri="{BB962C8B-B14F-4D97-AF65-F5344CB8AC3E}">
        <p14:creationId xmlns:p14="http://schemas.microsoft.com/office/powerpoint/2010/main" val="391944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What’s an API?</a:t>
            </a:r>
            <a:endParaRPr lang="en-CA" b="1" dirty="0">
              <a:solidFill>
                <a:schemeClr val="bg1"/>
              </a:solidFill>
              <a:latin typeface="+mn-lt"/>
            </a:endParaRPr>
          </a:p>
        </p:txBody>
      </p:sp>
      <p:sp>
        <p:nvSpPr>
          <p:cNvPr id="3" name="Content Placeholder 2"/>
          <p:cNvSpPr>
            <a:spLocks noGrp="1"/>
          </p:cNvSpPr>
          <p:nvPr>
            <p:ph idx="1"/>
          </p:nvPr>
        </p:nvSpPr>
        <p:spPr/>
        <p:txBody>
          <a:bodyPr>
            <a:normAutofit/>
          </a:bodyPr>
          <a:lstStyle/>
          <a:p>
            <a:r>
              <a:rPr lang="en-CA" sz="3600" b="1" u="sng" dirty="0">
                <a:solidFill>
                  <a:schemeClr val="bg1"/>
                </a:solidFill>
              </a:rPr>
              <a:t>A</a:t>
            </a:r>
            <a:r>
              <a:rPr lang="en-CA" dirty="0" smtClean="0">
                <a:solidFill>
                  <a:schemeClr val="bg1"/>
                </a:solidFill>
              </a:rPr>
              <a:t>pplication </a:t>
            </a:r>
            <a:r>
              <a:rPr lang="en-CA" sz="3600" b="1" u="sng" dirty="0" smtClean="0">
                <a:solidFill>
                  <a:schemeClr val="bg1"/>
                </a:solidFill>
              </a:rPr>
              <a:t>P</a:t>
            </a:r>
            <a:r>
              <a:rPr lang="en-CA" dirty="0" smtClean="0">
                <a:solidFill>
                  <a:schemeClr val="bg1"/>
                </a:solidFill>
              </a:rPr>
              <a:t>rogramming </a:t>
            </a:r>
            <a:r>
              <a:rPr lang="en-CA" sz="3600" b="1" u="sng" dirty="0" smtClean="0">
                <a:solidFill>
                  <a:schemeClr val="bg1"/>
                </a:solidFill>
              </a:rPr>
              <a:t>I</a:t>
            </a:r>
            <a:r>
              <a:rPr lang="en-CA" dirty="0" smtClean="0">
                <a:solidFill>
                  <a:schemeClr val="bg1"/>
                </a:solidFill>
              </a:rPr>
              <a:t>nterface</a:t>
            </a:r>
          </a:p>
          <a:p>
            <a:r>
              <a:rPr lang="en-CA" b="1" dirty="0" smtClean="0">
                <a:solidFill>
                  <a:schemeClr val="bg1"/>
                </a:solidFill>
              </a:rPr>
              <a:t>Interface</a:t>
            </a:r>
            <a:r>
              <a:rPr lang="en-CA" dirty="0" smtClean="0">
                <a:solidFill>
                  <a:schemeClr val="bg1"/>
                </a:solidFill>
              </a:rPr>
              <a:t> for a system to </a:t>
            </a:r>
            <a:r>
              <a:rPr lang="en-CA" b="1" dirty="0" smtClean="0">
                <a:solidFill>
                  <a:schemeClr val="bg1"/>
                </a:solidFill>
              </a:rPr>
              <a:t>expose its capabilities </a:t>
            </a:r>
            <a:r>
              <a:rPr lang="en-CA" dirty="0" smtClean="0">
                <a:solidFill>
                  <a:schemeClr val="bg1"/>
                </a:solidFill>
              </a:rPr>
              <a:t>to other systems for their consumption </a:t>
            </a:r>
          </a:p>
          <a:p>
            <a:pPr lvl="1"/>
            <a:r>
              <a:rPr lang="en-CA" dirty="0" smtClean="0">
                <a:solidFill>
                  <a:schemeClr val="bg1"/>
                </a:solidFill>
              </a:rPr>
              <a:t>To access Data/Information</a:t>
            </a:r>
          </a:p>
          <a:p>
            <a:pPr lvl="1"/>
            <a:r>
              <a:rPr lang="en-CA" dirty="0" smtClean="0">
                <a:solidFill>
                  <a:schemeClr val="bg1"/>
                </a:solidFill>
              </a:rPr>
              <a:t>To access/execute functions</a:t>
            </a:r>
          </a:p>
          <a:p>
            <a:r>
              <a:rPr lang="en-CA" dirty="0" smtClean="0">
                <a:solidFill>
                  <a:schemeClr val="bg1"/>
                </a:solidFill>
              </a:rPr>
              <a:t>Consumers and Providers</a:t>
            </a:r>
          </a:p>
          <a:p>
            <a:r>
              <a:rPr lang="en-CA" dirty="0" smtClean="0">
                <a:solidFill>
                  <a:schemeClr val="bg1"/>
                </a:solidFill>
              </a:rPr>
              <a:t>Contract</a:t>
            </a:r>
          </a:p>
          <a:p>
            <a:r>
              <a:rPr lang="en-CA" dirty="0">
                <a:solidFill>
                  <a:schemeClr val="bg1"/>
                </a:solidFill>
              </a:rPr>
              <a:t>APIs vs </a:t>
            </a:r>
            <a:r>
              <a:rPr lang="en-CA" dirty="0" smtClean="0">
                <a:solidFill>
                  <a:schemeClr val="bg1"/>
                </a:solidFill>
              </a:rPr>
              <a:t>Web </a:t>
            </a:r>
            <a:r>
              <a:rPr lang="en-CA" dirty="0">
                <a:solidFill>
                  <a:schemeClr val="bg1"/>
                </a:solidFill>
              </a:rPr>
              <a:t>APIs </a:t>
            </a:r>
            <a:endParaRPr lang="en-CA" dirty="0" smtClean="0">
              <a:solidFill>
                <a:schemeClr val="bg1"/>
              </a:solidFill>
            </a:endParaRPr>
          </a:p>
        </p:txBody>
      </p:sp>
    </p:spTree>
    <p:extLst>
      <p:ext uri="{BB962C8B-B14F-4D97-AF65-F5344CB8AC3E}">
        <p14:creationId xmlns:p14="http://schemas.microsoft.com/office/powerpoint/2010/main" val="3470663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What is REST?</a:t>
            </a:r>
            <a:endParaRPr lang="en-CA" b="1" dirty="0">
              <a:solidFill>
                <a:schemeClr val="bg1"/>
              </a:solidFill>
              <a:latin typeface="+mn-lt"/>
            </a:endParaRPr>
          </a:p>
        </p:txBody>
      </p:sp>
      <p:sp>
        <p:nvSpPr>
          <p:cNvPr id="3" name="Content Placeholder 2"/>
          <p:cNvSpPr>
            <a:spLocks noGrp="1"/>
          </p:cNvSpPr>
          <p:nvPr>
            <p:ph idx="1"/>
          </p:nvPr>
        </p:nvSpPr>
        <p:spPr/>
        <p:txBody>
          <a:bodyPr>
            <a:normAutofit/>
          </a:bodyPr>
          <a:lstStyle/>
          <a:p>
            <a:r>
              <a:rPr lang="en-CA" sz="3200" b="1" u="sng" dirty="0">
                <a:solidFill>
                  <a:schemeClr val="bg1"/>
                </a:solidFill>
              </a:rPr>
              <a:t>Re</a:t>
            </a:r>
            <a:r>
              <a:rPr lang="en-CA" dirty="0">
                <a:solidFill>
                  <a:schemeClr val="bg1"/>
                </a:solidFill>
              </a:rPr>
              <a:t>presentational </a:t>
            </a:r>
            <a:r>
              <a:rPr lang="en-CA" sz="3200" b="1" u="sng" dirty="0" smtClean="0">
                <a:solidFill>
                  <a:schemeClr val="bg1"/>
                </a:solidFill>
              </a:rPr>
              <a:t>S</a:t>
            </a:r>
            <a:r>
              <a:rPr lang="en-CA" dirty="0" smtClean="0">
                <a:solidFill>
                  <a:schemeClr val="bg1"/>
                </a:solidFill>
              </a:rPr>
              <a:t>tate </a:t>
            </a:r>
            <a:r>
              <a:rPr lang="en-CA" sz="3600" b="1" u="sng" dirty="0" smtClean="0">
                <a:solidFill>
                  <a:schemeClr val="bg1"/>
                </a:solidFill>
              </a:rPr>
              <a:t>T</a:t>
            </a:r>
            <a:r>
              <a:rPr lang="en-CA" dirty="0" smtClean="0">
                <a:solidFill>
                  <a:schemeClr val="bg1"/>
                </a:solidFill>
              </a:rPr>
              <a:t>ransfer</a:t>
            </a:r>
          </a:p>
          <a:p>
            <a:r>
              <a:rPr lang="en-CA" dirty="0">
                <a:solidFill>
                  <a:schemeClr val="bg1"/>
                </a:solidFill>
              </a:rPr>
              <a:t>Designed by Roy </a:t>
            </a:r>
            <a:r>
              <a:rPr lang="en-CA" dirty="0" smtClean="0">
                <a:solidFill>
                  <a:schemeClr val="bg1"/>
                </a:solidFill>
              </a:rPr>
              <a:t>Fielding</a:t>
            </a:r>
          </a:p>
          <a:p>
            <a:pPr lvl="1"/>
            <a:r>
              <a:rPr lang="en-CA" dirty="0" smtClean="0">
                <a:solidFill>
                  <a:schemeClr val="bg1"/>
                </a:solidFill>
              </a:rPr>
              <a:t>An author </a:t>
            </a:r>
            <a:r>
              <a:rPr lang="en-CA" dirty="0">
                <a:solidFill>
                  <a:schemeClr val="bg1"/>
                </a:solidFill>
              </a:rPr>
              <a:t>of the first HTTP </a:t>
            </a:r>
            <a:r>
              <a:rPr lang="en-CA" dirty="0" smtClean="0">
                <a:solidFill>
                  <a:schemeClr val="bg1"/>
                </a:solidFill>
              </a:rPr>
              <a:t>specification</a:t>
            </a:r>
          </a:p>
          <a:p>
            <a:pPr lvl="1"/>
            <a:r>
              <a:rPr lang="en-CA" dirty="0">
                <a:solidFill>
                  <a:schemeClr val="bg1"/>
                </a:solidFill>
              </a:rPr>
              <a:t>C</a:t>
            </a:r>
            <a:r>
              <a:rPr lang="en-CA" dirty="0" smtClean="0">
                <a:solidFill>
                  <a:schemeClr val="bg1"/>
                </a:solidFill>
              </a:rPr>
              <a:t>o-founder </a:t>
            </a:r>
            <a:r>
              <a:rPr lang="en-CA" dirty="0">
                <a:solidFill>
                  <a:schemeClr val="bg1"/>
                </a:solidFill>
              </a:rPr>
              <a:t>of the Apache HTTP Server</a:t>
            </a:r>
          </a:p>
          <a:p>
            <a:r>
              <a:rPr lang="en-CA" dirty="0" smtClean="0">
                <a:solidFill>
                  <a:schemeClr val="bg1"/>
                </a:solidFill>
              </a:rPr>
              <a:t>Defines software architecture constraints for building (web) APIs</a:t>
            </a:r>
          </a:p>
        </p:txBody>
      </p:sp>
    </p:spTree>
    <p:extLst>
      <p:ext uri="{BB962C8B-B14F-4D97-AF65-F5344CB8AC3E}">
        <p14:creationId xmlns:p14="http://schemas.microsoft.com/office/powerpoint/2010/main" val="1899206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What is a RESTful API?</a:t>
            </a:r>
            <a:endParaRPr lang="en-CA" b="1" dirty="0">
              <a:solidFill>
                <a:schemeClr val="bg1"/>
              </a:solidFill>
              <a:latin typeface="+mn-lt"/>
            </a:endParaRPr>
          </a:p>
        </p:txBody>
      </p:sp>
      <p:sp>
        <p:nvSpPr>
          <p:cNvPr id="3" name="Content Placeholder 2"/>
          <p:cNvSpPr>
            <a:spLocks noGrp="1"/>
          </p:cNvSpPr>
          <p:nvPr>
            <p:ph idx="1"/>
          </p:nvPr>
        </p:nvSpPr>
        <p:spPr/>
        <p:txBody>
          <a:bodyPr>
            <a:normAutofit/>
          </a:bodyPr>
          <a:lstStyle/>
          <a:p>
            <a:pPr marL="0" indent="0" algn="ctr">
              <a:buNone/>
            </a:pPr>
            <a:endParaRPr lang="en-CA" dirty="0" smtClean="0">
              <a:solidFill>
                <a:schemeClr val="bg1"/>
              </a:solidFill>
            </a:endParaRPr>
          </a:p>
          <a:p>
            <a:pPr marL="0" indent="0" algn="ctr">
              <a:buNone/>
            </a:pPr>
            <a:endParaRPr lang="en-CA" dirty="0">
              <a:solidFill>
                <a:schemeClr val="bg1"/>
              </a:solidFill>
            </a:endParaRPr>
          </a:p>
          <a:p>
            <a:pPr marL="0" indent="0" algn="ctr">
              <a:buNone/>
            </a:pPr>
            <a:r>
              <a:rPr lang="en-CA" dirty="0" smtClean="0">
                <a:solidFill>
                  <a:schemeClr val="bg1"/>
                </a:solidFill>
              </a:rPr>
              <a:t>“A web API that follows the REST architectural constraints and leverages common web standards (e.g. HTTP, JSON, XML, URI)”</a:t>
            </a:r>
          </a:p>
          <a:p>
            <a:endParaRPr lang="en-CA" dirty="0" smtClean="0">
              <a:solidFill>
                <a:schemeClr val="bg1"/>
              </a:solidFill>
            </a:endParaRPr>
          </a:p>
          <a:p>
            <a:pPr marL="457200" lvl="1" indent="0">
              <a:buNone/>
            </a:pPr>
            <a:endParaRPr lang="en-CA" dirty="0">
              <a:solidFill>
                <a:schemeClr val="bg1"/>
              </a:solidFill>
              <a:latin typeface="Georgia" panose="02040502050405020303" pitchFamily="18" charset="0"/>
            </a:endParaRPr>
          </a:p>
        </p:txBody>
      </p:sp>
    </p:spTree>
    <p:extLst>
      <p:ext uri="{BB962C8B-B14F-4D97-AF65-F5344CB8AC3E}">
        <p14:creationId xmlns:p14="http://schemas.microsoft.com/office/powerpoint/2010/main" val="988044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7819"/>
            <a:ext cx="9144000" cy="2387600"/>
          </a:xfrm>
        </p:spPr>
        <p:txBody>
          <a:bodyPr/>
          <a:lstStyle/>
          <a:p>
            <a:r>
              <a:rPr lang="en-CA" b="1" dirty="0" smtClean="0">
                <a:solidFill>
                  <a:schemeClr val="bg1"/>
                </a:solidFill>
                <a:latin typeface="+mn-lt"/>
              </a:rPr>
              <a:t>RESTful API</a:t>
            </a:r>
            <a:br>
              <a:rPr lang="en-CA" b="1" dirty="0" smtClean="0">
                <a:solidFill>
                  <a:schemeClr val="bg1"/>
                </a:solidFill>
                <a:latin typeface="+mn-lt"/>
              </a:rPr>
            </a:br>
            <a:r>
              <a:rPr lang="en-CA" b="1" dirty="0" smtClean="0">
                <a:solidFill>
                  <a:schemeClr val="bg1"/>
                </a:solidFill>
                <a:latin typeface="+mn-lt"/>
              </a:rPr>
              <a:t> Deep Dive</a:t>
            </a:r>
            <a:endParaRPr lang="en-CA" dirty="0">
              <a:solidFill>
                <a:schemeClr val="bg1"/>
              </a:solidFill>
              <a:latin typeface="+mn-lt"/>
            </a:endParaRPr>
          </a:p>
        </p:txBody>
      </p:sp>
    </p:spTree>
    <p:extLst>
      <p:ext uri="{BB962C8B-B14F-4D97-AF65-F5344CB8AC3E}">
        <p14:creationId xmlns:p14="http://schemas.microsoft.com/office/powerpoint/2010/main" val="347987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bg1"/>
                </a:solidFill>
                <a:latin typeface="+mn-lt"/>
              </a:rPr>
              <a:t>REST Architectural Constraints</a:t>
            </a:r>
            <a:endParaRPr lang="en-CA" b="1" dirty="0">
              <a:solidFill>
                <a:schemeClr val="bg1"/>
              </a:solidFill>
              <a:latin typeface="+mn-lt"/>
            </a:endParaRPr>
          </a:p>
        </p:txBody>
      </p:sp>
      <p:sp>
        <p:nvSpPr>
          <p:cNvPr id="3" name="Content Placeholder 2"/>
          <p:cNvSpPr>
            <a:spLocks noGrp="1"/>
          </p:cNvSpPr>
          <p:nvPr>
            <p:ph idx="1"/>
          </p:nvPr>
        </p:nvSpPr>
        <p:spPr/>
        <p:txBody>
          <a:bodyPr>
            <a:normAutofit/>
          </a:bodyPr>
          <a:lstStyle/>
          <a:p>
            <a:r>
              <a:rPr lang="en-CA" dirty="0">
                <a:solidFill>
                  <a:schemeClr val="bg1"/>
                </a:solidFill>
              </a:rPr>
              <a:t>Client-server </a:t>
            </a:r>
            <a:r>
              <a:rPr lang="en-CA" dirty="0" smtClean="0">
                <a:solidFill>
                  <a:schemeClr val="bg1"/>
                </a:solidFill>
              </a:rPr>
              <a:t>architecture</a:t>
            </a:r>
            <a:endParaRPr lang="en-CA" dirty="0">
              <a:solidFill>
                <a:schemeClr val="bg1"/>
              </a:solidFill>
            </a:endParaRPr>
          </a:p>
          <a:p>
            <a:r>
              <a:rPr lang="en-CA" dirty="0" smtClean="0">
                <a:solidFill>
                  <a:schemeClr val="bg1"/>
                </a:solidFill>
              </a:rPr>
              <a:t>Statelessness</a:t>
            </a:r>
            <a:endParaRPr lang="en-CA" dirty="0">
              <a:solidFill>
                <a:schemeClr val="bg1"/>
              </a:solidFill>
            </a:endParaRPr>
          </a:p>
          <a:p>
            <a:r>
              <a:rPr lang="en-CA" dirty="0" err="1" smtClean="0">
                <a:solidFill>
                  <a:schemeClr val="bg1"/>
                </a:solidFill>
              </a:rPr>
              <a:t>Cacheability</a:t>
            </a:r>
            <a:endParaRPr lang="en-CA" dirty="0">
              <a:solidFill>
                <a:schemeClr val="bg1"/>
              </a:solidFill>
            </a:endParaRPr>
          </a:p>
          <a:p>
            <a:r>
              <a:rPr lang="en-CA" dirty="0" smtClean="0">
                <a:solidFill>
                  <a:schemeClr val="bg1"/>
                </a:solidFill>
              </a:rPr>
              <a:t>Layered system</a:t>
            </a:r>
            <a:endParaRPr lang="en-CA" dirty="0">
              <a:solidFill>
                <a:schemeClr val="bg1"/>
              </a:solidFill>
            </a:endParaRPr>
          </a:p>
          <a:p>
            <a:r>
              <a:rPr lang="en-CA" dirty="0" smtClean="0">
                <a:solidFill>
                  <a:schemeClr val="bg1"/>
                </a:solidFill>
              </a:rPr>
              <a:t>Code </a:t>
            </a:r>
            <a:r>
              <a:rPr lang="en-CA" dirty="0">
                <a:solidFill>
                  <a:schemeClr val="bg1"/>
                </a:solidFill>
              </a:rPr>
              <a:t>on </a:t>
            </a:r>
            <a:r>
              <a:rPr lang="en-CA" dirty="0" smtClean="0">
                <a:solidFill>
                  <a:schemeClr val="bg1"/>
                </a:solidFill>
              </a:rPr>
              <a:t>demand </a:t>
            </a:r>
            <a:r>
              <a:rPr lang="en-CA" dirty="0">
                <a:solidFill>
                  <a:schemeClr val="bg1"/>
                </a:solidFill>
              </a:rPr>
              <a:t>(Optional)</a:t>
            </a:r>
          </a:p>
          <a:p>
            <a:r>
              <a:rPr lang="en-CA" dirty="0" smtClean="0">
                <a:solidFill>
                  <a:schemeClr val="bg1"/>
                </a:solidFill>
              </a:rPr>
              <a:t>Uniform Interface</a:t>
            </a:r>
            <a:endParaRPr lang="en-CA" dirty="0">
              <a:solidFill>
                <a:schemeClr val="bg1"/>
              </a:solidFill>
            </a:endParaRPr>
          </a:p>
        </p:txBody>
      </p:sp>
    </p:spTree>
    <p:extLst>
      <p:ext uri="{BB962C8B-B14F-4D97-AF65-F5344CB8AC3E}">
        <p14:creationId xmlns:p14="http://schemas.microsoft.com/office/powerpoint/2010/main" val="3299899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bg1"/>
                </a:solidFill>
              </a:rPr>
              <a:t>Client-server </a:t>
            </a:r>
            <a:r>
              <a:rPr lang="en-CA" b="1" dirty="0" smtClean="0">
                <a:solidFill>
                  <a:schemeClr val="bg1"/>
                </a:solidFill>
              </a:rPr>
              <a:t>Architecture</a:t>
            </a:r>
            <a:endParaRPr lang="en-CA" b="1" dirty="0">
              <a:solidFill>
                <a:schemeClr val="bg1"/>
              </a:solidFill>
            </a:endParaRPr>
          </a:p>
        </p:txBody>
      </p:sp>
      <p:sp>
        <p:nvSpPr>
          <p:cNvPr id="3" name="Content Placeholder 2"/>
          <p:cNvSpPr>
            <a:spLocks noGrp="1"/>
          </p:cNvSpPr>
          <p:nvPr>
            <p:ph idx="1"/>
          </p:nvPr>
        </p:nvSpPr>
        <p:spPr/>
        <p:txBody>
          <a:bodyPr/>
          <a:lstStyle/>
          <a:p>
            <a:r>
              <a:rPr lang="en-CA" dirty="0" smtClean="0">
                <a:solidFill>
                  <a:schemeClr val="bg1"/>
                </a:solidFill>
              </a:rPr>
              <a:t>Client makes requests of the server </a:t>
            </a:r>
          </a:p>
          <a:p>
            <a:r>
              <a:rPr lang="en-CA" dirty="0" smtClean="0">
                <a:solidFill>
                  <a:schemeClr val="bg1"/>
                </a:solidFill>
              </a:rPr>
              <a:t>Server fulfills requests for the client</a:t>
            </a:r>
          </a:p>
          <a:p>
            <a:r>
              <a:rPr lang="en-CA" dirty="0" smtClean="0">
                <a:solidFill>
                  <a:schemeClr val="bg1"/>
                </a:solidFill>
              </a:rPr>
              <a:t>Separation </a:t>
            </a:r>
            <a:r>
              <a:rPr lang="en-CA" dirty="0">
                <a:solidFill>
                  <a:schemeClr val="bg1"/>
                </a:solidFill>
              </a:rPr>
              <a:t>of </a:t>
            </a:r>
            <a:r>
              <a:rPr lang="en-CA" dirty="0" smtClean="0">
                <a:solidFill>
                  <a:schemeClr val="bg1"/>
                </a:solidFill>
              </a:rPr>
              <a:t>concerns</a:t>
            </a:r>
            <a:endParaRPr lang="en-CA" dirty="0">
              <a:solidFill>
                <a:schemeClr val="bg1"/>
              </a:solidFill>
            </a:endParaRPr>
          </a:p>
          <a:p>
            <a:r>
              <a:rPr lang="en-CA" dirty="0">
                <a:solidFill>
                  <a:schemeClr val="bg1"/>
                </a:solidFill>
              </a:rPr>
              <a:t>Independent evolution</a:t>
            </a:r>
          </a:p>
          <a:p>
            <a:endParaRPr lang="en-CA" dirty="0">
              <a:solidFill>
                <a:schemeClr val="bg1"/>
              </a:solidFill>
            </a:endParaRPr>
          </a:p>
        </p:txBody>
      </p:sp>
    </p:spTree>
    <p:extLst>
      <p:ext uri="{BB962C8B-B14F-4D97-AF65-F5344CB8AC3E}">
        <p14:creationId xmlns:p14="http://schemas.microsoft.com/office/powerpoint/2010/main" val="21321136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PERSISTENCEDATA" val="MMPROD_UIPERSISTENCEDATA"/>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ing APIs and Microservices&amp;quot;&quot;/&gt;&lt;property id=&quot;20307&quot; value=&quot;256&quot;/&gt;&lt;/object&gt;&lt;object type=&quot;3&quot; unique_id=&quot;10005&quot;&gt;&lt;property id=&quot;20148&quot; value=&quot;5&quot;/&gt;&lt;property id=&quot;20300&quot; value=&quot;Slide 2 - &amp;quot;Agenda&amp;quot;&quot;/&gt;&lt;property id=&quot;20307&quot; value=&quot;257&quot;/&gt;&lt;/object&gt;&lt;object type=&quot;3&quot; unique_id=&quot;10055&quot;&gt;&lt;property id=&quot;20148&quot; value=&quot;5&quot;/&gt;&lt;property id=&quot;20300&quot; value=&quot;Slide 11 - &amp;quot;Why do we want them?&amp;quot;&quot;/&gt;&lt;property id=&quot;20307&quot; value=&quot;259&quot;/&gt;&lt;/object&gt;&lt;object type=&quot;3&quot; unique_id=&quot;10143&quot;&gt;&lt;property id=&quot;20148&quot; value=&quot;5&quot;/&gt;&lt;property id=&quot;20300&quot; value=&quot;Slide 35 - &amp;quot;How do we design them?&amp;quot;&quot;/&gt;&lt;property id=&quot;20307&quot; value=&quot;263&quot;/&gt;&lt;/object&gt;&lt;object type=&quot;3&quot; unique_id=&quot;10144&quot;&gt;&lt;property id=&quot;20148&quot; value=&quot;5&quot;/&gt;&lt;property id=&quot;20300&quot; value=&quot;Slide 41 - &amp;quot;Components&amp;quot;&quot;/&gt;&lt;property id=&quot;20307&quot; value=&quot;264&quot;/&gt;&lt;/object&gt;&lt;object type=&quot;3&quot; unique_id=&quot;10244&quot;&gt;&lt;property id=&quot;20148&quot; value=&quot;5&quot;/&gt;&lt;property id=&quot;20300&quot; value=&quot;Slide 38 - &amp;quot;Operationalizing Considerations&amp;quot;&quot;/&gt;&lt;property id=&quot;20307&quot; value=&quot;265&quot;/&gt;&lt;/object&gt;&lt;object type=&quot;3&quot; unique_id=&quot;10293&quot;&gt;&lt;property id=&quot;20148&quot; value=&quot;5&quot;/&gt;&lt;property id=&quot;20300&quot; value=&quot;Slide 3 - &amp;quot;Intro&amp;quot;&quot;/&gt;&lt;property id=&quot;20307&quot; value=&quot;266&quot;/&gt;&lt;/object&gt;&lt;object type=&quot;3&quot; unique_id=&quot;10294&quot;&gt;&lt;property id=&quot;20148&quot; value=&quot;5&quot;/&gt;&lt;property id=&quot;20300&quot; value=&quot;Slide 6 - &amp;quot;DevOps and Microservices/APIs&amp;quot;&quot;/&gt;&lt;property id=&quot;20307&quot; value=&quot;267&quot;/&gt;&lt;/object&gt;&lt;object type=&quot;3&quot; unique_id=&quot;10511&quot;&gt;&lt;property id=&quot;20148&quot; value=&quot;5&quot;/&gt;&lt;property id=&quot;20300&quot; value=&quot;Slide 4 - &amp;quot;Your take away&amp;quot;&quot;/&gt;&lt;property id=&quot;20307&quot; value=&quot;270&quot;/&gt;&lt;/object&gt;&lt;object type=&quot;3&quot; unique_id=&quot;10563&quot;&gt;&lt;property id=&quot;20148&quot; value=&quot;5&quot;/&gt;&lt;property id=&quot;20300&quot; value=&quot;Slide 50 - &amp;quot;Did we achieve our Goals?&amp;quot;&quot;/&gt;&lt;property id=&quot;20307&quot; value=&quot;271&quot;/&gt;&lt;/object&gt;&lt;object type=&quot;3&quot; unique_id=&quot;11074&quot;&gt;&lt;property id=&quot;20148&quot; value=&quot;5&quot;/&gt;&lt;property id=&quot;20300&quot; value=&quot;Slide 51 - &amp;quot;Thank you!&amp;quot;&quot;/&gt;&lt;property id=&quot;20307&quot; value=&quot;273&quot;/&gt;&lt;/object&gt;&lt;object type=&quot;3&quot; unique_id=&quot;11555&quot;&gt;&lt;property id=&quot;20148&quot; value=&quot;5&quot;/&gt;&lt;property id=&quot;20300&quot; value=&quot;Slide 7 - &amp;quot;What’s an API?&amp;quot;&quot;/&gt;&lt;property id=&quot;20307&quot; value=&quot;275&quot;/&gt;&lt;/object&gt;&lt;object type=&quot;3&quot; unique_id=&quot;11556&quot;&gt;&lt;property id=&quot;20148&quot; value=&quot;5&quot;/&gt;&lt;property id=&quot;20300&quot; value=&quot;Slide 8&quot;/&gt;&lt;property id=&quot;20307&quot; value=&quot;274&quot;/&gt;&lt;/object&gt;&lt;object type=&quot;3&quot; unique_id=&quot;12107&quot;&gt;&lt;property id=&quot;20148&quot; value=&quot;5&quot;/&gt;&lt;property id=&quot;20300&quot; value=&quot;Slide 9 - &amp;quot;What’s a Microservice?&amp;quot;&quot;/&gt;&lt;property id=&quot;20307&quot; value=&quot;276&quot;/&gt;&lt;/object&gt;&lt;object type=&quot;3&quot; unique_id=&quot;12614&quot;&gt;&lt;property id=&quot;20148&quot; value=&quot;5&quot;/&gt;&lt;property id=&quot;20300&quot; value=&quot;Slide 13 - &amp;quot;Applicable to GC?&amp;quot;&quot;/&gt;&lt;property id=&quot;20307&quot; value=&quot;277&quot;/&gt;&lt;/object&gt;&lt;object type=&quot;3&quot; unique_id=&quot;13527&quot;&gt;&lt;property id=&quot;20148&quot; value=&quot;5&quot;/&gt;&lt;property id=&quot;20300&quot; value=&quot;Slide 15 - &amp;quot;What is REST?&amp;quot;&quot;/&gt;&lt;property id=&quot;20307&quot; value=&quot;282&quot;/&gt;&lt;/object&gt;&lt;object type=&quot;3&quot; unique_id=&quot;13528&quot;&gt;&lt;property id=&quot;20148&quot; value=&quot;5&quot;/&gt;&lt;property id=&quot;20300&quot; value=&quot;Slide 16 - &amp;quot;REST Architectural Guiding Constraints&amp;quot;&quot;/&gt;&lt;property id=&quot;20307&quot; value=&quot;283&quot;/&gt;&lt;/object&gt;&lt;object type=&quot;3&quot; unique_id=&quot;13529&quot;&gt;&lt;property id=&quot;20148&quot; value=&quot;5&quot;/&gt;&lt;property id=&quot;20300&quot; value=&quot;Slide 17 - &amp;quot;Uniform Interface Constraints&amp;quot;&quot;/&gt;&lt;property id=&quot;20307&quot; value=&quot;284&quot;/&gt;&lt;/object&gt;&lt;object type=&quot;3&quot; unique_id=&quot;13531&quot;&gt;&lt;property id=&quot;20148&quot; value=&quot;5&quot;/&gt;&lt;property id=&quot;20300&quot; value=&quot;Slide 18 - &amp;quot;Components of a RESTful API&amp;quot;&quot;/&gt;&lt;property id=&quot;20307&quot; value=&quot;286&quot;/&gt;&lt;/object&gt;&lt;object type=&quot;3&quot; unique_id=&quot;13532&quot;&gt;&lt;property id=&quot;20148&quot; value=&quot;5&quot;/&gt;&lt;property id=&quot;20300&quot; value=&quot;Slide 20 - &amp;quot;Resource&amp;quot;&quot;/&gt;&lt;property id=&quot;20307&quot; value=&quot;287&quot;/&gt;&lt;/object&gt;&lt;object type=&quot;3&quot; unique_id=&quot;13533&quot;&gt;&lt;property id=&quot;20148&quot; value=&quot;5&quot;/&gt;&lt;property id=&quot;20300&quot; value=&quot;Slide 21 - &amp;quot;Paths&amp;quot;&quot;/&gt;&lt;property id=&quot;20307&quot; value=&quot;288&quot;/&gt;&lt;/object&gt;&lt;object type=&quot;3&quot; unique_id=&quot;13534&quot;&gt;&lt;property id=&quot;20148&quot; value=&quot;5&quot;/&gt;&lt;property id=&quot;20300&quot; value=&quot;Slide 25 - &amp;quot;Verbs&amp;quot;&quot;/&gt;&lt;property id=&quot;20307&quot; value=&quot;289&quot;/&gt;&lt;/object&gt;&lt;object type=&quot;3&quot; unique_id=&quot;13535&quot;&gt;&lt;property id=&quot;20148&quot; value=&quot;5&quot;/&gt;&lt;property id=&quot;20300&quot; value=&quot;Slide 27 - &amp;quot;Headers&amp;quot;&quot;/&gt;&lt;property id=&quot;20307&quot; value=&quot;290&quot;/&gt;&lt;/object&gt;&lt;object type=&quot;3&quot; unique_id=&quot;13536&quot;&gt;&lt;property id=&quot;20148&quot; value=&quot;5&quot;/&gt;&lt;property id=&quot;20300&quot; value=&quot;Slide 32 - &amp;quot;SOAP vs. REST&amp;quot;&quot;/&gt;&lt;property id=&quot;20307&quot; value=&quot;291&quot;/&gt;&lt;/object&gt;&lt;object type=&quot;3&quot; unique_id=&quot;13537&quot;&gt;&lt;property id=&quot;20148&quot; value=&quot;5&quot;/&gt;&lt;property id=&quot;20300&quot; value=&quot;Slide 26 - &amp;quot;SOAP vs. REST Operations&amp;quot;&quot;/&gt;&lt;property id=&quot;20307&quot; value=&quot;292&quot;/&gt;&lt;/object&gt;&lt;object type=&quot;3&quot; unique_id=&quot;13538&quot;&gt;&lt;property id=&quot;20148&quot; value=&quot;5&quot;/&gt;&lt;property id=&quot;20300&quot; value=&quot;Slide 33 - &amp;quot;XML vs JSON&amp;quot;&quot;/&gt;&lt;property id=&quot;20307&quot; value=&quot;293&quot;/&gt;&lt;/object&gt;&lt;object type=&quot;3&quot; unique_id=&quot;13539&quot;&gt;&lt;property id=&quot;20148&quot; value=&quot;5&quot;/&gt;&lt;property id=&quot;20300&quot; value=&quot;Slide 34 - &amp;quot;XML vs. JSON&amp;quot;&quot;/&gt;&lt;property id=&quot;20307&quot; value=&quot;294&quot;/&gt;&lt;/object&gt;&lt;object type=&quot;3&quot; unique_id=&quot;14460&quot;&gt;&lt;property id=&quot;20148&quot; value=&quot;5&quot;/&gt;&lt;property id=&quot;20300&quot; value=&quot;Slide 5 - &amp;quot;API &amp;amp; Microservices Overview&amp;quot;&quot;/&gt;&lt;property id=&quot;20307&quot; value=&quot;296&quot;/&gt;&lt;/object&gt;&lt;object type=&quot;3&quot; unique_id=&quot;14636&quot;&gt;&lt;property id=&quot;20148&quot; value=&quot;5&quot;/&gt;&lt;property id=&quot;20300&quot; value=&quot;Slide 39 - &amp;quot;GC API Store&amp;quot;&quot;/&gt;&lt;property id=&quot;20307&quot; value=&quot;297&quot;/&gt;&lt;/object&gt;&lt;object type=&quot;3&quot; unique_id=&quot;17526&quot;&gt;&lt;property id=&quot;20148&quot; value=&quot;5&quot;/&gt;&lt;property id=&quot;20300&quot; value=&quot;Slide 14 - &amp;quot;RESTful API  Deep Dive&amp;quot;&quot;/&gt;&lt;property id=&quot;20307&quot; value=&quot;298&quot;/&gt;&lt;/object&gt;&lt;object type=&quot;3&quot; unique_id=&quot;18268&quot;&gt;&lt;property id=&quot;20148&quot; value=&quot;5&quot;/&gt;&lt;property id=&quot;20300&quot; value=&quot;Slide 42 - &amp;quot;Publish / Subscribe&amp;quot;&quot;/&gt;&lt;property id=&quot;20307&quot; value=&quot;300&quot;/&gt;&lt;/object&gt;&lt;object type=&quot;3&quot; unique_id=&quot;18504&quot;&gt;&lt;property id=&quot;20148&quot; value=&quot;5&quot;/&gt;&lt;property id=&quot;20300&quot; value=&quot;Slide 44 - &amp;quot;Hosting&amp;quot;&quot;/&gt;&lt;property id=&quot;20307&quot; value=&quot;301&quot;/&gt;&lt;/object&gt;&lt;object type=&quot;3&quot; unique_id=&quot;18710&quot;&gt;&lt;property id=&quot;20148&quot; value=&quot;5&quot;/&gt;&lt;property id=&quot;20300&quot; value=&quot;Slide 40 - &amp;quot;GC API Store&amp;quot;&quot;/&gt;&lt;property id=&quot;20307&quot; value=&quot;303&quot;/&gt;&lt;/object&gt;&lt;object type=&quot;3&quot; unique_id=&quot;20118&quot;&gt;&lt;property id=&quot;20148&quot; value=&quot;5&quot;/&gt;&lt;property id=&quot;20300&quot; value=&quot;Slide 46 - &amp;quot;Authentication/Authorization&amp;quot;&quot;/&gt;&lt;property id=&quot;20307&quot; value=&quot;306&quot;/&gt;&lt;/object&gt;&lt;object type=&quot;3&quot; unique_id=&quot;20119&quot;&gt;&lt;property id=&quot;20148&quot; value=&quot;5&quot;/&gt;&lt;property id=&quot;20300&quot; value=&quot;Slide 48 - &amp;quot;Demo Store&amp;quot;&quot;/&gt;&lt;property id=&quot;20307&quot; value=&quot;305&quot;/&gt;&lt;/object&gt;&lt;object type=&quot;3&quot; unique_id=&quot;20498&quot;&gt;&lt;property id=&quot;20148&quot; value=&quot;5&quot;/&gt;&lt;property id=&quot;20300&quot; value=&quot;Slide 52 - &amp;quot;Reference Material&amp;quot;&quot;/&gt;&lt;property id=&quot;20307&quot; value=&quot;307&quot;/&gt;&lt;/object&gt;&lt;object type=&quot;3&quot; unique_id=&quot;21739&quot;&gt;&lt;property id=&quot;20148&quot; value=&quot;5&quot;/&gt;&lt;property id=&quot;20300&quot; value=&quot;Slide 43 - &amp;quot;Call Flow&amp;quot;&quot;/&gt;&lt;property id=&quot;20307&quot; value=&quot;309&quot;/&gt;&lt;/object&gt;&lt;object type=&quot;3&quot; unique_id=&quot;22184&quot;&gt;&lt;property id=&quot;20148&quot; value=&quot;5&quot;/&gt;&lt;property id=&quot;20300&quot; value=&quot;Slide 45 - &amp;quot;Hosting with Dept. Gateway&amp;quot;&quot;/&gt;&lt;property id=&quot;20307&quot; value=&quot;311&quot;/&gt;&lt;/object&gt;&lt;object type=&quot;3&quot; unique_id=&quot;22685&quot;&gt;&lt;property id=&quot;20148&quot; value=&quot;5&quot;/&gt;&lt;property id=&quot;20300&quot; value=&quot;Slide 47 - &amp;quot;Documentation&amp;quot;&quot;/&gt;&lt;property id=&quot;20307&quot; value=&quot;312&quot;/&gt;&lt;/object&gt;&lt;object type=&quot;3&quot; unique_id=&quot;22916&quot;&gt;&lt;property id=&quot;20148&quot; value=&quot;5&quot;/&gt;&lt;property id=&quot;20300&quot; value=&quot;Slide 49 - &amp;quot;Retrospective&amp;quot;&quot;/&gt;&lt;property id=&quot;20307&quot; value=&quot;313&quot;/&gt;&lt;/object&gt;&lt;object type=&quot;3&quot; unique_id=&quot;23980&quot;&gt;&lt;property id=&quot;20148&quot; value=&quot;5&quot;/&gt;&lt;property id=&quot;20300&quot; value=&quot;Slide 12 - &amp;quot;APIs are your building blocks!&amp;quot;&quot;/&gt;&lt;property id=&quot;20307&quot; value=&quot;314&quot;/&gt;&lt;/object&gt;&lt;object type=&quot;3&quot; unique_id=&quot;25461&quot;&gt;&lt;property id=&quot;20148&quot; value=&quot;5&quot;/&gt;&lt;property id=&quot;20300&quot; value=&quot;Slide 10&quot;/&gt;&lt;property id=&quot;20307&quot; value=&quot;316&quot;/&gt;&lt;/object&gt;&lt;object type=&quot;3&quot; unique_id=&quot;25805&quot;&gt;&lt;property id=&quot;20148&quot; value=&quot;5&quot;/&gt;&lt;property id=&quot;20300&quot; value=&quot;Slide 19 - &amp;quot;Resource&amp;quot;&quot;/&gt;&lt;property id=&quot;20307&quot; value=&quot;317&quot;/&gt;&lt;/object&gt;&lt;object type=&quot;3&quot; unique_id=&quot;25806&quot;&gt;&lt;property id=&quot;20148&quot; value=&quot;5&quot;/&gt;&lt;property id=&quot;20300&quot; value=&quot;Slide 22 - &amp;quot;Paths&amp;quot;&quot;/&gt;&lt;property id=&quot;20307&quot; value=&quot;318&quot;/&gt;&lt;/object&gt;&lt;object type=&quot;3&quot; unique_id=&quot;26215&quot;&gt;&lt;property id=&quot;20148&quot; value=&quot;5&quot;/&gt;&lt;property id=&quot;20300&quot; value=&quot;Slide 23 - &amp;quot;Verbs&amp;quot;&quot;/&gt;&lt;property id=&quot;20307&quot; value=&quot;319&quot;/&gt;&lt;/object&gt;&lt;object type=&quot;3&quot; unique_id=&quot;26372&quot;&gt;&lt;property id=&quot;20148&quot; value=&quot;5&quot;/&gt;&lt;property id=&quot;20300&quot; value=&quot;Slide 24 - &amp;quot;Verbs&amp;quot;&quot;/&gt;&lt;property id=&quot;20307&quot; value=&quot;320&quot;/&gt;&lt;/object&gt;&lt;object type=&quot;3&quot; unique_id=&quot;26532&quot;&gt;&lt;property id=&quot;20148&quot; value=&quot;5&quot;/&gt;&lt;property id=&quot;20300&quot; value=&quot;Slide 28 - &amp;quot;Headers&amp;quot;&quot;/&gt;&lt;property id=&quot;20307&quot; value=&quot;321&quot;/&gt;&lt;/object&gt;&lt;object type=&quot;3&quot; unique_id=&quot;27026&quot;&gt;&lt;property id=&quot;20148&quot; value=&quot;5&quot;/&gt;&lt;property id=&quot;20300&quot; value=&quot;Slide 29 - &amp;quot;Headers&amp;quot;&quot;/&gt;&lt;property id=&quot;20307&quot; value=&quot;322&quot;/&gt;&lt;/object&gt;&lt;object type=&quot;3&quot; unique_id=&quot;27027&quot;&gt;&lt;property id=&quot;20148&quot; value=&quot;5&quot;/&gt;&lt;property id=&quot;20300&quot; value=&quot;Slide 30 - &amp;quot;Status Codes&amp;quot;&quot;/&gt;&lt;property id=&quot;20307&quot; value=&quot;323&quot;/&gt;&lt;/object&gt;&lt;object type=&quot;3&quot; unique_id=&quot;27028&quot;&gt;&lt;property id=&quot;20148&quot; value=&quot;5&quot;/&gt;&lt;property id=&quot;20300&quot; value=&quot;Slide 31&quot;/&gt;&lt;property id=&quot;20307&quot; value=&quot;324&quot;/&gt;&lt;/object&gt;&lt;object type=&quot;3&quot; unique_id=&quot;27371&quot;&gt;&lt;property id=&quot;20148&quot; value=&quot;5&quot;/&gt;&lt;property id=&quot;20300&quot; value=&quot;Slide 36 - &amp;quot;When to stick to SOAP services?&amp;quot;&quot;/&gt;&lt;property id=&quot;20307&quot; value=&quot;326&quot;/&gt;&lt;/object&gt;&lt;object type=&quot;3&quot; unique_id=&quot;27372&quot;&gt;&lt;property id=&quot;20148&quot; value=&quot;5&quot;/&gt;&lt;property id=&quot;20300&quot; value=&quot;Slide 37 - &amp;quot;Let’s call some APIs!&amp;quot;&quot;/&gt;&lt;property id=&quot;20307&quot; value=&quot;325&quot;/&gt;&lt;/objec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22005</TotalTime>
  <Words>3599</Words>
  <Application>Microsoft Office PowerPoint</Application>
  <PresentationFormat>Widescreen</PresentationFormat>
  <Paragraphs>380</Paragraphs>
  <Slides>33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Georgia</vt:lpstr>
      <vt:lpstr>Go Mono</vt:lpstr>
      <vt:lpstr>Office Theme</vt:lpstr>
      <vt:lpstr>REST API Deep Dive</vt:lpstr>
      <vt:lpstr>Agenda</vt:lpstr>
      <vt:lpstr>Quick Recap</vt:lpstr>
      <vt:lpstr>What’s an API?</vt:lpstr>
      <vt:lpstr>What is REST?</vt:lpstr>
      <vt:lpstr>What is a RESTful API?</vt:lpstr>
      <vt:lpstr>RESTful API  Deep Dive</vt:lpstr>
      <vt:lpstr>REST Architectural Constraints</vt:lpstr>
      <vt:lpstr>Client-server Architecture</vt:lpstr>
      <vt:lpstr>Statelessness</vt:lpstr>
      <vt:lpstr>Cacheability</vt:lpstr>
      <vt:lpstr>Layered System</vt:lpstr>
      <vt:lpstr>Code on Demand (Optional)</vt:lpstr>
      <vt:lpstr>Uniform Interface</vt:lpstr>
      <vt:lpstr>Components of a RESTful API</vt:lpstr>
      <vt:lpstr>Resource</vt:lpstr>
      <vt:lpstr>Resource – GitHub &amp; DPD Examples </vt:lpstr>
      <vt:lpstr>Paths</vt:lpstr>
      <vt:lpstr>Paths – Football Team Example</vt:lpstr>
      <vt:lpstr>Verbs</vt:lpstr>
      <vt:lpstr>Verbs</vt:lpstr>
      <vt:lpstr>Operations</vt:lpstr>
      <vt:lpstr>Headers</vt:lpstr>
      <vt:lpstr>Headers</vt:lpstr>
      <vt:lpstr>Headers – GitHub Search Example</vt:lpstr>
      <vt:lpstr>Status Codes</vt:lpstr>
      <vt:lpstr>PowerPoint Presentation</vt:lpstr>
      <vt:lpstr>OpenAPI</vt:lpstr>
      <vt:lpstr>OpenAPI</vt:lpstr>
      <vt:lpstr>OpenAPI – Spec &amp; UI Sample</vt:lpstr>
      <vt:lpstr>Security Considerations</vt:lpstr>
      <vt:lpstr>RESTful API Frameworks</vt:lpstr>
      <vt:lpstr>RESTful API Frameworks – Code Samples</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Heroux, Patrick PH [NC]</dc:creator>
  <cp:lastModifiedBy>Shahid, Ahmad A [NC]</cp:lastModifiedBy>
  <cp:revision>390</cp:revision>
  <dcterms:created xsi:type="dcterms:W3CDTF">2019-11-12T14:18:01Z</dcterms:created>
  <dcterms:modified xsi:type="dcterms:W3CDTF">2020-01-15T20:39:35Z</dcterms:modified>
</cp:coreProperties>
</file>