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1" r:id="rId5"/>
    <p:sldId id="265" r:id="rId6"/>
    <p:sldId id="259" r:id="rId7"/>
    <p:sldId id="263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ieira, Dirk DV [NC]" initials="VDD[" lastIdx="5" clrIdx="5">
    <p:extLst>
      <p:ext uri="{19B8F6BF-5375-455C-9EA6-DF929625EA0E}">
        <p15:presenceInfo xmlns:p15="http://schemas.microsoft.com/office/powerpoint/2012/main" userId="S-1-5-21-2836628367-1582996139-4062659285-606665" providerId="AD"/>
      </p:ext>
    </p:extLst>
  </p:cmAuthor>
  <p:cmAuthor id="1" name="Bernard, Rémy RB [NC]" initials="BRR[" lastIdx="28" clrIdx="1">
    <p:extLst>
      <p:ext uri="{19B8F6BF-5375-455C-9EA6-DF929625EA0E}">
        <p15:presenceInfo xmlns:p15="http://schemas.microsoft.com/office/powerpoint/2012/main" userId="S-1-5-21-2836628367-1582996139-4062659285-544704" providerId="AD"/>
      </p:ext>
    </p:extLst>
  </p:cmAuthor>
  <p:cmAuthor id="3" name="Lupien, Jean-Francois JF [NC]" initials="L[" lastIdx="4" clrIdx="2">
    <p:extLst>
      <p:ext uri="{19B8F6BF-5375-455C-9EA6-DF929625EA0E}">
        <p15:presenceInfo xmlns:p15="http://schemas.microsoft.com/office/powerpoint/2012/main" userId="S::jeanfrancois.lupien@hrsdc-rhdcc.gc.ca::9e2fbe4f-c193-430e-9b4f-a0280a38bf4a" providerId="AD"/>
      </p:ext>
    </p:extLst>
  </p:cmAuthor>
  <p:cmAuthor id="4" name="DeGuire, Stephanie SD [NC]" initials="D[" lastIdx="1" clrIdx="3">
    <p:extLst>
      <p:ext uri="{19B8F6BF-5375-455C-9EA6-DF929625EA0E}">
        <p15:presenceInfo xmlns:p15="http://schemas.microsoft.com/office/powerpoint/2012/main" userId="S::stephanie.deguire@hrsdc-rhdcc.gc.ca::e679897f-240d-4412-89ac-78793e66f7aa" providerId="AD"/>
      </p:ext>
    </p:extLst>
  </p:cmAuthor>
  <p:cmAuthor id="5" name="Chabot, René R [NC]" initials="C[" lastIdx="2" clrIdx="4">
    <p:extLst>
      <p:ext uri="{19B8F6BF-5375-455C-9EA6-DF929625EA0E}">
        <p15:presenceInfo xmlns:p15="http://schemas.microsoft.com/office/powerpoint/2012/main" userId="S::rene.chabot@hrsdc-rhdcc.gc.ca::abd71221-41cf-4973-a7b5-78999dce449d" providerId="AD"/>
      </p:ext>
    </p:extLst>
  </p:cmAuthor>
  <p:cmAuthor id="6" name="Rémy" initials="R" lastIdx="5" clrIdx="6">
    <p:extLst>
      <p:ext uri="{19B8F6BF-5375-455C-9EA6-DF929625EA0E}">
        <p15:presenceInfo xmlns:p15="http://schemas.microsoft.com/office/powerpoint/2012/main" userId="Ré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36C20-B64C-C77F-F616-7B2379B54048}" v="108" dt="2021-02-18T17:02:47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5" autoAdjust="0"/>
    <p:restoredTop sz="92276" autoAdjust="0"/>
  </p:normalViewPr>
  <p:slideViewPr>
    <p:cSldViewPr snapToGrid="0">
      <p:cViewPr varScale="1">
        <p:scale>
          <a:sx n="81" d="100"/>
          <a:sy n="81" d="100"/>
        </p:scale>
        <p:origin x="2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8T11:19:21.378" idx="24">
    <p:pos x="1467" y="552"/>
    <p:text>Would suggest shorting it to:
- What is the DevOps CoE?
- DevOps Census 2021
- DevOps Self-Assessment Tool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8T11:20:59.778" idx="26">
    <p:pos x="10" y="10"/>
    <p:text>Suggest mentioning DORA (some Devs must have heard it and be knowledeable on it, it adds credibility to the CoE)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8T11:21:59.231" idx="28">
    <p:pos x="2055" y="552"/>
    <p:text>Split in three points:
1- Collect info on the state of DevOps @ ESDC (the census)
2- Measure yourself (the self-assessment tool). This DOES NOT collect info. It's meant to serve teams, not the CoE or ESDC
3- Continued collaboration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F3052-8631-47F6-B0E3-D2B8EA6931A6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13845-6D7A-4C55-96FB-D1A0630C6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47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 busting…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new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guide the Dev Team in working with Cloud Ops to develop their CI/CD pipelines, automation,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275D-902E-4692-9016-B1C6C8BF11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31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0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2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8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60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86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7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7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08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00BC-8CDC-4931-8CB6-08CE36C4ACE5}" type="datetimeFigureOut">
              <a:rPr lang="en-CA" smtClean="0"/>
              <a:t>2021-02-18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8200" y="6334763"/>
            <a:ext cx="10152000" cy="100566"/>
            <a:chOff x="3198396" y="6436469"/>
            <a:chExt cx="2005335" cy="332260"/>
          </a:xfrm>
        </p:grpSpPr>
        <p:sp>
          <p:nvSpPr>
            <p:cNvPr id="8" name="Rectangle 7"/>
            <p:cNvSpPr/>
            <p:nvPr/>
          </p:nvSpPr>
          <p:spPr>
            <a:xfrm>
              <a:off x="3198396" y="6572769"/>
              <a:ext cx="2005335" cy="114806"/>
            </a:xfrm>
            <a:prstGeom prst="rect">
              <a:avLst/>
            </a:prstGeom>
            <a:solidFill>
              <a:srgbClr val="327DC0"/>
            </a:solidFill>
            <a:ln>
              <a:solidFill>
                <a:srgbClr val="327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99219" y="6522717"/>
              <a:ext cx="2004512" cy="78791"/>
            </a:xfrm>
            <a:prstGeom prst="rect">
              <a:avLst/>
            </a:prstGeom>
            <a:solidFill>
              <a:srgbClr val="3F9AEE"/>
            </a:solidFill>
            <a:ln>
              <a:solidFill>
                <a:srgbClr val="3F9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99219" y="6436469"/>
              <a:ext cx="2004512" cy="81874"/>
            </a:xfrm>
            <a:prstGeom prst="rect">
              <a:avLst/>
            </a:prstGeom>
            <a:solidFill>
              <a:srgbClr val="A3E0FF"/>
            </a:solidFill>
            <a:ln>
              <a:solidFill>
                <a:srgbClr val="A3E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98396" y="6692557"/>
              <a:ext cx="2005335" cy="76172"/>
            </a:xfrm>
            <a:prstGeom prst="rect">
              <a:avLst/>
            </a:prstGeom>
            <a:solidFill>
              <a:srgbClr val="20517D"/>
            </a:solidFill>
            <a:ln>
              <a:solidFill>
                <a:srgbClr val="20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208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8723" y="670034"/>
            <a:ext cx="3511050" cy="4213757"/>
            <a:chOff x="1489692" y="1016875"/>
            <a:chExt cx="3511050" cy="4213757"/>
          </a:xfrm>
        </p:grpSpPr>
        <p:grpSp>
          <p:nvGrpSpPr>
            <p:cNvPr id="213" name="Group 212"/>
            <p:cNvGrpSpPr/>
            <p:nvPr/>
          </p:nvGrpSpPr>
          <p:grpSpPr>
            <a:xfrm rot="2700000">
              <a:off x="1417818" y="2411383"/>
              <a:ext cx="3661113" cy="872098"/>
              <a:chOff x="3198396" y="6439160"/>
              <a:chExt cx="2005335" cy="326878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3198396" y="6572769"/>
                <a:ext cx="2005335" cy="114806"/>
              </a:xfrm>
              <a:prstGeom prst="rect">
                <a:avLst/>
              </a:prstGeom>
              <a:solidFill>
                <a:srgbClr val="327DC0"/>
              </a:solidFill>
              <a:ln>
                <a:solidFill>
                  <a:srgbClr val="327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199219" y="6522717"/>
                <a:ext cx="2004512" cy="78791"/>
              </a:xfrm>
              <a:prstGeom prst="rect">
                <a:avLst/>
              </a:prstGeom>
              <a:solidFill>
                <a:srgbClr val="3F9AEE"/>
              </a:solidFill>
              <a:ln>
                <a:solidFill>
                  <a:srgbClr val="3F9A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199219" y="6439160"/>
                <a:ext cx="2004512" cy="81874"/>
              </a:xfrm>
              <a:prstGeom prst="rect">
                <a:avLst/>
              </a:prstGeom>
              <a:solidFill>
                <a:srgbClr val="A3E0FF"/>
              </a:solidFill>
              <a:ln>
                <a:solidFill>
                  <a:srgbClr val="A3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198396" y="6689866"/>
                <a:ext cx="2005335" cy="76172"/>
              </a:xfrm>
              <a:prstGeom prst="rect">
                <a:avLst/>
              </a:prstGeom>
              <a:solidFill>
                <a:srgbClr val="20517D"/>
              </a:solidFill>
              <a:ln>
                <a:solidFill>
                  <a:srgbClr val="2051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8900000">
              <a:off x="1489692" y="4224484"/>
              <a:ext cx="3511050" cy="1006148"/>
              <a:chOff x="3198250" y="6438957"/>
              <a:chExt cx="2005479" cy="32687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198391" y="6572764"/>
                <a:ext cx="2005335" cy="114806"/>
              </a:xfrm>
              <a:prstGeom prst="rect">
                <a:avLst/>
              </a:prstGeom>
              <a:solidFill>
                <a:srgbClr val="327DC0"/>
              </a:solidFill>
              <a:ln>
                <a:solidFill>
                  <a:srgbClr val="327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99217" y="6522711"/>
                <a:ext cx="2004512" cy="78791"/>
              </a:xfrm>
              <a:prstGeom prst="rect">
                <a:avLst/>
              </a:prstGeom>
              <a:solidFill>
                <a:srgbClr val="3F9AEE"/>
              </a:solidFill>
              <a:ln>
                <a:solidFill>
                  <a:srgbClr val="3F9A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199077" y="6438957"/>
                <a:ext cx="2004512" cy="81874"/>
              </a:xfrm>
              <a:prstGeom prst="rect">
                <a:avLst/>
              </a:prstGeom>
              <a:solidFill>
                <a:srgbClr val="A3E0FF"/>
              </a:solidFill>
              <a:ln>
                <a:solidFill>
                  <a:srgbClr val="A3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98250" y="6689658"/>
                <a:ext cx="2005335" cy="76172"/>
              </a:xfrm>
              <a:prstGeom prst="rect">
                <a:avLst/>
              </a:prstGeom>
              <a:solidFill>
                <a:srgbClr val="20517D"/>
              </a:solidFill>
              <a:ln>
                <a:solidFill>
                  <a:srgbClr val="2051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2797" y="916272"/>
            <a:ext cx="438939" cy="594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781566" y="1958978"/>
            <a:ext cx="7248850" cy="14700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ESDC DevOps </a:t>
            </a:r>
            <a:r>
              <a:rPr lang="en-US" sz="3600" dirty="0" err="1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</a:t>
            </a:r>
            <a:endParaRPr lang="en-US" sz="3600" dirty="0">
              <a:solidFill>
                <a:srgbClr val="183D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781569" y="3429000"/>
            <a:ext cx="7248851" cy="7779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Centre of Enablement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89429" y="3024536"/>
            <a:ext cx="923217" cy="669851"/>
            <a:chOff x="428063" y="3204215"/>
            <a:chExt cx="923217" cy="6698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998" b="1463"/>
            <a:stretch/>
          </p:blipFill>
          <p:spPr>
            <a:xfrm>
              <a:off x="460045" y="3204215"/>
              <a:ext cx="891235" cy="31114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8" t="1" r="-1800" b="-4542"/>
            <a:stretch/>
          </p:blipFill>
          <p:spPr>
            <a:xfrm>
              <a:off x="428063" y="3543958"/>
              <a:ext cx="873760" cy="330108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11739808" y="916272"/>
            <a:ext cx="438939" cy="594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90CF36A-0889-4CC4-AABB-AFBE2657FA66}"/>
              </a:ext>
            </a:extLst>
          </p:cNvPr>
          <p:cNvSpPr txBox="1">
            <a:spLocks/>
          </p:cNvSpPr>
          <p:nvPr/>
        </p:nvSpPr>
        <p:spPr>
          <a:xfrm>
            <a:off x="4182082" y="5581338"/>
            <a:ext cx="7248851" cy="6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Presented: Friday 19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97753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228"/>
            <a:ext cx="10515600" cy="96936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200" dirty="0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5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600" dirty="0"/>
              <a:t>What is the DevOps </a:t>
            </a:r>
            <a:r>
              <a:rPr lang="en-CA" sz="3600" dirty="0" err="1"/>
              <a:t>CoE</a:t>
            </a:r>
            <a:r>
              <a:rPr lang="en-CA" sz="3600" dirty="0"/>
              <a:t>?</a:t>
            </a:r>
          </a:p>
          <a:p>
            <a:r>
              <a:rPr lang="en-CA" sz="3600" dirty="0"/>
              <a:t>ESDC DevOps Adoption Challenges</a:t>
            </a:r>
          </a:p>
          <a:p>
            <a:r>
              <a:rPr lang="en-CA" sz="3600" dirty="0"/>
              <a:t>ESDC DevOps Mission Statement</a:t>
            </a:r>
          </a:p>
          <a:p>
            <a:r>
              <a:rPr lang="en-CA" sz="3600" dirty="0"/>
              <a:t>What will the DevOps </a:t>
            </a:r>
            <a:r>
              <a:rPr lang="en-CA" sz="3600" dirty="0" err="1"/>
              <a:t>CoE</a:t>
            </a:r>
            <a:r>
              <a:rPr lang="en-CA" sz="3600" dirty="0"/>
              <a:t> Offer?</a:t>
            </a:r>
          </a:p>
          <a:p>
            <a:r>
              <a:rPr lang="en-CA" sz="3600" dirty="0"/>
              <a:t>What’s next?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228"/>
            <a:ext cx="10515600" cy="96936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200" dirty="0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ESDC DevOps </a:t>
            </a:r>
            <a:r>
              <a:rPr lang="en-CA" sz="3200" dirty="0" err="1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</a:t>
            </a:r>
            <a:r>
              <a:rPr lang="en-CA" sz="3200" dirty="0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727"/>
            <a:ext cx="10515600" cy="50502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Who</a:t>
            </a:r>
          </a:p>
          <a:p>
            <a:pPr lvl="1"/>
            <a:r>
              <a:rPr lang="en-CA" dirty="0"/>
              <a:t>An active virtual community, made up of one team with a mandate, and several other teams across ESDC, who have been already contributing to the adoption of DevOps practices across the organization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Why</a:t>
            </a:r>
          </a:p>
          <a:p>
            <a:pPr lvl="1"/>
            <a:r>
              <a:rPr lang="en-CA" dirty="0"/>
              <a:t>DevOps identified as a key capability to support the migration to cloud</a:t>
            </a:r>
          </a:p>
          <a:p>
            <a:pPr lvl="1"/>
            <a:r>
              <a:rPr lang="en-CA" dirty="0"/>
              <a:t>However, the </a:t>
            </a:r>
            <a:r>
              <a:rPr lang="en-CA" b="1" dirty="0"/>
              <a:t>focus</a:t>
            </a:r>
            <a:r>
              <a:rPr lang="en-CA" dirty="0"/>
              <a:t> is across the organization (Datacentre &amp; Cloud)</a:t>
            </a:r>
          </a:p>
          <a:p>
            <a:pPr lvl="1"/>
            <a:r>
              <a:rPr lang="en-CA" dirty="0"/>
              <a:t>Required to develop the practices and processes to support the adoption of DevOps across ESDC</a:t>
            </a:r>
          </a:p>
          <a:p>
            <a:pPr lvl="1"/>
            <a:r>
              <a:rPr lang="en-CA" dirty="0">
                <a:cs typeface="Calibri"/>
              </a:rPr>
              <a:t>Measurement of adoption progress, leveraging the DORA framework</a:t>
            </a:r>
            <a:endParaRPr lang="en-CA" dirty="0"/>
          </a:p>
          <a:p>
            <a:pPr lvl="2"/>
            <a:r>
              <a:rPr lang="en-CA" dirty="0"/>
              <a:t>Culture</a:t>
            </a:r>
          </a:p>
          <a:p>
            <a:pPr lvl="2"/>
            <a:r>
              <a:rPr lang="en-CA" dirty="0"/>
              <a:t>Process</a:t>
            </a:r>
          </a:p>
          <a:p>
            <a:pPr lvl="2"/>
            <a:r>
              <a:rPr lang="en-CA" dirty="0"/>
              <a:t>Technical</a:t>
            </a:r>
          </a:p>
          <a:p>
            <a:pPr lvl="2"/>
            <a:r>
              <a:rPr lang="en-CA" dirty="0"/>
              <a:t>Measurement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10828"/>
            <a:ext cx="2743200" cy="365125"/>
          </a:xfrm>
        </p:spPr>
        <p:txBody>
          <a:bodyPr/>
          <a:lstStyle/>
          <a:p>
            <a:fld id="{2C3ED064-8462-4CEE-BDC0-87115D060B15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82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228"/>
            <a:ext cx="10515600" cy="96936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200" dirty="0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ESDC DevOps Adoption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75" y="1577592"/>
            <a:ext cx="3967976" cy="4788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Technology</a:t>
            </a:r>
          </a:p>
          <a:p>
            <a:r>
              <a:rPr lang="en-CA" sz="2000" b="1" dirty="0"/>
              <a:t>Standardization:</a:t>
            </a:r>
            <a:r>
              <a:rPr lang="en-CA" sz="2000" dirty="0"/>
              <a:t> Providing guardrails for selection of platforms and tools </a:t>
            </a:r>
          </a:p>
          <a:p>
            <a:r>
              <a:rPr lang="en-CA" sz="2000" b="1" dirty="0"/>
              <a:t>Multidisciplinary teams:</a:t>
            </a:r>
            <a:r>
              <a:rPr lang="en-CA" sz="2000" dirty="0"/>
              <a:t> The inclusion of security and ops earlier in the process (shift left)</a:t>
            </a:r>
          </a:p>
          <a:p>
            <a:r>
              <a:rPr lang="en-CA" sz="2000" b="1" dirty="0"/>
              <a:t>Architecture:</a:t>
            </a:r>
            <a:r>
              <a:rPr lang="en-CA" sz="2000" dirty="0"/>
              <a:t> Adoption of loosely-coupled architectures</a:t>
            </a:r>
          </a:p>
          <a:p>
            <a:r>
              <a:rPr lang="en-CA" sz="2000" b="1" dirty="0"/>
              <a:t>Measurement:</a:t>
            </a:r>
            <a:r>
              <a:rPr lang="en-CA" sz="2000" dirty="0"/>
              <a:t> Use of processes and monitoring tools in support of continuous improvement</a:t>
            </a:r>
          </a:p>
          <a:p>
            <a:r>
              <a:rPr lang="en-CA" sz="2000" b="1" dirty="0"/>
              <a:t>SSC:</a:t>
            </a:r>
            <a:r>
              <a:rPr lang="en-CA" sz="2000" dirty="0"/>
              <a:t> Developing a work process with SSC and SADE to facilitate DevOps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07662" y="1577591"/>
            <a:ext cx="3501929" cy="504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Organizational</a:t>
            </a:r>
          </a:p>
          <a:p>
            <a:r>
              <a:rPr lang="en-CA" sz="2000" b="1" dirty="0"/>
              <a:t>Job Recognition:</a:t>
            </a:r>
            <a:r>
              <a:rPr lang="en-CA" sz="2000" dirty="0"/>
              <a:t> Ensure the DevOps roles are aligned to the appropriate job categories for definition of goals and measurement</a:t>
            </a:r>
          </a:p>
          <a:p>
            <a:r>
              <a:rPr lang="en-CA" sz="2000" b="1" dirty="0"/>
              <a:t>Experimentation:</a:t>
            </a:r>
            <a:r>
              <a:rPr lang="en-CA" sz="2000" dirty="0"/>
              <a:t> Allocation of time for experimentation with processes and tools</a:t>
            </a:r>
            <a:endParaRPr lang="en-CA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38849" y="1577592"/>
            <a:ext cx="3958023" cy="504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Governance</a:t>
            </a:r>
          </a:p>
          <a:p>
            <a:r>
              <a:rPr lang="en-CA" sz="2000" b="1" dirty="0"/>
              <a:t>Procurement</a:t>
            </a:r>
            <a:r>
              <a:rPr lang="en-CA" sz="2000" dirty="0"/>
              <a:t>: Improvement of processes to expedite the acquisition of tools and licenses</a:t>
            </a:r>
          </a:p>
          <a:p>
            <a:r>
              <a:rPr lang="en-CA" sz="2000" b="1" dirty="0"/>
              <a:t>Vision:</a:t>
            </a:r>
            <a:r>
              <a:rPr lang="en-CA" sz="2000" dirty="0"/>
              <a:t> Communicate a plan and view of end-state to all levels of the organization</a:t>
            </a:r>
          </a:p>
          <a:p>
            <a:r>
              <a:rPr lang="en-CA" sz="2000" b="1" dirty="0"/>
              <a:t>Culture:</a:t>
            </a:r>
            <a:r>
              <a:rPr lang="en-CA" sz="2000" dirty="0"/>
              <a:t> Communicate the benefits of the DevOps culture to  gain acceptance and identify executive level champions</a:t>
            </a:r>
          </a:p>
          <a:p>
            <a:r>
              <a:rPr lang="en-CA" sz="2000" b="1" dirty="0"/>
              <a:t>Funding:</a:t>
            </a:r>
            <a:r>
              <a:rPr lang="en-CA" sz="2000" dirty="0"/>
              <a:t> Ensuring the proper funding is allocated for training, tools and communication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10828"/>
            <a:ext cx="2743200" cy="365125"/>
          </a:xfrm>
        </p:spPr>
        <p:txBody>
          <a:bodyPr/>
          <a:lstStyle/>
          <a:p>
            <a:fld id="{2C3ED064-8462-4CEE-BDC0-87115D060B15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21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23378"/>
            <a:ext cx="10515600" cy="95421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200" dirty="0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the DevOps </a:t>
            </a:r>
            <a:r>
              <a:rPr lang="en-CA" sz="3200" dirty="0" err="1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</a:t>
            </a:r>
            <a:r>
              <a:rPr lang="en-CA" sz="3200" dirty="0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10828"/>
            <a:ext cx="2743200" cy="365125"/>
          </a:xfrm>
        </p:spPr>
        <p:txBody>
          <a:bodyPr/>
          <a:lstStyle/>
          <a:p>
            <a:fld id="{2C3ED064-8462-4CEE-BDC0-87115D060B15}" type="slidenum">
              <a:rPr lang="en-CA" smtClean="0"/>
              <a:t>5</a:t>
            </a:fld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881998" y="1779087"/>
            <a:ext cx="3292400" cy="4492563"/>
            <a:chOff x="881998" y="1779087"/>
            <a:chExt cx="3292400" cy="4492563"/>
          </a:xfrm>
        </p:grpSpPr>
        <p:sp>
          <p:nvSpPr>
            <p:cNvPr id="8" name="Can 7"/>
            <p:cNvSpPr/>
            <p:nvPr/>
          </p:nvSpPr>
          <p:spPr>
            <a:xfrm>
              <a:off x="881998" y="1779087"/>
              <a:ext cx="3292400" cy="44925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endParaRPr lang="en-US" sz="1600" dirty="0"/>
            </a:p>
            <a:p>
              <a:pPr>
                <a:spcAft>
                  <a:spcPts val="600"/>
                </a:spcAft>
              </a:pPr>
              <a:endParaRPr lang="en-US" sz="1600" dirty="0"/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Development and implementation of the DevOps Vision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Executive Sponsorship Management and Communications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Policies, Frameworks, Strategy Development and Governance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Planning (program management, budgeting, staffing reorganization)</a:t>
              </a:r>
            </a:p>
            <a:p>
              <a:pPr algn="ctr"/>
              <a:endParaRPr lang="en-CA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2765" y="1948132"/>
              <a:ext cx="26908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DevOps Framework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90179" y="1776889"/>
            <a:ext cx="3292400" cy="4492563"/>
            <a:chOff x="881998" y="1779087"/>
            <a:chExt cx="3292400" cy="4492563"/>
          </a:xfrm>
        </p:grpSpPr>
        <p:sp>
          <p:nvSpPr>
            <p:cNvPr id="25" name="Can 24"/>
            <p:cNvSpPr/>
            <p:nvPr/>
          </p:nvSpPr>
          <p:spPr>
            <a:xfrm>
              <a:off x="881998" y="1779087"/>
              <a:ext cx="3292400" cy="4492563"/>
            </a:xfrm>
            <a:prstGeom prst="can">
              <a:avLst/>
            </a:prstGeom>
            <a:solidFill>
              <a:srgbClr val="4472C4"/>
            </a:solidFill>
            <a:ln>
              <a:solidFill>
                <a:srgbClr val="183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endParaRPr lang="en-US" sz="1600" dirty="0"/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1600" dirty="0"/>
                <a:t>Co-develop the CI/CD pipelines and toolsets with product teams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1600" dirty="0"/>
                <a:t>Have access to a Sandbox environment to support pre-project Cloud prototyping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1600" dirty="0"/>
                <a:t>Automation and scripting the release/build process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1600" dirty="0"/>
                <a:t>Cloud solution design and road mapping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1600" dirty="0"/>
                <a:t>Solution architecture and development support for initiatives</a:t>
              </a:r>
            </a:p>
            <a:p>
              <a:pPr algn="ctr"/>
              <a:endParaRPr lang="en-CA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50280" y="1948132"/>
              <a:ext cx="23558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DevOps Platform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98360" y="1776889"/>
            <a:ext cx="3292400" cy="4492563"/>
            <a:chOff x="881998" y="1779087"/>
            <a:chExt cx="3292400" cy="4492563"/>
          </a:xfrm>
        </p:grpSpPr>
        <p:sp>
          <p:nvSpPr>
            <p:cNvPr id="30" name="Can 29"/>
            <p:cNvSpPr/>
            <p:nvPr/>
          </p:nvSpPr>
          <p:spPr>
            <a:xfrm>
              <a:off x="881998" y="1779087"/>
              <a:ext cx="3292400" cy="4492563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1600" dirty="0"/>
                <a:t>Train and guide development teams through the deployment of products between the development and production environments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1600" dirty="0"/>
                <a:t>Organize formal training programs and learning pathways including DOJOs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1600" dirty="0"/>
                <a:t>Deploy experts into Dev Teams to mentor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57719" y="1948132"/>
              <a:ext cx="23409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DevOps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81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228"/>
            <a:ext cx="10515600" cy="96936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200" dirty="0">
                <a:solidFill>
                  <a:srgbClr val="183D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592"/>
            <a:ext cx="10515600" cy="4800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Collect information on the state of DevOps</a:t>
            </a:r>
          </a:p>
          <a:p>
            <a:r>
              <a:rPr lang="en-CA" dirty="0"/>
              <a:t>Continued collaboration of ESDC teams to promote adoption of DevOps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10828"/>
            <a:ext cx="2743200" cy="365125"/>
          </a:xfrm>
        </p:spPr>
        <p:txBody>
          <a:bodyPr/>
          <a:lstStyle/>
          <a:p>
            <a:fld id="{2C3ED064-8462-4CEE-BDC0-87115D060B15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91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E2CA97F56494796D0E71892D9D400" ma:contentTypeVersion="10" ma:contentTypeDescription="Create a new document." ma:contentTypeScope="" ma:versionID="435c992229e84d174f4f3dcd42e0b1ab">
  <xsd:schema xmlns:xsd="http://www.w3.org/2001/XMLSchema" xmlns:xs="http://www.w3.org/2001/XMLSchema" xmlns:p="http://schemas.microsoft.com/office/2006/metadata/properties" xmlns:ns2="80490ce0-6e32-4667-9abc-d2b933f0fed3" xmlns:ns3="a22c8653-650b-49c0-b4d8-fdb61f16d4fd" targetNamespace="http://schemas.microsoft.com/office/2006/metadata/properties" ma:root="true" ma:fieldsID="b7273bc017ad11a17f8c60e58a2c6abd" ns2:_="" ns3:_="">
    <xsd:import namespace="80490ce0-6e32-4667-9abc-d2b933f0fed3"/>
    <xsd:import namespace="a22c8653-650b-49c0-b4d8-fdb61f16d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90ce0-6e32-4667-9abc-d2b933f0fe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c8653-650b-49c0-b4d8-fdb61f16d4f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D5D2-FD3A-459F-94B0-CB1A905C26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06A76-8347-4790-BFE6-04D2F57A1C13}">
  <ds:schemaRefs>
    <ds:schemaRef ds:uri="80490ce0-6e32-4667-9abc-d2b933f0fed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a22c8653-650b-49c0-b4d8-fdb61f16d4f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81148B-70FE-4672-BA97-1DD990CA32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90ce0-6e32-4667-9abc-d2b933f0fed3"/>
    <ds:schemaRef ds:uri="a22c8653-650b-49c0-b4d8-fdb61f16d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876</Words>
  <Application>Microsoft Office PowerPoint</Application>
  <PresentationFormat>Widescreen</PresentationFormat>
  <Paragraphs>146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ESDC DevOps CoE</vt:lpstr>
      <vt:lpstr>Agenda</vt:lpstr>
      <vt:lpstr>What is the ESDC DevOps CoE?</vt:lpstr>
      <vt:lpstr>ESDC DevOps Adoption Challenges</vt:lpstr>
      <vt:lpstr>What will the DevOps CoE Offer?</vt:lpstr>
      <vt:lpstr>What’s next?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Vieira, Dirk DV [NC]</dc:creator>
  <cp:lastModifiedBy>Bernard, Rémy RB [NC]</cp:lastModifiedBy>
  <cp:revision>51</cp:revision>
  <dcterms:created xsi:type="dcterms:W3CDTF">2021-02-02T16:57:22Z</dcterms:created>
  <dcterms:modified xsi:type="dcterms:W3CDTF">2021-02-18T17:03:09Z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0x010100087E2CA97F56494796D0E71892D9D400</vt:lpwstr>
  </property>
</Properties>
</file>