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0"/>
  </p:notesMasterIdLst>
  <p:sldIdLst>
    <p:sldId id="298" r:id="rId5"/>
    <p:sldId id="318" r:id="rId6"/>
    <p:sldId id="323" r:id="rId7"/>
    <p:sldId id="332" r:id="rId8"/>
    <p:sldId id="324" r:id="rId9"/>
    <p:sldId id="310" r:id="rId10"/>
    <p:sldId id="330" r:id="rId11"/>
    <p:sldId id="331" r:id="rId12"/>
    <p:sldId id="328" r:id="rId13"/>
    <p:sldId id="302" r:id="rId14"/>
    <p:sldId id="316" r:id="rId15"/>
    <p:sldId id="306" r:id="rId16"/>
    <p:sldId id="307" r:id="rId17"/>
    <p:sldId id="309" r:id="rId18"/>
    <p:sldId id="329" r:id="rId19"/>
  </p:sldIdLst>
  <p:sldSz cx="9144000" cy="6858000" type="screen4x3"/>
  <p:notesSz cx="6858000" cy="91440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zniarz, William WK [NC]" initials="KWW[" lastIdx="9" clrIdx="0">
    <p:extLst>
      <p:ext uri="{19B8F6BF-5375-455C-9EA6-DF929625EA0E}">
        <p15:presenceInfo xmlns:p15="http://schemas.microsoft.com/office/powerpoint/2012/main" userId="S-1-5-21-2836628367-1582996139-4062659285-539630" providerId="AD"/>
      </p:ext>
    </p:extLst>
  </p:cmAuthor>
  <p:cmAuthor id="2" name="Gardner, Leigh LS [NC]" initials="GLL[" lastIdx="26" clrIdx="1">
    <p:extLst>
      <p:ext uri="{19B8F6BF-5375-455C-9EA6-DF929625EA0E}">
        <p15:presenceInfo xmlns:p15="http://schemas.microsoft.com/office/powerpoint/2012/main" userId="S-1-5-21-2836628367-1582996139-4062659285-5076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17D"/>
    <a:srgbClr val="41C6FF"/>
    <a:srgbClr val="A3E0FF"/>
    <a:srgbClr val="327DC0"/>
    <a:srgbClr val="183D5E"/>
    <a:srgbClr val="29B8FF"/>
    <a:srgbClr val="6DA6D9"/>
    <a:srgbClr val="3F9AEE"/>
    <a:srgbClr val="3FBFFF"/>
    <a:srgbClr val="3078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05" autoAdjust="0"/>
    <p:restoredTop sz="94010" autoAdjust="0"/>
  </p:normalViewPr>
  <p:slideViewPr>
    <p:cSldViewPr snapToGrid="0">
      <p:cViewPr varScale="1">
        <p:scale>
          <a:sx n="110" d="100"/>
          <a:sy n="110" d="100"/>
        </p:scale>
        <p:origin x="23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11B91-2506-40EF-9B82-8159491A8627}" type="doc">
      <dgm:prSet loTypeId="urn:microsoft.com/office/officeart/2009/3/layout/StepUpProcess" loCatId="process" qsTypeId="urn:microsoft.com/office/officeart/2005/8/quickstyle/simple1" qsCatId="simple" csTypeId="urn:microsoft.com/office/officeart/2005/8/colors/accent1_4" csCatId="accent1" phldr="1"/>
      <dgm:spPr/>
      <dgm:t>
        <a:bodyPr/>
        <a:lstStyle/>
        <a:p>
          <a:endParaRPr lang="fr-ca"/>
        </a:p>
      </dgm:t>
    </dgm:pt>
    <dgm:pt modelId="{87B8F830-1A82-4FCC-BD2D-C361D0D45BC8}">
      <dgm:prSet phldrT="[Text]" custT="1"/>
      <dgm:spPr/>
      <dgm:t>
        <a:bodyPr/>
        <a:lstStyle/>
        <a:p>
          <a:pPr algn="l" rtl="0"/>
          <a:r>
            <a:rPr lang="fr-ca" sz="1600" b="0" i="0" u="none" baseline="0" dirty="0"/>
            <a:t>Marathons de programmation de 2018</a:t>
          </a:r>
          <a:endParaRPr lang="fr-ca" sz="1600" dirty="0"/>
        </a:p>
      </dgm:t>
    </dgm:pt>
    <dgm:pt modelId="{564F968A-F168-4B35-B657-1D99275689DA}" type="parTrans" cxnId="{A968DB4B-B251-4FC2-BAC8-5D0DE9B2D847}">
      <dgm:prSet/>
      <dgm:spPr/>
      <dgm:t>
        <a:bodyPr/>
        <a:lstStyle/>
        <a:p>
          <a:endParaRPr lang="fr-ca"/>
        </a:p>
      </dgm:t>
    </dgm:pt>
    <dgm:pt modelId="{D6808586-8F37-4C32-9431-442F3ED9445C}" type="sibTrans" cxnId="{A968DB4B-B251-4FC2-BAC8-5D0DE9B2D847}">
      <dgm:prSet/>
      <dgm:spPr/>
      <dgm:t>
        <a:bodyPr/>
        <a:lstStyle/>
        <a:p>
          <a:endParaRPr lang="fr-ca"/>
        </a:p>
      </dgm:t>
    </dgm:pt>
    <dgm:pt modelId="{46999A9A-2C6C-4EED-AD03-C46FD0E7421F}">
      <dgm:prSet phldrT="[Text]" custT="1"/>
      <dgm:spPr/>
      <dgm:t>
        <a:bodyPr/>
        <a:lstStyle/>
        <a:p>
          <a:pPr algn="l" rtl="0"/>
          <a:r>
            <a:rPr lang="fr-ca" sz="1400" b="0" i="0" u="none" baseline="0" dirty="0"/>
            <a:t>Formations en groupe dirigées par un instructeur de 2019-2020</a:t>
          </a:r>
          <a:endParaRPr lang="fr-ca" sz="1400" dirty="0"/>
        </a:p>
      </dgm:t>
    </dgm:pt>
    <dgm:pt modelId="{62882F0C-D048-47D4-A805-191225BEFEC5}" type="parTrans" cxnId="{3C67647C-33CA-4987-BD89-E3C1E95973A2}">
      <dgm:prSet/>
      <dgm:spPr/>
      <dgm:t>
        <a:bodyPr/>
        <a:lstStyle/>
        <a:p>
          <a:endParaRPr lang="fr-ca"/>
        </a:p>
      </dgm:t>
    </dgm:pt>
    <dgm:pt modelId="{C3D91F17-1955-47A7-AF4A-D14C78FF3A4A}" type="sibTrans" cxnId="{3C67647C-33CA-4987-BD89-E3C1E95973A2}">
      <dgm:prSet/>
      <dgm:spPr/>
      <dgm:t>
        <a:bodyPr/>
        <a:lstStyle/>
        <a:p>
          <a:endParaRPr lang="fr-ca"/>
        </a:p>
      </dgm:t>
    </dgm:pt>
    <dgm:pt modelId="{3130D9B2-CFE0-4F40-BD52-3CBFC5E55883}">
      <dgm:prSet phldrT="[Text]" custT="1"/>
      <dgm:spPr/>
      <dgm:t>
        <a:bodyPr/>
        <a:lstStyle/>
        <a:p>
          <a:pPr algn="l" rtl="0"/>
          <a:r>
            <a:rPr lang="fr-ca" sz="1400" b="0" i="0" u="none" baseline="0" dirty="0"/>
            <a:t>Formations en groupe et apprentissage en ligne animés par un instructeur de 2020-2021 </a:t>
          </a:r>
          <a:endParaRPr lang="fr-ca" sz="1400" dirty="0"/>
        </a:p>
      </dgm:t>
    </dgm:pt>
    <dgm:pt modelId="{4120B190-19AB-4077-AB7D-72FA33716700}" type="parTrans" cxnId="{D553DB31-2956-4FA9-A65F-3652C89AC039}">
      <dgm:prSet/>
      <dgm:spPr/>
      <dgm:t>
        <a:bodyPr/>
        <a:lstStyle/>
        <a:p>
          <a:endParaRPr lang="fr-ca"/>
        </a:p>
      </dgm:t>
    </dgm:pt>
    <dgm:pt modelId="{3165628F-2A39-4291-B7E9-259F77260E17}" type="sibTrans" cxnId="{D553DB31-2956-4FA9-A65F-3652C89AC039}">
      <dgm:prSet/>
      <dgm:spPr/>
      <dgm:t>
        <a:bodyPr/>
        <a:lstStyle/>
        <a:p>
          <a:endParaRPr lang="fr-ca"/>
        </a:p>
      </dgm:t>
    </dgm:pt>
    <dgm:pt modelId="{5F4B8855-DD22-4C3A-B720-122AA2006E87}">
      <dgm:prSet custT="1"/>
      <dgm:spPr/>
      <dgm:t>
        <a:bodyPr/>
        <a:lstStyle/>
        <a:p>
          <a:pPr algn="ctr" rtl="0"/>
          <a:r>
            <a:rPr lang="fr-ca" sz="1600" b="0" i="0" u="none" baseline="0"/>
            <a:t>2021 et au-delà</a:t>
          </a:r>
          <a:endParaRPr lang="fr-ca" sz="1600" dirty="0"/>
        </a:p>
      </dgm:t>
    </dgm:pt>
    <dgm:pt modelId="{995F668F-0714-4756-9431-48094056CF63}" type="parTrans" cxnId="{34825DB8-3724-4DC1-A60D-E699CE403190}">
      <dgm:prSet/>
      <dgm:spPr/>
      <dgm:t>
        <a:bodyPr/>
        <a:lstStyle/>
        <a:p>
          <a:endParaRPr lang="fr-ca"/>
        </a:p>
      </dgm:t>
    </dgm:pt>
    <dgm:pt modelId="{A5E17CFB-348B-425B-9F17-21F27EFDDA30}" type="sibTrans" cxnId="{34825DB8-3724-4DC1-A60D-E699CE403190}">
      <dgm:prSet/>
      <dgm:spPr/>
      <dgm:t>
        <a:bodyPr/>
        <a:lstStyle/>
        <a:p>
          <a:endParaRPr lang="fr-ca"/>
        </a:p>
      </dgm:t>
    </dgm:pt>
    <dgm:pt modelId="{AFD9DD92-78B0-4D7E-9E01-9CB5C9174826}" type="pres">
      <dgm:prSet presAssocID="{FDA11B91-2506-40EF-9B82-8159491A8627}" presName="rootnode" presStyleCnt="0">
        <dgm:presLayoutVars>
          <dgm:chMax/>
          <dgm:chPref/>
          <dgm:dir/>
          <dgm:animLvl val="lvl"/>
        </dgm:presLayoutVars>
      </dgm:prSet>
      <dgm:spPr/>
    </dgm:pt>
    <dgm:pt modelId="{CBEAA54C-299E-47F8-AF27-55574E5C1EA2}" type="pres">
      <dgm:prSet presAssocID="{87B8F830-1A82-4FCC-BD2D-C361D0D45BC8}" presName="composite" presStyleCnt="0"/>
      <dgm:spPr/>
    </dgm:pt>
    <dgm:pt modelId="{E4196C7C-2C61-4738-AD96-DEB64BFA4EC8}" type="pres">
      <dgm:prSet presAssocID="{87B8F830-1A82-4FCC-BD2D-C361D0D45BC8}" presName="LShape" presStyleLbl="alignNode1" presStyleIdx="0" presStyleCnt="7"/>
      <dgm:spPr/>
    </dgm:pt>
    <dgm:pt modelId="{CFC45D94-7D41-459C-A388-8871D4C51BE2}" type="pres">
      <dgm:prSet presAssocID="{87B8F830-1A82-4FCC-BD2D-C361D0D45BC8}" presName="ParentText" presStyleLbl="revTx" presStyleIdx="0" presStyleCnt="4">
        <dgm:presLayoutVars>
          <dgm:chMax val="0"/>
          <dgm:chPref val="0"/>
          <dgm:bulletEnabled val="1"/>
        </dgm:presLayoutVars>
      </dgm:prSet>
      <dgm:spPr/>
    </dgm:pt>
    <dgm:pt modelId="{828F760B-430C-4B40-A873-CE5B86657DA4}" type="pres">
      <dgm:prSet presAssocID="{87B8F830-1A82-4FCC-BD2D-C361D0D45BC8}" presName="Triangle" presStyleLbl="alignNode1" presStyleIdx="1" presStyleCnt="7"/>
      <dgm:spPr/>
    </dgm:pt>
    <dgm:pt modelId="{B3831AB0-9E3E-479C-ADA2-D2C4965F1BEB}" type="pres">
      <dgm:prSet presAssocID="{D6808586-8F37-4C32-9431-442F3ED9445C}" presName="sibTrans" presStyleCnt="0"/>
      <dgm:spPr/>
    </dgm:pt>
    <dgm:pt modelId="{454B56B2-4569-4B21-90F5-7E15D0F29675}" type="pres">
      <dgm:prSet presAssocID="{D6808586-8F37-4C32-9431-442F3ED9445C}" presName="space" presStyleCnt="0"/>
      <dgm:spPr/>
    </dgm:pt>
    <dgm:pt modelId="{77E25C63-8C61-4A8E-BDA8-41D950243888}" type="pres">
      <dgm:prSet presAssocID="{46999A9A-2C6C-4EED-AD03-C46FD0E7421F}" presName="composite" presStyleCnt="0"/>
      <dgm:spPr/>
    </dgm:pt>
    <dgm:pt modelId="{BDF7C4C1-F5B1-43FE-BF3B-7B79AF3392F8}" type="pres">
      <dgm:prSet presAssocID="{46999A9A-2C6C-4EED-AD03-C46FD0E7421F}" presName="LShape" presStyleLbl="alignNode1" presStyleIdx="2" presStyleCnt="7"/>
      <dgm:spPr/>
    </dgm:pt>
    <dgm:pt modelId="{616B77E9-6010-4372-AF54-E7430A0024B7}" type="pres">
      <dgm:prSet presAssocID="{46999A9A-2C6C-4EED-AD03-C46FD0E7421F}" presName="ParentText" presStyleLbl="revTx" presStyleIdx="1" presStyleCnt="4">
        <dgm:presLayoutVars>
          <dgm:chMax val="0"/>
          <dgm:chPref val="0"/>
          <dgm:bulletEnabled val="1"/>
        </dgm:presLayoutVars>
      </dgm:prSet>
      <dgm:spPr/>
    </dgm:pt>
    <dgm:pt modelId="{131626F3-D5B1-456A-B9B7-80C0A882B98E}" type="pres">
      <dgm:prSet presAssocID="{46999A9A-2C6C-4EED-AD03-C46FD0E7421F}" presName="Triangle" presStyleLbl="alignNode1" presStyleIdx="3" presStyleCnt="7"/>
      <dgm:spPr/>
    </dgm:pt>
    <dgm:pt modelId="{DE155228-F535-496D-9CE6-39CDB2CA37DE}" type="pres">
      <dgm:prSet presAssocID="{C3D91F17-1955-47A7-AF4A-D14C78FF3A4A}" presName="sibTrans" presStyleCnt="0"/>
      <dgm:spPr/>
    </dgm:pt>
    <dgm:pt modelId="{F409B133-9E4D-4203-9AC6-2B2180A46598}" type="pres">
      <dgm:prSet presAssocID="{C3D91F17-1955-47A7-AF4A-D14C78FF3A4A}" presName="space" presStyleCnt="0"/>
      <dgm:spPr/>
    </dgm:pt>
    <dgm:pt modelId="{A566FC9A-0DD6-40BE-A943-AD23916CF411}" type="pres">
      <dgm:prSet presAssocID="{3130D9B2-CFE0-4F40-BD52-3CBFC5E55883}" presName="composite" presStyleCnt="0"/>
      <dgm:spPr/>
    </dgm:pt>
    <dgm:pt modelId="{5AFE76BA-A0D4-4483-AA9C-756888A2CBF7}" type="pres">
      <dgm:prSet presAssocID="{3130D9B2-CFE0-4F40-BD52-3CBFC5E55883}" presName="LShape" presStyleLbl="alignNode1" presStyleIdx="4" presStyleCnt="7"/>
      <dgm:spPr/>
    </dgm:pt>
    <dgm:pt modelId="{5DBD62D9-2E37-40F0-8B90-F9EBD227B97E}" type="pres">
      <dgm:prSet presAssocID="{3130D9B2-CFE0-4F40-BD52-3CBFC5E55883}" presName="ParentText" presStyleLbl="revTx" presStyleIdx="2" presStyleCnt="4">
        <dgm:presLayoutVars>
          <dgm:chMax val="0"/>
          <dgm:chPref val="0"/>
          <dgm:bulletEnabled val="1"/>
        </dgm:presLayoutVars>
      </dgm:prSet>
      <dgm:spPr/>
    </dgm:pt>
    <dgm:pt modelId="{3B639B92-C24B-4EF0-82F9-469CE8E0BB22}" type="pres">
      <dgm:prSet presAssocID="{3130D9B2-CFE0-4F40-BD52-3CBFC5E55883}" presName="Triangle" presStyleLbl="alignNode1" presStyleIdx="5" presStyleCnt="7"/>
      <dgm:spPr/>
    </dgm:pt>
    <dgm:pt modelId="{ACBA3065-6CFD-49DB-B426-7EB55BBD288D}" type="pres">
      <dgm:prSet presAssocID="{3165628F-2A39-4291-B7E9-259F77260E17}" presName="sibTrans" presStyleCnt="0"/>
      <dgm:spPr/>
    </dgm:pt>
    <dgm:pt modelId="{90BBDC4D-7F4F-4069-8A35-550B3EF2247F}" type="pres">
      <dgm:prSet presAssocID="{3165628F-2A39-4291-B7E9-259F77260E17}" presName="space" presStyleCnt="0"/>
      <dgm:spPr/>
    </dgm:pt>
    <dgm:pt modelId="{23EF037A-8B7E-4FFD-9CAF-533DD757374D}" type="pres">
      <dgm:prSet presAssocID="{5F4B8855-DD22-4C3A-B720-122AA2006E87}" presName="composite" presStyleCnt="0"/>
      <dgm:spPr/>
    </dgm:pt>
    <dgm:pt modelId="{91D282CE-E9E5-400E-8D12-E6810A6A68A5}" type="pres">
      <dgm:prSet presAssocID="{5F4B8855-DD22-4C3A-B720-122AA2006E87}" presName="LShape" presStyleLbl="alignNode1" presStyleIdx="6" presStyleCnt="7"/>
      <dgm:spPr/>
    </dgm:pt>
    <dgm:pt modelId="{67930AD9-BD0B-4BDC-9298-894E5ACB27F2}" type="pres">
      <dgm:prSet presAssocID="{5F4B8855-DD22-4C3A-B720-122AA2006E87}" presName="ParentText" presStyleLbl="revTx" presStyleIdx="3" presStyleCnt="4">
        <dgm:presLayoutVars>
          <dgm:chMax val="0"/>
          <dgm:chPref val="0"/>
          <dgm:bulletEnabled val="1"/>
        </dgm:presLayoutVars>
      </dgm:prSet>
      <dgm:spPr/>
    </dgm:pt>
  </dgm:ptLst>
  <dgm:cxnLst>
    <dgm:cxn modelId="{B2628206-6DE4-4CC1-A4DC-15C8550880D6}" type="presOf" srcId="{46999A9A-2C6C-4EED-AD03-C46FD0E7421F}" destId="{616B77E9-6010-4372-AF54-E7430A0024B7}" srcOrd="0" destOrd="0" presId="urn:microsoft.com/office/officeart/2009/3/layout/StepUpProcess"/>
    <dgm:cxn modelId="{D553DB31-2956-4FA9-A65F-3652C89AC039}" srcId="{FDA11B91-2506-40EF-9B82-8159491A8627}" destId="{3130D9B2-CFE0-4F40-BD52-3CBFC5E55883}" srcOrd="2" destOrd="0" parTransId="{4120B190-19AB-4077-AB7D-72FA33716700}" sibTransId="{3165628F-2A39-4291-B7E9-259F77260E17}"/>
    <dgm:cxn modelId="{A968DB4B-B251-4FC2-BAC8-5D0DE9B2D847}" srcId="{FDA11B91-2506-40EF-9B82-8159491A8627}" destId="{87B8F830-1A82-4FCC-BD2D-C361D0D45BC8}" srcOrd="0" destOrd="0" parTransId="{564F968A-F168-4B35-B657-1D99275689DA}" sibTransId="{D6808586-8F37-4C32-9431-442F3ED9445C}"/>
    <dgm:cxn modelId="{3C67647C-33CA-4987-BD89-E3C1E95973A2}" srcId="{FDA11B91-2506-40EF-9B82-8159491A8627}" destId="{46999A9A-2C6C-4EED-AD03-C46FD0E7421F}" srcOrd="1" destOrd="0" parTransId="{62882F0C-D048-47D4-A805-191225BEFEC5}" sibTransId="{C3D91F17-1955-47A7-AF4A-D14C78FF3A4A}"/>
    <dgm:cxn modelId="{0BBD44AC-9A19-41F3-BAAF-F9BBF9A9A003}" type="presOf" srcId="{3130D9B2-CFE0-4F40-BD52-3CBFC5E55883}" destId="{5DBD62D9-2E37-40F0-8B90-F9EBD227B97E}" srcOrd="0" destOrd="0" presId="urn:microsoft.com/office/officeart/2009/3/layout/StepUpProcess"/>
    <dgm:cxn modelId="{34825DB8-3724-4DC1-A60D-E699CE403190}" srcId="{FDA11B91-2506-40EF-9B82-8159491A8627}" destId="{5F4B8855-DD22-4C3A-B720-122AA2006E87}" srcOrd="3" destOrd="0" parTransId="{995F668F-0714-4756-9431-48094056CF63}" sibTransId="{A5E17CFB-348B-425B-9F17-21F27EFDDA30}"/>
    <dgm:cxn modelId="{75386DC8-C93E-41D3-B503-DB59108DA481}" type="presOf" srcId="{FDA11B91-2506-40EF-9B82-8159491A8627}" destId="{AFD9DD92-78B0-4D7E-9E01-9CB5C9174826}" srcOrd="0" destOrd="0" presId="urn:microsoft.com/office/officeart/2009/3/layout/StepUpProcess"/>
    <dgm:cxn modelId="{94A53BEA-6CB8-4C82-B976-5C847016BEAA}" type="presOf" srcId="{5F4B8855-DD22-4C3A-B720-122AA2006E87}" destId="{67930AD9-BD0B-4BDC-9298-894E5ACB27F2}" srcOrd="0" destOrd="0" presId="urn:microsoft.com/office/officeart/2009/3/layout/StepUpProcess"/>
    <dgm:cxn modelId="{3698F3F3-C7EA-499F-A004-5D440215A7A1}" type="presOf" srcId="{87B8F830-1A82-4FCC-BD2D-C361D0D45BC8}" destId="{CFC45D94-7D41-459C-A388-8871D4C51BE2}" srcOrd="0" destOrd="0" presId="urn:microsoft.com/office/officeart/2009/3/layout/StepUpProcess"/>
    <dgm:cxn modelId="{BC95301B-F270-4CD9-A2B0-A986EA9E0228}" type="presParOf" srcId="{AFD9DD92-78B0-4D7E-9E01-9CB5C9174826}" destId="{CBEAA54C-299E-47F8-AF27-55574E5C1EA2}" srcOrd="0" destOrd="0" presId="urn:microsoft.com/office/officeart/2009/3/layout/StepUpProcess"/>
    <dgm:cxn modelId="{E8313081-62C8-4A3A-A44A-BD7D9862FD4C}" type="presParOf" srcId="{CBEAA54C-299E-47F8-AF27-55574E5C1EA2}" destId="{E4196C7C-2C61-4738-AD96-DEB64BFA4EC8}" srcOrd="0" destOrd="0" presId="urn:microsoft.com/office/officeart/2009/3/layout/StepUpProcess"/>
    <dgm:cxn modelId="{83B3FDDC-98DB-41EE-A076-C2EEF3DEF094}" type="presParOf" srcId="{CBEAA54C-299E-47F8-AF27-55574E5C1EA2}" destId="{CFC45D94-7D41-459C-A388-8871D4C51BE2}" srcOrd="1" destOrd="0" presId="urn:microsoft.com/office/officeart/2009/3/layout/StepUpProcess"/>
    <dgm:cxn modelId="{40A543CA-84AA-45EB-A175-A0D45E108ECE}" type="presParOf" srcId="{CBEAA54C-299E-47F8-AF27-55574E5C1EA2}" destId="{828F760B-430C-4B40-A873-CE5B86657DA4}" srcOrd="2" destOrd="0" presId="urn:microsoft.com/office/officeart/2009/3/layout/StepUpProcess"/>
    <dgm:cxn modelId="{8244E366-979D-4E7D-9B5C-BE5FDB1714AE}" type="presParOf" srcId="{AFD9DD92-78B0-4D7E-9E01-9CB5C9174826}" destId="{B3831AB0-9E3E-479C-ADA2-D2C4965F1BEB}" srcOrd="1" destOrd="0" presId="urn:microsoft.com/office/officeart/2009/3/layout/StepUpProcess"/>
    <dgm:cxn modelId="{ECB8DEEF-7768-49F3-A83B-AC9F6A32C3F2}" type="presParOf" srcId="{B3831AB0-9E3E-479C-ADA2-D2C4965F1BEB}" destId="{454B56B2-4569-4B21-90F5-7E15D0F29675}" srcOrd="0" destOrd="0" presId="urn:microsoft.com/office/officeart/2009/3/layout/StepUpProcess"/>
    <dgm:cxn modelId="{2F250AA2-6C1E-4C2C-B689-F952C96E2BD6}" type="presParOf" srcId="{AFD9DD92-78B0-4D7E-9E01-9CB5C9174826}" destId="{77E25C63-8C61-4A8E-BDA8-41D950243888}" srcOrd="2" destOrd="0" presId="urn:microsoft.com/office/officeart/2009/3/layout/StepUpProcess"/>
    <dgm:cxn modelId="{C0D34C2B-F471-449F-93D4-F5DB187A5D99}" type="presParOf" srcId="{77E25C63-8C61-4A8E-BDA8-41D950243888}" destId="{BDF7C4C1-F5B1-43FE-BF3B-7B79AF3392F8}" srcOrd="0" destOrd="0" presId="urn:microsoft.com/office/officeart/2009/3/layout/StepUpProcess"/>
    <dgm:cxn modelId="{EF66A061-B24D-4E93-9AD8-FE84E5ADD0E8}" type="presParOf" srcId="{77E25C63-8C61-4A8E-BDA8-41D950243888}" destId="{616B77E9-6010-4372-AF54-E7430A0024B7}" srcOrd="1" destOrd="0" presId="urn:microsoft.com/office/officeart/2009/3/layout/StepUpProcess"/>
    <dgm:cxn modelId="{119FBEC6-3B9C-41BD-8A84-8B66AD737BEC}" type="presParOf" srcId="{77E25C63-8C61-4A8E-BDA8-41D950243888}" destId="{131626F3-D5B1-456A-B9B7-80C0A882B98E}" srcOrd="2" destOrd="0" presId="urn:microsoft.com/office/officeart/2009/3/layout/StepUpProcess"/>
    <dgm:cxn modelId="{88C1498C-7040-4B3D-BBEF-80D77865111F}" type="presParOf" srcId="{AFD9DD92-78B0-4D7E-9E01-9CB5C9174826}" destId="{DE155228-F535-496D-9CE6-39CDB2CA37DE}" srcOrd="3" destOrd="0" presId="urn:microsoft.com/office/officeart/2009/3/layout/StepUpProcess"/>
    <dgm:cxn modelId="{3D4EBBB8-C144-4600-A882-1C8F9471503D}" type="presParOf" srcId="{DE155228-F535-496D-9CE6-39CDB2CA37DE}" destId="{F409B133-9E4D-4203-9AC6-2B2180A46598}" srcOrd="0" destOrd="0" presId="urn:microsoft.com/office/officeart/2009/3/layout/StepUpProcess"/>
    <dgm:cxn modelId="{3834ED44-FEC4-4548-8250-592A0CF4D335}" type="presParOf" srcId="{AFD9DD92-78B0-4D7E-9E01-9CB5C9174826}" destId="{A566FC9A-0DD6-40BE-A943-AD23916CF411}" srcOrd="4" destOrd="0" presId="urn:microsoft.com/office/officeart/2009/3/layout/StepUpProcess"/>
    <dgm:cxn modelId="{047C5539-3B31-47DC-94A8-2806D200200E}" type="presParOf" srcId="{A566FC9A-0DD6-40BE-A943-AD23916CF411}" destId="{5AFE76BA-A0D4-4483-AA9C-756888A2CBF7}" srcOrd="0" destOrd="0" presId="urn:microsoft.com/office/officeart/2009/3/layout/StepUpProcess"/>
    <dgm:cxn modelId="{CECD65AB-F6F9-418F-9DE1-BD35A7B52FB4}" type="presParOf" srcId="{A566FC9A-0DD6-40BE-A943-AD23916CF411}" destId="{5DBD62D9-2E37-40F0-8B90-F9EBD227B97E}" srcOrd="1" destOrd="0" presId="urn:microsoft.com/office/officeart/2009/3/layout/StepUpProcess"/>
    <dgm:cxn modelId="{C9AEF685-A4E2-4010-A1DC-4F166631F65E}" type="presParOf" srcId="{A566FC9A-0DD6-40BE-A943-AD23916CF411}" destId="{3B639B92-C24B-4EF0-82F9-469CE8E0BB22}" srcOrd="2" destOrd="0" presId="urn:microsoft.com/office/officeart/2009/3/layout/StepUpProcess"/>
    <dgm:cxn modelId="{9E6CF04B-C547-423A-B206-3EF8151DE72D}" type="presParOf" srcId="{AFD9DD92-78B0-4D7E-9E01-9CB5C9174826}" destId="{ACBA3065-6CFD-49DB-B426-7EB55BBD288D}" srcOrd="5" destOrd="0" presId="urn:microsoft.com/office/officeart/2009/3/layout/StepUpProcess"/>
    <dgm:cxn modelId="{5770C23F-037B-4A9D-BA1E-E8DDA363BFC3}" type="presParOf" srcId="{ACBA3065-6CFD-49DB-B426-7EB55BBD288D}" destId="{90BBDC4D-7F4F-4069-8A35-550B3EF2247F}" srcOrd="0" destOrd="0" presId="urn:microsoft.com/office/officeart/2009/3/layout/StepUpProcess"/>
    <dgm:cxn modelId="{22195E23-7E8B-450D-91E4-3E193ACD80D1}" type="presParOf" srcId="{AFD9DD92-78B0-4D7E-9E01-9CB5C9174826}" destId="{23EF037A-8B7E-4FFD-9CAF-533DD757374D}" srcOrd="6" destOrd="0" presId="urn:microsoft.com/office/officeart/2009/3/layout/StepUpProcess"/>
    <dgm:cxn modelId="{0236497C-FA0F-4089-9741-1154552BA75A}" type="presParOf" srcId="{23EF037A-8B7E-4FFD-9CAF-533DD757374D}" destId="{91D282CE-E9E5-400E-8D12-E6810A6A68A5}" srcOrd="0" destOrd="0" presId="urn:microsoft.com/office/officeart/2009/3/layout/StepUpProcess"/>
    <dgm:cxn modelId="{09BA99B0-5CD5-45D0-9E46-5A63BF109816}" type="presParOf" srcId="{23EF037A-8B7E-4FFD-9CAF-533DD757374D}" destId="{67930AD9-BD0B-4BDC-9298-894E5ACB27F2}"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96C7C-2C61-4738-AD96-DEB64BFA4EC8}">
      <dsp:nvSpPr>
        <dsp:cNvPr id="0" name=""/>
        <dsp:cNvSpPr/>
      </dsp:nvSpPr>
      <dsp:spPr>
        <a:xfrm rot="5400000">
          <a:off x="1652789" y="1004546"/>
          <a:ext cx="971359" cy="1616320"/>
        </a:xfrm>
        <a:prstGeom prst="corner">
          <a:avLst>
            <a:gd name="adj1" fmla="val 16120"/>
            <a:gd name="adj2" fmla="val 16110"/>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45D94-7D41-459C-A388-8871D4C51BE2}">
      <dsp:nvSpPr>
        <dsp:cNvPr id="0" name=""/>
        <dsp:cNvSpPr/>
      </dsp:nvSpPr>
      <dsp:spPr>
        <a:xfrm>
          <a:off x="1490645" y="1487478"/>
          <a:ext cx="1459223" cy="127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fr-ca" sz="1600" b="0" i="0" u="none" kern="1200" baseline="0" dirty="0"/>
            <a:t>Marathons de programmation de 2018</a:t>
          </a:r>
          <a:endParaRPr lang="fr-ca" sz="1600" kern="1200" dirty="0"/>
        </a:p>
      </dsp:txBody>
      <dsp:txXfrm>
        <a:off x="1490645" y="1487478"/>
        <a:ext cx="1459223" cy="1279094"/>
      </dsp:txXfrm>
    </dsp:sp>
    <dsp:sp modelId="{828F760B-430C-4B40-A873-CE5B86657DA4}">
      <dsp:nvSpPr>
        <dsp:cNvPr id="0" name=""/>
        <dsp:cNvSpPr/>
      </dsp:nvSpPr>
      <dsp:spPr>
        <a:xfrm>
          <a:off x="2674543" y="885551"/>
          <a:ext cx="275325" cy="275325"/>
        </a:xfrm>
        <a:prstGeom prst="triangle">
          <a:avLst>
            <a:gd name="adj" fmla="val 100000"/>
          </a:avLst>
        </a:prstGeom>
        <a:solidFill>
          <a:schemeClr val="accent1">
            <a:shade val="50000"/>
            <a:hueOff val="95502"/>
            <a:satOff val="2559"/>
            <a:lumOff val="11272"/>
            <a:alphaOff val="0"/>
          </a:schemeClr>
        </a:solidFill>
        <a:ln w="12700" cap="flat" cmpd="sng" algn="ctr">
          <a:solidFill>
            <a:schemeClr val="accent1">
              <a:shade val="50000"/>
              <a:hueOff val="95502"/>
              <a:satOff val="2559"/>
              <a:lumOff val="112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7C4C1-F5B1-43FE-BF3B-7B79AF3392F8}">
      <dsp:nvSpPr>
        <dsp:cNvPr id="0" name=""/>
        <dsp:cNvSpPr/>
      </dsp:nvSpPr>
      <dsp:spPr>
        <a:xfrm rot="5400000">
          <a:off x="3439163" y="562506"/>
          <a:ext cx="971359" cy="1616320"/>
        </a:xfrm>
        <a:prstGeom prst="corner">
          <a:avLst>
            <a:gd name="adj1" fmla="val 16120"/>
            <a:gd name="adj2" fmla="val 16110"/>
          </a:avLst>
        </a:prstGeom>
        <a:solidFill>
          <a:schemeClr val="accent1">
            <a:shade val="50000"/>
            <a:hueOff val="191005"/>
            <a:satOff val="5117"/>
            <a:lumOff val="22545"/>
            <a:alphaOff val="0"/>
          </a:schemeClr>
        </a:solidFill>
        <a:ln w="12700" cap="flat" cmpd="sng" algn="ctr">
          <a:solidFill>
            <a:schemeClr val="accent1">
              <a:shade val="50000"/>
              <a:hueOff val="191005"/>
              <a:satOff val="5117"/>
              <a:lumOff val="225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6B77E9-6010-4372-AF54-E7430A0024B7}">
      <dsp:nvSpPr>
        <dsp:cNvPr id="0" name=""/>
        <dsp:cNvSpPr/>
      </dsp:nvSpPr>
      <dsp:spPr>
        <a:xfrm>
          <a:off x="3277019" y="1045438"/>
          <a:ext cx="1459223" cy="127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fr-ca" sz="1400" b="0" i="0" u="none" kern="1200" baseline="0" dirty="0"/>
            <a:t>Formations en groupe dirigées par un instructeur de 2019-2020</a:t>
          </a:r>
          <a:endParaRPr lang="fr-ca" sz="1400" kern="1200" dirty="0"/>
        </a:p>
      </dsp:txBody>
      <dsp:txXfrm>
        <a:off x="3277019" y="1045438"/>
        <a:ext cx="1459223" cy="1279094"/>
      </dsp:txXfrm>
    </dsp:sp>
    <dsp:sp modelId="{131626F3-D5B1-456A-B9B7-80C0A882B98E}">
      <dsp:nvSpPr>
        <dsp:cNvPr id="0" name=""/>
        <dsp:cNvSpPr/>
      </dsp:nvSpPr>
      <dsp:spPr>
        <a:xfrm>
          <a:off x="4460917" y="443511"/>
          <a:ext cx="275325" cy="275325"/>
        </a:xfrm>
        <a:prstGeom prst="triangle">
          <a:avLst>
            <a:gd name="adj" fmla="val 100000"/>
          </a:avLst>
        </a:prstGeom>
        <a:solidFill>
          <a:schemeClr val="accent1">
            <a:shade val="50000"/>
            <a:hueOff val="286507"/>
            <a:satOff val="7676"/>
            <a:lumOff val="33817"/>
            <a:alphaOff val="0"/>
          </a:schemeClr>
        </a:solidFill>
        <a:ln w="12700" cap="flat" cmpd="sng" algn="ctr">
          <a:solidFill>
            <a:schemeClr val="accent1">
              <a:shade val="50000"/>
              <a:hueOff val="286507"/>
              <a:satOff val="7676"/>
              <a:lumOff val="338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E76BA-A0D4-4483-AA9C-756888A2CBF7}">
      <dsp:nvSpPr>
        <dsp:cNvPr id="0" name=""/>
        <dsp:cNvSpPr/>
      </dsp:nvSpPr>
      <dsp:spPr>
        <a:xfrm rot="5400000">
          <a:off x="5225537" y="120466"/>
          <a:ext cx="971359" cy="1616320"/>
        </a:xfrm>
        <a:prstGeom prst="corner">
          <a:avLst>
            <a:gd name="adj1" fmla="val 16120"/>
            <a:gd name="adj2" fmla="val 16110"/>
          </a:avLst>
        </a:prstGeom>
        <a:solidFill>
          <a:schemeClr val="accent1">
            <a:shade val="50000"/>
            <a:hueOff val="286507"/>
            <a:satOff val="7676"/>
            <a:lumOff val="33817"/>
            <a:alphaOff val="0"/>
          </a:schemeClr>
        </a:solidFill>
        <a:ln w="12700" cap="flat" cmpd="sng" algn="ctr">
          <a:solidFill>
            <a:schemeClr val="accent1">
              <a:shade val="50000"/>
              <a:hueOff val="286507"/>
              <a:satOff val="7676"/>
              <a:lumOff val="338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BD62D9-2E37-40F0-8B90-F9EBD227B97E}">
      <dsp:nvSpPr>
        <dsp:cNvPr id="0" name=""/>
        <dsp:cNvSpPr/>
      </dsp:nvSpPr>
      <dsp:spPr>
        <a:xfrm>
          <a:off x="5063393" y="603398"/>
          <a:ext cx="1459223" cy="127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fr-ca" sz="1400" b="0" i="0" u="none" kern="1200" baseline="0" dirty="0"/>
            <a:t>Formations en groupe et apprentissage en ligne animés par un instructeur de 2020-2021 </a:t>
          </a:r>
          <a:endParaRPr lang="fr-ca" sz="1400" kern="1200" dirty="0"/>
        </a:p>
      </dsp:txBody>
      <dsp:txXfrm>
        <a:off x="5063393" y="603398"/>
        <a:ext cx="1459223" cy="1279094"/>
      </dsp:txXfrm>
    </dsp:sp>
    <dsp:sp modelId="{3B639B92-C24B-4EF0-82F9-469CE8E0BB22}">
      <dsp:nvSpPr>
        <dsp:cNvPr id="0" name=""/>
        <dsp:cNvSpPr/>
      </dsp:nvSpPr>
      <dsp:spPr>
        <a:xfrm>
          <a:off x="6247291" y="1471"/>
          <a:ext cx="275325" cy="275325"/>
        </a:xfrm>
        <a:prstGeom prst="triangle">
          <a:avLst>
            <a:gd name="adj" fmla="val 100000"/>
          </a:avLst>
        </a:prstGeom>
        <a:solidFill>
          <a:schemeClr val="accent1">
            <a:shade val="50000"/>
            <a:hueOff val="191005"/>
            <a:satOff val="5117"/>
            <a:lumOff val="22545"/>
            <a:alphaOff val="0"/>
          </a:schemeClr>
        </a:solidFill>
        <a:ln w="12700" cap="flat" cmpd="sng" algn="ctr">
          <a:solidFill>
            <a:schemeClr val="accent1">
              <a:shade val="50000"/>
              <a:hueOff val="191005"/>
              <a:satOff val="5117"/>
              <a:lumOff val="225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282CE-E9E5-400E-8D12-E6810A6A68A5}">
      <dsp:nvSpPr>
        <dsp:cNvPr id="0" name=""/>
        <dsp:cNvSpPr/>
      </dsp:nvSpPr>
      <dsp:spPr>
        <a:xfrm rot="5400000">
          <a:off x="7011911" y="-321573"/>
          <a:ext cx="971359" cy="1616320"/>
        </a:xfrm>
        <a:prstGeom prst="corner">
          <a:avLst>
            <a:gd name="adj1" fmla="val 16120"/>
            <a:gd name="adj2" fmla="val 16110"/>
          </a:avLst>
        </a:prstGeom>
        <a:solidFill>
          <a:schemeClr val="accent1">
            <a:shade val="50000"/>
            <a:hueOff val="95502"/>
            <a:satOff val="2559"/>
            <a:lumOff val="11272"/>
            <a:alphaOff val="0"/>
          </a:schemeClr>
        </a:solidFill>
        <a:ln w="12700" cap="flat" cmpd="sng" algn="ctr">
          <a:solidFill>
            <a:schemeClr val="accent1">
              <a:shade val="50000"/>
              <a:hueOff val="95502"/>
              <a:satOff val="2559"/>
              <a:lumOff val="112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30AD9-BD0B-4BDC-9298-894E5ACB27F2}">
      <dsp:nvSpPr>
        <dsp:cNvPr id="0" name=""/>
        <dsp:cNvSpPr/>
      </dsp:nvSpPr>
      <dsp:spPr>
        <a:xfrm>
          <a:off x="6849767" y="161358"/>
          <a:ext cx="1459223" cy="127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rtl="0">
            <a:lnSpc>
              <a:spcPct val="90000"/>
            </a:lnSpc>
            <a:spcBef>
              <a:spcPct val="0"/>
            </a:spcBef>
            <a:spcAft>
              <a:spcPct val="35000"/>
            </a:spcAft>
            <a:buNone/>
          </a:pPr>
          <a:r>
            <a:rPr lang="fr-ca" sz="1600" b="0" i="0" u="none" kern="1200" baseline="0"/>
            <a:t>2021 et au-delà</a:t>
          </a:r>
          <a:endParaRPr lang="fr-ca" sz="1600" kern="1200" dirty="0"/>
        </a:p>
      </dsp:txBody>
      <dsp:txXfrm>
        <a:off x="6849767" y="161358"/>
        <a:ext cx="1459223" cy="127909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2CE7B-7C3A-4F5F-ACAA-4E3F3E8CCF81}" type="datetimeFigureOut">
              <a:rPr lang="en-CA" smtClean="0"/>
              <a:t>2021-08-04</a:t>
            </a:fld>
            <a:endParaRPr lang="en-CA"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25ABF-6630-4FD6-83A0-6068B393B13C}" type="slidenum">
              <a:rPr lang="en-CA" smtClean="0"/>
              <a:t>‹N°›</a:t>
            </a:fld>
            <a:endParaRPr lang="en-CA" dirty="0"/>
          </a:p>
        </p:txBody>
      </p:sp>
    </p:spTree>
    <p:extLst>
      <p:ext uri="{BB962C8B-B14F-4D97-AF65-F5344CB8AC3E}">
        <p14:creationId xmlns:p14="http://schemas.microsoft.com/office/powerpoint/2010/main" val="320499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fr-ca" b="0" i="0" u="none" baseline="0"/>
              <a:t>nous aimerions assister régulièrement aux rencontres du volet DevCop et vous transmettre de l’information</a:t>
            </a:r>
            <a:endParaRPr lang="fr-ca" dirty="0"/>
          </a:p>
        </p:txBody>
      </p:sp>
      <p:sp>
        <p:nvSpPr>
          <p:cNvPr id="4" name="Slide Number Placeholder 3"/>
          <p:cNvSpPr>
            <a:spLocks noGrp="1"/>
          </p:cNvSpPr>
          <p:nvPr>
            <p:ph type="sldNum" sz="quarter" idx="10"/>
          </p:nvPr>
        </p:nvSpPr>
        <p:spPr/>
        <p:txBody>
          <a:bodyPr/>
          <a:lstStyle/>
          <a:p>
            <a:pPr algn="l" rtl="0"/>
            <a:fld id="{59425ABF-6630-4FD6-83A0-6068B393B13C}" type="slidenum">
              <a:rPr/>
              <a:t>2</a:t>
            </a:fld>
            <a:endParaRPr lang="fr-ca" dirty="0"/>
          </a:p>
        </p:txBody>
      </p:sp>
    </p:spTree>
    <p:extLst>
      <p:ext uri="{BB962C8B-B14F-4D97-AF65-F5344CB8AC3E}">
        <p14:creationId xmlns:p14="http://schemas.microsoft.com/office/powerpoint/2010/main" val="564789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b="0" i="0" u="none" baseline="0"/>
              <a:t>Parcours de certification de Google (Associé et Professionnel)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baseline="0" dirty="0"/>
          </a:p>
          <a:p>
            <a:pPr algn="l" rtl="0"/>
            <a:r>
              <a:rPr lang="fr-ca" b="1" i="0" u="none" baseline="0"/>
              <a:t>Certification de niveau Associé</a:t>
            </a:r>
          </a:p>
          <a:p>
            <a:pPr algn="l" rtl="0"/>
            <a:r>
              <a:rPr lang="fr-ca" b="0" i="0" u="none" baseline="0"/>
              <a:t>La certification de niveau Associé met l’accent sur les compétences de base du déploiement, de la surveillance et de l’entretien de projets sur Google Cloud.</a:t>
            </a:r>
          </a:p>
          <a:p>
            <a:pPr algn="l" rtl="0"/>
            <a:r>
              <a:rPr lang="fr-ca" b="0" i="0" u="none" baseline="0"/>
              <a:t>Cette certification est un bon point de départ pour les nouveaux utilisateurs du nuage, et peut servir de chemin vers des certifications de niveau professionnel.</a:t>
            </a:r>
          </a:p>
          <a:p>
            <a:pPr algn="l" rtl="0"/>
            <a:r>
              <a:rPr lang="fr-ca" b="1" i="0" u="none" baseline="0"/>
              <a:t>Certification de niveau Professionnel</a:t>
            </a:r>
          </a:p>
          <a:p>
            <a:pPr algn="l" rtl="0"/>
            <a:r>
              <a:rPr lang="fr-ca" b="0" i="0" u="none" baseline="0"/>
              <a:t>Les certifications de niveau Professionnel couvrent les principales fonctions techniques et évaluent les compétences avancées en matière de conception, de mise en œuvre et de gestion.</a:t>
            </a:r>
          </a:p>
          <a:p>
            <a:pPr algn="l" rtl="0"/>
            <a:r>
              <a:rPr lang="fr-ca" b="0" i="0" u="none" baseline="0"/>
              <a:t>Ces certifications sont recommandées pour les personnes qui possèdent de l’expérience dans l’industrie et qui connaissent les produits et solutions Google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0" i="0" u="none" baseline="0"/>
              <a:t>Formation axée sur les rôles et préparation à la certification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b="0" i="0" u="none" kern="1200" baseline="0">
                <a:solidFill>
                  <a:schemeClr val="tx1"/>
                </a:solidFill>
                <a:effectLst/>
                <a:latin typeface="+mn-lt"/>
                <a:ea typeface="+mn-ea"/>
                <a:cs typeface="+mn-cs"/>
              </a:rPr>
              <a:t>Vous pouvez apprendre à améliorer la façon dont vous établissez des circuits de livraison de logiciels, déployez et surveillez les services, traitez les incidents et gérez efficacement les solutions. </a:t>
            </a:r>
            <a:endParaRPr lang="fr-ca"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0" i="0" u="none" baseline="0"/>
              <a:t>Les instructeurs détiennent tous les certifications de sécurité </a:t>
            </a:r>
            <a:r>
              <a:rPr lang="fr-ca" b="1" i="0" u="none" baseline="0"/>
              <a:t>ISO27001 et SOC2</a:t>
            </a:r>
            <a:r>
              <a:rPr lang="fr-ca" b="0" i="0" u="none" baseline="0"/>
              <a:t>. </a:t>
            </a:r>
          </a:p>
          <a:p>
            <a:endParaRPr lang="fr-ca" dirty="0"/>
          </a:p>
          <a:p>
            <a:endParaRPr lang="fr-ca" dirty="0"/>
          </a:p>
          <a:p>
            <a:pPr algn="l" rtl="0"/>
            <a:r>
              <a:rPr lang="fr-ca" b="0" i="0" u="none" baseline="0"/>
              <a:t>Personne-ressource de Google : pamirtharaj@google.com' Prakash Amirtharaj</a:t>
            </a:r>
            <a:endParaRPr lang="fr-ca" dirty="0"/>
          </a:p>
        </p:txBody>
      </p:sp>
      <p:sp>
        <p:nvSpPr>
          <p:cNvPr id="4" name="Slide Number Placeholder 3"/>
          <p:cNvSpPr>
            <a:spLocks noGrp="1"/>
          </p:cNvSpPr>
          <p:nvPr>
            <p:ph type="sldNum" sz="quarter" idx="10"/>
          </p:nvPr>
        </p:nvSpPr>
        <p:spPr/>
        <p:txBody>
          <a:bodyPr/>
          <a:lstStyle/>
          <a:p>
            <a:pPr algn="l" rtl="0"/>
            <a:fld id="{0DDD8B1A-5049-5C4B-AFE6-32830630CA6A}" type="slidenum">
              <a:rPr/>
              <a:t>13</a:t>
            </a:fld>
            <a:endParaRPr lang="fr-ca"/>
          </a:p>
        </p:txBody>
      </p:sp>
    </p:spTree>
    <p:extLst>
      <p:ext uri="{BB962C8B-B14F-4D97-AF65-F5344CB8AC3E}">
        <p14:creationId xmlns:p14="http://schemas.microsoft.com/office/powerpoint/2010/main" val="2210710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fr-ca" b="0" i="0" u="none" baseline="0">
                <a:solidFill>
                  <a:schemeClr val="tx2"/>
                </a:solidFill>
              </a:rPr>
              <a:t>La demande en formation sur l’infonuagique est élevée et continue d’augmenter à mesure qu’EDSC suit la trajectoire d’adoption de l’infonuagique (diapositive 3). </a:t>
            </a:r>
            <a:endParaRPr lang="fr-ca" dirty="0"/>
          </a:p>
        </p:txBody>
      </p:sp>
      <p:sp>
        <p:nvSpPr>
          <p:cNvPr id="4" name="Slide Number Placeholder 3"/>
          <p:cNvSpPr>
            <a:spLocks noGrp="1"/>
          </p:cNvSpPr>
          <p:nvPr>
            <p:ph type="sldNum" sz="quarter" idx="10"/>
          </p:nvPr>
        </p:nvSpPr>
        <p:spPr/>
        <p:txBody>
          <a:bodyPr/>
          <a:lstStyle/>
          <a:p>
            <a:pPr algn="l" rtl="0"/>
            <a:fld id="{59425ABF-6630-4FD6-83A0-6068B393B13C}" type="slidenum">
              <a:rPr/>
              <a:t>14</a:t>
            </a:fld>
            <a:endParaRPr lang="fr-ca" dirty="0"/>
          </a:p>
        </p:txBody>
      </p:sp>
    </p:spTree>
    <p:extLst>
      <p:ext uri="{BB962C8B-B14F-4D97-AF65-F5344CB8AC3E}">
        <p14:creationId xmlns:p14="http://schemas.microsoft.com/office/powerpoint/2010/main" val="226626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fr-ca" b="0" i="0" u="none" baseline="0"/>
              <a:t>-voici un aperçu des cours qui ont été demandés par les employés et les directeurs de la direction générale.</a:t>
            </a:r>
          </a:p>
          <a:p>
            <a:pPr algn="l" rtl="0"/>
            <a:r>
              <a:rPr lang="fr-ca" b="0" i="0" u="none" baseline="0"/>
              <a:t>-il y a eu 23 cours/ateliers, deux plateformes d’apprentissage en ligne </a:t>
            </a:r>
          </a:p>
          <a:p>
            <a:pPr algn="l" rtl="0"/>
            <a:r>
              <a:rPr lang="fr-ca" b="0" i="0" u="none" baseline="0"/>
              <a:t>-plus de 300 participants ont manifesté de l’intérêt pour suivre une formation en infonuagique </a:t>
            </a:r>
            <a:endParaRPr lang="fr-ca" dirty="0"/>
          </a:p>
        </p:txBody>
      </p:sp>
      <p:sp>
        <p:nvSpPr>
          <p:cNvPr id="4" name="Slide Number Placeholder 3"/>
          <p:cNvSpPr>
            <a:spLocks noGrp="1"/>
          </p:cNvSpPr>
          <p:nvPr>
            <p:ph type="sldNum" sz="quarter" idx="10"/>
          </p:nvPr>
        </p:nvSpPr>
        <p:spPr/>
        <p:txBody>
          <a:bodyPr/>
          <a:lstStyle/>
          <a:p>
            <a:pPr algn="l" rtl="0"/>
            <a:fld id="{59425ABF-6630-4FD6-83A0-6068B393B13C}" type="slidenum">
              <a:rPr/>
              <a:t>15</a:t>
            </a:fld>
            <a:endParaRPr lang="fr-ca" dirty="0"/>
          </a:p>
        </p:txBody>
      </p:sp>
    </p:spTree>
    <p:extLst>
      <p:ext uri="{BB962C8B-B14F-4D97-AF65-F5344CB8AC3E}">
        <p14:creationId xmlns:p14="http://schemas.microsoft.com/office/powerpoint/2010/main" val="81880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rtl="0">
              <a:buFont typeface="Arial" panose="020B0604020202020204" pitchFamily="34" charset="0"/>
              <a:buChar char="•"/>
            </a:pPr>
            <a:r>
              <a:rPr lang="fr-ca" sz="1800" b="0" i="0" u="none" baseline="0">
                <a:solidFill>
                  <a:schemeClr val="tx2"/>
                </a:solidFill>
              </a:rPr>
              <a:t>Le passage d’EDSC à l’infonuagique nécessite le renforcement de son personnel, de ses processus et de sa technologie pour soutenir les initiatives compatibles avec l’infonuagique, comme la modernisation du versement des prestations (MVP).</a:t>
            </a:r>
            <a:br>
              <a:rPr lang="fr-ca" sz="1800">
                <a:solidFill>
                  <a:schemeClr val="tx2"/>
                </a:solidFill>
              </a:rPr>
            </a:br>
            <a:endParaRPr lang="fr-ca" sz="1800" dirty="0">
              <a:solidFill>
                <a:schemeClr val="tx2"/>
              </a:solidFill>
            </a:endParaRPr>
          </a:p>
          <a:p>
            <a:pPr marL="285750" indent="-285750" algn="l" rtl="0">
              <a:buFont typeface="Arial" panose="020B0604020202020204" pitchFamily="34" charset="0"/>
              <a:buChar char="•"/>
            </a:pPr>
            <a:r>
              <a:rPr lang="fr-ca" sz="1800" b="0" i="0" u="none" baseline="0">
                <a:solidFill>
                  <a:schemeClr val="tx2"/>
                </a:solidFill>
              </a:rPr>
              <a:t>Pour y parvenir, il est essentiel de doter les employés d’EDSC des connaissances et des outils dont ils ont besoin. La vision d’EDSC en matière de formation comprend ce qui suit :</a:t>
            </a:r>
          </a:p>
          <a:p>
            <a:pPr lvl="1" algn="l" rtl="0"/>
            <a:r>
              <a:rPr lang="fr-ca" sz="1531" b="0" i="0" u="none" baseline="0">
                <a:solidFill>
                  <a:schemeClr val="tx2"/>
                </a:solidFill>
              </a:rPr>
              <a:t>Investir dans la formation de ses employés, Favoriser et adopter l’utilisation de technologies modernes</a:t>
            </a:r>
          </a:p>
          <a:p>
            <a:pPr lvl="1" algn="l" rtl="0"/>
            <a:r>
              <a:rPr lang="fr-ca" sz="1531" b="0" i="0" u="none" baseline="0">
                <a:solidFill>
                  <a:schemeClr val="tx2"/>
                </a:solidFill>
              </a:rPr>
              <a:t>Renouveler les compétences et les outils de l’effectif</a:t>
            </a:r>
          </a:p>
          <a:p>
            <a:pPr lvl="1" algn="l" rtl="0"/>
            <a:r>
              <a:rPr lang="fr-ca" sz="1531" b="0" i="0" u="none" baseline="0">
                <a:solidFill>
                  <a:schemeClr val="tx2"/>
                </a:solidFill>
              </a:rPr>
              <a:t>Former et faire accréditer le personnel, conformément aux normes de l’industrie de l’infonuagique</a:t>
            </a:r>
          </a:p>
          <a:p>
            <a:endParaRPr lang="fr-ca" baseline="0" dirty="0"/>
          </a:p>
        </p:txBody>
      </p:sp>
      <p:sp>
        <p:nvSpPr>
          <p:cNvPr id="4" name="Slide Number Placeholder 3"/>
          <p:cNvSpPr>
            <a:spLocks noGrp="1"/>
          </p:cNvSpPr>
          <p:nvPr>
            <p:ph type="sldNum" sz="quarter" idx="5"/>
          </p:nvPr>
        </p:nvSpPr>
        <p:spPr/>
        <p:txBody>
          <a:bodyPr/>
          <a:lstStyle/>
          <a:p>
            <a:pPr algn="l" rtl="0"/>
            <a:fld id="{57AE664B-9853-46E9-AB97-CB537342498C}" type="slidenum">
              <a:rPr/>
              <a:t>3</a:t>
            </a:fld>
            <a:endParaRPr lang="fr-ca"/>
          </a:p>
        </p:txBody>
      </p:sp>
    </p:spTree>
    <p:extLst>
      <p:ext uri="{BB962C8B-B14F-4D97-AF65-F5344CB8AC3E}">
        <p14:creationId xmlns:p14="http://schemas.microsoft.com/office/powerpoint/2010/main" val="297739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pPr algn="l" rtl="0"/>
            <a:fld id="{59425ABF-6630-4FD6-83A0-6068B393B13C}" type="slidenum">
              <a:rPr/>
              <a:t>4</a:t>
            </a:fld>
            <a:endParaRPr lang="fr-ca" dirty="0"/>
          </a:p>
        </p:txBody>
      </p:sp>
    </p:spTree>
    <p:extLst>
      <p:ext uri="{BB962C8B-B14F-4D97-AF65-F5344CB8AC3E}">
        <p14:creationId xmlns:p14="http://schemas.microsoft.com/office/powerpoint/2010/main" val="161614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pPr algn="l" rtl="0"/>
            <a:fld id="{59425ABF-6630-4FD6-83A0-6068B393B13C}" type="slidenum">
              <a:rPr/>
              <a:t>5</a:t>
            </a:fld>
            <a:endParaRPr lang="fr-ca" dirty="0"/>
          </a:p>
        </p:txBody>
      </p:sp>
    </p:spTree>
    <p:extLst>
      <p:ext uri="{BB962C8B-B14F-4D97-AF65-F5344CB8AC3E}">
        <p14:creationId xmlns:p14="http://schemas.microsoft.com/office/powerpoint/2010/main" val="4289436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pPr algn="l" rtl="0"/>
            <a:fld id="{59425ABF-6630-4FD6-83A0-6068B393B13C}" type="slidenum">
              <a:rPr/>
              <a:t>6</a:t>
            </a:fld>
            <a:endParaRPr lang="fr-ca" dirty="0"/>
          </a:p>
        </p:txBody>
      </p:sp>
    </p:spTree>
    <p:extLst>
      <p:ext uri="{BB962C8B-B14F-4D97-AF65-F5344CB8AC3E}">
        <p14:creationId xmlns:p14="http://schemas.microsoft.com/office/powerpoint/2010/main" val="27954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fr-ca" b="0" i="0" u="none" baseline="0"/>
              <a:t>-le budget initial était de 500 000 $</a:t>
            </a:r>
          </a:p>
          <a:p>
            <a:pPr algn="l" rtl="0"/>
            <a:r>
              <a:rPr lang="fr-ca" b="0" i="0" u="none" baseline="0"/>
              <a:t>-nous allons dépenser un peu moins de 260 000 $</a:t>
            </a:r>
          </a:p>
          <a:p>
            <a:pPr algn="l" rtl="0"/>
            <a:r>
              <a:rPr lang="fr-ca" b="0" i="0" u="none" baseline="0"/>
              <a:t>-ces 260 000 $ nous permettent d’offrir 12 formations au total</a:t>
            </a:r>
          </a:p>
          <a:p>
            <a:endParaRPr lang="fr-ca" baseline="0" dirty="0"/>
          </a:p>
          <a:p>
            <a:pPr algn="l" rtl="0"/>
            <a:r>
              <a:rPr lang="fr-ca" b="0" i="0" u="none" baseline="0"/>
              <a:t>-les 12 formations offertes comprennent : </a:t>
            </a:r>
          </a:p>
          <a:p>
            <a:pPr algn="l" rtl="0"/>
            <a:r>
              <a:rPr lang="fr-ca" b="0" i="0" u="none" baseline="0"/>
              <a:t>	-28 licences pour cloudacademy.com</a:t>
            </a:r>
          </a:p>
          <a:p>
            <a:pPr algn="l" rtl="0"/>
            <a:r>
              <a:rPr lang="fr-ca" b="0" i="0" u="none" baseline="0"/>
              <a:t>	-1 cours avec instructeur et 2 ateliers de Microsoft (volet de certification pour AZ-204 – Developing Solutions in 	Azure)</a:t>
            </a:r>
          </a:p>
          <a:p>
            <a:pPr algn="l" rtl="0"/>
            <a:r>
              <a:rPr lang="fr-ca" b="0" i="0" u="none" baseline="0"/>
              <a:t>	-6 cours avec instructeur d’AWS (volet de certification en sus)</a:t>
            </a:r>
          </a:p>
          <a:p>
            <a:pPr algn="l" rtl="0"/>
            <a:r>
              <a:rPr lang="fr-ca" b="0" i="0" u="none" baseline="0"/>
              <a:t>	-3 cours avec instructeur de CCC (volet de certification inclus)</a:t>
            </a:r>
          </a:p>
          <a:p>
            <a:endParaRPr lang="fr-ca" baseline="0" dirty="0"/>
          </a:p>
          <a:p>
            <a:pPr algn="l" rtl="0"/>
            <a:r>
              <a:rPr lang="fr-ca" b="0" i="0" u="none" baseline="0"/>
              <a:t>-ensuite, je parlerai plus en détail d’AWS dans ma prochaine diapositive</a:t>
            </a:r>
            <a:endParaRPr lang="fr-ca" dirty="0"/>
          </a:p>
        </p:txBody>
      </p:sp>
      <p:sp>
        <p:nvSpPr>
          <p:cNvPr id="4" name="Slide Number Placeholder 3"/>
          <p:cNvSpPr>
            <a:spLocks noGrp="1"/>
          </p:cNvSpPr>
          <p:nvPr>
            <p:ph type="sldNum" sz="quarter" idx="10"/>
          </p:nvPr>
        </p:nvSpPr>
        <p:spPr/>
        <p:txBody>
          <a:bodyPr/>
          <a:lstStyle/>
          <a:p>
            <a:pPr algn="l" rtl="0"/>
            <a:fld id="{59425ABF-6630-4FD6-83A0-6068B393B13C}" type="slidenum">
              <a:rPr/>
              <a:t>7</a:t>
            </a:fld>
            <a:endParaRPr lang="fr-ca" dirty="0"/>
          </a:p>
        </p:txBody>
      </p:sp>
    </p:spTree>
    <p:extLst>
      <p:ext uri="{BB962C8B-B14F-4D97-AF65-F5344CB8AC3E}">
        <p14:creationId xmlns:p14="http://schemas.microsoft.com/office/powerpoint/2010/main" val="108624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fr-ca" b="0" i="0" u="none" baseline="0"/>
              <a:t>-parce que nous n’avons pas été en mesure de répondre à toutes les demandes de formation, nous avons créé une liste d’attente qui servira à coordonner la formation au cours du prochain exercice.</a:t>
            </a:r>
          </a:p>
          <a:p>
            <a:pPr algn="l" rtl="0"/>
            <a:r>
              <a:rPr lang="fr-ca" b="0" i="0" u="none" baseline="0"/>
              <a:t>-nous sommes conscients qu’une grande partie des cours MS demandés n’auront pas lieu au cours du présent exercice; toutefois, nous chercherons à coordonner la tenue de ces cours avec Microsoft au cours du prochain exercice.</a:t>
            </a:r>
            <a:br>
              <a:rPr lang="fr-ca" baseline="0"/>
            </a:br>
            <a:endParaRPr lang="fr-ca" baseline="0" dirty="0"/>
          </a:p>
          <a:p>
            <a:pPr algn="l" rtl="0"/>
            <a:r>
              <a:rPr lang="fr-ca" b="0" i="0" u="none" baseline="0"/>
              <a:t>-notre objectif est de former et de certifier autant d’employés que possible.</a:t>
            </a:r>
          </a:p>
          <a:p>
            <a:pPr algn="l" rtl="0"/>
            <a:r>
              <a:rPr lang="fr-ca" b="0" i="0" u="none" baseline="0"/>
              <a:t>-les employés qui ne reçoivent pas de formation au cours de l’exercice peuvent être assurés que leur nom a été inscrit sur la liste d’attente pour la formation du prochain exercice.</a:t>
            </a:r>
          </a:p>
          <a:p>
            <a:endParaRPr lang="fr-ca" baseline="0" dirty="0"/>
          </a:p>
          <a:p>
            <a:pPr algn="l" rtl="0"/>
            <a:r>
              <a:rPr lang="fr-ca" b="0" i="0" u="none" baseline="0"/>
              <a:t>-les renseignements sur la formation en infonuagique gratuite ont été envoyés par courriel.</a:t>
            </a:r>
          </a:p>
          <a:p>
            <a:pPr algn="l" rtl="0"/>
            <a:r>
              <a:rPr lang="fr-ca" b="0" i="0" u="none" baseline="0"/>
              <a:t>-Formation/certification MS :</a:t>
            </a:r>
          </a:p>
          <a:p>
            <a:pPr algn="l" rtl="0"/>
            <a:r>
              <a:rPr lang="fr-ca" sz="1200" b="0" i="0" u="none" baseline="0">
                <a:solidFill>
                  <a:schemeClr val="tx2"/>
                </a:solidFill>
              </a:rPr>
              <a:t>	-Nous encourageons les employés à se prévaloir de cette certification et à participer aux cours là où c’est possible. </a:t>
            </a:r>
            <a:br>
              <a:rPr lang="fr-ca" sz="1200">
                <a:solidFill>
                  <a:schemeClr val="tx2"/>
                </a:solidFill>
              </a:rPr>
            </a:br>
            <a:r>
              <a:rPr lang="fr-ca" sz="1200" b="0" i="0" u="none" baseline="0">
                <a:solidFill>
                  <a:schemeClr val="tx2"/>
                </a:solidFill>
              </a:rPr>
              <a:t>	- L’accès au cours sera accordé selon le principe du premier arrivé, premier servi.  </a:t>
            </a:r>
            <a:endParaRPr lang="fr-ca" baseline="0" dirty="0"/>
          </a:p>
          <a:p>
            <a:pPr algn="l" rtl="0"/>
            <a:r>
              <a:rPr lang="fr-ca" b="0" i="0" u="none" baseline="0"/>
              <a:t>-Je communiquerai de nouveau cette information après la réunion pour m’assurer que tous l’ont bien reçue.</a:t>
            </a:r>
          </a:p>
          <a:p>
            <a:endParaRPr lang="fr-ca" dirty="0"/>
          </a:p>
        </p:txBody>
      </p:sp>
      <p:sp>
        <p:nvSpPr>
          <p:cNvPr id="4" name="Slide Number Placeholder 3"/>
          <p:cNvSpPr>
            <a:spLocks noGrp="1"/>
          </p:cNvSpPr>
          <p:nvPr>
            <p:ph type="sldNum" sz="quarter" idx="10"/>
          </p:nvPr>
        </p:nvSpPr>
        <p:spPr/>
        <p:txBody>
          <a:bodyPr/>
          <a:lstStyle/>
          <a:p>
            <a:pPr algn="l" rtl="0"/>
            <a:fld id="{59425ABF-6630-4FD6-83A0-6068B393B13C}" type="slidenum">
              <a:rPr/>
              <a:t>8</a:t>
            </a:fld>
            <a:endParaRPr lang="fr-ca" dirty="0"/>
          </a:p>
        </p:txBody>
      </p:sp>
    </p:spTree>
    <p:extLst>
      <p:ext uri="{BB962C8B-B14F-4D97-AF65-F5344CB8AC3E}">
        <p14:creationId xmlns:p14="http://schemas.microsoft.com/office/powerpoint/2010/main" val="172786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b="0" i="0" u="none" kern="1200" baseline="0">
                <a:solidFill>
                  <a:schemeClr val="tx1"/>
                </a:solidFill>
                <a:effectLst/>
                <a:latin typeface="+mn-lt"/>
                <a:ea typeface="+mn-ea"/>
                <a:cs typeface="+mn-cs"/>
              </a:rPr>
              <a:t>Voici le portefeuille complet de formations et de certifications de MS pour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0" i="0" u="none" baseline="0"/>
              <a:t>La MS Enterprise Skilling Initiative est une initiative d’apprentissage mondiale (programme d’études et certification) dont l’objectif est de favoriser la maîtrise technique d’Azure.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b="0" i="0" u="none" kern="1200" baseline="0">
                <a:solidFill>
                  <a:schemeClr val="tx1"/>
                </a:solidFill>
                <a:effectLst/>
                <a:latin typeface="+mn-lt"/>
                <a:ea typeface="+mn-ea"/>
                <a:cs typeface="+mn-cs"/>
              </a:rPr>
              <a:t>Notre entente actuelle avec Microsoft nous permet de tirer parti de </a:t>
            </a:r>
            <a:r>
              <a:rPr lang="fr-ca" b="0" i="0" u="none" baseline="0"/>
              <a:t>formations avancées basées sur les rôles à un taux réduit.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kern="1200" dirty="0">
              <a:solidFill>
                <a:schemeClr val="tx1"/>
              </a:solidFill>
              <a:effectLst/>
              <a:latin typeface="+mn-lt"/>
              <a:ea typeface="+mn-ea"/>
              <a:cs typeface="+mn-cs"/>
            </a:endParaRPr>
          </a:p>
          <a:p>
            <a:pPr algn="l" rtl="0"/>
            <a:r>
              <a:rPr lang="fr-ca" sz="1200" b="0" i="0" u="none" kern="1200" baseline="0">
                <a:solidFill>
                  <a:schemeClr val="tx1"/>
                </a:solidFill>
                <a:effectLst/>
                <a:latin typeface="+mn-lt"/>
                <a:ea typeface="+mn-ea"/>
                <a:cs typeface="+mn-cs"/>
              </a:rPr>
              <a:t>Voici les certifications qui répondent aux besoins du marché.</a:t>
            </a:r>
          </a:p>
          <a:p>
            <a:pPr algn="l" rtl="0"/>
            <a:r>
              <a:rPr lang="fr-ca" sz="1200" b="0" i="0" u="none" kern="1200" baseline="0">
                <a:solidFill>
                  <a:schemeClr val="tx1"/>
                </a:solidFill>
                <a:effectLst/>
                <a:latin typeface="+mn-lt"/>
                <a:ea typeface="+mn-ea"/>
                <a:cs typeface="+mn-cs"/>
              </a:rPr>
              <a:t> </a:t>
            </a:r>
          </a:p>
          <a:p>
            <a:pPr algn="l" rtl="0"/>
            <a:r>
              <a:rPr lang="fr-ca" sz="1200" b="0" i="0" u="none" kern="1200" baseline="0">
                <a:solidFill>
                  <a:schemeClr val="tx1"/>
                </a:solidFill>
                <a:effectLst/>
                <a:latin typeface="+mn-lt"/>
                <a:ea typeface="+mn-ea"/>
                <a:cs typeface="+mn-cs"/>
              </a:rPr>
              <a:t>Toutes les certifications de MS prouvent que leur titulaire possède les compétences nécessaires pour aider les organismes à optimiser les capacités du nuage pour atteindre les résultats opérationnels souhaités.</a:t>
            </a:r>
          </a:p>
          <a:p>
            <a:pPr algn="l" rtl="0"/>
            <a:r>
              <a:rPr lang="fr-ca" sz="1200" b="0" i="0" u="none" kern="1200" baseline="0">
                <a:solidFill>
                  <a:schemeClr val="tx1"/>
                </a:solidFill>
                <a:effectLst/>
                <a:latin typeface="+mn-lt"/>
                <a:ea typeface="+mn-ea"/>
                <a:cs typeface="+mn-cs"/>
              </a:rPr>
              <a:t>MS actualise régulièrement ses certifications pour rendre compte du changement de rythme des affaires et de la technologie. </a:t>
            </a:r>
            <a:endParaRPr lang="fr-ca" sz="1200" kern="1200" dirty="0">
              <a:solidFill>
                <a:schemeClr val="tx1"/>
              </a:solidFill>
              <a:effectLst/>
              <a:latin typeface="+mn-lt"/>
              <a:ea typeface="+mn-ea"/>
              <a:cs typeface="+mn-cs"/>
            </a:endParaRPr>
          </a:p>
          <a:p>
            <a:endParaRPr lang="fr-ca" sz="1200" kern="1200" dirty="0">
              <a:solidFill>
                <a:schemeClr val="tx1"/>
              </a:solidFill>
              <a:effectLst/>
              <a:latin typeface="+mn-lt"/>
              <a:ea typeface="+mn-ea"/>
              <a:cs typeface="+mn-cs"/>
            </a:endParaRPr>
          </a:p>
          <a:p>
            <a:pPr algn="l" rtl="0"/>
            <a:r>
              <a:rPr lang="fr-ca" sz="1200" b="0" i="0" u="none" kern="1200" baseline="0">
                <a:solidFill>
                  <a:schemeClr val="tx1"/>
                </a:solidFill>
                <a:effectLst/>
                <a:latin typeface="+mn-lt"/>
                <a:ea typeface="+mn-ea"/>
                <a:cs typeface="+mn-cs"/>
              </a:rPr>
              <a:t>Les certifications demeurent exactes et pertinentes sur le plan technique. Des mises à jour sont effectuées tous les deux mois et d’autres rôles et spécialités sont ajoutés selon les besoins du marché.</a:t>
            </a:r>
          </a:p>
          <a:p>
            <a:pPr algn="l" rtl="0"/>
            <a:r>
              <a:rPr lang="fr-ca" sz="1200" b="0" i="0" u="none" kern="1200" baseline="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52CB4D-8BDB-463C-8775-1A752EBD07D7}" type="slidenum">
              <a:rPr kumimoji="0" sz="1200" b="0" i="0" u="none" strike="noStrike" kern="1200" cap="none" spc="0" normalizeH="0" baseline="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37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200" b="0" i="0" u="none" baseline="0"/>
              <a:t>Ces parcours de certification sont conçus pour </a:t>
            </a:r>
            <a:r>
              <a:rPr lang="fr-ca" sz="1200" b="1" i="0" u="none" baseline="0"/>
              <a:t>les personnes qui souhaitent apprendre à développer des applications en nuage sur AWS</a:t>
            </a:r>
            <a:r>
              <a:rPr lang="fr-ca" sz="1200" b="0" i="0" u="none" baseline="0"/>
              <a:t>. Développez vos compétences techniques et progressez sur la voie menant à l’obtention d’une certification d’AWS grâce aux cours, aux laboratoires et aux examens recommandés.</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ca"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fr-ca" sz="1200" dirty="0"/>
          </a:p>
          <a:p>
            <a:pPr algn="l" rtl="0"/>
            <a:r>
              <a:rPr lang="fr-ca" sz="1200" b="0" i="0" u="none" kern="1200" baseline="0">
                <a:solidFill>
                  <a:schemeClr val="tx1"/>
                </a:solidFill>
                <a:effectLst/>
                <a:latin typeface="+mn-lt"/>
                <a:ea typeface="+mn-ea"/>
                <a:cs typeface="+mn-cs"/>
              </a:rPr>
              <a:t>Les formations et les certifications d’AWS vous aident à développer et à valider vos compétences en infonuagique. Leur contenu est conçu par des experts d’AWS et actualisé régulièrement, afin de suivre le rythme des mises à jour d’AWS. Vous pouvez donc être certain d’acquérir les connaissances les plus récentes et de maintenir vos compétences en infonuagique à jour.</a:t>
            </a:r>
          </a:p>
          <a:p>
            <a:pPr algn="l" rtl="0"/>
            <a:r>
              <a:rPr lang="fr-ca" sz="1200" b="0" i="0" u="none" kern="1200" baseline="0">
                <a:solidFill>
                  <a:schemeClr val="tx1"/>
                </a:solidFill>
                <a:effectLst/>
                <a:latin typeface="+mn-lt"/>
                <a:ea typeface="+mn-ea"/>
                <a:cs typeface="+mn-cs"/>
              </a:rPr>
              <a:t>AWS offre des formations en ligne et en classe. Les formations en ligne vous permettent d’apprendre à votre propre rythme. Grâce à la formation en classe, vous pouvez apprendre les pratiques exemplaires avec un instructeur expert. Que vous soyez débutant, que vous développiez des compétences existantes en TI ou que vous affiniez vos connaissances en matière d’infonuagique, les formations et les certifications d’AWS peuvent vous aider à être plus efficace et à faire plus de choses dans le nuage.</a:t>
            </a:r>
            <a:br>
              <a:rPr lang="fr-ca" sz="1200" kern="120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fr-ca" sz="1200" dirty="0"/>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0" i="0" u="none" baseline="0"/>
              <a:t>Les instructeurs détiennent tous les certifications de sécurité </a:t>
            </a:r>
            <a:r>
              <a:rPr lang="fr-ca" b="1" i="0" u="none" baseline="0"/>
              <a:t>ISO27001 et SOC2</a:t>
            </a:r>
            <a:r>
              <a:rPr lang="fr-ca" b="0" i="0" u="none" baseline="0"/>
              <a:t>. </a:t>
            </a:r>
          </a:p>
          <a:p>
            <a:endParaRPr lang="fr-ca" dirty="0"/>
          </a:p>
        </p:txBody>
      </p:sp>
      <p:sp>
        <p:nvSpPr>
          <p:cNvPr id="4" name="Slide Number Placeholder 3"/>
          <p:cNvSpPr>
            <a:spLocks noGrp="1"/>
          </p:cNvSpPr>
          <p:nvPr>
            <p:ph type="sldNum" sz="quarter" idx="10"/>
          </p:nvPr>
        </p:nvSpPr>
        <p:spPr/>
        <p:txBody>
          <a:bodyPr/>
          <a:lstStyle/>
          <a:p>
            <a:pPr algn="l" rtl="0"/>
            <a:fld id="{0DDD8B1A-5049-5C4B-AFE6-32830630CA6A}" type="slidenum">
              <a:rPr/>
              <a:t>12</a:t>
            </a:fld>
            <a:endParaRPr lang="fr-ca"/>
          </a:p>
        </p:txBody>
      </p:sp>
    </p:spTree>
    <p:extLst>
      <p:ext uri="{BB962C8B-B14F-4D97-AF65-F5344CB8AC3E}">
        <p14:creationId xmlns:p14="http://schemas.microsoft.com/office/powerpoint/2010/main" val="370887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026"/>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610"/>
            </a:lvl1pPr>
            <a:lvl2pPr marL="306777" indent="0" algn="ctr">
              <a:buNone/>
              <a:defRPr sz="1342"/>
            </a:lvl2pPr>
            <a:lvl3pPr marL="613553" indent="0" algn="ctr">
              <a:buNone/>
              <a:defRPr sz="1208"/>
            </a:lvl3pPr>
            <a:lvl4pPr marL="920330" indent="0" algn="ctr">
              <a:buNone/>
              <a:defRPr sz="1074"/>
            </a:lvl4pPr>
            <a:lvl5pPr marL="1227107" indent="0" algn="ctr">
              <a:buNone/>
              <a:defRPr sz="1074"/>
            </a:lvl5pPr>
            <a:lvl6pPr marL="1533883" indent="0" algn="ctr">
              <a:buNone/>
              <a:defRPr sz="1074"/>
            </a:lvl6pPr>
            <a:lvl7pPr marL="1840660" indent="0" algn="ctr">
              <a:buNone/>
              <a:defRPr sz="1074"/>
            </a:lvl7pPr>
            <a:lvl8pPr marL="2147436" indent="0" algn="ctr">
              <a:buNone/>
              <a:defRPr sz="1074"/>
            </a:lvl8pPr>
            <a:lvl9pPr marL="2454213" indent="0" algn="ctr">
              <a:buNone/>
              <a:defRPr sz="107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9B88AB-277A-493C-B919-9E0E6C441CE2}" type="datetime1">
              <a:rPr lang="en-CA" smtClean="0"/>
              <a:t>2021-08-04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307010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25108-603A-4351-82F2-72E2AE819CC1}" type="datetime1">
              <a:rPr lang="en-CA" smtClean="0"/>
              <a:t>2021-08-04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114850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EBF70E-734E-41B5-95A9-1B83CDF33D8A}" type="datetime1">
              <a:rPr lang="en-CA" smtClean="0"/>
              <a:t>2021-08-04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71453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039C8-1AF9-4C02-8B71-D6EA2AA6033C}" type="datetime1">
              <a:rPr lang="en-CA" smtClean="0"/>
              <a:t>2021-08-04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29833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026"/>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610">
                <a:solidFill>
                  <a:schemeClr val="tx1"/>
                </a:solidFill>
              </a:defRPr>
            </a:lvl1pPr>
            <a:lvl2pPr marL="306777" indent="0">
              <a:buNone/>
              <a:defRPr sz="1342">
                <a:solidFill>
                  <a:schemeClr val="tx1">
                    <a:tint val="75000"/>
                  </a:schemeClr>
                </a:solidFill>
              </a:defRPr>
            </a:lvl2pPr>
            <a:lvl3pPr marL="613553" indent="0">
              <a:buNone/>
              <a:defRPr sz="1208">
                <a:solidFill>
                  <a:schemeClr val="tx1">
                    <a:tint val="75000"/>
                  </a:schemeClr>
                </a:solidFill>
              </a:defRPr>
            </a:lvl3pPr>
            <a:lvl4pPr marL="920330" indent="0">
              <a:buNone/>
              <a:defRPr sz="1074">
                <a:solidFill>
                  <a:schemeClr val="tx1">
                    <a:tint val="75000"/>
                  </a:schemeClr>
                </a:solidFill>
              </a:defRPr>
            </a:lvl4pPr>
            <a:lvl5pPr marL="1227107" indent="0">
              <a:buNone/>
              <a:defRPr sz="1074">
                <a:solidFill>
                  <a:schemeClr val="tx1">
                    <a:tint val="75000"/>
                  </a:schemeClr>
                </a:solidFill>
              </a:defRPr>
            </a:lvl5pPr>
            <a:lvl6pPr marL="1533883" indent="0">
              <a:buNone/>
              <a:defRPr sz="1074">
                <a:solidFill>
                  <a:schemeClr val="tx1">
                    <a:tint val="75000"/>
                  </a:schemeClr>
                </a:solidFill>
              </a:defRPr>
            </a:lvl6pPr>
            <a:lvl7pPr marL="1840660" indent="0">
              <a:buNone/>
              <a:defRPr sz="1074">
                <a:solidFill>
                  <a:schemeClr val="tx1">
                    <a:tint val="75000"/>
                  </a:schemeClr>
                </a:solidFill>
              </a:defRPr>
            </a:lvl7pPr>
            <a:lvl8pPr marL="2147436" indent="0">
              <a:buNone/>
              <a:defRPr sz="1074">
                <a:solidFill>
                  <a:schemeClr val="tx1">
                    <a:tint val="75000"/>
                  </a:schemeClr>
                </a:solidFill>
              </a:defRPr>
            </a:lvl8pPr>
            <a:lvl9pPr marL="2454213" indent="0">
              <a:buNone/>
              <a:defRPr sz="107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BB853-1C78-4C19-9CB7-B8C26C696C6F}" type="datetime1">
              <a:rPr lang="en-CA" smtClean="0"/>
              <a:t>2021-08-04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287466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3ECC8E-5FE8-4ABB-B22C-618259521404}" type="datetime1">
              <a:rPr lang="en-CA" smtClean="0"/>
              <a:t>2021-08-04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277406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610" b="1"/>
            </a:lvl1pPr>
            <a:lvl2pPr marL="306777" indent="0">
              <a:buNone/>
              <a:defRPr sz="1342" b="1"/>
            </a:lvl2pPr>
            <a:lvl3pPr marL="613553" indent="0">
              <a:buNone/>
              <a:defRPr sz="1208" b="1"/>
            </a:lvl3pPr>
            <a:lvl4pPr marL="920330" indent="0">
              <a:buNone/>
              <a:defRPr sz="1074" b="1"/>
            </a:lvl4pPr>
            <a:lvl5pPr marL="1227107" indent="0">
              <a:buNone/>
              <a:defRPr sz="1074" b="1"/>
            </a:lvl5pPr>
            <a:lvl6pPr marL="1533883" indent="0">
              <a:buNone/>
              <a:defRPr sz="1074" b="1"/>
            </a:lvl6pPr>
            <a:lvl7pPr marL="1840660" indent="0">
              <a:buNone/>
              <a:defRPr sz="1074" b="1"/>
            </a:lvl7pPr>
            <a:lvl8pPr marL="2147436" indent="0">
              <a:buNone/>
              <a:defRPr sz="1074" b="1"/>
            </a:lvl8pPr>
            <a:lvl9pPr marL="2454213" indent="0">
              <a:buNone/>
              <a:defRPr sz="1074"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610" b="1"/>
            </a:lvl1pPr>
            <a:lvl2pPr marL="306777" indent="0">
              <a:buNone/>
              <a:defRPr sz="1342" b="1"/>
            </a:lvl2pPr>
            <a:lvl3pPr marL="613553" indent="0">
              <a:buNone/>
              <a:defRPr sz="1208" b="1"/>
            </a:lvl3pPr>
            <a:lvl4pPr marL="920330" indent="0">
              <a:buNone/>
              <a:defRPr sz="1074" b="1"/>
            </a:lvl4pPr>
            <a:lvl5pPr marL="1227107" indent="0">
              <a:buNone/>
              <a:defRPr sz="1074" b="1"/>
            </a:lvl5pPr>
            <a:lvl6pPr marL="1533883" indent="0">
              <a:buNone/>
              <a:defRPr sz="1074" b="1"/>
            </a:lvl6pPr>
            <a:lvl7pPr marL="1840660" indent="0">
              <a:buNone/>
              <a:defRPr sz="1074" b="1"/>
            </a:lvl7pPr>
            <a:lvl8pPr marL="2147436" indent="0">
              <a:buNone/>
              <a:defRPr sz="1074" b="1"/>
            </a:lvl8pPr>
            <a:lvl9pPr marL="2454213" indent="0">
              <a:buNone/>
              <a:defRPr sz="1074"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526EA4-F723-4802-B02A-E42215D0258F}" type="datetime1">
              <a:rPr lang="en-CA" smtClean="0"/>
              <a:t>2021-08-04</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3133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85FA0-6066-4099-BA0F-5B503AEFB9DA}" type="datetime1">
              <a:rPr lang="en-CA" smtClean="0"/>
              <a:t>2021-08-04</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181093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A77E1-147B-4B87-BBAF-6261AF1D36B2}" type="datetime1">
              <a:rPr lang="en-CA" smtClean="0"/>
              <a:t>2021-08-04</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23710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147"/>
            </a:lvl1pPr>
          </a:lstStyle>
          <a:p>
            <a:r>
              <a:rPr lang="en-US"/>
              <a:t>Click to edit Master title style</a:t>
            </a:r>
            <a:endParaRPr lang="en-US" dirty="0"/>
          </a:p>
        </p:txBody>
      </p:sp>
      <p:sp>
        <p:nvSpPr>
          <p:cNvPr id="3" name="Content Placeholder 2"/>
          <p:cNvSpPr>
            <a:spLocks noGrp="1"/>
          </p:cNvSpPr>
          <p:nvPr>
            <p:ph idx="1"/>
          </p:nvPr>
        </p:nvSpPr>
        <p:spPr>
          <a:xfrm>
            <a:off x="3887391" y="987427"/>
            <a:ext cx="4629150" cy="4873625"/>
          </a:xfrm>
        </p:spPr>
        <p:txBody>
          <a:bodyPr/>
          <a:lstStyle>
            <a:lvl1pPr>
              <a:defRPr sz="2147"/>
            </a:lvl1pPr>
            <a:lvl2pPr>
              <a:defRPr sz="1879"/>
            </a:lvl2pPr>
            <a:lvl3pPr>
              <a:defRPr sz="1610"/>
            </a:lvl3pPr>
            <a:lvl4pPr>
              <a:defRPr sz="1342"/>
            </a:lvl4pPr>
            <a:lvl5pPr>
              <a:defRPr sz="1342"/>
            </a:lvl5pPr>
            <a:lvl6pPr>
              <a:defRPr sz="1342"/>
            </a:lvl6pPr>
            <a:lvl7pPr>
              <a:defRPr sz="1342"/>
            </a:lvl7pPr>
            <a:lvl8pPr>
              <a:defRPr sz="1342"/>
            </a:lvl8pPr>
            <a:lvl9pPr>
              <a:defRPr sz="13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074"/>
            </a:lvl1pPr>
            <a:lvl2pPr marL="306777" indent="0">
              <a:buNone/>
              <a:defRPr sz="939"/>
            </a:lvl2pPr>
            <a:lvl3pPr marL="613553" indent="0">
              <a:buNone/>
              <a:defRPr sz="805"/>
            </a:lvl3pPr>
            <a:lvl4pPr marL="920330" indent="0">
              <a:buNone/>
              <a:defRPr sz="671"/>
            </a:lvl4pPr>
            <a:lvl5pPr marL="1227107" indent="0">
              <a:buNone/>
              <a:defRPr sz="671"/>
            </a:lvl5pPr>
            <a:lvl6pPr marL="1533883" indent="0">
              <a:buNone/>
              <a:defRPr sz="671"/>
            </a:lvl6pPr>
            <a:lvl7pPr marL="1840660" indent="0">
              <a:buNone/>
              <a:defRPr sz="671"/>
            </a:lvl7pPr>
            <a:lvl8pPr marL="2147436" indent="0">
              <a:buNone/>
              <a:defRPr sz="671"/>
            </a:lvl8pPr>
            <a:lvl9pPr marL="2454213" indent="0">
              <a:buNone/>
              <a:defRPr sz="671"/>
            </a:lvl9pPr>
          </a:lstStyle>
          <a:p>
            <a:pPr lvl="0"/>
            <a:r>
              <a:rPr lang="en-US"/>
              <a:t>Edit Master text styles</a:t>
            </a:r>
          </a:p>
        </p:txBody>
      </p:sp>
      <p:sp>
        <p:nvSpPr>
          <p:cNvPr id="5" name="Date Placeholder 4"/>
          <p:cNvSpPr>
            <a:spLocks noGrp="1"/>
          </p:cNvSpPr>
          <p:nvPr>
            <p:ph type="dt" sz="half" idx="10"/>
          </p:nvPr>
        </p:nvSpPr>
        <p:spPr/>
        <p:txBody>
          <a:bodyPr/>
          <a:lstStyle/>
          <a:p>
            <a:fld id="{31CC6D34-26FB-40A0-94D0-137C419E1493}" type="datetime1">
              <a:rPr lang="en-CA" smtClean="0"/>
              <a:t>2021-08-04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267651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147"/>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7"/>
            <a:ext cx="4629150" cy="4873625"/>
          </a:xfrm>
        </p:spPr>
        <p:txBody>
          <a:bodyPr anchor="t"/>
          <a:lstStyle>
            <a:lvl1pPr marL="0" indent="0">
              <a:buNone/>
              <a:defRPr sz="2147"/>
            </a:lvl1pPr>
            <a:lvl2pPr marL="306777" indent="0">
              <a:buNone/>
              <a:defRPr sz="1879"/>
            </a:lvl2pPr>
            <a:lvl3pPr marL="613553" indent="0">
              <a:buNone/>
              <a:defRPr sz="1610"/>
            </a:lvl3pPr>
            <a:lvl4pPr marL="920330" indent="0">
              <a:buNone/>
              <a:defRPr sz="1342"/>
            </a:lvl4pPr>
            <a:lvl5pPr marL="1227107" indent="0">
              <a:buNone/>
              <a:defRPr sz="1342"/>
            </a:lvl5pPr>
            <a:lvl6pPr marL="1533883" indent="0">
              <a:buNone/>
              <a:defRPr sz="1342"/>
            </a:lvl6pPr>
            <a:lvl7pPr marL="1840660" indent="0">
              <a:buNone/>
              <a:defRPr sz="1342"/>
            </a:lvl7pPr>
            <a:lvl8pPr marL="2147436" indent="0">
              <a:buNone/>
              <a:defRPr sz="1342"/>
            </a:lvl8pPr>
            <a:lvl9pPr marL="2454213" indent="0">
              <a:buNone/>
              <a:defRPr sz="1342"/>
            </a:lvl9pPr>
          </a:lstStyle>
          <a:p>
            <a:r>
              <a:rPr lang="en-US" dirty="0"/>
              <a:t>Click icon to add picture</a:t>
            </a:r>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074"/>
            </a:lvl1pPr>
            <a:lvl2pPr marL="306777" indent="0">
              <a:buNone/>
              <a:defRPr sz="939"/>
            </a:lvl2pPr>
            <a:lvl3pPr marL="613553" indent="0">
              <a:buNone/>
              <a:defRPr sz="805"/>
            </a:lvl3pPr>
            <a:lvl4pPr marL="920330" indent="0">
              <a:buNone/>
              <a:defRPr sz="671"/>
            </a:lvl4pPr>
            <a:lvl5pPr marL="1227107" indent="0">
              <a:buNone/>
              <a:defRPr sz="671"/>
            </a:lvl5pPr>
            <a:lvl6pPr marL="1533883" indent="0">
              <a:buNone/>
              <a:defRPr sz="671"/>
            </a:lvl6pPr>
            <a:lvl7pPr marL="1840660" indent="0">
              <a:buNone/>
              <a:defRPr sz="671"/>
            </a:lvl7pPr>
            <a:lvl8pPr marL="2147436" indent="0">
              <a:buNone/>
              <a:defRPr sz="671"/>
            </a:lvl8pPr>
            <a:lvl9pPr marL="2454213" indent="0">
              <a:buNone/>
              <a:defRPr sz="671"/>
            </a:lvl9pPr>
          </a:lstStyle>
          <a:p>
            <a:pPr lvl="0"/>
            <a:r>
              <a:rPr lang="en-US"/>
              <a:t>Edit Master text styles</a:t>
            </a:r>
          </a:p>
        </p:txBody>
      </p:sp>
      <p:sp>
        <p:nvSpPr>
          <p:cNvPr id="5" name="Date Placeholder 4"/>
          <p:cNvSpPr>
            <a:spLocks noGrp="1"/>
          </p:cNvSpPr>
          <p:nvPr>
            <p:ph type="dt" sz="half" idx="10"/>
          </p:nvPr>
        </p:nvSpPr>
        <p:spPr/>
        <p:txBody>
          <a:bodyPr/>
          <a:lstStyle/>
          <a:p>
            <a:fld id="{0F18CC22-4A6C-4533-9361-A6EA5876B65D}" type="datetime1">
              <a:rPr lang="en-CA" smtClean="0"/>
              <a:t>2021-08-04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ECE35456-0581-488D-B76E-D688A8F61073}" type="slidenum">
              <a:rPr lang="en-CA" smtClean="0"/>
              <a:t>‹N°›</a:t>
            </a:fld>
            <a:endParaRPr lang="en-CA" dirty="0"/>
          </a:p>
        </p:txBody>
      </p:sp>
    </p:spTree>
    <p:extLst>
      <p:ext uri="{BB962C8B-B14F-4D97-AF65-F5344CB8AC3E}">
        <p14:creationId xmlns:p14="http://schemas.microsoft.com/office/powerpoint/2010/main" val="347326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000">
              <a:schemeClr val="bg1"/>
            </a:gs>
            <a:gs pos="100000">
              <a:schemeClr val="accent1">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805">
                <a:solidFill>
                  <a:schemeClr val="tx1">
                    <a:tint val="75000"/>
                  </a:schemeClr>
                </a:solidFill>
              </a:defRPr>
            </a:lvl1pPr>
          </a:lstStyle>
          <a:p>
            <a:fld id="{739DEA60-3076-428D-8A81-F08717E1EBC2}" type="datetime1">
              <a:rPr lang="en-CA" smtClean="0"/>
              <a:t>2021-08-04</a:t>
            </a:fld>
            <a:endParaRPr lang="en-CA" dirty="0"/>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805">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805">
                <a:solidFill>
                  <a:schemeClr val="tx1">
                    <a:tint val="75000"/>
                  </a:schemeClr>
                </a:solidFill>
              </a:defRPr>
            </a:lvl1pPr>
          </a:lstStyle>
          <a:p>
            <a:fld id="{DEFCABF7-2ADA-4DA4-B6D1-F4A64C86DE94}" type="slidenum">
              <a:rPr lang="en-CA" smtClean="0"/>
              <a:t>‹N°›</a:t>
            </a:fld>
            <a:endParaRPr lang="en-CA" dirty="0"/>
          </a:p>
        </p:txBody>
      </p:sp>
    </p:spTree>
    <p:extLst>
      <p:ext uri="{BB962C8B-B14F-4D97-AF65-F5344CB8AC3E}">
        <p14:creationId xmlns:p14="http://schemas.microsoft.com/office/powerpoint/2010/main" val="24989305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13553" rtl="0" eaLnBrk="1" latinLnBrk="0" hangingPunct="1">
        <a:lnSpc>
          <a:spcPct val="90000"/>
        </a:lnSpc>
        <a:spcBef>
          <a:spcPct val="0"/>
        </a:spcBef>
        <a:buNone/>
        <a:defRPr sz="2952" kern="1200">
          <a:solidFill>
            <a:schemeClr val="tx1"/>
          </a:solidFill>
          <a:latin typeface="+mj-lt"/>
          <a:ea typeface="+mj-ea"/>
          <a:cs typeface="+mj-cs"/>
        </a:defRPr>
      </a:lvl1pPr>
    </p:titleStyle>
    <p:bodyStyle>
      <a:lvl1pPr marL="153388" indent="-153388" algn="l" defTabSz="613553" rtl="0" eaLnBrk="1" latinLnBrk="0" hangingPunct="1">
        <a:lnSpc>
          <a:spcPct val="90000"/>
        </a:lnSpc>
        <a:spcBef>
          <a:spcPts val="671"/>
        </a:spcBef>
        <a:buFont typeface="Arial" panose="020B0604020202020204" pitchFamily="34" charset="0"/>
        <a:buChar char="•"/>
        <a:defRPr sz="1879" kern="1200">
          <a:solidFill>
            <a:schemeClr val="tx1"/>
          </a:solidFill>
          <a:latin typeface="+mn-lt"/>
          <a:ea typeface="+mn-ea"/>
          <a:cs typeface="+mn-cs"/>
        </a:defRPr>
      </a:lvl1pPr>
      <a:lvl2pPr marL="460165" indent="-153388" algn="l" defTabSz="613553" rtl="0" eaLnBrk="1" latinLnBrk="0" hangingPunct="1">
        <a:lnSpc>
          <a:spcPct val="90000"/>
        </a:lnSpc>
        <a:spcBef>
          <a:spcPts val="335"/>
        </a:spcBef>
        <a:buFont typeface="Arial" panose="020B0604020202020204" pitchFamily="34" charset="0"/>
        <a:buChar char="•"/>
        <a:defRPr sz="1610" kern="1200">
          <a:solidFill>
            <a:schemeClr val="tx1"/>
          </a:solidFill>
          <a:latin typeface="+mn-lt"/>
          <a:ea typeface="+mn-ea"/>
          <a:cs typeface="+mn-cs"/>
        </a:defRPr>
      </a:lvl2pPr>
      <a:lvl3pPr marL="766942" indent="-153388" algn="l" defTabSz="613553" rtl="0" eaLnBrk="1" latinLnBrk="0" hangingPunct="1">
        <a:lnSpc>
          <a:spcPct val="90000"/>
        </a:lnSpc>
        <a:spcBef>
          <a:spcPts val="335"/>
        </a:spcBef>
        <a:buFont typeface="Arial" panose="020B0604020202020204" pitchFamily="34" charset="0"/>
        <a:buChar char="•"/>
        <a:defRPr sz="1342" kern="1200">
          <a:solidFill>
            <a:schemeClr val="tx1"/>
          </a:solidFill>
          <a:latin typeface="+mn-lt"/>
          <a:ea typeface="+mn-ea"/>
          <a:cs typeface="+mn-cs"/>
        </a:defRPr>
      </a:lvl3pPr>
      <a:lvl4pPr marL="1073718"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4pPr>
      <a:lvl5pPr marL="1380495"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5pPr>
      <a:lvl6pPr marL="1687271"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6pPr>
      <a:lvl7pPr marL="1994048"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7pPr>
      <a:lvl8pPr marL="2300825"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8pPr>
      <a:lvl9pPr marL="2607601"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9pPr>
    </p:bodyStyle>
    <p:otherStyle>
      <a:defPPr>
        <a:defRPr lang="en-US"/>
      </a:defPPr>
      <a:lvl1pPr marL="0" algn="l" defTabSz="613553" rtl="0" eaLnBrk="1" latinLnBrk="0" hangingPunct="1">
        <a:defRPr sz="1208" kern="1200">
          <a:solidFill>
            <a:schemeClr val="tx1"/>
          </a:solidFill>
          <a:latin typeface="+mn-lt"/>
          <a:ea typeface="+mn-ea"/>
          <a:cs typeface="+mn-cs"/>
        </a:defRPr>
      </a:lvl1pPr>
      <a:lvl2pPr marL="306777" algn="l" defTabSz="613553" rtl="0" eaLnBrk="1" latinLnBrk="0" hangingPunct="1">
        <a:defRPr sz="1208" kern="1200">
          <a:solidFill>
            <a:schemeClr val="tx1"/>
          </a:solidFill>
          <a:latin typeface="+mn-lt"/>
          <a:ea typeface="+mn-ea"/>
          <a:cs typeface="+mn-cs"/>
        </a:defRPr>
      </a:lvl2pPr>
      <a:lvl3pPr marL="613553" algn="l" defTabSz="613553" rtl="0" eaLnBrk="1" latinLnBrk="0" hangingPunct="1">
        <a:defRPr sz="1208" kern="1200">
          <a:solidFill>
            <a:schemeClr val="tx1"/>
          </a:solidFill>
          <a:latin typeface="+mn-lt"/>
          <a:ea typeface="+mn-ea"/>
          <a:cs typeface="+mn-cs"/>
        </a:defRPr>
      </a:lvl3pPr>
      <a:lvl4pPr marL="920330" algn="l" defTabSz="613553" rtl="0" eaLnBrk="1" latinLnBrk="0" hangingPunct="1">
        <a:defRPr sz="1208" kern="1200">
          <a:solidFill>
            <a:schemeClr val="tx1"/>
          </a:solidFill>
          <a:latin typeface="+mn-lt"/>
          <a:ea typeface="+mn-ea"/>
          <a:cs typeface="+mn-cs"/>
        </a:defRPr>
      </a:lvl4pPr>
      <a:lvl5pPr marL="1227107" algn="l" defTabSz="613553" rtl="0" eaLnBrk="1" latinLnBrk="0" hangingPunct="1">
        <a:defRPr sz="1208" kern="1200">
          <a:solidFill>
            <a:schemeClr val="tx1"/>
          </a:solidFill>
          <a:latin typeface="+mn-lt"/>
          <a:ea typeface="+mn-ea"/>
          <a:cs typeface="+mn-cs"/>
        </a:defRPr>
      </a:lvl5pPr>
      <a:lvl6pPr marL="1533883" algn="l" defTabSz="613553" rtl="0" eaLnBrk="1" latinLnBrk="0" hangingPunct="1">
        <a:defRPr sz="1208" kern="1200">
          <a:solidFill>
            <a:schemeClr val="tx1"/>
          </a:solidFill>
          <a:latin typeface="+mn-lt"/>
          <a:ea typeface="+mn-ea"/>
          <a:cs typeface="+mn-cs"/>
        </a:defRPr>
      </a:lvl6pPr>
      <a:lvl7pPr marL="1840660" algn="l" defTabSz="613553" rtl="0" eaLnBrk="1" latinLnBrk="0" hangingPunct="1">
        <a:defRPr sz="1208" kern="1200">
          <a:solidFill>
            <a:schemeClr val="tx1"/>
          </a:solidFill>
          <a:latin typeface="+mn-lt"/>
          <a:ea typeface="+mn-ea"/>
          <a:cs typeface="+mn-cs"/>
        </a:defRPr>
      </a:lvl7pPr>
      <a:lvl8pPr marL="2147436" algn="l" defTabSz="613553" rtl="0" eaLnBrk="1" latinLnBrk="0" hangingPunct="1">
        <a:defRPr sz="1208" kern="1200">
          <a:solidFill>
            <a:schemeClr val="tx1"/>
          </a:solidFill>
          <a:latin typeface="+mn-lt"/>
          <a:ea typeface="+mn-ea"/>
          <a:cs typeface="+mn-cs"/>
        </a:defRPr>
      </a:lvl8pPr>
      <a:lvl9pPr marL="2454213" algn="l" defTabSz="613553" rtl="0" eaLnBrk="1" latinLnBrk="0" hangingPunct="1">
        <a:defRPr sz="12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docs.microsoft.com/en-us/learn/azu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aws.amazon.com/training/path-architecting/"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loud.google.com/certification"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hyperlink" Target="https://www.globalknowledge.com/ca-en/course/120159/cloud-technology-associate/" TargetMode="External"/><Relationship Id="rId18" Type="http://schemas.openxmlformats.org/officeDocument/2006/relationships/image" Target="../media/image23.png"/><Relationship Id="rId3" Type="http://schemas.openxmlformats.org/officeDocument/2006/relationships/image" Target="../media/image22.png"/><Relationship Id="rId7" Type="http://schemas.openxmlformats.org/officeDocument/2006/relationships/diagramColors" Target="../diagrams/colors1.xml"/><Relationship Id="rId12" Type="http://schemas.openxmlformats.org/officeDocument/2006/relationships/hyperlink" Target="https://www.webagesolutions.com/courses/AZ-900-microsoft-azure-fundamentals" TargetMode="External"/><Relationship Id="rId17" Type="http://schemas.openxmlformats.org/officeDocument/2006/relationships/hyperlink" Target="https://www.cloudcredential.org/" TargetMode="External"/><Relationship Id="rId2" Type="http://schemas.openxmlformats.org/officeDocument/2006/relationships/notesSlide" Target="../notesSlides/notesSlide11.xml"/><Relationship Id="rId16" Type="http://schemas.openxmlformats.org/officeDocument/2006/relationships/hyperlink" Target="https://www.aws.training/LearningLibrary" TargetMode="Externa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hyperlink" Target="https://www.webagesolutions.com/courses/AZ-203-developing-solutions-for-microsoft-azure" TargetMode="External"/><Relationship Id="rId5" Type="http://schemas.openxmlformats.org/officeDocument/2006/relationships/diagramLayout" Target="../diagrams/layout1.xml"/><Relationship Id="rId15" Type="http://schemas.openxmlformats.org/officeDocument/2006/relationships/hyperlink" Target="https://docs.microsoft.com/en-ca/learn/azure/" TargetMode="External"/><Relationship Id="rId10" Type="http://schemas.openxmlformats.org/officeDocument/2006/relationships/hyperlink" Target="https://www.webagesolutions.com/courses/AZ-400-microsoft-azure-devops-solutions" TargetMode="External"/><Relationship Id="rId19" Type="http://schemas.openxmlformats.org/officeDocument/2006/relationships/image" Target="../media/image24.png"/><Relationship Id="rId4" Type="http://schemas.openxmlformats.org/officeDocument/2006/relationships/diagramData" Target="../diagrams/data1.xml"/><Relationship Id="rId9" Type="http://schemas.openxmlformats.org/officeDocument/2006/relationships/hyperlink" Target="https://www.webagesolutions.com/courses/AZ-103-microsoft-azure-administrator" TargetMode="External"/><Relationship Id="rId14" Type="http://schemas.openxmlformats.org/officeDocument/2006/relationships/hyperlink" Target="https://cloudacademy.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ialogue/grp/BU6518687/Strategies%20and%20Governance/ESDC%20Cloud%20Adoption%20Strategy%202019-2022%20V1.0%20-%20PMB%20NOV%202019.ppt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EDSC.Infonuagique-Cloud.ESDC1@hrsdc-rhdcc.gc.c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s://cloudacademy.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EDSC.Infonuagique-Cloud.ESDC1@hrsdc-rhdcc.gc.ca" TargetMode="External"/><Relationship Id="rId2" Type="http://schemas.openxmlformats.org/officeDocument/2006/relationships/hyperlink" Target="https://dialogue/grp/BU6518687/SitePages/Home.aspx" TargetMode="External"/><Relationship Id="rId1" Type="http://schemas.openxmlformats.org/officeDocument/2006/relationships/slideLayout" Target="../slideLayouts/slideLayout2.xml"/><Relationship Id="rId4" Type="http://schemas.openxmlformats.org/officeDocument/2006/relationships/hyperlink" Target="mailto:leigh.s.gardner@hrsdc-rhdcc.gc.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rot="18900000">
            <a:off x="68683" y="4255441"/>
            <a:ext cx="2904078" cy="834219"/>
            <a:chOff x="3198250" y="6438957"/>
            <a:chExt cx="2005479" cy="326873"/>
          </a:xfrm>
        </p:grpSpPr>
        <p:sp>
          <p:nvSpPr>
            <p:cNvPr id="32" name="Rectangle 31"/>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33" name="Rectangle 32"/>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34" name="Rectangle 33"/>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35" name="Rectangle 34"/>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grpSp>
        <p:nvGrpSpPr>
          <p:cNvPr id="26" name="Group 25"/>
          <p:cNvGrpSpPr/>
          <p:nvPr/>
        </p:nvGrpSpPr>
        <p:grpSpPr>
          <a:xfrm rot="2700000">
            <a:off x="-196161" y="1950624"/>
            <a:ext cx="3846974" cy="761907"/>
            <a:chOff x="3198396" y="6439160"/>
            <a:chExt cx="2005335" cy="326878"/>
          </a:xfrm>
        </p:grpSpPr>
        <p:sp>
          <p:nvSpPr>
            <p:cNvPr id="27" name="Rectangle 26"/>
            <p:cNvSpPr/>
            <p:nvPr/>
          </p:nvSpPr>
          <p:spPr>
            <a:xfrm>
              <a:off x="3198396" y="6572769"/>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28" name="Rectangle 27"/>
            <p:cNvSpPr/>
            <p:nvPr/>
          </p:nvSpPr>
          <p:spPr>
            <a:xfrm>
              <a:off x="3199219" y="6522717"/>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29" name="Rectangle 28"/>
            <p:cNvSpPr/>
            <p:nvPr/>
          </p:nvSpPr>
          <p:spPr>
            <a:xfrm>
              <a:off x="3199219" y="6439160"/>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30" name="Rectangle 29"/>
            <p:cNvSpPr/>
            <p:nvPr/>
          </p:nvSpPr>
          <p:spPr>
            <a:xfrm>
              <a:off x="3198396" y="6689866"/>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352" y="6320125"/>
            <a:ext cx="1261603" cy="232441"/>
          </a:xfrm>
          <a:prstGeom prst="rect">
            <a:avLst/>
          </a:prstGeom>
        </p:spPr>
      </p:pic>
      <p:sp>
        <p:nvSpPr>
          <p:cNvPr id="2" name="Rectangle 1"/>
          <p:cNvSpPr/>
          <p:nvPr/>
        </p:nvSpPr>
        <p:spPr>
          <a:xfrm>
            <a:off x="3096174" y="2044664"/>
            <a:ext cx="5229680" cy="5078313"/>
          </a:xfrm>
          <a:prstGeom prst="rect">
            <a:avLst/>
          </a:prstGeom>
        </p:spPr>
        <p:txBody>
          <a:bodyPr wrap="square">
            <a:spAutoFit/>
          </a:bodyPr>
          <a:lstStyle/>
          <a:p>
            <a:pPr algn="ctr" rtl="0"/>
            <a:r>
              <a:rPr lang="fr-ca" sz="3600" b="1" i="0" u="none" baseline="0" dirty="0">
                <a:solidFill>
                  <a:srgbClr val="183D5E"/>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Centre d’excellence en infonuagique (CEI)</a:t>
            </a:r>
          </a:p>
          <a:p>
            <a:pPr algn="ctr" rtl="0"/>
            <a:endParaRPr lang="fr-ca" sz="3600" b="1" dirty="0">
              <a:solidFill>
                <a:srgbClr val="183D5E"/>
              </a:solidFill>
              <a:latin typeface="Arial" panose="020B0604020202020204" pitchFamily="34" charset="0"/>
              <a:cs typeface="Arial" panose="020B0604020202020204" pitchFamily="34" charset="0"/>
            </a:endParaRPr>
          </a:p>
          <a:p>
            <a:pPr algn="ctr" rtl="0"/>
            <a:r>
              <a:rPr lang="fr-ca" sz="3600" b="1" i="0" u="none" baseline="0" dirty="0">
                <a:solidFill>
                  <a:srgbClr val="183D5E"/>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Le point sur l’infonuagique et la formation en infonuagique</a:t>
            </a:r>
          </a:p>
          <a:p>
            <a:pPr algn="ctr" rtl="0"/>
            <a:endParaRPr lang="fr-ca" sz="3600" b="1" dirty="0">
              <a:solidFill>
                <a:srgbClr val="183D5E"/>
              </a:solidFill>
              <a:latin typeface="Arial" panose="020B0604020202020204" pitchFamily="34" charset="0"/>
              <a:cs typeface="Arial" panose="020B0604020202020204" pitchFamily="34" charset="0"/>
            </a:endParaRPr>
          </a:p>
          <a:p>
            <a:pPr algn="ctr" rtl="0"/>
            <a:r>
              <a:rPr lang="fr-ca" sz="3600" b="0" i="0" u="none" baseline="0" dirty="0">
                <a:solidFill>
                  <a:srgbClr val="183D5E"/>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a:t>
            </a:r>
            <a:endParaRPr lang="fr-ca" sz="3600" dirty="0"/>
          </a:p>
        </p:txBody>
      </p:sp>
      <p:sp>
        <p:nvSpPr>
          <p:cNvPr id="4" name="TextBox 3"/>
          <p:cNvSpPr txBox="1"/>
          <p:nvPr/>
        </p:nvSpPr>
        <p:spPr>
          <a:xfrm>
            <a:off x="6978316" y="6251679"/>
            <a:ext cx="3789947" cy="369332"/>
          </a:xfrm>
          <a:prstGeom prst="rect">
            <a:avLst/>
          </a:prstGeom>
          <a:noFill/>
        </p:spPr>
        <p:txBody>
          <a:bodyPr wrap="square" rtlCol="0">
            <a:spAutoFit/>
          </a:bodyPr>
          <a:lstStyle/>
          <a:p>
            <a:pPr algn="l" rtl="0"/>
            <a:r>
              <a:rPr lang="fr-ca" b="0" i="0" u="none" baseline="0">
                <a:solidFill>
                  <a:schemeClr val="tx2"/>
                </a:solidFill>
              </a:rPr>
              <a:t>Février 2021</a:t>
            </a:r>
            <a:endParaRPr lang="fr-ca" dirty="0">
              <a:solidFill>
                <a:schemeClr val="tx2"/>
              </a:solidFill>
            </a:endParaRPr>
          </a:p>
        </p:txBody>
      </p:sp>
      <p:grpSp>
        <p:nvGrpSpPr>
          <p:cNvPr id="3" name="Groupe 2">
            <a:extLst>
              <a:ext uri="{FF2B5EF4-FFF2-40B4-BE49-F238E27FC236}">
                <a16:creationId xmlns:a16="http://schemas.microsoft.com/office/drawing/2014/main" id="{E43B01E2-B495-494B-9124-59372E3CE8AA}"/>
              </a:ext>
            </a:extLst>
          </p:cNvPr>
          <p:cNvGrpSpPr/>
          <p:nvPr/>
        </p:nvGrpSpPr>
        <p:grpSpPr>
          <a:xfrm>
            <a:off x="3" y="2"/>
            <a:ext cx="9143998" cy="1122363"/>
            <a:chOff x="3" y="2"/>
            <a:chExt cx="9143998" cy="1122363"/>
          </a:xfrm>
        </p:grpSpPr>
        <p:grpSp>
          <p:nvGrpSpPr>
            <p:cNvPr id="72" name="Group 71"/>
            <p:cNvGrpSpPr/>
            <p:nvPr/>
          </p:nvGrpSpPr>
          <p:grpSpPr>
            <a:xfrm>
              <a:off x="3" y="2"/>
              <a:ext cx="9143998" cy="1122363"/>
              <a:chOff x="0" y="0"/>
              <a:chExt cx="9381067" cy="1122363"/>
            </a:xfrm>
          </p:grpSpPr>
          <p:sp>
            <p:nvSpPr>
              <p:cNvPr id="73" name="Rectangle 72"/>
              <p:cNvSpPr/>
              <p:nvPr/>
            </p:nvSpPr>
            <p:spPr>
              <a:xfrm>
                <a:off x="0" y="0"/>
                <a:ext cx="9381067" cy="1122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l="4115" t="7654" r="4362" b="87037"/>
              <a:stretch/>
            </p:blipFill>
            <p:spPr>
              <a:xfrm>
                <a:off x="376296" y="524932"/>
                <a:ext cx="8368830" cy="364067"/>
              </a:xfrm>
              <a:prstGeom prst="rect">
                <a:avLst/>
              </a:prstGeom>
            </p:spPr>
          </p:pic>
        </p:grpSp>
        <p:grpSp>
          <p:nvGrpSpPr>
            <p:cNvPr id="75" name="Group 74"/>
            <p:cNvGrpSpPr/>
            <p:nvPr/>
          </p:nvGrpSpPr>
          <p:grpSpPr>
            <a:xfrm>
              <a:off x="450604" y="865332"/>
              <a:ext cx="8244007" cy="183452"/>
              <a:chOff x="2029725" y="5157697"/>
              <a:chExt cx="1776623" cy="354351"/>
            </a:xfrm>
          </p:grpSpPr>
          <p:sp>
            <p:nvSpPr>
              <p:cNvPr id="76" name="Rectangle 75"/>
              <p:cNvSpPr/>
              <p:nvPr/>
            </p:nvSpPr>
            <p:spPr>
              <a:xfrm>
                <a:off x="2029726" y="5456419"/>
                <a:ext cx="1776622" cy="55629"/>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77" name="Rectangle 76"/>
              <p:cNvSpPr/>
              <p:nvPr/>
            </p:nvSpPr>
            <p:spPr>
              <a:xfrm>
                <a:off x="2029725" y="5357824"/>
                <a:ext cx="1776622" cy="55629"/>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78" name="Rectangle 77"/>
              <p:cNvSpPr/>
              <p:nvPr/>
            </p:nvSpPr>
            <p:spPr>
              <a:xfrm>
                <a:off x="2029725" y="5256085"/>
                <a:ext cx="1776622" cy="55629"/>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79" name="Rectangle 78"/>
              <p:cNvSpPr/>
              <p:nvPr/>
            </p:nvSpPr>
            <p:spPr>
              <a:xfrm>
                <a:off x="2029725" y="5157697"/>
                <a:ext cx="1776622" cy="55805"/>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pic>
          <p:nvPicPr>
            <p:cNvPr id="23" name="Picture 2">
              <a:extLst>
                <a:ext uri="{FF2B5EF4-FFF2-40B4-BE49-F238E27FC236}">
                  <a16:creationId xmlns:a16="http://schemas.microsoft.com/office/drawing/2014/main" id="{BF6F63F0-B459-45FC-BD22-0C265EE92B2D}"/>
                </a:ext>
              </a:extLst>
            </p:cNvPr>
            <p:cNvPicPr/>
            <p:nvPr/>
          </p:nvPicPr>
          <p:blipFill rotWithShape="1">
            <a:blip r:embed="rId4">
              <a:extLst>
                <a:ext uri="{28A0092B-C50C-407E-A947-70E740481C1C}">
                  <a14:useLocalDpi xmlns:a14="http://schemas.microsoft.com/office/drawing/2010/main" val="0"/>
                </a:ext>
              </a:extLst>
            </a:blip>
            <a:srcRect t="1" b="16030"/>
            <a:stretch/>
          </p:blipFill>
          <p:spPr bwMode="auto">
            <a:xfrm>
              <a:off x="382416" y="512500"/>
              <a:ext cx="3275183" cy="320455"/>
            </a:xfrm>
            <a:prstGeom prst="rect">
              <a:avLst/>
            </a:prstGeom>
            <a:noFill/>
            <a:ln>
              <a:noFill/>
            </a:ln>
            <a:effectLst/>
          </p:spPr>
        </p:pic>
      </p:grpSp>
    </p:spTree>
    <p:extLst>
      <p:ext uri="{BB962C8B-B14F-4D97-AF65-F5344CB8AC3E}">
        <p14:creationId xmlns:p14="http://schemas.microsoft.com/office/powerpoint/2010/main" val="316691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5268"/>
            <a:ext cx="7886700" cy="1325563"/>
          </a:xfrm>
        </p:spPr>
        <p:txBody>
          <a:bodyPr>
            <a:normAutofit/>
          </a:bodyPr>
          <a:lstStyle/>
          <a:p>
            <a:pPr algn="ctr" rtl="0"/>
            <a:r>
              <a:rPr lang="fr-ca" sz="3600" b="1" i="0" u="none" baseline="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Annexe</a:t>
            </a:r>
            <a:endParaRPr lang="fr-ca" sz="3600" b="1" dirty="0">
              <a:solidFill>
                <a:schemeClr val="tx2"/>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lgn="r" rtl="0"/>
            <a:fld id="{ECE35456-0581-488D-B76E-D688A8F61073}" type="slidenum">
              <a:rPr/>
              <a:t>10</a:t>
            </a:fld>
            <a:endParaRPr lang="fr-ca" dirty="0"/>
          </a:p>
        </p:txBody>
      </p:sp>
    </p:spTree>
    <p:extLst>
      <p:ext uri="{BB962C8B-B14F-4D97-AF65-F5344CB8AC3E}">
        <p14:creationId xmlns:p14="http://schemas.microsoft.com/office/powerpoint/2010/main" val="182381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81A8-88FE-449C-935A-D11EFADE6C88}"/>
              </a:ext>
            </a:extLst>
          </p:cNvPr>
          <p:cNvSpPr>
            <a:spLocks noGrp="1"/>
          </p:cNvSpPr>
          <p:nvPr>
            <p:ph type="title"/>
          </p:nvPr>
        </p:nvSpPr>
        <p:spPr>
          <a:xfrm>
            <a:off x="490228" y="145530"/>
            <a:ext cx="8263890" cy="679519"/>
          </a:xfrm>
        </p:spPr>
        <p:txBody>
          <a:bodyPr>
            <a:noAutofit/>
          </a:bodyPr>
          <a:lstStyle/>
          <a:p>
            <a:pPr algn="ctr" rtl="0"/>
            <a:r>
              <a:rPr lang="fr-ca" sz="2950" b="0" i="0" u="none" baseline="0">
                <a:solidFill>
                  <a:schemeClr val="tx2"/>
                </a:solidFill>
                <a:latin typeface="+mn-lt"/>
                <a:ea typeface="+mn-lt"/>
                <a:cs typeface="+mn-lt"/>
                <a:sym typeface="+mn-lt"/>
              </a:rPr>
              <a:t>Formations et certifications relatives à MS Azure</a:t>
            </a:r>
            <a:endParaRPr lang="fr-ca" sz="2950" dirty="0">
              <a:solidFill>
                <a:schemeClr val="tx2"/>
              </a:solidFill>
              <a:latin typeface="+mn-lt"/>
            </a:endParaRPr>
          </a:p>
        </p:txBody>
      </p:sp>
      <p:sp>
        <p:nvSpPr>
          <p:cNvPr id="92" name="Rectangle 91">
            <a:extLst>
              <a:ext uri="{FF2B5EF4-FFF2-40B4-BE49-F238E27FC236}">
                <a16:creationId xmlns:a16="http://schemas.microsoft.com/office/drawing/2014/main" id="{E9203CF9-0B51-4251-8205-8E36D3E8D820}"/>
              </a:ext>
            </a:extLst>
          </p:cNvPr>
          <p:cNvSpPr/>
          <p:nvPr/>
        </p:nvSpPr>
        <p:spPr bwMode="auto">
          <a:xfrm>
            <a:off x="2687491" y="1864029"/>
            <a:ext cx="1235388" cy="24622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spAutoFit/>
          </a:bodyPr>
          <a:lstStyle>
            <a:defPPr>
              <a:defRPr lang="fr-ca"/>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685775" rtl="0">
              <a:defRPr/>
            </a:pPr>
            <a:r>
              <a:rPr lang="fr-ca" sz="1600" b="1" i="0" u="none" baseline="0">
                <a:ln w="3175">
                  <a:noFill/>
                </a:ln>
                <a:solidFill>
                  <a:schemeClr val="accent2"/>
                </a:solidFill>
                <a:latin typeface="+mj-lt"/>
                <a:cs typeface="Segoe UI" panose="020B0502040204020203" pitchFamily="34" charset="0"/>
              </a:rPr>
              <a:t>Appli. et infra.</a:t>
            </a:r>
          </a:p>
        </p:txBody>
      </p:sp>
      <p:sp>
        <p:nvSpPr>
          <p:cNvPr id="95" name="Oval 94">
            <a:extLst>
              <a:ext uri="{FF2B5EF4-FFF2-40B4-BE49-F238E27FC236}">
                <a16:creationId xmlns:a16="http://schemas.microsoft.com/office/drawing/2014/main" id="{F9994AB0-3604-4C37-9631-5D5145E7C2B5}"/>
              </a:ext>
            </a:extLst>
          </p:cNvPr>
          <p:cNvSpPr/>
          <p:nvPr/>
        </p:nvSpPr>
        <p:spPr bwMode="auto">
          <a:xfrm>
            <a:off x="2215706" y="1694894"/>
            <a:ext cx="406813" cy="40681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rtl="0" fontAlgn="base">
              <a:spcBef>
                <a:spcPct val="0"/>
              </a:spcBef>
              <a:spcAft>
                <a:spcPct val="0"/>
              </a:spcAft>
              <a:defRPr/>
            </a:pPr>
            <a:endParaRPr lang="fr-ca" sz="12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22765BA4-45C8-42B9-A40E-9895A9A90369}"/>
              </a:ext>
            </a:extLst>
          </p:cNvPr>
          <p:cNvSpPr/>
          <p:nvPr/>
        </p:nvSpPr>
        <p:spPr bwMode="auto">
          <a:xfrm>
            <a:off x="4797828" y="2577620"/>
            <a:ext cx="1140645" cy="24622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t" anchorCtr="0" forceAA="0" compatLnSpc="1">
            <a:prstTxWarp prst="textNoShape">
              <a:avLst/>
            </a:prstTxWarp>
            <a:spAutoFit/>
          </a:bodyPr>
          <a:lstStyle>
            <a:defPPr>
              <a:defRPr lang="fr-ca"/>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rtl="0">
              <a:defRPr/>
            </a:pPr>
            <a:r>
              <a:rPr lang="fr-ca" sz="1600" b="1" i="0" u="none" baseline="0" dirty="0">
                <a:ln w="3175">
                  <a:noFill/>
                </a:ln>
                <a:solidFill>
                  <a:schemeClr val="accent2"/>
                </a:solidFill>
                <a:latin typeface="+mj-lt"/>
                <a:cs typeface="Segoe UI" panose="020B0502040204020203" pitchFamily="34" charset="0"/>
              </a:rPr>
              <a:t>Données et IA</a:t>
            </a:r>
          </a:p>
        </p:txBody>
      </p:sp>
      <p:sp>
        <p:nvSpPr>
          <p:cNvPr id="120" name="exam beta" hidden="1">
            <a:extLst>
              <a:ext uri="{FF2B5EF4-FFF2-40B4-BE49-F238E27FC236}">
                <a16:creationId xmlns:a16="http://schemas.microsoft.com/office/drawing/2014/main" id="{5D917998-31B0-4DAB-9E46-B929D82D132C}"/>
              </a:ext>
            </a:extLst>
          </p:cNvPr>
          <p:cNvSpPr txBox="1"/>
          <p:nvPr/>
        </p:nvSpPr>
        <p:spPr>
          <a:xfrm>
            <a:off x="4964597" y="5515580"/>
            <a:ext cx="3788706" cy="230832"/>
          </a:xfrm>
          <a:prstGeom prst="rect">
            <a:avLst/>
          </a:prstGeom>
          <a:noFill/>
        </p:spPr>
        <p:txBody>
          <a:bodyPr wrap="square" rtlCol="0">
            <a:spAutoFit/>
          </a:bodyPr>
          <a:lstStyle/>
          <a:p>
            <a:pPr algn="r" defTabSz="685800" rtl="0">
              <a:defRPr/>
            </a:pPr>
            <a:endParaRPr lang="fr-ca" sz="900" i="1">
              <a:solidFill>
                <a:prstClr val="black"/>
              </a:solidFill>
              <a:latin typeface="Segoe UI" panose="020B0502040204020203" pitchFamily="34" charset="0"/>
              <a:cs typeface="Segoe UI" panose="020B0502040204020203" pitchFamily="34" charset="0"/>
            </a:endParaRPr>
          </a:p>
        </p:txBody>
      </p:sp>
      <p:sp>
        <p:nvSpPr>
          <p:cNvPr id="51" name="Footer Placeholder 17">
            <a:extLst>
              <a:ext uri="{FF2B5EF4-FFF2-40B4-BE49-F238E27FC236}">
                <a16:creationId xmlns:a16="http://schemas.microsoft.com/office/drawing/2014/main" id="{65D0CE1D-4384-4F30-BEDA-3300F1C67070}"/>
              </a:ext>
            </a:extLst>
          </p:cNvPr>
          <p:cNvSpPr txBox="1">
            <a:spLocks/>
          </p:cNvSpPr>
          <p:nvPr/>
        </p:nvSpPr>
        <p:spPr>
          <a:xfrm>
            <a:off x="7831553" y="6446616"/>
            <a:ext cx="963405" cy="115416"/>
          </a:xfrm>
          <a:prstGeom prst="rect">
            <a:avLst/>
          </a:prstGeom>
        </p:spPr>
        <p:txBody>
          <a:bodyPr vert="horz" wrap="none" lIns="0" tIns="0" rIns="0" bIns="0" rtlCol="0" anchor="ctr">
            <a:spAutoFit/>
          </a:bodyPr>
          <a:lstStyle>
            <a:defPPr>
              <a:defRPr lang="fr-ca"/>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rtl="0">
              <a:defRPr/>
            </a:pPr>
            <a:r>
              <a:rPr lang="fr-ca" sz="750" b="1" i="0" u="none" baseline="0">
                <a:solidFill>
                  <a:schemeClr val="tx1"/>
                </a:solidFill>
              </a:rPr>
              <a:t>Dernière mise à jour : </a:t>
            </a:r>
            <a:r>
              <a:rPr lang="fr-ca" sz="750" b="0" i="0" u="none" baseline="0">
                <a:solidFill>
                  <a:schemeClr val="tx1"/>
                </a:solidFill>
              </a:rPr>
              <a:t>Juin 2020</a:t>
            </a:r>
          </a:p>
        </p:txBody>
      </p:sp>
      <p:sp>
        <p:nvSpPr>
          <p:cNvPr id="111" name="Rectangle 110">
            <a:extLst>
              <a:ext uri="{FF2B5EF4-FFF2-40B4-BE49-F238E27FC236}">
                <a16:creationId xmlns:a16="http://schemas.microsoft.com/office/drawing/2014/main" id="{C937496C-3141-44D0-AB77-E7F604294DC8}"/>
              </a:ext>
              <a:ext uri="{C183D7F6-B498-43B3-948B-1728B52AA6E4}">
                <adec:decorative xmlns:adec="http://schemas.microsoft.com/office/drawing/2017/decorative" val="1"/>
              </a:ext>
            </a:extLst>
          </p:cNvPr>
          <p:cNvSpPr/>
          <p:nvPr/>
        </p:nvSpPr>
        <p:spPr>
          <a:xfrm>
            <a:off x="6082318" y="2110250"/>
            <a:ext cx="2946169" cy="3679632"/>
          </a:xfrm>
          <a:prstGeom prst="rect">
            <a:avLst/>
          </a:prstGeom>
          <a:no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defTabSz="699557" rtl="0">
              <a:spcBef>
                <a:spcPts val="225"/>
              </a:spcBef>
              <a:defRPr/>
            </a:pPr>
            <a:r>
              <a:rPr lang="fr-ca" sz="1200" b="1" i="0" u="none" baseline="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Compétences techniques approfondies en gestion des solutions sectorielles</a:t>
            </a:r>
          </a:p>
        </p:txBody>
      </p:sp>
      <p:sp>
        <p:nvSpPr>
          <p:cNvPr id="39" name="Rectangle 38">
            <a:extLst>
              <a:ext uri="{FF2B5EF4-FFF2-40B4-BE49-F238E27FC236}">
                <a16:creationId xmlns:a16="http://schemas.microsoft.com/office/drawing/2014/main" id="{F6F4E672-ACF6-4A74-9750-19C4C09A0DCB}"/>
              </a:ext>
              <a:ext uri="{C183D7F6-B498-43B3-948B-1728B52AA6E4}">
                <adec:decorative xmlns:adec="http://schemas.microsoft.com/office/drawing/2017/decorative" val="1"/>
              </a:ext>
            </a:extLst>
          </p:cNvPr>
          <p:cNvSpPr/>
          <p:nvPr/>
        </p:nvSpPr>
        <p:spPr>
          <a:xfrm>
            <a:off x="386145" y="2110250"/>
            <a:ext cx="5683126" cy="2741609"/>
          </a:xfrm>
          <a:prstGeom prst="rect">
            <a:avLst/>
          </a:prstGeom>
          <a:no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defTabSz="699557" rtl="0">
              <a:spcBef>
                <a:spcPts val="225"/>
              </a:spcBef>
              <a:defRPr/>
            </a:pPr>
            <a:r>
              <a:rPr lang="fr-ca" sz="1600" b="1" i="0" u="none" baseline="0" dirty="0">
                <a:ln w="3175">
                  <a:noFill/>
                </a:ln>
                <a:solidFill>
                  <a:schemeClr val="accent2"/>
                </a:solidFill>
                <a:latin typeface="+mj-lt"/>
                <a:cs typeface="Segoe UI" panose="020B0502040204020203" pitchFamily="34" charset="0"/>
              </a:rPr>
              <a:t>Fondé sur le rôle</a:t>
            </a:r>
            <a:endParaRPr lang="fr-ca" sz="2000" b="1" dirty="0">
              <a:ln w="3175">
                <a:noFill/>
              </a:ln>
              <a:solidFill>
                <a:schemeClr val="accent2"/>
              </a:solidFill>
              <a:latin typeface="+mj-lt"/>
              <a:cs typeface="Segoe UI" panose="020B0502040204020203" pitchFamily="34" charset="0"/>
            </a:endParaRPr>
          </a:p>
          <a:p>
            <a:pPr algn="l" defTabSz="699557" rtl="0">
              <a:spcBef>
                <a:spcPts val="225"/>
              </a:spcBef>
              <a:defRPr/>
            </a:pPr>
            <a:r>
              <a:rPr lang="fr-ca" sz="1200" b="1" i="0" u="none" baseline="0" dirty="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Compétences</a:t>
            </a:r>
            <a:br>
              <a:rPr lang="fr-ca" sz="1200" b="1" i="0" u="none" baseline="0" dirty="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br>
            <a:r>
              <a:rPr lang="fr-ca" sz="1200" b="1" i="0" u="none" baseline="0" dirty="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techniques</a:t>
            </a:r>
            <a:br>
              <a:rPr lang="fr-ca" sz="1200" b="1" i="0" u="none" baseline="0" dirty="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br>
            <a:r>
              <a:rPr lang="fr-ca" sz="1200" b="1" i="0" u="none" baseline="0" dirty="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requises </a:t>
            </a:r>
            <a:br>
              <a:rPr lang="fr-ca" sz="1200" b="1" dirty="0">
                <a:ln w="3175">
                  <a:noFill/>
                </a:ln>
                <a:solidFill>
                  <a:schemeClr val="tx1"/>
                </a:solidFill>
                <a:cs typeface="Segoe UI Semibold" panose="020B0702040204020203" pitchFamily="34" charset="0"/>
              </a:rPr>
            </a:br>
            <a:r>
              <a:rPr lang="fr-ca" sz="1200" b="0" i="0" u="none" baseline="0" dirty="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pour effectuer</a:t>
            </a:r>
            <a:br>
              <a:rPr lang="fr-ca" sz="1200" b="0" i="0" u="none" baseline="0" dirty="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br>
            <a:r>
              <a:rPr lang="fr-ca" sz="1200" b="0" i="0" u="none" baseline="0" dirty="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un travail</a:t>
            </a:r>
          </a:p>
        </p:txBody>
      </p:sp>
      <p:sp>
        <p:nvSpPr>
          <p:cNvPr id="50" name="Rectangle 49">
            <a:extLst>
              <a:ext uri="{FF2B5EF4-FFF2-40B4-BE49-F238E27FC236}">
                <a16:creationId xmlns:a16="http://schemas.microsoft.com/office/drawing/2014/main" id="{0808BA9F-E619-4D93-A14A-8377D027346F}"/>
              </a:ext>
            </a:extLst>
          </p:cNvPr>
          <p:cNvSpPr/>
          <p:nvPr/>
        </p:nvSpPr>
        <p:spPr bwMode="auto">
          <a:xfrm>
            <a:off x="1363575" y="3728121"/>
            <a:ext cx="677814" cy="215444"/>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horz" wrap="none" lIns="0" tIns="0" rIns="0" bIns="0" numCol="1" spcCol="0" rtlCol="0" fromWordArt="0" anchor="ctr" anchorCtr="0" forceAA="0" compatLnSpc="1">
            <a:prstTxWarp prst="textNoShape">
              <a:avLst/>
            </a:prstTxWarp>
            <a:spAutoFit/>
          </a:bodyPr>
          <a:lstStyle>
            <a:defPPr>
              <a:defRPr lang="fr-ca"/>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r" defTabSz="685775" rtl="0">
              <a:defRPr/>
            </a:pPr>
            <a:r>
              <a:rPr lang="fr-ca" sz="1400" b="0" i="0" u="none" baseline="0" dirty="0">
                <a:ln w="3175">
                  <a:noFill/>
                </a:ln>
                <a:solidFill>
                  <a:schemeClr val="tx1"/>
                </a:solidFill>
                <a:latin typeface="+mj-lt"/>
                <a:cs typeface="Segoe UI" panose="020B0502040204020203" pitchFamily="34" charset="0"/>
              </a:rPr>
              <a:t>Associate</a:t>
            </a:r>
            <a:endParaRPr lang="fr-ca" sz="1050" dirty="0">
              <a:ln w="3175">
                <a:noFill/>
              </a:ln>
              <a:solidFill>
                <a:schemeClr val="tx1"/>
              </a:solidFill>
              <a:latin typeface="+mj-lt"/>
              <a:cs typeface="Segoe UI" panose="020B0502040204020203" pitchFamily="34" charset="0"/>
            </a:endParaRPr>
          </a:p>
        </p:txBody>
      </p:sp>
      <p:sp>
        <p:nvSpPr>
          <p:cNvPr id="59" name="Rectangle 58">
            <a:extLst>
              <a:ext uri="{FF2B5EF4-FFF2-40B4-BE49-F238E27FC236}">
                <a16:creationId xmlns:a16="http://schemas.microsoft.com/office/drawing/2014/main" id="{C0458258-3E9A-4AC4-8144-387AB0F8B063}"/>
              </a:ext>
            </a:extLst>
          </p:cNvPr>
          <p:cNvSpPr/>
          <p:nvPr/>
        </p:nvSpPr>
        <p:spPr bwMode="auto">
          <a:xfrm>
            <a:off x="1574915" y="2636915"/>
            <a:ext cx="466474" cy="215444"/>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horz" wrap="none" lIns="0" tIns="0" rIns="0" bIns="0" numCol="1" spcCol="0" rtlCol="0" fromWordArt="0" anchor="ctr" anchorCtr="0" forceAA="0" compatLnSpc="1">
            <a:prstTxWarp prst="textNoShape">
              <a:avLst/>
            </a:prstTxWarp>
            <a:spAutoFit/>
          </a:bodyPr>
          <a:lstStyle>
            <a:defPPr>
              <a:defRPr lang="fr-ca"/>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r" defTabSz="685775" rtl="0">
              <a:defRPr/>
            </a:pPr>
            <a:r>
              <a:rPr lang="fr-ca" sz="1400" b="0" i="0" u="none" baseline="0" dirty="0">
                <a:ln w="3175">
                  <a:noFill/>
                </a:ln>
                <a:solidFill>
                  <a:schemeClr val="tx1"/>
                </a:solidFill>
                <a:latin typeface="+mj-lt"/>
                <a:cs typeface="Segoe UI" panose="020B0502040204020203" pitchFamily="34" charset="0"/>
              </a:rPr>
              <a:t>Expert</a:t>
            </a:r>
            <a:endParaRPr lang="fr-ca" sz="1050" dirty="0">
              <a:ln w="3175">
                <a:noFill/>
              </a:ln>
              <a:solidFill>
                <a:schemeClr val="tx1"/>
              </a:solidFill>
              <a:latin typeface="+mj-lt"/>
              <a:cs typeface="Segoe UI" panose="020B0502040204020203" pitchFamily="34" charset="0"/>
            </a:endParaRPr>
          </a:p>
        </p:txBody>
      </p:sp>
      <p:sp>
        <p:nvSpPr>
          <p:cNvPr id="80" name="Rectangle 79">
            <a:extLst>
              <a:ext uri="{FF2B5EF4-FFF2-40B4-BE49-F238E27FC236}">
                <a16:creationId xmlns:a16="http://schemas.microsoft.com/office/drawing/2014/main" id="{ADE641F1-9BC9-4152-B342-B99AA71CDEAF}"/>
              </a:ext>
            </a:extLst>
          </p:cNvPr>
          <p:cNvSpPr/>
          <p:nvPr/>
        </p:nvSpPr>
        <p:spPr>
          <a:xfrm>
            <a:off x="2266880" y="2659609"/>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dirty="0">
                <a:solidFill>
                  <a:schemeClr val="tx1"/>
                </a:solidFill>
                <a:latin typeface="Segoe UI Semibold"/>
                <a:ea typeface="Segoe UI Semibold"/>
                <a:cs typeface="Segoe UI Semibold"/>
                <a:sym typeface="Segoe UI Semibold"/>
              </a:rPr>
              <a:t>DevOps </a:t>
            </a:r>
            <a:r>
              <a:rPr lang="fr-ca" sz="1100" b="0" i="0" u="none" baseline="0" dirty="0" err="1">
                <a:solidFill>
                  <a:schemeClr val="tx1"/>
                </a:solidFill>
                <a:latin typeface="Segoe UI Semibold"/>
                <a:ea typeface="Segoe UI Semibold"/>
                <a:cs typeface="Segoe UI Semibold"/>
                <a:sym typeface="Segoe UI Semibold"/>
              </a:rPr>
              <a:t>Engineer</a:t>
            </a:r>
            <a:r>
              <a:rPr lang="fr-ca" sz="1100" b="0" i="0" u="none" baseline="0" dirty="0">
                <a:solidFill>
                  <a:schemeClr val="tx1"/>
                </a:solidFill>
                <a:latin typeface="Segoe UI Semibold"/>
                <a:ea typeface="Segoe UI Semibold"/>
                <a:cs typeface="Segoe UI Semibold"/>
                <a:sym typeface="Segoe UI Semibold"/>
              </a:rPr>
              <a:t> </a:t>
            </a:r>
          </a:p>
          <a:p>
            <a:pPr algn="ctr" defTabSz="699354" rtl="0" fontAlgn="base">
              <a:spcBef>
                <a:spcPct val="0"/>
              </a:spcBef>
              <a:spcAft>
                <a:spcPct val="0"/>
              </a:spcAft>
              <a:defRPr/>
            </a:pPr>
            <a:r>
              <a:rPr lang="fr-ca" sz="1100" b="0" i="0" u="none" baseline="0" dirty="0">
                <a:solidFill>
                  <a:schemeClr val="tx1"/>
                </a:solidFill>
                <a:ea typeface="+mn-lt"/>
                <a:cs typeface="Segoe UI"/>
              </a:rPr>
              <a:t>(AZ- 400)</a:t>
            </a:r>
          </a:p>
        </p:txBody>
      </p:sp>
      <p:sp>
        <p:nvSpPr>
          <p:cNvPr id="81" name="Rectangle 80">
            <a:extLst>
              <a:ext uri="{FF2B5EF4-FFF2-40B4-BE49-F238E27FC236}">
                <a16:creationId xmlns:a16="http://schemas.microsoft.com/office/drawing/2014/main" id="{DC897B04-4131-48B8-84D4-85C1C83908A4}"/>
              </a:ext>
            </a:extLst>
          </p:cNvPr>
          <p:cNvSpPr/>
          <p:nvPr/>
        </p:nvSpPr>
        <p:spPr>
          <a:xfrm>
            <a:off x="2257725" y="2252563"/>
            <a:ext cx="1809169" cy="38647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900" b="0" i="0" u="none" baseline="0" dirty="0">
                <a:solidFill>
                  <a:schemeClr val="tx1"/>
                </a:solidFill>
                <a:latin typeface="Segoe UI Semibold"/>
                <a:ea typeface="Segoe UI Semibold"/>
                <a:cs typeface="Segoe UI Semibold"/>
                <a:sym typeface="Segoe UI Semibold"/>
              </a:rPr>
              <a:t>Azure Solutions Architect </a:t>
            </a:r>
          </a:p>
          <a:p>
            <a:pPr algn="ctr" defTabSz="699354" rtl="0" fontAlgn="base">
              <a:spcBef>
                <a:spcPct val="0"/>
              </a:spcBef>
              <a:spcAft>
                <a:spcPct val="0"/>
              </a:spcAft>
              <a:defRPr/>
            </a:pPr>
            <a:r>
              <a:rPr lang="fr-ca" sz="900" b="0" i="0" u="none" baseline="0" dirty="0">
                <a:solidFill>
                  <a:schemeClr val="tx1"/>
                </a:solidFill>
                <a:latin typeface="Segoe UI Semibold"/>
                <a:ea typeface="Segoe UI Semibold"/>
                <a:cs typeface="Segoe UI Semibold"/>
                <a:sym typeface="Segoe UI Semibold"/>
              </a:rPr>
              <a:t>(AZ- 303 et AZ 304)*</a:t>
            </a:r>
          </a:p>
        </p:txBody>
      </p:sp>
      <p:cxnSp>
        <p:nvCxnSpPr>
          <p:cNvPr id="47" name="Straight Connector 46">
            <a:extLst>
              <a:ext uri="{FF2B5EF4-FFF2-40B4-BE49-F238E27FC236}">
                <a16:creationId xmlns:a16="http://schemas.microsoft.com/office/drawing/2014/main" id="{1AB905CB-74C5-4185-90AC-07DB67E07C53}"/>
              </a:ext>
              <a:ext uri="{C183D7F6-B498-43B3-948B-1728B52AA6E4}">
                <adec:decorative xmlns:adec="http://schemas.microsoft.com/office/drawing/2017/decorative" val="1"/>
              </a:ext>
            </a:extLst>
          </p:cNvPr>
          <p:cNvCxnSpPr>
            <a:cxnSpLocks/>
          </p:cNvCxnSpPr>
          <p:nvPr/>
        </p:nvCxnSpPr>
        <p:spPr>
          <a:xfrm flipH="1">
            <a:off x="2270062" y="2964582"/>
            <a:ext cx="3643013" cy="0"/>
          </a:xfrm>
          <a:prstGeom prst="line">
            <a:avLst/>
          </a:prstGeom>
          <a:noFill/>
          <a:ln w="6350" cap="flat" cmpd="sng" algn="ctr">
            <a:solidFill>
              <a:schemeClr val="bg1">
                <a:lumMod val="50000"/>
              </a:schemeClr>
            </a:solidFill>
            <a:prstDash val="solid"/>
          </a:ln>
          <a:effectLst/>
        </p:spPr>
      </p:cxnSp>
      <p:sp>
        <p:nvSpPr>
          <p:cNvPr id="33" name="Rectangle 32">
            <a:extLst>
              <a:ext uri="{FF2B5EF4-FFF2-40B4-BE49-F238E27FC236}">
                <a16:creationId xmlns:a16="http://schemas.microsoft.com/office/drawing/2014/main" id="{006DAFBC-3A60-4593-A967-DC23E072B243}"/>
              </a:ext>
              <a:ext uri="{C183D7F6-B498-43B3-948B-1728B52AA6E4}">
                <adec:decorative xmlns:adec="http://schemas.microsoft.com/office/drawing/2017/decorative" val="1"/>
              </a:ext>
            </a:extLst>
          </p:cNvPr>
          <p:cNvSpPr/>
          <p:nvPr/>
        </p:nvSpPr>
        <p:spPr>
          <a:xfrm>
            <a:off x="374517" y="4906873"/>
            <a:ext cx="5683126" cy="753497"/>
          </a:xfrm>
          <a:prstGeom prst="rect">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nchorCtr="0"/>
          <a:lstStyle/>
          <a:p>
            <a:pPr algn="l" defTabSz="699557" rtl="0">
              <a:spcBef>
                <a:spcPts val="225"/>
              </a:spcBef>
              <a:defRPr/>
            </a:pPr>
            <a:r>
              <a:rPr lang="fr-ca" sz="1600" b="1" i="0" u="none" baseline="0">
                <a:ln w="3175">
                  <a:noFill/>
                </a:ln>
                <a:solidFill>
                  <a:schemeClr val="accent2"/>
                </a:solidFill>
                <a:latin typeface="+mj-lt"/>
                <a:cs typeface="Segoe UI" panose="020B0502040204020203" pitchFamily="34" charset="0"/>
              </a:rPr>
              <a:t>Connaissances de base</a:t>
            </a:r>
            <a:r>
              <a:rPr lang="fr-ca" sz="2000" b="0" i="0" u="none" baseline="0">
                <a:ln w="3175">
                  <a:noFill/>
                </a:ln>
                <a:solidFill>
                  <a:schemeClr val="accent2"/>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rPr>
              <a:t> </a:t>
            </a:r>
          </a:p>
          <a:p>
            <a:pPr algn="l" defTabSz="699557" rtl="0">
              <a:spcBef>
                <a:spcPts val="225"/>
              </a:spcBef>
              <a:defRPr/>
            </a:pPr>
            <a:r>
              <a:rPr lang="fr-ca" sz="1200" b="1" i="0" u="none" baseline="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Compréhension de base </a:t>
            </a:r>
            <a:br>
              <a:rPr lang="fr-ca" sz="1200" b="1">
                <a:ln w="3175">
                  <a:noFill/>
                </a:ln>
                <a:solidFill>
                  <a:schemeClr val="tx1"/>
                </a:solidFill>
                <a:cs typeface="Segoe UI Semibold" panose="020B0702040204020203" pitchFamily="34" charset="0"/>
              </a:rPr>
            </a:br>
            <a:r>
              <a:rPr lang="fr-ca" sz="1200" b="0" i="0" u="none" baseline="0">
                <a:ln w="3175">
                  <a:noFill/>
                </a:ln>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de la technologie</a:t>
            </a:r>
          </a:p>
        </p:txBody>
      </p:sp>
      <p:sp>
        <p:nvSpPr>
          <p:cNvPr id="18" name="Rectangle 17">
            <a:extLst>
              <a:ext uri="{FF2B5EF4-FFF2-40B4-BE49-F238E27FC236}">
                <a16:creationId xmlns:a16="http://schemas.microsoft.com/office/drawing/2014/main" id="{DD26FEEB-ED13-4B13-B0EC-8B4C5DFD8D9C}"/>
              </a:ext>
            </a:extLst>
          </p:cNvPr>
          <p:cNvSpPr/>
          <p:nvPr/>
        </p:nvSpPr>
        <p:spPr bwMode="auto">
          <a:xfrm>
            <a:off x="2126010" y="2338891"/>
            <a:ext cx="66838" cy="550682"/>
          </a:xfrm>
          <a:custGeom>
            <a:avLst/>
            <a:gdLst>
              <a:gd name="connsiteX0" fmla="*/ 0 w 225839"/>
              <a:gd name="connsiteY0" fmla="*/ 0 h 775338"/>
              <a:gd name="connsiteX1" fmla="*/ 225839 w 225839"/>
              <a:gd name="connsiteY1" fmla="*/ 0 h 775338"/>
              <a:gd name="connsiteX2" fmla="*/ 225839 w 225839"/>
              <a:gd name="connsiteY2" fmla="*/ 775338 h 775338"/>
              <a:gd name="connsiteX3" fmla="*/ 0 w 225839"/>
              <a:gd name="connsiteY3" fmla="*/ 775338 h 775338"/>
              <a:gd name="connsiteX4" fmla="*/ 0 w 225839"/>
              <a:gd name="connsiteY4" fmla="*/ 0 h 775338"/>
              <a:gd name="connsiteX0" fmla="*/ 225839 w 317279"/>
              <a:gd name="connsiteY0" fmla="*/ 775338 h 866778"/>
              <a:gd name="connsiteX1" fmla="*/ 0 w 317279"/>
              <a:gd name="connsiteY1" fmla="*/ 775338 h 866778"/>
              <a:gd name="connsiteX2" fmla="*/ 0 w 317279"/>
              <a:gd name="connsiteY2" fmla="*/ 0 h 866778"/>
              <a:gd name="connsiteX3" fmla="*/ 225839 w 317279"/>
              <a:gd name="connsiteY3" fmla="*/ 0 h 866778"/>
              <a:gd name="connsiteX4" fmla="*/ 317279 w 317279"/>
              <a:gd name="connsiteY4" fmla="*/ 866778 h 866778"/>
              <a:gd name="connsiteX0" fmla="*/ 225839 w 225839"/>
              <a:gd name="connsiteY0" fmla="*/ 775338 h 775338"/>
              <a:gd name="connsiteX1" fmla="*/ 0 w 225839"/>
              <a:gd name="connsiteY1" fmla="*/ 775338 h 775338"/>
              <a:gd name="connsiteX2" fmla="*/ 0 w 225839"/>
              <a:gd name="connsiteY2" fmla="*/ 0 h 775338"/>
              <a:gd name="connsiteX3" fmla="*/ 225839 w 225839"/>
              <a:gd name="connsiteY3" fmla="*/ 0 h 775338"/>
            </a:gdLst>
            <a:ahLst/>
            <a:cxnLst>
              <a:cxn ang="0">
                <a:pos x="connsiteX0" y="connsiteY0"/>
              </a:cxn>
              <a:cxn ang="0">
                <a:pos x="connsiteX1" y="connsiteY1"/>
              </a:cxn>
              <a:cxn ang="0">
                <a:pos x="connsiteX2" y="connsiteY2"/>
              </a:cxn>
              <a:cxn ang="0">
                <a:pos x="connsiteX3" y="connsiteY3"/>
              </a:cxn>
            </a:cxnLst>
            <a:rect l="l" t="t" r="r" b="b"/>
            <a:pathLst>
              <a:path w="225839" h="775338">
                <a:moveTo>
                  <a:pt x="225839" y="775338"/>
                </a:moveTo>
                <a:lnTo>
                  <a:pt x="0" y="775338"/>
                </a:lnTo>
                <a:lnTo>
                  <a:pt x="0" y="0"/>
                </a:lnTo>
                <a:lnTo>
                  <a:pt x="22583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rtl="0" fontAlgn="base">
              <a:spcBef>
                <a:spcPct val="0"/>
              </a:spcBef>
              <a:spcAft>
                <a:spcPct val="0"/>
              </a:spcAft>
              <a:defRPr/>
            </a:pPr>
            <a:endParaRPr lang="fr-ca" sz="825">
              <a:solidFill>
                <a:schemeClr val="tx1"/>
              </a:solidFill>
              <a:ea typeface="Segoe UI" pitchFamily="34" charset="0"/>
              <a:cs typeface="Segoe UI" pitchFamily="34" charset="0"/>
            </a:endParaRPr>
          </a:p>
        </p:txBody>
      </p:sp>
      <p:sp>
        <p:nvSpPr>
          <p:cNvPr id="66" name="Rectangle 17">
            <a:extLst>
              <a:ext uri="{FF2B5EF4-FFF2-40B4-BE49-F238E27FC236}">
                <a16:creationId xmlns:a16="http://schemas.microsoft.com/office/drawing/2014/main" id="{1B040502-AC0A-48B3-95DC-9044F9F45598}"/>
              </a:ext>
            </a:extLst>
          </p:cNvPr>
          <p:cNvSpPr/>
          <p:nvPr/>
        </p:nvSpPr>
        <p:spPr bwMode="auto">
          <a:xfrm>
            <a:off x="2126010" y="3079354"/>
            <a:ext cx="86567" cy="1621648"/>
          </a:xfrm>
          <a:custGeom>
            <a:avLst/>
            <a:gdLst>
              <a:gd name="connsiteX0" fmla="*/ 0 w 225839"/>
              <a:gd name="connsiteY0" fmla="*/ 0 h 775338"/>
              <a:gd name="connsiteX1" fmla="*/ 225839 w 225839"/>
              <a:gd name="connsiteY1" fmla="*/ 0 h 775338"/>
              <a:gd name="connsiteX2" fmla="*/ 225839 w 225839"/>
              <a:gd name="connsiteY2" fmla="*/ 775338 h 775338"/>
              <a:gd name="connsiteX3" fmla="*/ 0 w 225839"/>
              <a:gd name="connsiteY3" fmla="*/ 775338 h 775338"/>
              <a:gd name="connsiteX4" fmla="*/ 0 w 225839"/>
              <a:gd name="connsiteY4" fmla="*/ 0 h 775338"/>
              <a:gd name="connsiteX0" fmla="*/ 225839 w 317279"/>
              <a:gd name="connsiteY0" fmla="*/ 775338 h 866778"/>
              <a:gd name="connsiteX1" fmla="*/ 0 w 317279"/>
              <a:gd name="connsiteY1" fmla="*/ 775338 h 866778"/>
              <a:gd name="connsiteX2" fmla="*/ 0 w 317279"/>
              <a:gd name="connsiteY2" fmla="*/ 0 h 866778"/>
              <a:gd name="connsiteX3" fmla="*/ 225839 w 317279"/>
              <a:gd name="connsiteY3" fmla="*/ 0 h 866778"/>
              <a:gd name="connsiteX4" fmla="*/ 317279 w 317279"/>
              <a:gd name="connsiteY4" fmla="*/ 866778 h 866778"/>
              <a:gd name="connsiteX0" fmla="*/ 225839 w 225839"/>
              <a:gd name="connsiteY0" fmla="*/ 775338 h 775338"/>
              <a:gd name="connsiteX1" fmla="*/ 0 w 225839"/>
              <a:gd name="connsiteY1" fmla="*/ 775338 h 775338"/>
              <a:gd name="connsiteX2" fmla="*/ 0 w 225839"/>
              <a:gd name="connsiteY2" fmla="*/ 0 h 775338"/>
              <a:gd name="connsiteX3" fmla="*/ 225839 w 225839"/>
              <a:gd name="connsiteY3" fmla="*/ 0 h 775338"/>
            </a:gdLst>
            <a:ahLst/>
            <a:cxnLst>
              <a:cxn ang="0">
                <a:pos x="connsiteX0" y="connsiteY0"/>
              </a:cxn>
              <a:cxn ang="0">
                <a:pos x="connsiteX1" y="connsiteY1"/>
              </a:cxn>
              <a:cxn ang="0">
                <a:pos x="connsiteX2" y="connsiteY2"/>
              </a:cxn>
              <a:cxn ang="0">
                <a:pos x="connsiteX3" y="connsiteY3"/>
              </a:cxn>
            </a:cxnLst>
            <a:rect l="l" t="t" r="r" b="b"/>
            <a:pathLst>
              <a:path w="225839" h="775338">
                <a:moveTo>
                  <a:pt x="225839" y="775338"/>
                </a:moveTo>
                <a:lnTo>
                  <a:pt x="0" y="775338"/>
                </a:lnTo>
                <a:lnTo>
                  <a:pt x="0" y="0"/>
                </a:lnTo>
                <a:lnTo>
                  <a:pt x="22583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rtl="0" fontAlgn="base">
              <a:spcBef>
                <a:spcPct val="0"/>
              </a:spcBef>
              <a:spcAft>
                <a:spcPct val="0"/>
              </a:spcAft>
              <a:defRPr/>
            </a:pPr>
            <a:endParaRPr lang="fr-ca" sz="825">
              <a:solidFill>
                <a:schemeClr val="tx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67CD321E-30B7-45CD-A303-B2AE6D909F27}"/>
              </a:ext>
            </a:extLst>
          </p:cNvPr>
          <p:cNvSpPr/>
          <p:nvPr/>
        </p:nvSpPr>
        <p:spPr>
          <a:xfrm>
            <a:off x="2257725" y="3076887"/>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Azure Administrator </a:t>
            </a:r>
          </a:p>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(AZ-104)</a:t>
            </a:r>
          </a:p>
        </p:txBody>
      </p:sp>
      <p:sp>
        <p:nvSpPr>
          <p:cNvPr id="71" name="Rectangle 70">
            <a:extLst>
              <a:ext uri="{FF2B5EF4-FFF2-40B4-BE49-F238E27FC236}">
                <a16:creationId xmlns:a16="http://schemas.microsoft.com/office/drawing/2014/main" id="{285F62D9-C116-4620-B4DD-83C1C838FFA5}"/>
              </a:ext>
            </a:extLst>
          </p:cNvPr>
          <p:cNvSpPr/>
          <p:nvPr/>
        </p:nvSpPr>
        <p:spPr>
          <a:xfrm>
            <a:off x="2257725" y="3438856"/>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Azure Developer </a:t>
            </a:r>
          </a:p>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(AZ-204)</a:t>
            </a:r>
          </a:p>
        </p:txBody>
      </p:sp>
      <p:sp>
        <p:nvSpPr>
          <p:cNvPr id="73" name="Rectangle 72">
            <a:extLst>
              <a:ext uri="{FF2B5EF4-FFF2-40B4-BE49-F238E27FC236}">
                <a16:creationId xmlns:a16="http://schemas.microsoft.com/office/drawing/2014/main" id="{BBFE9FEF-4344-44F4-B062-15B40A69515F}"/>
              </a:ext>
            </a:extLst>
          </p:cNvPr>
          <p:cNvSpPr/>
          <p:nvPr/>
        </p:nvSpPr>
        <p:spPr>
          <a:xfrm>
            <a:off x="2257725" y="3767093"/>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Azure Security Engineer </a:t>
            </a:r>
          </a:p>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(AZ-500)</a:t>
            </a:r>
          </a:p>
        </p:txBody>
      </p:sp>
      <p:sp>
        <p:nvSpPr>
          <p:cNvPr id="109" name="Rectangle 108">
            <a:extLst>
              <a:ext uri="{FF2B5EF4-FFF2-40B4-BE49-F238E27FC236}">
                <a16:creationId xmlns:a16="http://schemas.microsoft.com/office/drawing/2014/main" id="{DD2ABF90-191D-43A2-8730-D84124523135}"/>
              </a:ext>
            </a:extLst>
          </p:cNvPr>
          <p:cNvSpPr/>
          <p:nvPr/>
        </p:nvSpPr>
        <p:spPr>
          <a:xfrm>
            <a:off x="4098014" y="4408213"/>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Data Analyst </a:t>
            </a:r>
          </a:p>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(DA-100)</a:t>
            </a:r>
          </a:p>
        </p:txBody>
      </p:sp>
      <p:sp>
        <p:nvSpPr>
          <p:cNvPr id="77" name="Rectangle 76">
            <a:extLst>
              <a:ext uri="{FF2B5EF4-FFF2-40B4-BE49-F238E27FC236}">
                <a16:creationId xmlns:a16="http://schemas.microsoft.com/office/drawing/2014/main" id="{215F1754-11CF-49A1-BA6E-DF223350C187}"/>
              </a:ext>
            </a:extLst>
          </p:cNvPr>
          <p:cNvSpPr/>
          <p:nvPr/>
        </p:nvSpPr>
        <p:spPr>
          <a:xfrm>
            <a:off x="4104844" y="4043963"/>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Azure Data Engineer </a:t>
            </a:r>
          </a:p>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a:t>
            </a:r>
            <a:r>
              <a:rPr lang="fr-ca" sz="1100" b="0" i="0" u="none" baseline="0">
                <a:solidFill>
                  <a:schemeClr val="tx1"/>
                </a:solidFill>
                <a:latin typeface="Segoe UI"/>
                <a:ea typeface="Segoe UI"/>
                <a:cs typeface="Segoe UI"/>
                <a:sym typeface="Segoe UI"/>
              </a:rPr>
              <a:t>DP 200 et DP 201)</a:t>
            </a:r>
            <a:endParaRPr lang="fr-ca" sz="1100" dirty="0">
              <a:solidFill>
                <a:schemeClr val="tx1"/>
              </a:solidFill>
            </a:endParaRPr>
          </a:p>
        </p:txBody>
      </p:sp>
      <p:sp>
        <p:nvSpPr>
          <p:cNvPr id="78" name="Rectangle 77">
            <a:extLst>
              <a:ext uri="{FF2B5EF4-FFF2-40B4-BE49-F238E27FC236}">
                <a16:creationId xmlns:a16="http://schemas.microsoft.com/office/drawing/2014/main" id="{25C36945-AE13-4207-A3E5-891EC8889A16}"/>
              </a:ext>
            </a:extLst>
          </p:cNvPr>
          <p:cNvSpPr/>
          <p:nvPr/>
        </p:nvSpPr>
        <p:spPr>
          <a:xfrm>
            <a:off x="4112042" y="3692591"/>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Azure AI Engineer </a:t>
            </a:r>
          </a:p>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(AI-100)</a:t>
            </a:r>
            <a:endParaRPr lang="fr-ca" sz="1100" dirty="0">
              <a:solidFill>
                <a:schemeClr val="tx1"/>
              </a:solidFill>
              <a:cs typeface="Segoe UI Semibold" panose="020B0702040204020203" pitchFamily="34" charset="0"/>
            </a:endParaRPr>
          </a:p>
        </p:txBody>
      </p:sp>
      <p:sp>
        <p:nvSpPr>
          <p:cNvPr id="79" name="Rectangle 78">
            <a:extLst>
              <a:ext uri="{FF2B5EF4-FFF2-40B4-BE49-F238E27FC236}">
                <a16:creationId xmlns:a16="http://schemas.microsoft.com/office/drawing/2014/main" id="{31E041FA-2FD2-4096-8AE2-2708D109D919}"/>
              </a:ext>
            </a:extLst>
          </p:cNvPr>
          <p:cNvSpPr/>
          <p:nvPr/>
        </p:nvSpPr>
        <p:spPr>
          <a:xfrm>
            <a:off x="4103748" y="3343387"/>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Azure Data Scientist </a:t>
            </a:r>
          </a:p>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(DP-100)</a:t>
            </a:r>
          </a:p>
        </p:txBody>
      </p:sp>
      <p:sp>
        <p:nvSpPr>
          <p:cNvPr id="110" name="Rectangle 109">
            <a:extLst>
              <a:ext uri="{FF2B5EF4-FFF2-40B4-BE49-F238E27FC236}">
                <a16:creationId xmlns:a16="http://schemas.microsoft.com/office/drawing/2014/main" id="{40BFD42A-67C2-4D9B-9788-C71F2BCCD3B7}"/>
              </a:ext>
            </a:extLst>
          </p:cNvPr>
          <p:cNvSpPr/>
          <p:nvPr/>
        </p:nvSpPr>
        <p:spPr>
          <a:xfrm>
            <a:off x="4112042" y="2982276"/>
            <a:ext cx="1809169" cy="304973"/>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Azure Database Admin </a:t>
            </a:r>
          </a:p>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(DP-300)*</a:t>
            </a:r>
          </a:p>
        </p:txBody>
      </p:sp>
      <p:sp>
        <p:nvSpPr>
          <p:cNvPr id="118" name="Rectangle 117">
            <a:extLst>
              <a:ext uri="{FF2B5EF4-FFF2-40B4-BE49-F238E27FC236}">
                <a16:creationId xmlns:a16="http://schemas.microsoft.com/office/drawing/2014/main" id="{7FCDBFBD-FF52-43C9-9293-0A5D4CBF3621}"/>
              </a:ext>
            </a:extLst>
          </p:cNvPr>
          <p:cNvSpPr/>
          <p:nvPr/>
        </p:nvSpPr>
        <p:spPr>
          <a:xfrm>
            <a:off x="6134226" y="3065193"/>
            <a:ext cx="2640046" cy="42083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 Azure IoT Developer</a:t>
            </a:r>
            <a:br>
              <a:rPr lang="fr-ca" sz="1100">
                <a:solidFill>
                  <a:schemeClr val="tx1"/>
                </a:solidFill>
                <a:cs typeface="Segoe UI Semibold"/>
              </a:rPr>
            </a:br>
            <a:r>
              <a:rPr lang="fr-ca" sz="1100" b="0" i="0" u="none" baseline="0">
                <a:solidFill>
                  <a:schemeClr val="tx1"/>
                </a:solidFill>
                <a:ea typeface="+mn-lt"/>
                <a:cs typeface="Segoe UI"/>
              </a:rPr>
              <a:t>(AZ- 220)</a:t>
            </a:r>
            <a:endParaRPr lang="fr-ca" sz="1100" dirty="0">
              <a:solidFill>
                <a:schemeClr val="tx1"/>
              </a:solidFill>
              <a:cs typeface="Segoe UI Semibold"/>
            </a:endParaRPr>
          </a:p>
        </p:txBody>
      </p:sp>
      <p:sp>
        <p:nvSpPr>
          <p:cNvPr id="119" name="Rectangle 118">
            <a:extLst>
              <a:ext uri="{FF2B5EF4-FFF2-40B4-BE49-F238E27FC236}">
                <a16:creationId xmlns:a16="http://schemas.microsoft.com/office/drawing/2014/main" id="{309195B7-0F53-440B-831A-BA064E29C9CA}"/>
              </a:ext>
            </a:extLst>
          </p:cNvPr>
          <p:cNvSpPr/>
          <p:nvPr/>
        </p:nvSpPr>
        <p:spPr>
          <a:xfrm>
            <a:off x="6142834" y="2556505"/>
            <a:ext cx="2640046" cy="42083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Azure for SAP Workloads</a:t>
            </a:r>
            <a:br>
              <a:rPr lang="fr-ca" sz="1100">
                <a:solidFill>
                  <a:schemeClr val="tx1"/>
                </a:solidFill>
                <a:cs typeface="Segoe UI Semibold"/>
              </a:rPr>
            </a:br>
            <a:r>
              <a:rPr lang="fr-ca" sz="1100" b="0" i="0" u="none" baseline="0">
                <a:solidFill>
                  <a:schemeClr val="tx1"/>
                </a:solidFill>
                <a:ea typeface="+mn-lt"/>
                <a:cs typeface="Segoe UI"/>
              </a:rPr>
              <a:t>(AZ- 120)</a:t>
            </a:r>
            <a:endParaRPr lang="fr-ca" sz="1100" dirty="0">
              <a:solidFill>
                <a:schemeClr val="tx1"/>
              </a:solidFill>
              <a:cs typeface="Segoe UI Semibold"/>
            </a:endParaRPr>
          </a:p>
        </p:txBody>
      </p:sp>
      <p:sp>
        <p:nvSpPr>
          <p:cNvPr id="3" name="Rectangle 2">
            <a:extLst>
              <a:ext uri="{FF2B5EF4-FFF2-40B4-BE49-F238E27FC236}">
                <a16:creationId xmlns:a16="http://schemas.microsoft.com/office/drawing/2014/main" id="{534B4CD5-EC1C-4951-8C61-B63C42755A4F}"/>
              </a:ext>
            </a:extLst>
          </p:cNvPr>
          <p:cNvSpPr/>
          <p:nvPr/>
        </p:nvSpPr>
        <p:spPr>
          <a:xfrm>
            <a:off x="6142834" y="3572883"/>
            <a:ext cx="2640046" cy="42083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Migrate SQL Workloads to Azure</a:t>
            </a:r>
            <a:br>
              <a:rPr lang="fr-ca" sz="1100">
                <a:solidFill>
                  <a:schemeClr val="tx1"/>
                </a:solidFill>
                <a:cs typeface="Segoe UI Semibold"/>
              </a:rPr>
            </a:br>
            <a:r>
              <a:rPr lang="fr-ca" sz="1100" b="0" i="0" u="none" baseline="0">
                <a:solidFill>
                  <a:schemeClr val="tx1"/>
                </a:solidFill>
                <a:latin typeface="Segoe UI Semibold"/>
                <a:ea typeface="Segoe UI Semibold"/>
                <a:cs typeface="Segoe UI Semibold"/>
                <a:sym typeface="Segoe UI Semibold"/>
              </a:rPr>
              <a:t>(DP-050)</a:t>
            </a:r>
          </a:p>
        </p:txBody>
      </p:sp>
      <p:sp>
        <p:nvSpPr>
          <p:cNvPr id="4" name="Rectangle 3">
            <a:extLst>
              <a:ext uri="{FF2B5EF4-FFF2-40B4-BE49-F238E27FC236}">
                <a16:creationId xmlns:a16="http://schemas.microsoft.com/office/drawing/2014/main" id="{7F177C55-D0AB-4EF6-83E5-D87FEFD3FFB2}"/>
              </a:ext>
            </a:extLst>
          </p:cNvPr>
          <p:cNvSpPr/>
          <p:nvPr/>
        </p:nvSpPr>
        <p:spPr>
          <a:xfrm>
            <a:off x="6134226" y="4043963"/>
            <a:ext cx="2640046" cy="4947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Migrate NoSQL Workloads to Azure Cosmos DB</a:t>
            </a:r>
            <a:br>
              <a:rPr lang="fr-ca" sz="1100">
                <a:solidFill>
                  <a:schemeClr val="tx1"/>
                </a:solidFill>
                <a:cs typeface="Segoe UI Semibold"/>
              </a:rPr>
            </a:br>
            <a:r>
              <a:rPr lang="fr-ca" sz="1100" b="0" i="0" u="none" baseline="0">
                <a:solidFill>
                  <a:schemeClr val="tx1"/>
                </a:solidFill>
                <a:latin typeface="Segoe UI Semibold"/>
                <a:ea typeface="Segoe UI Semibold"/>
                <a:cs typeface="Segoe UI Semibold"/>
                <a:sym typeface="Segoe UI Semibold"/>
              </a:rPr>
              <a:t>(DP-060)</a:t>
            </a:r>
          </a:p>
        </p:txBody>
      </p:sp>
      <p:sp>
        <p:nvSpPr>
          <p:cNvPr id="6" name="Rectangle 5">
            <a:extLst>
              <a:ext uri="{FF2B5EF4-FFF2-40B4-BE49-F238E27FC236}">
                <a16:creationId xmlns:a16="http://schemas.microsoft.com/office/drawing/2014/main" id="{6F6FE1F3-EEEE-4CA1-8466-F87612AAF60C}"/>
              </a:ext>
            </a:extLst>
          </p:cNvPr>
          <p:cNvSpPr/>
          <p:nvPr/>
        </p:nvSpPr>
        <p:spPr>
          <a:xfrm>
            <a:off x="6129099" y="4601975"/>
            <a:ext cx="2640046" cy="50797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Migrate Open Source Data Workloads to Azure</a:t>
            </a:r>
            <a:br>
              <a:rPr lang="fr-ca" sz="1100">
                <a:solidFill>
                  <a:schemeClr val="tx1"/>
                </a:solidFill>
                <a:cs typeface="Segoe UI Semibold"/>
              </a:rPr>
            </a:br>
            <a:r>
              <a:rPr lang="fr-ca" sz="1100" b="0" i="0" u="none" baseline="0">
                <a:solidFill>
                  <a:schemeClr val="tx1"/>
                </a:solidFill>
                <a:latin typeface="Segoe UI Semibold"/>
                <a:ea typeface="Segoe UI Semibold"/>
                <a:cs typeface="Segoe UI Semibold"/>
                <a:sym typeface="Segoe UI Semibold"/>
              </a:rPr>
              <a:t>(DP-070)</a:t>
            </a:r>
          </a:p>
        </p:txBody>
      </p:sp>
      <p:sp>
        <p:nvSpPr>
          <p:cNvPr id="7" name="Rectangle 6">
            <a:extLst>
              <a:ext uri="{FF2B5EF4-FFF2-40B4-BE49-F238E27FC236}">
                <a16:creationId xmlns:a16="http://schemas.microsoft.com/office/drawing/2014/main" id="{02E2E12C-CBC9-4F03-82B2-85013A84F786}"/>
              </a:ext>
            </a:extLst>
          </p:cNvPr>
          <p:cNvSpPr/>
          <p:nvPr/>
        </p:nvSpPr>
        <p:spPr>
          <a:xfrm>
            <a:off x="6136095" y="5179752"/>
            <a:ext cx="2640046" cy="5403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a:ea typeface="Segoe UI Semibold"/>
                <a:cs typeface="Segoe UI Semibold"/>
                <a:sym typeface="Segoe UI Semibold"/>
              </a:rPr>
              <a:t>Migrate Application Workloads to Azure </a:t>
            </a:r>
            <a:br>
              <a:rPr lang="fr-ca" sz="1100">
                <a:solidFill>
                  <a:schemeClr val="tx1"/>
                </a:solidFill>
                <a:cs typeface="Segoe UI Semibold"/>
              </a:rPr>
            </a:br>
            <a:r>
              <a:rPr lang="fr-ca" sz="1100" b="0" i="0" u="none" baseline="0">
                <a:solidFill>
                  <a:schemeClr val="tx1"/>
                </a:solidFill>
                <a:latin typeface="Segoe UI Semibold"/>
                <a:ea typeface="Segoe UI Semibold"/>
                <a:cs typeface="Segoe UI Semibold"/>
                <a:sym typeface="Segoe UI Semibold"/>
              </a:rPr>
              <a:t>(WS-050)</a:t>
            </a:r>
          </a:p>
        </p:txBody>
      </p:sp>
      <p:sp>
        <p:nvSpPr>
          <p:cNvPr id="69" name="Rectangle 68">
            <a:extLst>
              <a:ext uri="{FF2B5EF4-FFF2-40B4-BE49-F238E27FC236}">
                <a16:creationId xmlns:a16="http://schemas.microsoft.com/office/drawing/2014/main" id="{653F3F7A-7B74-403D-B1A2-8788A949284C}"/>
              </a:ext>
            </a:extLst>
          </p:cNvPr>
          <p:cNvSpPr/>
          <p:nvPr/>
        </p:nvSpPr>
        <p:spPr>
          <a:xfrm>
            <a:off x="4170021" y="5351409"/>
            <a:ext cx="1809169" cy="304973"/>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rPr>
              <a:t>Azure AI Fundamentals</a:t>
            </a:r>
            <a:br>
              <a:rPr lang="fr-ca" sz="1100">
                <a:solidFill>
                  <a:schemeClr val="tx1"/>
                </a:solidFill>
              </a:rPr>
            </a:br>
            <a:r>
              <a:rPr lang="fr-ca" sz="1100" b="0" i="0" u="none" baseline="0">
                <a:solidFill>
                  <a:schemeClr val="tx1"/>
                </a:solidFill>
              </a:rPr>
              <a:t>(AI-900) *</a:t>
            </a:r>
          </a:p>
        </p:txBody>
      </p:sp>
      <p:sp>
        <p:nvSpPr>
          <p:cNvPr id="70" name="Rectangle 69">
            <a:extLst>
              <a:ext uri="{FF2B5EF4-FFF2-40B4-BE49-F238E27FC236}">
                <a16:creationId xmlns:a16="http://schemas.microsoft.com/office/drawing/2014/main" id="{E0AC135B-E93C-48D9-9013-4F26B81FE133}"/>
              </a:ext>
            </a:extLst>
          </p:cNvPr>
          <p:cNvSpPr/>
          <p:nvPr/>
        </p:nvSpPr>
        <p:spPr>
          <a:xfrm>
            <a:off x="4170021" y="4983998"/>
            <a:ext cx="1809169" cy="304973"/>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rPr>
              <a:t>Azure Data Fundamentals</a:t>
            </a:r>
            <a:br>
              <a:rPr lang="fr-ca" sz="1100">
                <a:solidFill>
                  <a:schemeClr val="tx1"/>
                </a:solidFill>
              </a:rPr>
            </a:br>
            <a:r>
              <a:rPr lang="fr-ca" sz="1100" b="0" i="0" u="none" baseline="0">
                <a:solidFill>
                  <a:schemeClr val="tx1"/>
                </a:solidFill>
              </a:rPr>
              <a:t>(DP-900)*</a:t>
            </a:r>
          </a:p>
        </p:txBody>
      </p:sp>
      <p:sp>
        <p:nvSpPr>
          <p:cNvPr id="72" name="Rectangle 71">
            <a:extLst>
              <a:ext uri="{FF2B5EF4-FFF2-40B4-BE49-F238E27FC236}">
                <a16:creationId xmlns:a16="http://schemas.microsoft.com/office/drawing/2014/main" id="{06A2E1A7-894F-4238-ADC8-B5462C13D9FC}"/>
              </a:ext>
            </a:extLst>
          </p:cNvPr>
          <p:cNvSpPr/>
          <p:nvPr/>
        </p:nvSpPr>
        <p:spPr>
          <a:xfrm>
            <a:off x="2282400" y="4963647"/>
            <a:ext cx="1809169" cy="63972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Azure Fundamentals </a:t>
            </a:r>
          </a:p>
          <a:p>
            <a:pPr algn="ctr" defTabSz="699354" rtl="0" fontAlgn="base">
              <a:spcBef>
                <a:spcPct val="0"/>
              </a:spcBef>
              <a:spcAft>
                <a:spcPct val="0"/>
              </a:spcAft>
              <a:defRPr/>
            </a:pPr>
            <a:r>
              <a:rPr lang="fr-ca" sz="1100" b="0" i="0" u="none" baseline="0">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sym typeface="Segoe UI Semibold" panose="020B0702040204020203" pitchFamily="34" charset="0"/>
              </a:rPr>
              <a:t>(AZ-900)</a:t>
            </a:r>
          </a:p>
        </p:txBody>
      </p:sp>
      <p:sp>
        <p:nvSpPr>
          <p:cNvPr id="76" name="Oval 75">
            <a:extLst>
              <a:ext uri="{FF2B5EF4-FFF2-40B4-BE49-F238E27FC236}">
                <a16:creationId xmlns:a16="http://schemas.microsoft.com/office/drawing/2014/main" id="{7A3984F8-735D-441F-B6D9-74DC55331DB6}"/>
              </a:ext>
            </a:extLst>
          </p:cNvPr>
          <p:cNvSpPr/>
          <p:nvPr/>
        </p:nvSpPr>
        <p:spPr bwMode="auto">
          <a:xfrm>
            <a:off x="4360758" y="2552167"/>
            <a:ext cx="406813" cy="40681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rtl="0" fontAlgn="base">
              <a:spcBef>
                <a:spcPct val="0"/>
              </a:spcBef>
              <a:spcAft>
                <a:spcPct val="0"/>
              </a:spcAft>
              <a:defRPr/>
            </a:pPr>
            <a:endParaRPr lang="fr-ca" sz="1200">
              <a:solidFill>
                <a:schemeClr val="bg1"/>
              </a:solidFill>
              <a:ea typeface="Segoe UI" pitchFamily="34" charset="0"/>
              <a:cs typeface="Segoe UI" pitchFamily="34" charset="0"/>
            </a:endParaRPr>
          </a:p>
        </p:txBody>
      </p:sp>
      <p:sp>
        <p:nvSpPr>
          <p:cNvPr id="83" name="Freeform 13" title="Icon of a cloud">
            <a:extLst>
              <a:ext uri="{FF2B5EF4-FFF2-40B4-BE49-F238E27FC236}">
                <a16:creationId xmlns:a16="http://schemas.microsoft.com/office/drawing/2014/main" id="{244C6822-150E-4622-AF46-485204366CDF}"/>
              </a:ext>
            </a:extLst>
          </p:cNvPr>
          <p:cNvSpPr>
            <a:spLocks noChangeAspect="1"/>
          </p:cNvSpPr>
          <p:nvPr/>
        </p:nvSpPr>
        <p:spPr bwMode="auto">
          <a:xfrm>
            <a:off x="2266880" y="1818717"/>
            <a:ext cx="275714" cy="151245"/>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95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ca" sz="1050">
              <a:gradFill>
                <a:gsLst>
                  <a:gs pos="0">
                    <a:srgbClr val="505050"/>
                  </a:gs>
                  <a:gs pos="100000">
                    <a:srgbClr val="505050"/>
                  </a:gs>
                </a:gsLst>
              </a:gradFill>
            </a:endParaRPr>
          </a:p>
        </p:txBody>
      </p:sp>
      <p:sp>
        <p:nvSpPr>
          <p:cNvPr id="84" name="Data &amp; AI" title="Icon of several circles connected to eachother by lines">
            <a:extLst>
              <a:ext uri="{FF2B5EF4-FFF2-40B4-BE49-F238E27FC236}">
                <a16:creationId xmlns:a16="http://schemas.microsoft.com/office/drawing/2014/main" id="{D659A90E-F1C7-423A-A76D-E676CB4FD152}"/>
              </a:ext>
            </a:extLst>
          </p:cNvPr>
          <p:cNvSpPr>
            <a:spLocks noChangeAspect="1" noEditPoints="1"/>
          </p:cNvSpPr>
          <p:nvPr/>
        </p:nvSpPr>
        <p:spPr bwMode="auto">
          <a:xfrm>
            <a:off x="4412577" y="2647889"/>
            <a:ext cx="252764" cy="202112"/>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95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ca" sz="1050">
              <a:gradFill>
                <a:gsLst>
                  <a:gs pos="0">
                    <a:srgbClr val="505050"/>
                  </a:gs>
                  <a:gs pos="100000">
                    <a:srgbClr val="505050"/>
                  </a:gs>
                </a:gsLst>
              </a:gra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68" y="866189"/>
            <a:ext cx="1517095" cy="86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p:cNvSpPr/>
          <p:nvPr/>
        </p:nvSpPr>
        <p:spPr>
          <a:xfrm>
            <a:off x="2473282" y="989953"/>
            <a:ext cx="6280836" cy="627771"/>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ca">
              <a:latin typeface="Calibri" panose="020F0502020204030204" pitchFamily="34" charset="0"/>
            </a:endParaRPr>
          </a:p>
        </p:txBody>
      </p:sp>
      <p:sp>
        <p:nvSpPr>
          <p:cNvPr id="5" name="Rectangle 4"/>
          <p:cNvSpPr/>
          <p:nvPr/>
        </p:nvSpPr>
        <p:spPr>
          <a:xfrm>
            <a:off x="2542324" y="1081044"/>
            <a:ext cx="6014788" cy="369332"/>
          </a:xfrm>
          <a:prstGeom prst="rect">
            <a:avLst/>
          </a:prstGeom>
        </p:spPr>
        <p:txBody>
          <a:bodyPr wrap="none">
            <a:spAutoFit/>
          </a:bodyPr>
          <a:lstStyle/>
          <a:p>
            <a:pPr algn="l" rtl="0"/>
            <a:r>
              <a:rPr lang="fr-ca" b="1"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Parcours de formation en infonuagique offerts par </a:t>
            </a:r>
            <a:r>
              <a:rPr lang="fr-ca" b="1"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hlinkClick r:id="rId4"/>
              </a:rPr>
              <a:t>Microsoft.</a:t>
            </a:r>
            <a:endParaRPr lang="fr-ca" dirty="0"/>
          </a:p>
        </p:txBody>
      </p:sp>
      <p:sp>
        <p:nvSpPr>
          <p:cNvPr id="9" name="Rectangle 8"/>
          <p:cNvSpPr/>
          <p:nvPr/>
        </p:nvSpPr>
        <p:spPr>
          <a:xfrm>
            <a:off x="6103424" y="1804760"/>
            <a:ext cx="902811" cy="338554"/>
          </a:xfrm>
          <a:prstGeom prst="rect">
            <a:avLst/>
          </a:prstGeom>
        </p:spPr>
        <p:txBody>
          <a:bodyPr wrap="none">
            <a:spAutoFit/>
          </a:bodyPr>
          <a:lstStyle/>
          <a:p>
            <a:pPr algn="l" defTabSz="699557" rtl="0">
              <a:spcBef>
                <a:spcPts val="225"/>
              </a:spcBef>
              <a:defRPr/>
            </a:pPr>
            <a:r>
              <a:rPr lang="fr-ca" sz="1600" b="1" i="0" u="none" baseline="0">
                <a:ln w="3175">
                  <a:noFill/>
                </a:ln>
                <a:solidFill>
                  <a:schemeClr val="accent2"/>
                </a:solidFill>
                <a:latin typeface="+mj-lt"/>
                <a:cs typeface="Segoe UI" panose="020B0502040204020203" pitchFamily="34" charset="0"/>
              </a:rPr>
              <a:t>Spécialité</a:t>
            </a:r>
            <a:endParaRPr lang="fr-ca" sz="2000" b="1" dirty="0">
              <a:ln w="3175">
                <a:noFill/>
              </a:ln>
              <a:solidFill>
                <a:schemeClr val="accent2"/>
              </a:solidFill>
              <a:latin typeface="+mj-lt"/>
              <a:cs typeface="Segoe UI" panose="020B0502040204020203" pitchFamily="34" charset="0"/>
            </a:endParaRPr>
          </a:p>
        </p:txBody>
      </p:sp>
    </p:spTree>
    <p:extLst>
      <p:ext uri="{BB962C8B-B14F-4D97-AF65-F5344CB8AC3E}">
        <p14:creationId xmlns:p14="http://schemas.microsoft.com/office/powerpoint/2010/main" val="134688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21637123"/>
              </p:ext>
            </p:extLst>
          </p:nvPr>
        </p:nvGraphicFramePr>
        <p:xfrm>
          <a:off x="610118" y="2613526"/>
          <a:ext cx="8189022" cy="2774808"/>
        </p:xfrm>
        <a:graphic>
          <a:graphicData uri="http://schemas.openxmlformats.org/drawingml/2006/table">
            <a:tbl>
              <a:tblPr firstRow="1" bandRow="1">
                <a:tableStyleId>{2D5ABB26-0587-4C30-8999-92F81FD0307C}</a:tableStyleId>
              </a:tblPr>
              <a:tblGrid>
                <a:gridCol w="1595754">
                  <a:extLst>
                    <a:ext uri="{9D8B030D-6E8A-4147-A177-3AD203B41FA5}">
                      <a16:colId xmlns:a16="http://schemas.microsoft.com/office/drawing/2014/main" val="4206833016"/>
                    </a:ext>
                  </a:extLst>
                </a:gridCol>
                <a:gridCol w="6593268">
                  <a:extLst>
                    <a:ext uri="{9D8B030D-6E8A-4147-A177-3AD203B41FA5}">
                      <a16:colId xmlns:a16="http://schemas.microsoft.com/office/drawing/2014/main" val="4262926382"/>
                    </a:ext>
                  </a:extLst>
                </a:gridCol>
              </a:tblGrid>
              <a:tr h="693702">
                <a:tc>
                  <a:txBody>
                    <a:bodyPr/>
                    <a:lstStyle/>
                    <a:p>
                      <a:endParaRPr lang="fr-ca"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6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Cloud Practitioner Essentials d'AWS</a:t>
                      </a:r>
                      <a:endParaRPr lang="fr-ca" sz="1600" dirty="0">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ca" sz="16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Certified Cloud Practitioner d’AWS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531858"/>
                  </a:ext>
                </a:extLst>
              </a:tr>
              <a:tr h="693702">
                <a:tc>
                  <a:txBody>
                    <a:bodyPr/>
                    <a:lstStyle/>
                    <a:p>
                      <a:endParaRPr lang="fr-ca"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fr-ca" sz="16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AWS Certified Solutions Architect – Associate/Professional*</a:t>
                      </a:r>
                      <a:endParaRPr lang="fr-ca"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466444"/>
                  </a:ext>
                </a:extLst>
              </a:tr>
              <a:tr h="693702">
                <a:tc>
                  <a:txBody>
                    <a:bodyPr/>
                    <a:lstStyle/>
                    <a:p>
                      <a:endParaRPr lang="fr-ca"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fr-ca" sz="16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AWS Certified DevOps Engineer – Professional*</a:t>
                      </a:r>
                    </a:p>
                    <a:p>
                      <a:pPr marL="0" marR="0" lvl="0" indent="0" algn="l" defTabSz="457200" rtl="0" eaLnBrk="1" fontAlgn="auto" latinLnBrk="0" hangingPunct="1">
                        <a:lnSpc>
                          <a:spcPct val="100000"/>
                        </a:lnSpc>
                        <a:spcBef>
                          <a:spcPts val="0"/>
                        </a:spcBef>
                        <a:spcAft>
                          <a:spcPts val="0"/>
                        </a:spcAft>
                        <a:buClrTx/>
                        <a:buSzTx/>
                        <a:buFontTx/>
                        <a:buNone/>
                        <a:tabLst/>
                        <a:defRPr/>
                      </a:pPr>
                      <a:r>
                        <a:rPr lang="fr-ca" sz="16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AWS Certified Developer – Associate*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299080"/>
                  </a:ext>
                </a:extLst>
              </a:tr>
              <a:tr h="693702">
                <a:tc>
                  <a:txBody>
                    <a:bodyPr/>
                    <a:lstStyle/>
                    <a:p>
                      <a:endParaRPr lang="fr-ca"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a:r>
                        <a:rPr lang="fr-ca" sz="16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AWS Certified SysOps Administrator – Associate*</a:t>
                      </a:r>
                    </a:p>
                    <a:p>
                      <a:pPr algn="l" rtl="0"/>
                      <a:r>
                        <a:rPr lang="fr-ca" sz="16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AWS Certified Security – Specialty</a:t>
                      </a:r>
                      <a:endParaRPr lang="fr-ca"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25692181"/>
                  </a:ext>
                </a:extLst>
              </a:tr>
            </a:tbl>
          </a:graphicData>
        </a:graphic>
      </p:graphicFrame>
      <p:sp>
        <p:nvSpPr>
          <p:cNvPr id="8" name="TextBox 7"/>
          <p:cNvSpPr txBox="1"/>
          <p:nvPr/>
        </p:nvSpPr>
        <p:spPr>
          <a:xfrm>
            <a:off x="484632" y="6419547"/>
            <a:ext cx="8229600" cy="230832"/>
          </a:xfrm>
          <a:prstGeom prst="rect">
            <a:avLst/>
          </a:prstGeom>
          <a:noFill/>
        </p:spPr>
        <p:txBody>
          <a:bodyPr wrap="square" rtlCol="0">
            <a:spAutoFit/>
          </a:bodyPr>
          <a:lstStyle/>
          <a:p>
            <a:pPr algn="r" rtl="0"/>
            <a:r>
              <a:rPr lang="fr-ca" sz="900" b="1"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*Le niveau </a:t>
            </a:r>
            <a:r>
              <a:rPr lang="fr-ca" sz="900" b="1" i="1"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Associate</a:t>
            </a:r>
            <a:r>
              <a:rPr lang="fr-ca" sz="900" b="1"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est une condition préalable à l’obtention du niveau </a:t>
            </a:r>
            <a:r>
              <a:rPr lang="fr-ca" sz="900" b="1" i="1"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Professional</a:t>
            </a:r>
            <a:r>
              <a:rPr lang="fr-ca" sz="900" b="1"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endParaRPr lang="fr-ca" sz="900" b="1" dirty="0">
              <a:latin typeface="Calibri" panose="020F0502020204030204" pitchFamily="34" charset="0"/>
            </a:endParaRPr>
          </a:p>
        </p:txBody>
      </p:sp>
      <p:sp>
        <p:nvSpPr>
          <p:cNvPr id="31" name="Title 1"/>
          <p:cNvSpPr txBox="1">
            <a:spLocks/>
          </p:cNvSpPr>
          <p:nvPr/>
        </p:nvSpPr>
        <p:spPr>
          <a:xfrm>
            <a:off x="352818" y="136967"/>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chemeClr val="tx1"/>
                </a:solidFill>
                <a:latin typeface="Arial"/>
                <a:ea typeface="+mj-ea"/>
                <a:cs typeface="Verdana"/>
              </a:defRPr>
            </a:lvl1pPr>
          </a:lstStyle>
          <a:p>
            <a:pPr algn="ctr" rtl="0"/>
            <a:r>
              <a:rPr lang="fr-ca" sz="2950" b="0" i="0" u="none" baseline="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Certifications en infonuagique liées à un fournisseur</a:t>
            </a:r>
          </a:p>
          <a:p>
            <a:pPr algn="ctr" rtl="0"/>
            <a:r>
              <a:rPr lang="fr-ca" sz="2950" b="0" i="0" u="none" baseline="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Amazon AWS</a:t>
            </a:r>
            <a:endParaRPr lang="fr-ca" sz="2950" b="0" dirty="0">
              <a:solidFill>
                <a:schemeClr val="tx2"/>
              </a:solidFill>
              <a:latin typeface="Calibri" panose="020F0502020204030204" pitchFamily="34" charset="0"/>
            </a:endParaRPr>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39" y="908005"/>
            <a:ext cx="2028825" cy="1521619"/>
          </a:xfrm>
          <a:prstGeom prst="rect">
            <a:avLst/>
          </a:prstGeom>
        </p:spPr>
      </p:pic>
      <p:grpSp>
        <p:nvGrpSpPr>
          <p:cNvPr id="41" name="Group 40"/>
          <p:cNvGrpSpPr/>
          <p:nvPr/>
        </p:nvGrpSpPr>
        <p:grpSpPr>
          <a:xfrm>
            <a:off x="1522825" y="2672883"/>
            <a:ext cx="412637" cy="649673"/>
            <a:chOff x="6218265" y="3578615"/>
            <a:chExt cx="2294825" cy="4082798"/>
          </a:xfrm>
          <a:effectLst/>
        </p:grpSpPr>
        <p:sp>
          <p:nvSpPr>
            <p:cNvPr id="50" name="Oval 49"/>
            <p:cNvSpPr/>
            <p:nvPr/>
          </p:nvSpPr>
          <p:spPr>
            <a:xfrm>
              <a:off x="6947337" y="3578615"/>
              <a:ext cx="914400" cy="1188564"/>
            </a:xfrm>
            <a:prstGeom prst="ellipse">
              <a:avLst/>
            </a:prstGeom>
            <a:noFill/>
            <a:ln w="19050">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ca">
                <a:latin typeface="Calibri" panose="020F0502020204030204" pitchFamily="34" charset="0"/>
              </a:endParaRPr>
            </a:p>
          </p:txBody>
        </p:sp>
        <p:sp>
          <p:nvSpPr>
            <p:cNvPr id="51" name="Isosceles Triangle 50"/>
            <p:cNvSpPr/>
            <p:nvPr/>
          </p:nvSpPr>
          <p:spPr>
            <a:xfrm rot="10800000">
              <a:off x="7191396" y="4917780"/>
              <a:ext cx="426284" cy="310254"/>
            </a:xfrm>
            <a:prstGeom prst="triangle">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ca">
                <a:latin typeface="Calibri" panose="020F0502020204030204" pitchFamily="34" charset="0"/>
              </a:endParaRPr>
            </a:p>
          </p:txBody>
        </p:sp>
        <p:sp>
          <p:nvSpPr>
            <p:cNvPr id="52" name="Flowchart: Decision 51"/>
            <p:cNvSpPr/>
            <p:nvPr/>
          </p:nvSpPr>
          <p:spPr>
            <a:xfrm>
              <a:off x="7217979" y="5187212"/>
              <a:ext cx="373116" cy="1224808"/>
            </a:xfrm>
            <a:prstGeom prst="flowChartDecision">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ca">
                <a:latin typeface="Calibri" panose="020F0502020204030204" pitchFamily="34" charset="0"/>
              </a:endParaRPr>
            </a:p>
          </p:txBody>
        </p:sp>
        <p:sp>
          <p:nvSpPr>
            <p:cNvPr id="53" name="Arc 52"/>
            <p:cNvSpPr/>
            <p:nvPr/>
          </p:nvSpPr>
          <p:spPr>
            <a:xfrm>
              <a:off x="7006499" y="4917780"/>
              <a:ext cx="1506591" cy="2727005"/>
            </a:xfrm>
            <a:prstGeom prst="arc">
              <a:avLst>
                <a:gd name="adj1" fmla="val 16342758"/>
                <a:gd name="adj2" fmla="val 0"/>
              </a:avLst>
            </a:prstGeom>
            <a:noFill/>
            <a:ln w="190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fr-ca">
                <a:latin typeface="Calibri" panose="020F0502020204030204" pitchFamily="34" charset="0"/>
              </a:endParaRPr>
            </a:p>
          </p:txBody>
        </p:sp>
        <p:sp>
          <p:nvSpPr>
            <p:cNvPr id="54" name="Arc 53"/>
            <p:cNvSpPr/>
            <p:nvPr/>
          </p:nvSpPr>
          <p:spPr>
            <a:xfrm flipH="1">
              <a:off x="6218265" y="4934408"/>
              <a:ext cx="1506591" cy="2727005"/>
            </a:xfrm>
            <a:prstGeom prst="arc">
              <a:avLst>
                <a:gd name="adj1" fmla="val 16342758"/>
                <a:gd name="adj2" fmla="val 0"/>
              </a:avLst>
            </a:prstGeom>
            <a:noFill/>
            <a:ln w="190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fr-ca">
                <a:latin typeface="Calibri" panose="020F0502020204030204" pitchFamily="34" charset="0"/>
              </a:endParaRPr>
            </a:p>
          </p:txBody>
        </p:sp>
      </p:grpSp>
      <p:pic>
        <p:nvPicPr>
          <p:cNvPr id="5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939" t="31439" r="56347" b="18019"/>
          <a:stretch/>
        </p:blipFill>
        <p:spPr bwMode="auto">
          <a:xfrm>
            <a:off x="1097592" y="3372529"/>
            <a:ext cx="628608" cy="59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1439" r="81338" b="23716"/>
          <a:stretch/>
        </p:blipFill>
        <p:spPr bwMode="auto">
          <a:xfrm>
            <a:off x="634373" y="2680061"/>
            <a:ext cx="797287"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5156" t="31439" r="29604" b="22840"/>
          <a:stretch/>
        </p:blipFill>
        <p:spPr bwMode="auto">
          <a:xfrm>
            <a:off x="1113281" y="4011492"/>
            <a:ext cx="651058" cy="535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2249" t="31439" r="3213" b="23716"/>
          <a:stretch/>
        </p:blipFill>
        <p:spPr bwMode="auto">
          <a:xfrm>
            <a:off x="1179108" y="4810810"/>
            <a:ext cx="621125"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p:cNvSpPr txBox="1"/>
          <p:nvPr/>
        </p:nvSpPr>
        <p:spPr>
          <a:xfrm>
            <a:off x="935431" y="4434792"/>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Développeur</a:t>
            </a:r>
            <a:endParaRPr lang="fr-ca" sz="700" dirty="0">
              <a:latin typeface="Calibri" panose="020F0502020204030204" pitchFamily="34" charset="0"/>
            </a:endParaRPr>
          </a:p>
        </p:txBody>
      </p:sp>
      <p:sp>
        <p:nvSpPr>
          <p:cNvPr id="35" name="TextBox 34"/>
          <p:cNvSpPr txBox="1"/>
          <p:nvPr/>
        </p:nvSpPr>
        <p:spPr>
          <a:xfrm>
            <a:off x="947640" y="3828619"/>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Architecte</a:t>
            </a:r>
            <a:endParaRPr lang="fr-ca" sz="700" dirty="0">
              <a:latin typeface="Calibri" panose="020F0502020204030204" pitchFamily="34" charset="0"/>
            </a:endParaRPr>
          </a:p>
        </p:txBody>
      </p:sp>
      <p:sp>
        <p:nvSpPr>
          <p:cNvPr id="39" name="TextBox 38"/>
          <p:cNvSpPr txBox="1"/>
          <p:nvPr/>
        </p:nvSpPr>
        <p:spPr>
          <a:xfrm>
            <a:off x="577780" y="3099129"/>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Utilisateur général</a:t>
            </a:r>
            <a:endParaRPr lang="fr-ca" sz="700" dirty="0">
              <a:latin typeface="Calibri" panose="020F0502020204030204" pitchFamily="34" charset="0"/>
            </a:endParaRPr>
          </a:p>
        </p:txBody>
      </p:sp>
      <p:sp>
        <p:nvSpPr>
          <p:cNvPr id="40" name="TextBox 39"/>
          <p:cNvSpPr txBox="1"/>
          <p:nvPr/>
        </p:nvSpPr>
        <p:spPr>
          <a:xfrm>
            <a:off x="1325850" y="3099912"/>
            <a:ext cx="800699" cy="200055"/>
          </a:xfrm>
          <a:prstGeom prst="rect">
            <a:avLst/>
          </a:prstGeom>
          <a:noFill/>
        </p:spPr>
        <p:txBody>
          <a:bodyPr wrap="square" rtlCol="0">
            <a:spAutoFit/>
          </a:bodyPr>
          <a:lstStyle/>
          <a:p>
            <a:pPr algn="ctr" rtl="0"/>
            <a:r>
              <a:rPr lang="fr-ca" sz="7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Direction</a:t>
            </a:r>
            <a:endParaRPr lang="fr-ca" sz="700" dirty="0">
              <a:latin typeface="Calibri" panose="020F0502020204030204" pitchFamily="34" charset="0"/>
            </a:endParaRPr>
          </a:p>
        </p:txBody>
      </p:sp>
      <p:sp>
        <p:nvSpPr>
          <p:cNvPr id="43" name="TextBox 42"/>
          <p:cNvSpPr txBox="1"/>
          <p:nvPr/>
        </p:nvSpPr>
        <p:spPr>
          <a:xfrm>
            <a:off x="955214" y="5238982"/>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Opérations</a:t>
            </a:r>
            <a:endParaRPr lang="fr-ca" sz="700" dirty="0">
              <a:latin typeface="Calibri" panose="020F0502020204030204" pitchFamily="34" charset="0"/>
            </a:endParaRPr>
          </a:p>
        </p:txBody>
      </p:sp>
      <p:sp>
        <p:nvSpPr>
          <p:cNvPr id="42" name="TextBox 41"/>
          <p:cNvSpPr txBox="1"/>
          <p:nvPr/>
        </p:nvSpPr>
        <p:spPr>
          <a:xfrm>
            <a:off x="2264055" y="1462089"/>
            <a:ext cx="6192948" cy="400110"/>
          </a:xfrm>
          <a:prstGeom prst="rect">
            <a:avLst/>
          </a:prstGeom>
          <a:noFill/>
        </p:spPr>
        <p:txBody>
          <a:bodyPr wrap="square" rtlCol="0">
            <a:spAutoFit/>
          </a:bodyPr>
          <a:lstStyle/>
          <a:p>
            <a:pPr algn="ctr" rtl="0"/>
            <a:r>
              <a:rPr lang="fr-ca" sz="2000" b="1"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Parcours de formation en infonuagique offerts par </a:t>
            </a:r>
            <a:r>
              <a:rPr lang="fr-ca" sz="2000" b="1"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hlinkClick r:id="rId6"/>
              </a:rPr>
              <a:t>AWS</a:t>
            </a:r>
            <a:r>
              <a:rPr lang="fr-ca" sz="2000" b="1"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endParaRPr lang="fr-ca" sz="2000" b="1" dirty="0">
              <a:latin typeface="Calibri" panose="020F0502020204030204" pitchFamily="34" charset="0"/>
            </a:endParaRPr>
          </a:p>
        </p:txBody>
      </p:sp>
      <p:sp>
        <p:nvSpPr>
          <p:cNvPr id="44" name="Rectangle 43"/>
          <p:cNvSpPr/>
          <p:nvPr/>
        </p:nvSpPr>
        <p:spPr>
          <a:xfrm>
            <a:off x="2207995" y="1390074"/>
            <a:ext cx="6305069" cy="627771"/>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ca">
              <a:latin typeface="Calibri" panose="020F0502020204030204" pitchFamily="34" charset="0"/>
            </a:endParaRPr>
          </a:p>
        </p:txBody>
      </p:sp>
    </p:spTree>
    <p:extLst>
      <p:ext uri="{BB962C8B-B14F-4D97-AF65-F5344CB8AC3E}">
        <p14:creationId xmlns:p14="http://schemas.microsoft.com/office/powerpoint/2010/main" val="136807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09571309"/>
              </p:ext>
            </p:extLst>
          </p:nvPr>
        </p:nvGraphicFramePr>
        <p:xfrm>
          <a:off x="471265" y="2283491"/>
          <a:ext cx="8189022" cy="4142571"/>
        </p:xfrm>
        <a:graphic>
          <a:graphicData uri="http://schemas.openxmlformats.org/drawingml/2006/table">
            <a:tbl>
              <a:tblPr firstRow="1" bandRow="1">
                <a:tableStyleId>{2D5ABB26-0587-4C30-8999-92F81FD0307C}</a:tableStyleId>
              </a:tblPr>
              <a:tblGrid>
                <a:gridCol w="2305389">
                  <a:extLst>
                    <a:ext uri="{9D8B030D-6E8A-4147-A177-3AD203B41FA5}">
                      <a16:colId xmlns:a16="http://schemas.microsoft.com/office/drawing/2014/main" val="4206833016"/>
                    </a:ext>
                  </a:extLst>
                </a:gridCol>
                <a:gridCol w="5883633">
                  <a:extLst>
                    <a:ext uri="{9D8B030D-6E8A-4147-A177-3AD203B41FA5}">
                      <a16:colId xmlns:a16="http://schemas.microsoft.com/office/drawing/2014/main" val="4262926382"/>
                    </a:ext>
                  </a:extLst>
                </a:gridCol>
              </a:tblGrid>
              <a:tr h="1655341">
                <a:tc>
                  <a:txBody>
                    <a:bodyPr/>
                    <a:lstStyle/>
                    <a:p>
                      <a:endParaRPr lang="fr-ca" sz="1600" b="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ca" sz="1600" b="0" dirty="0">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ca" sz="16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Votre passerelle vers la plateforme d’infonuagique de Google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2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Modernisation de l’infrastructure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2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Modernisation des applications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2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Hybride et multinuages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2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Analyse intelligente et gestion des données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2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Réseautage et sécurité</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ca" sz="1400" b="0" dirty="0">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fr-ca" sz="1000" b="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531858"/>
                  </a:ext>
                </a:extLst>
              </a:tr>
              <a:tr h="761097">
                <a:tc>
                  <a:txBody>
                    <a:bodyPr/>
                    <a:lstStyle/>
                    <a:p>
                      <a:endParaRPr lang="fr-ca" sz="1600" b="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fr-ca" sz="16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Associate Cloud </a:t>
                      </a:r>
                      <a:r>
                        <a:rPr lang="fr-ca" sz="1600" b="0" i="0" u="none" baseline="0" dirty="0" err="1">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Engineer</a:t>
                      </a:r>
                      <a:endParaRPr lang="fr-ca" sz="16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gn="l" rtl="0"/>
                      <a:r>
                        <a:rPr lang="fr-ca" sz="16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Professional Cloud DevOps </a:t>
                      </a:r>
                      <a:r>
                        <a:rPr lang="fr-ca" sz="1600" b="0" i="0" u="none" baseline="0" dirty="0" err="1">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Engineer</a:t>
                      </a:r>
                      <a:endParaRPr lang="fr-ca" sz="1600" b="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1791028"/>
                  </a:ext>
                </a:extLst>
              </a:tr>
              <a:tr h="761097">
                <a:tc>
                  <a:txBody>
                    <a:bodyPr/>
                    <a:lstStyle/>
                    <a:p>
                      <a:endParaRPr lang="fr-ca" sz="1600" b="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fr-ca" sz="16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Professional Cloud Architect</a:t>
                      </a:r>
                      <a:endParaRPr lang="fr-ca" sz="1600" b="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466444"/>
                  </a:ext>
                </a:extLst>
              </a:tr>
              <a:tr h="761097">
                <a:tc>
                  <a:txBody>
                    <a:bodyPr/>
                    <a:lstStyle/>
                    <a:p>
                      <a:endParaRPr lang="fr-ca" sz="1600" b="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a:r>
                        <a:rPr lang="fr-ca" sz="16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Professional Cloud Security </a:t>
                      </a:r>
                      <a:r>
                        <a:rPr lang="fr-ca" sz="1600" b="0" i="0" u="none" baseline="0" dirty="0" err="1">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Engineer</a:t>
                      </a:r>
                      <a:br>
                        <a:rPr lang="fr-ca" sz="1600" b="0" baseline="0" dirty="0">
                          <a:latin typeface="Calibri" panose="020F0502020204030204" pitchFamily="34" charset="0"/>
                        </a:rPr>
                      </a:br>
                      <a:r>
                        <a:rPr lang="fr-ca" sz="16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Professional Cloud Network </a:t>
                      </a:r>
                      <a:r>
                        <a:rPr lang="fr-ca" sz="1600" b="0" i="0" u="none" baseline="0" dirty="0" err="1">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Engineer</a:t>
                      </a:r>
                      <a:endParaRPr lang="fr-ca" sz="1600" b="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12018966"/>
                  </a:ext>
                </a:extLst>
              </a:tr>
            </a:tbl>
          </a:graphicData>
        </a:graphic>
      </p:graphicFrame>
      <p:pic>
        <p:nvPicPr>
          <p:cNvPr id="4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939" t="31439" r="56347" b="18019"/>
          <a:stretch/>
        </p:blipFill>
        <p:spPr bwMode="auto">
          <a:xfrm>
            <a:off x="1971906" y="3079225"/>
            <a:ext cx="628608" cy="59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2249" t="31439" r="3213" b="23716"/>
          <a:stretch/>
        </p:blipFill>
        <p:spPr bwMode="auto">
          <a:xfrm>
            <a:off x="1378127" y="2867922"/>
            <a:ext cx="621125"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itle 1"/>
          <p:cNvSpPr txBox="1">
            <a:spLocks/>
          </p:cNvSpPr>
          <p:nvPr/>
        </p:nvSpPr>
        <p:spPr>
          <a:xfrm>
            <a:off x="352818" y="136967"/>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chemeClr val="tx1"/>
                </a:solidFill>
                <a:latin typeface="Arial"/>
                <a:ea typeface="+mj-ea"/>
                <a:cs typeface="Verdana"/>
              </a:defRPr>
            </a:lvl1pPr>
          </a:lstStyle>
          <a:p>
            <a:pPr algn="ctr" rtl="0"/>
            <a:r>
              <a:rPr lang="fr-ca" sz="2950" b="0" i="0" u="none" baseline="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Certifications en infonuagique liées à un fournisseur</a:t>
            </a:r>
          </a:p>
          <a:p>
            <a:pPr algn="ctr" rtl="0"/>
            <a:r>
              <a:rPr lang="fr-ca" sz="2950" b="0" i="0" u="none" baseline="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Google Cloud</a:t>
            </a:r>
            <a:endParaRPr lang="fr-ca" sz="2950" b="0" dirty="0">
              <a:solidFill>
                <a:schemeClr val="tx2"/>
              </a:solidFill>
              <a:latin typeface="Calibri" panose="020F0502020204030204" pitchFamily="34" charset="0"/>
            </a:endParaRPr>
          </a:p>
        </p:txBody>
      </p:sp>
      <p:grpSp>
        <p:nvGrpSpPr>
          <p:cNvPr id="41" name="Group 40"/>
          <p:cNvGrpSpPr/>
          <p:nvPr/>
        </p:nvGrpSpPr>
        <p:grpSpPr>
          <a:xfrm>
            <a:off x="763437" y="2468273"/>
            <a:ext cx="412637" cy="649673"/>
            <a:chOff x="6218265" y="3578615"/>
            <a:chExt cx="2294825" cy="4082798"/>
          </a:xfrm>
          <a:effectLst/>
        </p:grpSpPr>
        <p:sp>
          <p:nvSpPr>
            <p:cNvPr id="50" name="Oval 49"/>
            <p:cNvSpPr/>
            <p:nvPr/>
          </p:nvSpPr>
          <p:spPr>
            <a:xfrm>
              <a:off x="6947337" y="3578615"/>
              <a:ext cx="914400" cy="1188564"/>
            </a:xfrm>
            <a:prstGeom prst="ellipse">
              <a:avLst/>
            </a:prstGeom>
            <a:noFill/>
            <a:ln w="19050">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ca">
                <a:latin typeface="Calibri" panose="020F0502020204030204" pitchFamily="34" charset="0"/>
              </a:endParaRPr>
            </a:p>
          </p:txBody>
        </p:sp>
        <p:sp>
          <p:nvSpPr>
            <p:cNvPr id="51" name="Isosceles Triangle 50"/>
            <p:cNvSpPr/>
            <p:nvPr/>
          </p:nvSpPr>
          <p:spPr>
            <a:xfrm rot="10800000">
              <a:off x="7191396" y="4917780"/>
              <a:ext cx="426284" cy="310254"/>
            </a:xfrm>
            <a:prstGeom prst="triangle">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ca">
                <a:latin typeface="Calibri" panose="020F0502020204030204" pitchFamily="34" charset="0"/>
              </a:endParaRPr>
            </a:p>
          </p:txBody>
        </p:sp>
        <p:sp>
          <p:nvSpPr>
            <p:cNvPr id="52" name="Flowchart: Decision 51"/>
            <p:cNvSpPr/>
            <p:nvPr/>
          </p:nvSpPr>
          <p:spPr>
            <a:xfrm>
              <a:off x="7217979" y="5187212"/>
              <a:ext cx="373116" cy="1224808"/>
            </a:xfrm>
            <a:prstGeom prst="flowChartDecision">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ca">
                <a:latin typeface="Calibri" panose="020F0502020204030204" pitchFamily="34" charset="0"/>
              </a:endParaRPr>
            </a:p>
          </p:txBody>
        </p:sp>
        <p:sp>
          <p:nvSpPr>
            <p:cNvPr id="53" name="Arc 52"/>
            <p:cNvSpPr/>
            <p:nvPr/>
          </p:nvSpPr>
          <p:spPr>
            <a:xfrm>
              <a:off x="7006499" y="4917780"/>
              <a:ext cx="1506591" cy="2727005"/>
            </a:xfrm>
            <a:prstGeom prst="arc">
              <a:avLst>
                <a:gd name="adj1" fmla="val 16342758"/>
                <a:gd name="adj2" fmla="val 0"/>
              </a:avLst>
            </a:prstGeom>
            <a:noFill/>
            <a:ln w="190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fr-ca">
                <a:latin typeface="Calibri" panose="020F0502020204030204" pitchFamily="34" charset="0"/>
              </a:endParaRPr>
            </a:p>
          </p:txBody>
        </p:sp>
        <p:sp>
          <p:nvSpPr>
            <p:cNvPr id="54" name="Arc 53"/>
            <p:cNvSpPr/>
            <p:nvPr/>
          </p:nvSpPr>
          <p:spPr>
            <a:xfrm flipH="1">
              <a:off x="6218265" y="4934408"/>
              <a:ext cx="1506591" cy="2727005"/>
            </a:xfrm>
            <a:prstGeom prst="arc">
              <a:avLst>
                <a:gd name="adj1" fmla="val 16342758"/>
                <a:gd name="adj2" fmla="val 0"/>
              </a:avLst>
            </a:prstGeom>
            <a:noFill/>
            <a:ln w="190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fr-ca">
                <a:latin typeface="Calibri" panose="020F0502020204030204" pitchFamily="34" charset="0"/>
              </a:endParaRPr>
            </a:p>
          </p:txBody>
        </p:sp>
      </p:grpSp>
      <p:pic>
        <p:nvPicPr>
          <p:cNvPr id="5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939" t="31439" r="56347" b="18019"/>
          <a:stretch/>
        </p:blipFill>
        <p:spPr bwMode="auto">
          <a:xfrm>
            <a:off x="1280406" y="4961489"/>
            <a:ext cx="628608" cy="59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156" t="31439" r="29604" b="22840"/>
          <a:stretch/>
        </p:blipFill>
        <p:spPr bwMode="auto">
          <a:xfrm>
            <a:off x="1268607" y="4189923"/>
            <a:ext cx="651058" cy="535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156" t="31439" r="29604" b="22840"/>
          <a:stretch/>
        </p:blipFill>
        <p:spPr bwMode="auto">
          <a:xfrm>
            <a:off x="1999252" y="2367339"/>
            <a:ext cx="651058" cy="535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58" y="949321"/>
            <a:ext cx="1725697" cy="127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439" r="81338" b="23716"/>
          <a:stretch/>
        </p:blipFill>
        <p:spPr bwMode="auto">
          <a:xfrm>
            <a:off x="504291" y="3153428"/>
            <a:ext cx="797287"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Box 48"/>
          <p:cNvSpPr txBox="1"/>
          <p:nvPr/>
        </p:nvSpPr>
        <p:spPr>
          <a:xfrm>
            <a:off x="2266362" y="1468936"/>
            <a:ext cx="6192948" cy="369332"/>
          </a:xfrm>
          <a:prstGeom prst="rect">
            <a:avLst/>
          </a:prstGeom>
          <a:noFill/>
        </p:spPr>
        <p:txBody>
          <a:bodyPr wrap="square" rtlCol="0">
            <a:spAutoFit/>
          </a:bodyPr>
          <a:lstStyle/>
          <a:p>
            <a:pPr algn="ctr" rtl="0"/>
            <a:r>
              <a:rPr lang="fr-ca" b="1"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Parcours de formation en infonuagique offerts par </a:t>
            </a:r>
            <a:r>
              <a:rPr lang="fr-ca" b="1"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hlinkClick r:id="rId6"/>
              </a:rPr>
              <a:t>Google</a:t>
            </a:r>
            <a:r>
              <a:rPr lang="fr-ca" b="1"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endParaRPr lang="fr-ca" b="1" dirty="0">
              <a:latin typeface="Calibri" panose="020F0502020204030204" pitchFamily="34" charset="0"/>
            </a:endParaRPr>
          </a:p>
        </p:txBody>
      </p:sp>
      <p:sp>
        <p:nvSpPr>
          <p:cNvPr id="39" name="TextBox 38"/>
          <p:cNvSpPr txBox="1"/>
          <p:nvPr/>
        </p:nvSpPr>
        <p:spPr>
          <a:xfrm>
            <a:off x="440931" y="3590166"/>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Utilisateur général</a:t>
            </a:r>
            <a:endParaRPr lang="fr-ca" sz="700" dirty="0">
              <a:latin typeface="Calibri" panose="020F0502020204030204" pitchFamily="34" charset="0"/>
            </a:endParaRPr>
          </a:p>
        </p:txBody>
      </p:sp>
      <p:sp>
        <p:nvSpPr>
          <p:cNvPr id="40" name="TextBox 39"/>
          <p:cNvSpPr txBox="1"/>
          <p:nvPr/>
        </p:nvSpPr>
        <p:spPr>
          <a:xfrm>
            <a:off x="465976" y="2892230"/>
            <a:ext cx="992457" cy="200055"/>
          </a:xfrm>
          <a:prstGeom prst="rect">
            <a:avLst/>
          </a:prstGeom>
          <a:noFill/>
        </p:spPr>
        <p:txBody>
          <a:bodyPr wrap="square" rtlCol="0">
            <a:spAutoFit/>
          </a:bodyPr>
          <a:lstStyle/>
          <a:p>
            <a:pPr algn="ctr" rtl="0"/>
            <a:r>
              <a:rPr lang="fr-ca" sz="7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Direction</a:t>
            </a:r>
            <a:endParaRPr lang="fr-ca" sz="700" dirty="0">
              <a:latin typeface="Calibri" panose="020F0502020204030204" pitchFamily="34" charset="0"/>
            </a:endParaRPr>
          </a:p>
        </p:txBody>
      </p:sp>
      <p:sp>
        <p:nvSpPr>
          <p:cNvPr id="42" name="TextBox 41"/>
          <p:cNvSpPr txBox="1"/>
          <p:nvPr/>
        </p:nvSpPr>
        <p:spPr>
          <a:xfrm>
            <a:off x="1132865" y="3306585"/>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Opérations</a:t>
            </a:r>
            <a:endParaRPr lang="fr-ca" sz="700" dirty="0">
              <a:latin typeface="Calibri" panose="020F0502020204030204" pitchFamily="34" charset="0"/>
            </a:endParaRPr>
          </a:p>
        </p:txBody>
      </p:sp>
      <p:sp>
        <p:nvSpPr>
          <p:cNvPr id="43" name="TextBox 42"/>
          <p:cNvSpPr txBox="1"/>
          <p:nvPr/>
        </p:nvSpPr>
        <p:spPr>
          <a:xfrm>
            <a:off x="1787808" y="3564710"/>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Architecte</a:t>
            </a:r>
            <a:endParaRPr lang="fr-ca" sz="700" dirty="0">
              <a:latin typeface="Calibri" panose="020F0502020204030204" pitchFamily="34" charset="0"/>
            </a:endParaRPr>
          </a:p>
        </p:txBody>
      </p:sp>
      <p:sp>
        <p:nvSpPr>
          <p:cNvPr id="44" name="TextBox 43"/>
          <p:cNvSpPr txBox="1"/>
          <p:nvPr/>
        </p:nvSpPr>
        <p:spPr>
          <a:xfrm>
            <a:off x="1097907" y="5498780"/>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Architecte</a:t>
            </a:r>
            <a:endParaRPr lang="fr-ca" sz="700" dirty="0">
              <a:latin typeface="Calibri" panose="020F0502020204030204" pitchFamily="34" charset="0"/>
            </a:endParaRPr>
          </a:p>
        </p:txBody>
      </p:sp>
      <p:sp>
        <p:nvSpPr>
          <p:cNvPr id="55" name="TextBox 54"/>
          <p:cNvSpPr txBox="1"/>
          <p:nvPr/>
        </p:nvSpPr>
        <p:spPr>
          <a:xfrm>
            <a:off x="1097907" y="4673188"/>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Développeur</a:t>
            </a:r>
            <a:endParaRPr lang="fr-ca" sz="700" dirty="0">
              <a:latin typeface="Calibri" panose="020F0502020204030204" pitchFamily="34" charset="0"/>
            </a:endParaRPr>
          </a:p>
        </p:txBody>
      </p:sp>
      <p:sp>
        <p:nvSpPr>
          <p:cNvPr id="56" name="TextBox 55"/>
          <p:cNvSpPr txBox="1"/>
          <p:nvPr/>
        </p:nvSpPr>
        <p:spPr>
          <a:xfrm>
            <a:off x="1810110" y="2818935"/>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Développeur</a:t>
            </a:r>
            <a:endParaRPr lang="fr-ca" sz="700" dirty="0">
              <a:latin typeface="Calibri" panose="020F0502020204030204" pitchFamily="34" charset="0"/>
            </a:endParaRPr>
          </a:p>
        </p:txBody>
      </p:sp>
      <p:sp>
        <p:nvSpPr>
          <p:cNvPr id="2" name="Rectangle 1"/>
          <p:cNvSpPr/>
          <p:nvPr/>
        </p:nvSpPr>
        <p:spPr>
          <a:xfrm>
            <a:off x="2207995" y="1390074"/>
            <a:ext cx="6305069" cy="627771"/>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ca">
              <a:latin typeface="Calibri" panose="020F0502020204030204" pitchFamily="34" charset="0"/>
            </a:endParaRPr>
          </a:p>
        </p:txBody>
      </p:sp>
      <p:pic>
        <p:nvPicPr>
          <p:cNvPr id="5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2249" t="31439" r="3213" b="23716"/>
          <a:stretch/>
        </p:blipFill>
        <p:spPr bwMode="auto">
          <a:xfrm>
            <a:off x="1301578" y="5735118"/>
            <a:ext cx="621125"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Box 59"/>
          <p:cNvSpPr txBox="1"/>
          <p:nvPr/>
        </p:nvSpPr>
        <p:spPr>
          <a:xfrm>
            <a:off x="1097906" y="6260739"/>
            <a:ext cx="992457" cy="200055"/>
          </a:xfrm>
          <a:prstGeom prst="rect">
            <a:avLst/>
          </a:prstGeom>
          <a:noFill/>
        </p:spPr>
        <p:txBody>
          <a:bodyPr wrap="square" rtlCol="0">
            <a:spAutoFit/>
          </a:bodyPr>
          <a:lstStyle/>
          <a:p>
            <a:pPr algn="ctr" rtl="0"/>
            <a:r>
              <a:rPr lang="fr-ca" sz="7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Opérations</a:t>
            </a:r>
            <a:endParaRPr lang="fr-ca" sz="700" dirty="0">
              <a:latin typeface="Calibri" panose="020F0502020204030204" pitchFamily="34" charset="0"/>
            </a:endParaRPr>
          </a:p>
        </p:txBody>
      </p:sp>
    </p:spTree>
    <p:extLst>
      <p:ext uri="{BB962C8B-B14F-4D97-AF65-F5344CB8AC3E}">
        <p14:creationId xmlns:p14="http://schemas.microsoft.com/office/powerpoint/2010/main" val="428243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7156579" y="5253036"/>
            <a:ext cx="942975" cy="771525"/>
          </a:xfrm>
          <a:prstGeom prst="rect">
            <a:avLst/>
          </a:prstGeom>
        </p:spPr>
      </p:pic>
      <p:sp>
        <p:nvSpPr>
          <p:cNvPr id="3" name="Content Placeholder 2"/>
          <p:cNvSpPr>
            <a:spLocks noGrp="1"/>
          </p:cNvSpPr>
          <p:nvPr>
            <p:ph idx="1"/>
          </p:nvPr>
        </p:nvSpPr>
        <p:spPr>
          <a:xfrm>
            <a:off x="539003" y="1219201"/>
            <a:ext cx="7886700" cy="5316070"/>
          </a:xfrm>
        </p:spPr>
        <p:txBody>
          <a:bodyPr>
            <a:normAutofit/>
          </a:bodyPr>
          <a:lstStyle/>
          <a:p>
            <a:pPr marL="0" indent="0" algn="l" rtl="0">
              <a:buNone/>
            </a:pPr>
            <a:br>
              <a:rPr lang="fr-ca">
                <a:solidFill>
                  <a:schemeClr val="tx2"/>
                </a:solidFill>
              </a:rPr>
            </a:br>
            <a:endParaRPr lang="fr-ca" dirty="0">
              <a:solidFill>
                <a:schemeClr val="tx2"/>
              </a:solidFill>
            </a:endParaRPr>
          </a:p>
        </p:txBody>
      </p:sp>
      <p:sp>
        <p:nvSpPr>
          <p:cNvPr id="4" name="Slide Number Placeholder 3"/>
          <p:cNvSpPr>
            <a:spLocks noGrp="1"/>
          </p:cNvSpPr>
          <p:nvPr>
            <p:ph type="sldNum" sz="quarter" idx="12"/>
          </p:nvPr>
        </p:nvSpPr>
        <p:spPr/>
        <p:txBody>
          <a:bodyPr/>
          <a:lstStyle/>
          <a:p>
            <a:pPr algn="r" rtl="0"/>
            <a:fld id="{ECE35456-0581-488D-B76E-D688A8F61073}" type="slidenum">
              <a:rPr/>
              <a:t>14</a:t>
            </a:fld>
            <a:endParaRPr lang="fr-ca" dirty="0"/>
          </a:p>
        </p:txBody>
      </p:sp>
      <p:graphicFrame>
        <p:nvGraphicFramePr>
          <p:cNvPr id="2" name="Diagram 1"/>
          <p:cNvGraphicFramePr/>
          <p:nvPr>
            <p:extLst>
              <p:ext uri="{D42A27DB-BD31-4B8C-83A1-F6EECF244321}">
                <p14:modId xmlns:p14="http://schemas.microsoft.com/office/powerpoint/2010/main" val="1132775483"/>
              </p:ext>
            </p:extLst>
          </p:nvPr>
        </p:nvGraphicFramePr>
        <p:xfrm>
          <a:off x="-581025" y="1072025"/>
          <a:ext cx="9639300" cy="2767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539003" y="1000729"/>
            <a:ext cx="3465438" cy="646331"/>
          </a:xfrm>
          <a:prstGeom prst="rect">
            <a:avLst/>
          </a:prstGeom>
          <a:noFill/>
        </p:spPr>
        <p:txBody>
          <a:bodyPr wrap="square" rtlCol="0">
            <a:spAutoFit/>
          </a:bodyPr>
          <a:lstStyle/>
          <a:p>
            <a:pPr algn="l" rtl="0"/>
            <a:r>
              <a:rPr lang="fr-ca" b="1" i="0" u="none" baseline="0" dirty="0">
                <a:solidFill>
                  <a:schemeClr val="tx2"/>
                </a:solidFill>
              </a:rPr>
              <a:t>Résumé des formations en infonuagique d’EDSC</a:t>
            </a:r>
            <a:br>
              <a:rPr lang="fr-ca" b="1" dirty="0">
                <a:solidFill>
                  <a:schemeClr val="tx2"/>
                </a:solidFill>
              </a:rPr>
            </a:br>
            <a:r>
              <a:rPr lang="fr-ca" b="1" i="0" u="none" baseline="0" dirty="0">
                <a:solidFill>
                  <a:schemeClr val="tx2"/>
                </a:solidFill>
              </a:rPr>
              <a:t>de 2018 à 2021 et au-delà</a:t>
            </a:r>
            <a:endParaRPr lang="fr-ca" b="1" dirty="0">
              <a:solidFill>
                <a:schemeClr val="tx2"/>
              </a:solidFill>
            </a:endParaRPr>
          </a:p>
        </p:txBody>
      </p:sp>
      <p:sp>
        <p:nvSpPr>
          <p:cNvPr id="7" name="TextBox 6"/>
          <p:cNvSpPr txBox="1"/>
          <p:nvPr/>
        </p:nvSpPr>
        <p:spPr>
          <a:xfrm>
            <a:off x="702774" y="3478849"/>
            <a:ext cx="1476375" cy="1015663"/>
          </a:xfrm>
          <a:prstGeom prst="rect">
            <a:avLst/>
          </a:prstGeom>
          <a:noFill/>
        </p:spPr>
        <p:txBody>
          <a:bodyPr wrap="square" rtlCol="0">
            <a:spAutoFit/>
          </a:bodyPr>
          <a:lstStyle/>
          <a:p>
            <a:pPr algn="l" rtl="0"/>
            <a:r>
              <a:rPr lang="fr-ca" sz="1200" b="0" i="0" u="none" baseline="0">
                <a:solidFill>
                  <a:schemeClr val="tx2"/>
                </a:solidFill>
              </a:rPr>
              <a:t>Marathons de programmation Azure de Microsoft </a:t>
            </a:r>
            <a:endParaRPr lang="fr-ca" sz="1200" dirty="0">
              <a:solidFill>
                <a:schemeClr val="tx2"/>
              </a:solidFill>
            </a:endParaRPr>
          </a:p>
          <a:p>
            <a:pPr marL="171450" indent="-171450" algn="l" rtl="0">
              <a:buFont typeface="Arial" panose="020B0604020202020204" pitchFamily="34" charset="0"/>
              <a:buChar char="•"/>
            </a:pPr>
            <a:r>
              <a:rPr lang="fr-ca" sz="1200" b="0" i="0" u="none" baseline="0">
                <a:solidFill>
                  <a:schemeClr val="tx2"/>
                </a:solidFill>
              </a:rPr>
              <a:t>Huit séances</a:t>
            </a:r>
          </a:p>
          <a:p>
            <a:pPr marL="171450" indent="-171450" algn="l" rtl="0">
              <a:buFont typeface="Arial" panose="020B0604020202020204" pitchFamily="34" charset="0"/>
              <a:buChar char="•"/>
            </a:pPr>
            <a:r>
              <a:rPr lang="fr-ca" sz="1200" b="0" i="0" u="none" baseline="0">
                <a:solidFill>
                  <a:schemeClr val="tx2"/>
                </a:solidFill>
              </a:rPr>
              <a:t>Plus de 12 employés ont participé</a:t>
            </a:r>
            <a:endParaRPr lang="fr-ca" sz="1200" dirty="0"/>
          </a:p>
        </p:txBody>
      </p:sp>
      <p:sp>
        <p:nvSpPr>
          <p:cNvPr id="8" name="TextBox 7"/>
          <p:cNvSpPr txBox="1"/>
          <p:nvPr/>
        </p:nvSpPr>
        <p:spPr>
          <a:xfrm>
            <a:off x="2486025" y="2987482"/>
            <a:ext cx="1869137" cy="2739211"/>
          </a:xfrm>
          <a:prstGeom prst="rect">
            <a:avLst/>
          </a:prstGeom>
          <a:noFill/>
        </p:spPr>
        <p:txBody>
          <a:bodyPr wrap="square" rtlCol="0">
            <a:spAutoFit/>
          </a:bodyPr>
          <a:lstStyle/>
          <a:p>
            <a:pPr algn="l" rtl="0"/>
            <a:r>
              <a:rPr lang="fr-ca" sz="1200" b="0" i="0" u="none" baseline="0">
                <a:solidFill>
                  <a:schemeClr val="tx2"/>
                </a:solidFill>
              </a:rPr>
              <a:t>62 employés formés</a:t>
            </a:r>
            <a:br>
              <a:rPr lang="fr-ca" sz="1000">
                <a:solidFill>
                  <a:schemeClr val="tx2"/>
                </a:solidFill>
              </a:rPr>
            </a:br>
            <a:endParaRPr lang="fr-ca" sz="1000" dirty="0">
              <a:solidFill>
                <a:schemeClr val="tx2"/>
              </a:solidFill>
            </a:endParaRPr>
          </a:p>
          <a:p>
            <a:pPr marL="171450" indent="-171450" algn="l" rtl="0">
              <a:lnSpc>
                <a:spcPct val="150000"/>
              </a:lnSpc>
              <a:buFont typeface="Arial" panose="020B0604020202020204" pitchFamily="34" charset="0"/>
              <a:buChar char="•"/>
            </a:pPr>
            <a:r>
              <a:rPr lang="fr-ca" sz="1000" b="0" i="0" u="none" baseline="0">
                <a:hlinkClick r:id="rId9"/>
              </a:rPr>
              <a:t>Certified Azure Administrator de MS </a:t>
            </a:r>
            <a:r>
              <a:rPr lang="fr-ca" sz="1000" b="0" i="0" u="none" baseline="0"/>
              <a:t>(AZ-103)</a:t>
            </a:r>
          </a:p>
          <a:p>
            <a:pPr marL="171450" indent="-171450" algn="l" rtl="0">
              <a:lnSpc>
                <a:spcPct val="150000"/>
              </a:lnSpc>
              <a:buFont typeface="Arial" panose="020B0604020202020204" pitchFamily="34" charset="0"/>
              <a:buChar char="•"/>
            </a:pPr>
            <a:r>
              <a:rPr lang="fr-ca" sz="1000" b="0" i="0" u="none" baseline="0">
                <a:hlinkClick r:id="rId10"/>
              </a:rPr>
              <a:t>Certified Azure DevOps Engineer de MS </a:t>
            </a:r>
            <a:r>
              <a:rPr lang="fr-ca" sz="1000" b="0" i="0" u="none" baseline="0"/>
              <a:t>(AZ-400)</a:t>
            </a:r>
          </a:p>
          <a:p>
            <a:pPr marL="171450" indent="-171450" algn="l" rtl="0">
              <a:lnSpc>
                <a:spcPct val="150000"/>
              </a:lnSpc>
              <a:buFont typeface="Arial" panose="020B0604020202020204" pitchFamily="34" charset="0"/>
              <a:buChar char="•"/>
            </a:pPr>
            <a:r>
              <a:rPr lang="fr-ca" sz="1000" b="0" i="0" u="none" baseline="0">
                <a:hlinkClick r:id="rId11"/>
              </a:rPr>
              <a:t>Certified Azure Developer de MS </a:t>
            </a:r>
            <a:r>
              <a:rPr lang="fr-ca" sz="1000" b="0" i="0" u="none" baseline="0"/>
              <a:t>(AZ-204)</a:t>
            </a:r>
          </a:p>
          <a:p>
            <a:pPr marL="171450" indent="-171450" algn="l" rtl="0">
              <a:lnSpc>
                <a:spcPct val="150000"/>
              </a:lnSpc>
              <a:buFont typeface="Arial" panose="020B0604020202020204" pitchFamily="34" charset="0"/>
              <a:buChar char="•"/>
            </a:pPr>
            <a:r>
              <a:rPr lang="fr-ca" sz="1000" b="0" i="0" u="none" baseline="0">
                <a:hlinkClick r:id="rId12"/>
              </a:rPr>
              <a:t>Azure Fundamentals de MS</a:t>
            </a:r>
            <a:r>
              <a:rPr lang="fr-ca" sz="1000" b="0" i="0" u="none" baseline="0"/>
              <a:t>(AZ-900)</a:t>
            </a:r>
          </a:p>
          <a:p>
            <a:pPr marL="171450" indent="-171450" algn="l" rtl="0">
              <a:lnSpc>
                <a:spcPct val="150000"/>
              </a:lnSpc>
              <a:buFont typeface="Arial" panose="020B0604020202020204" pitchFamily="34" charset="0"/>
              <a:buChar char="•"/>
            </a:pPr>
            <a:r>
              <a:rPr lang="fr-ca" sz="1000" b="0" i="0" u="none" baseline="0">
                <a:hlinkClick r:id="rId13"/>
              </a:rPr>
              <a:t>Cloud Technology Associate </a:t>
            </a:r>
            <a:r>
              <a:rPr lang="fr-ca" sz="1000" b="0" i="0" u="none" baseline="0"/>
              <a:t>(Cloud Credential Council)</a:t>
            </a:r>
          </a:p>
        </p:txBody>
      </p:sp>
      <p:sp>
        <p:nvSpPr>
          <p:cNvPr id="9" name="TextBox 8"/>
          <p:cNvSpPr txBox="1"/>
          <p:nvPr/>
        </p:nvSpPr>
        <p:spPr>
          <a:xfrm>
            <a:off x="4355162" y="2764190"/>
            <a:ext cx="2001067" cy="3831818"/>
          </a:xfrm>
          <a:prstGeom prst="rect">
            <a:avLst/>
          </a:prstGeom>
          <a:noFill/>
        </p:spPr>
        <p:txBody>
          <a:bodyPr wrap="square" rtlCol="0">
            <a:spAutoFit/>
          </a:bodyPr>
          <a:lstStyle/>
          <a:p>
            <a:pPr algn="l" rtl="0">
              <a:lnSpc>
                <a:spcPct val="150000"/>
              </a:lnSpc>
            </a:pPr>
            <a:r>
              <a:rPr lang="fr-ca" sz="1200" b="0" i="0" u="none" baseline="0" dirty="0">
                <a:solidFill>
                  <a:schemeClr val="tx2"/>
                </a:solidFill>
              </a:rPr>
              <a:t>Plus de 175 employés formés</a:t>
            </a:r>
          </a:p>
          <a:p>
            <a:pPr marL="171450" indent="-171450" algn="l" rtl="0">
              <a:lnSpc>
                <a:spcPct val="150000"/>
              </a:lnSpc>
              <a:buFont typeface="Arial" panose="020B0604020202020204" pitchFamily="34" charset="0"/>
              <a:buChar char="•"/>
            </a:pPr>
            <a:r>
              <a:rPr lang="fr-ca" sz="1000" b="0" i="0" u="none" baseline="0" dirty="0">
                <a:hlinkClick r:id="rId14"/>
              </a:rPr>
              <a:t>CloudAcademy.com</a:t>
            </a:r>
            <a:r>
              <a:rPr lang="fr-ca" sz="1000" b="0" i="0" u="none" baseline="0" dirty="0"/>
              <a:t> (gamme complète de formations en infonuagique)</a:t>
            </a:r>
          </a:p>
          <a:p>
            <a:pPr marL="171450" indent="-171450" algn="l" rtl="0">
              <a:lnSpc>
                <a:spcPct val="150000"/>
              </a:lnSpc>
              <a:buFont typeface="Arial" panose="020B0604020202020204" pitchFamily="34" charset="0"/>
              <a:buChar char="•"/>
            </a:pPr>
            <a:r>
              <a:rPr lang="fr-ca" sz="1000" b="0" i="0" u="none" baseline="0" dirty="0">
                <a:hlinkClick r:id="rId15"/>
              </a:rPr>
              <a:t>Microsoft : </a:t>
            </a:r>
            <a:r>
              <a:rPr lang="fr-ca" sz="1000" b="0" i="0" u="none" baseline="0" dirty="0" err="1"/>
              <a:t>Certified</a:t>
            </a:r>
            <a:r>
              <a:rPr lang="fr-ca" sz="1000" b="0" i="0" u="none" baseline="0" dirty="0"/>
              <a:t> Azure </a:t>
            </a:r>
            <a:r>
              <a:rPr lang="fr-ca" sz="1000" b="0" i="0" u="none" baseline="0" dirty="0" err="1"/>
              <a:t>Developer</a:t>
            </a:r>
            <a:r>
              <a:rPr lang="fr-ca" sz="1000" b="0" i="0" u="none" baseline="0" dirty="0"/>
              <a:t> de MS (AZ-204)</a:t>
            </a:r>
          </a:p>
          <a:p>
            <a:pPr marL="171450" indent="-171450" algn="l" rtl="0">
              <a:lnSpc>
                <a:spcPct val="150000"/>
              </a:lnSpc>
              <a:buFont typeface="Arial" panose="020B0604020202020204" pitchFamily="34" charset="0"/>
              <a:buChar char="•"/>
            </a:pPr>
            <a:r>
              <a:rPr lang="fr-ca" sz="1000" b="0" i="0" u="none" baseline="0" dirty="0">
                <a:hlinkClick r:id="rId16"/>
              </a:rPr>
              <a:t>Amazon Web Services (AWS) : </a:t>
            </a:r>
            <a:r>
              <a:rPr lang="fr-ca" sz="1000" b="0" i="0" u="none" baseline="0" dirty="0"/>
              <a:t>Cloud </a:t>
            </a:r>
            <a:r>
              <a:rPr lang="fr-ca" sz="1000" b="0" i="0" u="none" baseline="0" dirty="0" err="1"/>
              <a:t>Practitioner</a:t>
            </a:r>
            <a:r>
              <a:rPr lang="fr-ca" sz="1000" b="0" i="0" u="none" baseline="0" dirty="0"/>
              <a:t> Essentials, </a:t>
            </a:r>
            <a:r>
              <a:rPr lang="fr-ca" sz="1000" b="0" i="0" u="none" baseline="0" dirty="0" err="1"/>
              <a:t>Certified</a:t>
            </a:r>
            <a:r>
              <a:rPr lang="fr-ca" sz="1000" b="0" i="0" u="none" baseline="0" dirty="0"/>
              <a:t> </a:t>
            </a:r>
            <a:r>
              <a:rPr lang="fr-ca" sz="1000" b="0" i="0" u="none" baseline="0" dirty="0" err="1"/>
              <a:t>SysOps</a:t>
            </a:r>
            <a:r>
              <a:rPr lang="fr-ca" sz="1000" b="0" i="0" u="none" baseline="0" dirty="0"/>
              <a:t> Admin Associate, </a:t>
            </a:r>
            <a:r>
              <a:rPr lang="fr-ca" sz="1000" b="0" i="0" u="none" baseline="0" dirty="0" err="1"/>
              <a:t>Certified</a:t>
            </a:r>
            <a:r>
              <a:rPr lang="fr-ca" sz="1000" b="0" i="0" u="none" baseline="0" dirty="0"/>
              <a:t> Security Specialty, </a:t>
            </a:r>
            <a:r>
              <a:rPr lang="fr-ca" sz="1000" b="0" i="0" u="none" baseline="0" dirty="0" err="1"/>
              <a:t>Certified</a:t>
            </a:r>
            <a:r>
              <a:rPr lang="fr-ca" sz="1000" b="0" i="0" u="none" baseline="0" dirty="0"/>
              <a:t> Solutions Architect</a:t>
            </a:r>
          </a:p>
          <a:p>
            <a:pPr marL="171450" indent="-171450" algn="l" rtl="0">
              <a:lnSpc>
                <a:spcPct val="150000"/>
              </a:lnSpc>
              <a:buFont typeface="Arial" panose="020B0604020202020204" pitchFamily="34" charset="0"/>
              <a:buChar char="•"/>
            </a:pPr>
            <a:r>
              <a:rPr lang="fr-ca" sz="1000" b="0" i="0" u="none" baseline="0" dirty="0">
                <a:hlinkClick r:id="rId17"/>
              </a:rPr>
              <a:t>Cloud </a:t>
            </a:r>
            <a:r>
              <a:rPr lang="fr-ca" sz="1000" b="0" i="0" u="none" baseline="0" dirty="0" err="1">
                <a:hlinkClick r:id="rId17"/>
              </a:rPr>
              <a:t>Credential</a:t>
            </a:r>
            <a:r>
              <a:rPr lang="fr-ca" sz="1000" b="0" i="0" u="none" baseline="0" dirty="0">
                <a:hlinkClick r:id="rId17"/>
              </a:rPr>
              <a:t> Council (CCC): </a:t>
            </a:r>
            <a:r>
              <a:rPr lang="fr-ca" sz="1000" b="0" i="0" u="none" baseline="0" dirty="0"/>
              <a:t>Cloud </a:t>
            </a:r>
            <a:r>
              <a:rPr lang="fr-ca" sz="1000" b="0" i="0" u="none" baseline="0" dirty="0" err="1"/>
              <a:t>Technology</a:t>
            </a:r>
            <a:r>
              <a:rPr lang="fr-ca" sz="1000" b="0" i="0" u="none" baseline="0" dirty="0"/>
              <a:t> Associate, Internet of </a:t>
            </a:r>
            <a:r>
              <a:rPr lang="fr-ca" sz="1000" b="0" i="0" u="none" baseline="0" dirty="0" err="1"/>
              <a:t>Things</a:t>
            </a:r>
            <a:r>
              <a:rPr lang="fr-ca" sz="1000" b="0" i="0" u="none" baseline="0" dirty="0"/>
              <a:t> (IoT) </a:t>
            </a:r>
            <a:r>
              <a:rPr lang="fr-ca" sz="1000" b="0" i="0" u="none" baseline="0" dirty="0" err="1"/>
              <a:t>Foundations</a:t>
            </a:r>
            <a:r>
              <a:rPr lang="fr-ca" sz="1000" b="0" i="0" u="none" baseline="0" dirty="0"/>
              <a:t> Certification, Big Data </a:t>
            </a:r>
            <a:r>
              <a:rPr lang="fr-ca" sz="1000" b="0" i="0" u="none" baseline="0" dirty="0" err="1"/>
              <a:t>Foundations</a:t>
            </a:r>
            <a:r>
              <a:rPr lang="fr-ca" sz="1000" b="0" i="0" u="none" baseline="0" dirty="0"/>
              <a:t>/Analytics</a:t>
            </a:r>
            <a:endParaRPr lang="fr-ca" sz="1000" dirty="0"/>
          </a:p>
        </p:txBody>
      </p:sp>
      <p:sp>
        <p:nvSpPr>
          <p:cNvPr id="10" name="TextBox 9"/>
          <p:cNvSpPr txBox="1"/>
          <p:nvPr/>
        </p:nvSpPr>
        <p:spPr>
          <a:xfrm>
            <a:off x="6183802" y="2031342"/>
            <a:ext cx="2257424" cy="2308324"/>
          </a:xfrm>
          <a:prstGeom prst="rect">
            <a:avLst/>
          </a:prstGeom>
          <a:noFill/>
        </p:spPr>
        <p:txBody>
          <a:bodyPr wrap="square" rtlCol="0">
            <a:spAutoFit/>
          </a:bodyPr>
          <a:lstStyle/>
          <a:p>
            <a:pPr algn="l" rtl="0"/>
            <a:r>
              <a:rPr lang="fr-ca" sz="1200" b="1" i="0" u="none" baseline="0" dirty="0">
                <a:solidFill>
                  <a:schemeClr val="tx2"/>
                </a:solidFill>
              </a:rPr>
              <a:t>Programme de formation pluriannuel sur la </a:t>
            </a:r>
            <a:r>
              <a:rPr lang="fr-ca" sz="1200" b="1" i="0" u="none" baseline="0" dirty="0" err="1">
                <a:solidFill>
                  <a:schemeClr val="tx2"/>
                </a:solidFill>
              </a:rPr>
              <a:t>multinuagique</a:t>
            </a:r>
            <a:r>
              <a:rPr lang="fr-ca" sz="1200" b="1" i="0" u="none" baseline="0" dirty="0">
                <a:solidFill>
                  <a:schemeClr val="tx2"/>
                </a:solidFill>
              </a:rPr>
              <a:t> à l’échelle de l’organisme.</a:t>
            </a:r>
          </a:p>
          <a:p>
            <a:endParaRPr lang="fr-ca" sz="1200" dirty="0">
              <a:solidFill>
                <a:schemeClr val="tx2"/>
              </a:solidFill>
            </a:endParaRPr>
          </a:p>
          <a:p>
            <a:pPr marL="171450" indent="-171450" algn="l" rtl="0">
              <a:buFont typeface="Arial" panose="020B0604020202020204" pitchFamily="34" charset="0"/>
              <a:buChar char="•"/>
            </a:pPr>
            <a:r>
              <a:rPr lang="fr-ca" sz="1200" b="0" i="0" u="none" baseline="0" dirty="0">
                <a:solidFill>
                  <a:schemeClr val="tx2"/>
                </a:solidFill>
              </a:rPr>
              <a:t>Former et accréditer le plus grand nombre possible d’employés </a:t>
            </a:r>
            <a:br>
              <a:rPr lang="fr-ca" sz="1200" dirty="0">
                <a:solidFill>
                  <a:schemeClr val="tx2"/>
                </a:solidFill>
              </a:rPr>
            </a:br>
            <a:endParaRPr lang="fr-ca" sz="1200" dirty="0">
              <a:solidFill>
                <a:schemeClr val="tx2"/>
              </a:solidFill>
            </a:endParaRPr>
          </a:p>
          <a:p>
            <a:pPr marL="171450" indent="-171450" algn="l" rtl="0">
              <a:buFont typeface="Arial" panose="020B0604020202020204" pitchFamily="34" charset="0"/>
              <a:buChar char="•"/>
            </a:pPr>
            <a:r>
              <a:rPr lang="fr-ca" sz="1200" b="0" i="0" u="none" baseline="0" dirty="0">
                <a:solidFill>
                  <a:schemeClr val="tx2"/>
                </a:solidFill>
              </a:rPr>
              <a:t>Ajouter d’autres parcours de formation liés aux fournisseurs à mesure qu’EDSC passe au </a:t>
            </a:r>
            <a:r>
              <a:rPr lang="fr-ca" sz="1200" b="0" i="0" u="none" baseline="0" dirty="0" err="1">
                <a:solidFill>
                  <a:schemeClr val="tx2"/>
                </a:solidFill>
              </a:rPr>
              <a:t>multinuage</a:t>
            </a:r>
            <a:r>
              <a:rPr lang="fr-ca" sz="1200" b="0" i="0" u="none" baseline="0" dirty="0">
                <a:solidFill>
                  <a:schemeClr val="tx2"/>
                </a:solidFill>
              </a:rPr>
              <a:t> (p. ex., IBM, Oracle, etc.)</a:t>
            </a:r>
            <a:br>
              <a:rPr lang="fr-ca" sz="1200" b="1" dirty="0">
                <a:solidFill>
                  <a:schemeClr val="tx2"/>
                </a:solidFill>
              </a:rPr>
            </a:br>
            <a:br>
              <a:rPr lang="fr-ca" sz="1200" b="1" dirty="0">
                <a:solidFill>
                  <a:schemeClr val="tx2"/>
                </a:solidFill>
              </a:rPr>
            </a:br>
            <a:endParaRPr lang="fr-ca" sz="1200" b="1" dirty="0">
              <a:solidFill>
                <a:schemeClr val="tx2"/>
              </a:solidFill>
            </a:endParaRPr>
          </a:p>
        </p:txBody>
      </p:sp>
      <p:pic>
        <p:nvPicPr>
          <p:cNvPr id="12" name="Picture 11"/>
          <p:cNvPicPr>
            <a:picLocks noChangeAspect="1"/>
          </p:cNvPicPr>
          <p:nvPr/>
        </p:nvPicPr>
        <p:blipFill>
          <a:blip r:embed="rId18"/>
          <a:stretch>
            <a:fillRect/>
          </a:stretch>
        </p:blipFill>
        <p:spPr>
          <a:xfrm>
            <a:off x="6639430" y="4560191"/>
            <a:ext cx="914400" cy="876300"/>
          </a:xfrm>
          <a:prstGeom prst="rect">
            <a:avLst/>
          </a:prstGeom>
        </p:spPr>
      </p:pic>
      <p:pic>
        <p:nvPicPr>
          <p:cNvPr id="14" name="Picture 13"/>
          <p:cNvPicPr>
            <a:picLocks noChangeAspect="1"/>
          </p:cNvPicPr>
          <p:nvPr/>
        </p:nvPicPr>
        <p:blipFill>
          <a:blip r:embed="rId19"/>
          <a:stretch>
            <a:fillRect/>
          </a:stretch>
        </p:blipFill>
        <p:spPr>
          <a:xfrm>
            <a:off x="6356229" y="5374601"/>
            <a:ext cx="933450" cy="723900"/>
          </a:xfrm>
          <a:prstGeom prst="rect">
            <a:avLst/>
          </a:prstGeom>
        </p:spPr>
      </p:pic>
      <p:grpSp>
        <p:nvGrpSpPr>
          <p:cNvPr id="20" name="Group 19"/>
          <p:cNvGrpSpPr/>
          <p:nvPr/>
        </p:nvGrpSpPr>
        <p:grpSpPr>
          <a:xfrm>
            <a:off x="225172" y="657225"/>
            <a:ext cx="8633078" cy="133349"/>
            <a:chOff x="3198250" y="6438957"/>
            <a:chExt cx="2005479" cy="326873"/>
          </a:xfrm>
        </p:grpSpPr>
        <p:sp>
          <p:nvSpPr>
            <p:cNvPr id="21" name="Rectangle 20"/>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22" name="Rectangle 21"/>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23" name="Rectangle 22"/>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24" name="Rectangle 23"/>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11" name="Rectangle 10"/>
          <p:cNvSpPr/>
          <p:nvPr/>
        </p:nvSpPr>
        <p:spPr>
          <a:xfrm>
            <a:off x="168862" y="186502"/>
            <a:ext cx="5135188" cy="523220"/>
          </a:xfrm>
          <a:prstGeom prst="rect">
            <a:avLst/>
          </a:prstGeom>
        </p:spPr>
        <p:txBody>
          <a:bodyPr wrap="none">
            <a:spAutoFit/>
          </a:bodyPr>
          <a:lstStyle/>
          <a:p>
            <a:pPr algn="l" defTabSz="623659" rtl="0"/>
            <a:r>
              <a:rPr lang="fr-ca" sz="2800" b="1" i="0" u="none" baseline="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Formation en infonuagique d’EDSC depuis 2018</a:t>
            </a:r>
            <a:endParaRPr lang="fr-ca" sz="2800" b="1" dirty="0">
              <a:solidFill>
                <a:schemeClr val="tx2"/>
              </a:solidFill>
              <a:cs typeface="Arial" panose="020B0604020202020204" pitchFamily="34" charset="0"/>
            </a:endParaRPr>
          </a:p>
        </p:txBody>
      </p:sp>
    </p:spTree>
    <p:extLst>
      <p:ext uri="{BB962C8B-B14F-4D97-AF65-F5344CB8AC3E}">
        <p14:creationId xmlns:p14="http://schemas.microsoft.com/office/powerpoint/2010/main" val="276222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vert="horz" lIns="91440" tIns="45720" rIns="91440" bIns="45720" rtlCol="0" anchor="ctr"/>
          <a:lstStyle/>
          <a:p>
            <a:pPr algn="r" rtl="0"/>
            <a:fld id="{ECE35456-0581-488D-B76E-D688A8F61073}" type="slidenum">
              <a:rPr sz="1000">
                <a:solidFill>
                  <a:schemeClr val="tx1"/>
                </a:solidFill>
              </a:rPr>
              <a:pPr/>
              <a:t>15</a:t>
            </a:fld>
            <a:endParaRPr lang="fr-ca" sz="1000" dirty="0">
              <a:solidFill>
                <a:schemeClr val="tx1"/>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936" y="6422693"/>
            <a:ext cx="1261603" cy="232441"/>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804310547"/>
              </p:ext>
            </p:extLst>
          </p:nvPr>
        </p:nvGraphicFramePr>
        <p:xfrm>
          <a:off x="170311" y="1025800"/>
          <a:ext cx="4277864" cy="3215640"/>
        </p:xfrm>
        <a:graphic>
          <a:graphicData uri="http://schemas.openxmlformats.org/drawingml/2006/table">
            <a:tbl>
              <a:tblPr firstRow="1" bandRow="1">
                <a:tableStyleId>{BDBED569-4797-4DF1-A0F4-6AAB3CD982D8}</a:tableStyleId>
              </a:tblPr>
              <a:tblGrid>
                <a:gridCol w="4277864">
                  <a:extLst>
                    <a:ext uri="{9D8B030D-6E8A-4147-A177-3AD203B41FA5}">
                      <a16:colId xmlns:a16="http://schemas.microsoft.com/office/drawing/2014/main" val="184105215"/>
                    </a:ext>
                  </a:extLst>
                </a:gridCol>
              </a:tblGrid>
              <a:tr h="218122">
                <a:tc>
                  <a:txBody>
                    <a:bodyPr/>
                    <a:lstStyle/>
                    <a:p>
                      <a:pPr algn="ctr" rtl="0"/>
                      <a:r>
                        <a:rPr lang="fr-ca" sz="1000" b="1" i="0" u="none" baseline="0" dirty="0"/>
                        <a:t>Cours de Microsoft (13 en tout)</a:t>
                      </a:r>
                      <a:endParaRPr lang="fr-ca" sz="1000" b="1" dirty="0"/>
                    </a:p>
                  </a:txBody>
                  <a:tcPr/>
                </a:tc>
                <a:extLst>
                  <a:ext uri="{0D108BD9-81ED-4DB2-BD59-A6C34878D82A}">
                    <a16:rowId xmlns:a16="http://schemas.microsoft.com/office/drawing/2014/main" val="2326501395"/>
                  </a:ext>
                </a:extLst>
              </a:tr>
              <a:tr h="218122">
                <a:tc>
                  <a:txBody>
                    <a:bodyPr/>
                    <a:lstStyle/>
                    <a:p>
                      <a:pPr algn="l" rtl="0"/>
                      <a:r>
                        <a:rPr lang="fr-ca" sz="900" b="0" i="0" u="none" baseline="0"/>
                        <a:t>MS Azure Fundamentals AZ-900</a:t>
                      </a:r>
                      <a:endParaRPr lang="fr-ca" sz="900" dirty="0"/>
                    </a:p>
                  </a:txBody>
                  <a:tcPr/>
                </a:tc>
                <a:extLst>
                  <a:ext uri="{0D108BD9-81ED-4DB2-BD59-A6C34878D82A}">
                    <a16:rowId xmlns:a16="http://schemas.microsoft.com/office/drawing/2014/main" val="2010005839"/>
                  </a:ext>
                </a:extLst>
              </a:tr>
              <a:tr h="218122">
                <a:tc>
                  <a:txBody>
                    <a:bodyPr/>
                    <a:lstStyle/>
                    <a:p>
                      <a:pPr algn="l" rtl="0"/>
                      <a:r>
                        <a:rPr lang="fr-ca" sz="900" b="0" i="0" u="none" baseline="0"/>
                        <a:t>MS AI Fundamentals AI-900</a:t>
                      </a:r>
                      <a:endParaRPr lang="fr-ca" sz="900" dirty="0"/>
                    </a:p>
                  </a:txBody>
                  <a:tcPr/>
                </a:tc>
                <a:extLst>
                  <a:ext uri="{0D108BD9-81ED-4DB2-BD59-A6C34878D82A}">
                    <a16:rowId xmlns:a16="http://schemas.microsoft.com/office/drawing/2014/main" val="355589812"/>
                  </a:ext>
                </a:extLst>
              </a:tr>
              <a:tr h="218122">
                <a:tc>
                  <a:txBody>
                    <a:bodyPr/>
                    <a:lstStyle/>
                    <a:p>
                      <a:pPr algn="l" rtl="0"/>
                      <a:r>
                        <a:rPr lang="fr-ca" sz="900" b="0" i="0" u="none" baseline="0"/>
                        <a:t>MS Azure Administrator AZ-104</a:t>
                      </a:r>
                      <a:endParaRPr lang="fr-ca" sz="900" dirty="0"/>
                    </a:p>
                  </a:txBody>
                  <a:tcPr/>
                </a:tc>
                <a:extLst>
                  <a:ext uri="{0D108BD9-81ED-4DB2-BD59-A6C34878D82A}">
                    <a16:rowId xmlns:a16="http://schemas.microsoft.com/office/drawing/2014/main" val="1680107760"/>
                  </a:ext>
                </a:extLst>
              </a:tr>
              <a:tr h="218122">
                <a:tc>
                  <a:txBody>
                    <a:bodyPr/>
                    <a:lstStyle/>
                    <a:p>
                      <a:pPr algn="l" rtl="0"/>
                      <a:r>
                        <a:rPr lang="fr-ca" sz="900" b="0" i="0" u="none" baseline="0"/>
                        <a:t>MS Azure Security Engineer AZ-500</a:t>
                      </a:r>
                      <a:endParaRPr lang="fr-ca" sz="900" dirty="0"/>
                    </a:p>
                  </a:txBody>
                  <a:tcPr/>
                </a:tc>
                <a:extLst>
                  <a:ext uri="{0D108BD9-81ED-4DB2-BD59-A6C34878D82A}">
                    <a16:rowId xmlns:a16="http://schemas.microsoft.com/office/drawing/2014/main" val="3368704328"/>
                  </a:ext>
                </a:extLst>
              </a:tr>
              <a:tr h="218122">
                <a:tc>
                  <a:txBody>
                    <a:bodyPr/>
                    <a:lstStyle/>
                    <a:p>
                      <a:pPr algn="l" rtl="0"/>
                      <a:r>
                        <a:rPr lang="fr-ca" sz="900" b="0" i="0" u="none" baseline="0" dirty="0"/>
                        <a:t>MS </a:t>
                      </a:r>
                      <a:r>
                        <a:rPr lang="fr-ca" sz="900" b="0" i="0" u="none" baseline="0" dirty="0" err="1"/>
                        <a:t>Certified</a:t>
                      </a:r>
                      <a:r>
                        <a:rPr lang="fr-ca" sz="900" b="0" i="0" u="none" baseline="0" dirty="0"/>
                        <a:t> Azure </a:t>
                      </a:r>
                      <a:r>
                        <a:rPr lang="fr-ca" sz="900" b="0" i="0" u="none" baseline="0" dirty="0" err="1"/>
                        <a:t>Developer</a:t>
                      </a:r>
                      <a:r>
                        <a:rPr lang="fr-ca" sz="900" b="0" i="0" u="none" baseline="0" dirty="0"/>
                        <a:t> AZ-204</a:t>
                      </a:r>
                      <a:r>
                        <a:rPr lang="fr-CA" sz="900" b="0" i="0" u="none" baseline="0" dirty="0"/>
                        <a:t>          </a:t>
                      </a:r>
                      <a:r>
                        <a:rPr lang="fr-ca" sz="900" b="0" i="0" u="none" baseline="0" dirty="0"/>
                        <a:t>                                        PRÉVU AU CALENDRIER  </a:t>
                      </a:r>
                      <a:endParaRPr lang="fr-ca" sz="900" dirty="0"/>
                    </a:p>
                  </a:txBody>
                  <a:tcPr/>
                </a:tc>
                <a:extLst>
                  <a:ext uri="{0D108BD9-81ED-4DB2-BD59-A6C34878D82A}">
                    <a16:rowId xmlns:a16="http://schemas.microsoft.com/office/drawing/2014/main" val="3899418953"/>
                  </a:ext>
                </a:extLst>
              </a:tr>
              <a:tr h="218122">
                <a:tc>
                  <a:txBody>
                    <a:bodyPr/>
                    <a:lstStyle/>
                    <a:p>
                      <a:pPr algn="l" rtl="0"/>
                      <a:r>
                        <a:rPr lang="fr-ca" sz="900" b="0" i="0" u="none" baseline="0" dirty="0"/>
                        <a:t>MS </a:t>
                      </a:r>
                      <a:r>
                        <a:rPr lang="fr-ca" sz="900" b="0" i="0" u="none" baseline="0" dirty="0" err="1"/>
                        <a:t>Certified</a:t>
                      </a:r>
                      <a:r>
                        <a:rPr lang="fr-ca" sz="900" b="0" i="0" u="none" baseline="0" dirty="0"/>
                        <a:t> DevOps </a:t>
                      </a:r>
                      <a:r>
                        <a:rPr lang="fr-ca" sz="900" b="0" i="0" u="none" baseline="0" dirty="0" err="1"/>
                        <a:t>Engineer</a:t>
                      </a:r>
                      <a:r>
                        <a:rPr lang="fr-ca" sz="900" b="0" i="0" u="none" baseline="0" dirty="0"/>
                        <a:t> AZ-400</a:t>
                      </a:r>
                      <a:endParaRPr lang="fr-ca" sz="900" dirty="0"/>
                    </a:p>
                  </a:txBody>
                  <a:tcPr/>
                </a:tc>
                <a:extLst>
                  <a:ext uri="{0D108BD9-81ED-4DB2-BD59-A6C34878D82A}">
                    <a16:rowId xmlns:a16="http://schemas.microsoft.com/office/drawing/2014/main" val="3915820554"/>
                  </a:ext>
                </a:extLst>
              </a:tr>
              <a:tr h="218122">
                <a:tc>
                  <a:txBody>
                    <a:bodyPr/>
                    <a:lstStyle/>
                    <a:p>
                      <a:pPr algn="l" rtl="0"/>
                      <a:r>
                        <a:rPr lang="fr-ca" sz="900" b="0" i="0" u="none" baseline="0" dirty="0"/>
                        <a:t>MS Cloud Solutions Architect AZ-303 &amp; AZ-304</a:t>
                      </a:r>
                      <a:endParaRPr lang="fr-ca" sz="900" dirty="0"/>
                    </a:p>
                  </a:txBody>
                  <a:tcPr/>
                </a:tc>
                <a:extLst>
                  <a:ext uri="{0D108BD9-81ED-4DB2-BD59-A6C34878D82A}">
                    <a16:rowId xmlns:a16="http://schemas.microsoft.com/office/drawing/2014/main" val="2380546210"/>
                  </a:ext>
                </a:extLst>
              </a:tr>
              <a:tr h="218122">
                <a:tc>
                  <a:txBody>
                    <a:bodyPr/>
                    <a:lstStyle/>
                    <a:p>
                      <a:pPr algn="l" rtl="0"/>
                      <a:r>
                        <a:rPr lang="fr-ca" sz="900" b="0" i="0" u="none" baseline="0" dirty="0"/>
                        <a:t>MS Azure </a:t>
                      </a:r>
                      <a:r>
                        <a:rPr lang="fr-ca" sz="900" b="0" i="0" u="none" baseline="0" dirty="0" err="1"/>
                        <a:t>Database</a:t>
                      </a:r>
                      <a:r>
                        <a:rPr lang="fr-ca" sz="900" b="0" i="0" u="none" baseline="0" dirty="0"/>
                        <a:t> </a:t>
                      </a:r>
                      <a:r>
                        <a:rPr lang="fr-ca" sz="900" b="0" i="0" u="none" baseline="0" dirty="0" err="1"/>
                        <a:t>Administrator</a:t>
                      </a:r>
                      <a:r>
                        <a:rPr lang="fr-ca" sz="900" b="0" i="0" u="none" baseline="0" dirty="0"/>
                        <a:t> DP-300                                          PRÉVU AU CALENDRIER </a:t>
                      </a:r>
                      <a:endParaRPr lang="fr-ca" sz="900" dirty="0"/>
                    </a:p>
                  </a:txBody>
                  <a:tcPr/>
                </a:tc>
                <a:extLst>
                  <a:ext uri="{0D108BD9-81ED-4DB2-BD59-A6C34878D82A}">
                    <a16:rowId xmlns:a16="http://schemas.microsoft.com/office/drawing/2014/main" val="3277140995"/>
                  </a:ext>
                </a:extLst>
              </a:tr>
              <a:tr h="218122">
                <a:tc>
                  <a:txBody>
                    <a:bodyPr/>
                    <a:lstStyle/>
                    <a:p>
                      <a:pPr algn="l" rtl="0"/>
                      <a:r>
                        <a:rPr lang="fr-ca" sz="900" b="0" i="0" u="none" baseline="0" dirty="0"/>
                        <a:t>MS </a:t>
                      </a:r>
                      <a:r>
                        <a:rPr lang="fr-ca" sz="900" b="0" i="0" u="none" baseline="0" dirty="0" err="1"/>
                        <a:t>Migrate</a:t>
                      </a:r>
                      <a:r>
                        <a:rPr lang="fr-ca" sz="900" b="0" i="0" u="none" baseline="0" dirty="0"/>
                        <a:t> SQL </a:t>
                      </a:r>
                      <a:r>
                        <a:rPr lang="fr-ca" sz="900" b="0" i="0" u="none" baseline="0" dirty="0" err="1"/>
                        <a:t>Workloads</a:t>
                      </a:r>
                      <a:r>
                        <a:rPr lang="fr-ca" sz="900" b="0" i="0" u="none" baseline="0" dirty="0"/>
                        <a:t> to Azure DP-050                                                            </a:t>
                      </a:r>
                      <a:endParaRPr lang="fr-ca" sz="900" dirty="0"/>
                    </a:p>
                  </a:txBody>
                  <a:tcPr/>
                </a:tc>
                <a:extLst>
                  <a:ext uri="{0D108BD9-81ED-4DB2-BD59-A6C34878D82A}">
                    <a16:rowId xmlns:a16="http://schemas.microsoft.com/office/drawing/2014/main" val="4007209920"/>
                  </a:ext>
                </a:extLst>
              </a:tr>
              <a:tr h="218122">
                <a:tc>
                  <a:txBody>
                    <a:bodyPr/>
                    <a:lstStyle/>
                    <a:p>
                      <a:pPr algn="l" rtl="0"/>
                      <a:r>
                        <a:rPr lang="fr-ca" sz="900" b="0" i="0" u="none" baseline="0" dirty="0"/>
                        <a:t>MS Endpoint Management, Intune, </a:t>
                      </a:r>
                      <a:r>
                        <a:rPr lang="fr-ca" sz="900" b="0" i="0" u="none" baseline="0" dirty="0" err="1"/>
                        <a:t>Autopilot</a:t>
                      </a:r>
                      <a:r>
                        <a:rPr lang="fr-ca" sz="900" b="0" i="0" u="none" baseline="0" dirty="0"/>
                        <a:t>                                   PRÉVU AU CALENDRIER </a:t>
                      </a:r>
                      <a:endParaRPr lang="fr-ca" sz="900" dirty="0"/>
                    </a:p>
                  </a:txBody>
                  <a:tcPr/>
                </a:tc>
                <a:extLst>
                  <a:ext uri="{0D108BD9-81ED-4DB2-BD59-A6C34878D82A}">
                    <a16:rowId xmlns:a16="http://schemas.microsoft.com/office/drawing/2014/main" val="2952338853"/>
                  </a:ext>
                </a:extLst>
              </a:tr>
              <a:tr h="218122">
                <a:tc>
                  <a:txBody>
                    <a:bodyPr/>
                    <a:lstStyle/>
                    <a:p>
                      <a:pPr algn="l" rtl="0"/>
                      <a:r>
                        <a:rPr lang="fr-ca" sz="900" b="0" i="0" u="none" baseline="0" dirty="0"/>
                        <a:t>MS Azure </a:t>
                      </a:r>
                      <a:r>
                        <a:rPr lang="fr-ca" sz="900" b="0" i="0" u="none" baseline="0" dirty="0" err="1"/>
                        <a:t>Continuous</a:t>
                      </a:r>
                      <a:r>
                        <a:rPr lang="fr-ca" sz="900" b="0" i="0" u="none" baseline="0" dirty="0"/>
                        <a:t> Delivery DevOps AZ-40511</a:t>
                      </a:r>
                      <a:endParaRPr lang="fr-ca" sz="900" dirty="0"/>
                    </a:p>
                  </a:txBody>
                  <a:tcPr/>
                </a:tc>
                <a:extLst>
                  <a:ext uri="{0D108BD9-81ED-4DB2-BD59-A6C34878D82A}">
                    <a16:rowId xmlns:a16="http://schemas.microsoft.com/office/drawing/2014/main" val="3827011331"/>
                  </a:ext>
                </a:extLst>
              </a:tr>
              <a:tr h="218122">
                <a:tc>
                  <a:txBody>
                    <a:bodyPr/>
                    <a:lstStyle/>
                    <a:p>
                      <a:pPr algn="l" rtl="0"/>
                      <a:r>
                        <a:rPr lang="fr-ca" sz="900" b="0" i="0" u="none" baseline="0" dirty="0"/>
                        <a:t>MS Azure Stack AZ-40522</a:t>
                      </a:r>
                      <a:endParaRPr lang="fr-ca" sz="900" dirty="0"/>
                    </a:p>
                  </a:txBody>
                  <a:tcPr/>
                </a:tc>
                <a:extLst>
                  <a:ext uri="{0D108BD9-81ED-4DB2-BD59-A6C34878D82A}">
                    <a16:rowId xmlns:a16="http://schemas.microsoft.com/office/drawing/2014/main" val="2564689026"/>
                  </a:ext>
                </a:extLst>
              </a:tr>
              <a:tr h="218122">
                <a:tc>
                  <a:txBody>
                    <a:bodyPr/>
                    <a:lstStyle/>
                    <a:p>
                      <a:pPr algn="l" rtl="0"/>
                      <a:r>
                        <a:rPr lang="fr-ca" sz="900" b="0" i="0" u="none" baseline="0" dirty="0"/>
                        <a:t>MS Azure </a:t>
                      </a:r>
                      <a:r>
                        <a:rPr lang="fr-ca" sz="900" b="0" i="0" u="none" baseline="0" dirty="0" err="1"/>
                        <a:t>Serverless</a:t>
                      </a:r>
                      <a:r>
                        <a:rPr lang="fr-ca" sz="900" b="0" i="0" u="none" baseline="0" dirty="0"/>
                        <a:t> Architecture AZ-40535</a:t>
                      </a:r>
                      <a:endParaRPr lang="fr-ca" sz="900" dirty="0"/>
                    </a:p>
                  </a:txBody>
                  <a:tcPr/>
                </a:tc>
                <a:extLst>
                  <a:ext uri="{0D108BD9-81ED-4DB2-BD59-A6C34878D82A}">
                    <a16:rowId xmlns:a16="http://schemas.microsoft.com/office/drawing/2014/main" val="242334193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2925006"/>
              </p:ext>
            </p:extLst>
          </p:nvPr>
        </p:nvGraphicFramePr>
        <p:xfrm>
          <a:off x="190500" y="4445000"/>
          <a:ext cx="4277864" cy="1158240"/>
        </p:xfrm>
        <a:graphic>
          <a:graphicData uri="http://schemas.openxmlformats.org/drawingml/2006/table">
            <a:tbl>
              <a:tblPr firstRow="1" bandRow="1">
                <a:tableStyleId>{BDBED569-4797-4DF1-A0F4-6AAB3CD982D8}</a:tableStyleId>
              </a:tblPr>
              <a:tblGrid>
                <a:gridCol w="4277864">
                  <a:extLst>
                    <a:ext uri="{9D8B030D-6E8A-4147-A177-3AD203B41FA5}">
                      <a16:colId xmlns:a16="http://schemas.microsoft.com/office/drawing/2014/main" val="3969268218"/>
                    </a:ext>
                  </a:extLst>
                </a:gridCol>
              </a:tblGrid>
              <a:tr h="218122">
                <a:tc>
                  <a:txBody>
                    <a:bodyPr/>
                    <a:lstStyle/>
                    <a:p>
                      <a:pPr algn="ctr" rtl="0"/>
                      <a:r>
                        <a:rPr lang="fr-ca" sz="1000" b="1" i="0" u="none" baseline="0"/>
                        <a:t>Cours sur Amazon Web Services (AWS) (quatre au total)</a:t>
                      </a:r>
                      <a:endParaRPr lang="fr-ca" sz="1000" b="1" dirty="0"/>
                    </a:p>
                  </a:txBody>
                  <a:tcPr/>
                </a:tc>
                <a:extLst>
                  <a:ext uri="{0D108BD9-81ED-4DB2-BD59-A6C34878D82A}">
                    <a16:rowId xmlns:a16="http://schemas.microsoft.com/office/drawing/2014/main" val="875016383"/>
                  </a:ext>
                </a:extLst>
              </a:tr>
              <a:tr h="218122">
                <a:tc>
                  <a:txBody>
                    <a:bodyPr/>
                    <a:lstStyle/>
                    <a:p>
                      <a:pPr algn="l" rtl="0"/>
                      <a:r>
                        <a:rPr lang="fr-ca" sz="900" b="0" i="0" u="none" baseline="0" dirty="0"/>
                        <a:t>AWS Cloud </a:t>
                      </a:r>
                      <a:r>
                        <a:rPr lang="fr-ca" sz="900" b="0" i="0" u="none" baseline="0" dirty="0" err="1"/>
                        <a:t>Practitioner</a:t>
                      </a:r>
                      <a:r>
                        <a:rPr lang="fr-ca" sz="900" b="0" i="0" u="none" baseline="0" dirty="0"/>
                        <a:t> Essential                                                          PRÉVU AU CALENDRIER </a:t>
                      </a:r>
                      <a:endParaRPr lang="fr-ca" sz="900" dirty="0"/>
                    </a:p>
                  </a:txBody>
                  <a:tcPr/>
                </a:tc>
                <a:extLst>
                  <a:ext uri="{0D108BD9-81ED-4DB2-BD59-A6C34878D82A}">
                    <a16:rowId xmlns:a16="http://schemas.microsoft.com/office/drawing/2014/main" val="2770099616"/>
                  </a:ext>
                </a:extLst>
              </a:tr>
              <a:tr h="218122">
                <a:tc>
                  <a:txBody>
                    <a:bodyPr/>
                    <a:lstStyle/>
                    <a:p>
                      <a:pPr algn="l" rtl="0"/>
                      <a:r>
                        <a:rPr lang="fr-ca" sz="900" b="0" i="0" u="none" baseline="0" dirty="0"/>
                        <a:t>AWS </a:t>
                      </a:r>
                      <a:r>
                        <a:rPr lang="fr-ca" sz="900" b="0" i="0" u="none" baseline="0" dirty="0" err="1"/>
                        <a:t>Certified</a:t>
                      </a:r>
                      <a:r>
                        <a:rPr lang="fr-ca" sz="900" b="0" i="0" u="none" baseline="0" dirty="0"/>
                        <a:t> </a:t>
                      </a:r>
                      <a:r>
                        <a:rPr lang="fr-ca" sz="900" b="0" i="0" u="none" baseline="0" dirty="0" err="1"/>
                        <a:t>SysOps</a:t>
                      </a:r>
                      <a:r>
                        <a:rPr lang="fr-ca" sz="900" b="0" i="0" u="none" baseline="0" dirty="0"/>
                        <a:t> </a:t>
                      </a:r>
                      <a:r>
                        <a:rPr lang="fr-ca" sz="900" b="0" i="0" u="none" baseline="0" dirty="0" err="1"/>
                        <a:t>Administrator</a:t>
                      </a:r>
                      <a:r>
                        <a:rPr lang="fr-ca" sz="900" b="0" i="0" u="none" baseline="0" dirty="0"/>
                        <a:t> – Associate                              PRÉVU AU CALENDRIER </a:t>
                      </a:r>
                      <a:endParaRPr lang="fr-ca" sz="900" dirty="0"/>
                    </a:p>
                  </a:txBody>
                  <a:tcPr/>
                </a:tc>
                <a:extLst>
                  <a:ext uri="{0D108BD9-81ED-4DB2-BD59-A6C34878D82A}">
                    <a16:rowId xmlns:a16="http://schemas.microsoft.com/office/drawing/2014/main" val="1645772964"/>
                  </a:ext>
                </a:extLst>
              </a:tr>
              <a:tr h="218122">
                <a:tc>
                  <a:txBody>
                    <a:bodyPr/>
                    <a:lstStyle/>
                    <a:p>
                      <a:pPr algn="l" rtl="0"/>
                      <a:r>
                        <a:rPr lang="fr-ca" sz="900" b="0" i="0" u="none" baseline="0" dirty="0"/>
                        <a:t>AWS </a:t>
                      </a:r>
                      <a:r>
                        <a:rPr lang="fr-ca" sz="900" b="0" i="0" u="none" baseline="0" dirty="0" err="1"/>
                        <a:t>Certified</a:t>
                      </a:r>
                      <a:r>
                        <a:rPr lang="fr-ca" sz="900" b="0" i="0" u="none" baseline="0" dirty="0"/>
                        <a:t> Security – Specialty                                                        PRÉVU AU CALENDRIER </a:t>
                      </a:r>
                      <a:endParaRPr lang="fr-ca" sz="900" dirty="0"/>
                    </a:p>
                  </a:txBody>
                  <a:tcPr/>
                </a:tc>
                <a:extLst>
                  <a:ext uri="{0D108BD9-81ED-4DB2-BD59-A6C34878D82A}">
                    <a16:rowId xmlns:a16="http://schemas.microsoft.com/office/drawing/2014/main" val="3808621028"/>
                  </a:ext>
                </a:extLst>
              </a:tr>
              <a:tr h="218122">
                <a:tc>
                  <a:txBody>
                    <a:bodyPr/>
                    <a:lstStyle/>
                    <a:p>
                      <a:pPr algn="l" rtl="0"/>
                      <a:r>
                        <a:rPr lang="fr-ca" sz="900" b="0" i="0" u="none" baseline="0" dirty="0"/>
                        <a:t>AWS </a:t>
                      </a:r>
                      <a:r>
                        <a:rPr lang="fr-ca" sz="900" b="0" i="0" u="none" baseline="0" dirty="0" err="1"/>
                        <a:t>Certified</a:t>
                      </a:r>
                      <a:r>
                        <a:rPr lang="fr-ca" sz="900" b="0" i="0" u="none" baseline="0" dirty="0"/>
                        <a:t> Solutions Architect                                                         PRÉVU AU CALENDRIER </a:t>
                      </a:r>
                      <a:endParaRPr lang="fr-ca" sz="900" dirty="0"/>
                    </a:p>
                  </a:txBody>
                  <a:tcPr/>
                </a:tc>
                <a:extLst>
                  <a:ext uri="{0D108BD9-81ED-4DB2-BD59-A6C34878D82A}">
                    <a16:rowId xmlns:a16="http://schemas.microsoft.com/office/drawing/2014/main" val="285986464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57925594"/>
              </p:ext>
            </p:extLst>
          </p:nvPr>
        </p:nvGraphicFramePr>
        <p:xfrm>
          <a:off x="4543425" y="1035050"/>
          <a:ext cx="4277864" cy="1615440"/>
        </p:xfrm>
        <a:graphic>
          <a:graphicData uri="http://schemas.openxmlformats.org/drawingml/2006/table">
            <a:tbl>
              <a:tblPr firstRow="1" bandRow="1">
                <a:tableStyleId>{BDBED569-4797-4DF1-A0F4-6AAB3CD982D8}</a:tableStyleId>
              </a:tblPr>
              <a:tblGrid>
                <a:gridCol w="4277864">
                  <a:extLst>
                    <a:ext uri="{9D8B030D-6E8A-4147-A177-3AD203B41FA5}">
                      <a16:colId xmlns:a16="http://schemas.microsoft.com/office/drawing/2014/main" val="1786062027"/>
                    </a:ext>
                  </a:extLst>
                </a:gridCol>
              </a:tblGrid>
              <a:tr h="218122">
                <a:tc>
                  <a:txBody>
                    <a:bodyPr/>
                    <a:lstStyle/>
                    <a:p>
                      <a:pPr algn="ctr" rtl="0"/>
                      <a:r>
                        <a:rPr lang="fr-ca" sz="1000" b="1" i="0" u="none" baseline="0"/>
                        <a:t>Cours du Cloud Credential Council (CCC) (six en tout)</a:t>
                      </a:r>
                      <a:endParaRPr lang="fr-ca" sz="1000" b="1" dirty="0"/>
                    </a:p>
                  </a:txBody>
                  <a:tcPr/>
                </a:tc>
                <a:extLst>
                  <a:ext uri="{0D108BD9-81ED-4DB2-BD59-A6C34878D82A}">
                    <a16:rowId xmlns:a16="http://schemas.microsoft.com/office/drawing/2014/main" val="1892217296"/>
                  </a:ext>
                </a:extLst>
              </a:tr>
              <a:tr h="218122">
                <a:tc>
                  <a:txBody>
                    <a:bodyPr/>
                    <a:lstStyle/>
                    <a:p>
                      <a:pPr algn="l" rtl="0"/>
                      <a:r>
                        <a:rPr lang="fr-ca" sz="900" b="0" i="0" u="none" baseline="0" dirty="0"/>
                        <a:t>Cloud </a:t>
                      </a:r>
                      <a:r>
                        <a:rPr lang="fr-ca" sz="900" b="0" i="0" u="none" baseline="0" dirty="0" err="1"/>
                        <a:t>Technology</a:t>
                      </a:r>
                      <a:r>
                        <a:rPr lang="fr-ca" sz="900" b="0" i="0" u="none" baseline="0" dirty="0"/>
                        <a:t> Associate (CTA)                                                        PRÉVU AU CALENDRIER </a:t>
                      </a:r>
                      <a:endParaRPr lang="fr-ca" sz="900" dirty="0"/>
                    </a:p>
                  </a:txBody>
                  <a:tcPr/>
                </a:tc>
                <a:extLst>
                  <a:ext uri="{0D108BD9-81ED-4DB2-BD59-A6C34878D82A}">
                    <a16:rowId xmlns:a16="http://schemas.microsoft.com/office/drawing/2014/main" val="1521091954"/>
                  </a:ext>
                </a:extLst>
              </a:tr>
              <a:tr h="218122">
                <a:tc>
                  <a:txBody>
                    <a:bodyPr/>
                    <a:lstStyle/>
                    <a:p>
                      <a:pPr algn="l" rtl="0"/>
                      <a:r>
                        <a:rPr lang="fr-ca" sz="900" b="0" i="0" u="none" baseline="0"/>
                        <a:t>Professional Cloud Service Manager (PCSM)</a:t>
                      </a:r>
                      <a:endParaRPr lang="fr-ca" sz="900" dirty="0"/>
                    </a:p>
                  </a:txBody>
                  <a:tcPr/>
                </a:tc>
                <a:extLst>
                  <a:ext uri="{0D108BD9-81ED-4DB2-BD59-A6C34878D82A}">
                    <a16:rowId xmlns:a16="http://schemas.microsoft.com/office/drawing/2014/main" val="1708203397"/>
                  </a:ext>
                </a:extLst>
              </a:tr>
              <a:tr h="218122">
                <a:tc>
                  <a:txBody>
                    <a:bodyPr/>
                    <a:lstStyle/>
                    <a:p>
                      <a:pPr algn="l" rtl="0"/>
                      <a:r>
                        <a:rPr lang="fr-ca" sz="900" b="0" i="0" u="none" baseline="0"/>
                        <a:t>Professional Solution Architect (PSA)</a:t>
                      </a:r>
                      <a:endParaRPr lang="fr-ca" sz="900" dirty="0"/>
                    </a:p>
                  </a:txBody>
                  <a:tcPr/>
                </a:tc>
                <a:extLst>
                  <a:ext uri="{0D108BD9-81ED-4DB2-BD59-A6C34878D82A}">
                    <a16:rowId xmlns:a16="http://schemas.microsoft.com/office/drawing/2014/main" val="3675331636"/>
                  </a:ext>
                </a:extLst>
              </a:tr>
              <a:tr h="218122">
                <a:tc>
                  <a:txBody>
                    <a:bodyPr/>
                    <a:lstStyle/>
                    <a:p>
                      <a:pPr algn="l" rtl="0"/>
                      <a:r>
                        <a:rPr lang="fr-ca" sz="900" b="0" i="0" u="none" baseline="0"/>
                        <a:t>Professional Cloud Administrator (PCA)</a:t>
                      </a:r>
                      <a:endParaRPr lang="fr-ca" sz="900" dirty="0"/>
                    </a:p>
                  </a:txBody>
                  <a:tcPr/>
                </a:tc>
                <a:extLst>
                  <a:ext uri="{0D108BD9-81ED-4DB2-BD59-A6C34878D82A}">
                    <a16:rowId xmlns:a16="http://schemas.microsoft.com/office/drawing/2014/main" val="4082301294"/>
                  </a:ext>
                </a:extLst>
              </a:tr>
              <a:tr h="218122">
                <a:tc>
                  <a:txBody>
                    <a:bodyPr/>
                    <a:lstStyle/>
                    <a:p>
                      <a:pPr algn="l" rtl="0"/>
                      <a:r>
                        <a:rPr lang="fr-ca" sz="900" b="0" i="0" u="none" baseline="0" dirty="0"/>
                        <a:t>Big Data </a:t>
                      </a:r>
                      <a:r>
                        <a:rPr lang="fr-ca" sz="900" b="0" i="0" u="none" baseline="0" dirty="0" err="1"/>
                        <a:t>Foundational</a:t>
                      </a:r>
                      <a:r>
                        <a:rPr lang="fr-ca" sz="900" b="0" i="0" u="none" baseline="0" dirty="0"/>
                        <a:t>/Analytics                                                           PRÉVU AU CALENDRIER  </a:t>
                      </a:r>
                      <a:endParaRPr lang="fr-ca" sz="900" dirty="0"/>
                    </a:p>
                  </a:txBody>
                  <a:tcPr/>
                </a:tc>
                <a:extLst>
                  <a:ext uri="{0D108BD9-81ED-4DB2-BD59-A6C34878D82A}">
                    <a16:rowId xmlns:a16="http://schemas.microsoft.com/office/drawing/2014/main" val="2584397770"/>
                  </a:ext>
                </a:extLst>
              </a:tr>
              <a:tr h="218122">
                <a:tc>
                  <a:txBody>
                    <a:bodyPr/>
                    <a:lstStyle/>
                    <a:p>
                      <a:pPr algn="l" rtl="0"/>
                      <a:r>
                        <a:rPr lang="fr-ca" sz="900" b="0" i="0" u="none" baseline="0" dirty="0"/>
                        <a:t>Internet of </a:t>
                      </a:r>
                      <a:r>
                        <a:rPr lang="fr-ca" sz="900" b="0" i="0" u="none" baseline="0" dirty="0" err="1"/>
                        <a:t>Things</a:t>
                      </a:r>
                      <a:r>
                        <a:rPr lang="fr-ca" sz="900" b="0" i="0" u="none" baseline="0" dirty="0"/>
                        <a:t> (IoT) </a:t>
                      </a:r>
                      <a:r>
                        <a:rPr lang="fr-ca" sz="900" b="0" i="0" u="none" baseline="0" dirty="0" err="1"/>
                        <a:t>Foundations</a:t>
                      </a:r>
                      <a:r>
                        <a:rPr lang="fr-ca" sz="900" b="0" i="0" u="none" baseline="0" dirty="0"/>
                        <a:t> Certification                             PRÉVU AU CALENDRIER </a:t>
                      </a:r>
                      <a:endParaRPr lang="fr-ca" sz="900" dirty="0"/>
                    </a:p>
                  </a:txBody>
                  <a:tcPr/>
                </a:tc>
                <a:extLst>
                  <a:ext uri="{0D108BD9-81ED-4DB2-BD59-A6C34878D82A}">
                    <a16:rowId xmlns:a16="http://schemas.microsoft.com/office/drawing/2014/main" val="4138722727"/>
                  </a:ext>
                </a:extLst>
              </a:tr>
            </a:tbl>
          </a:graphicData>
        </a:graphic>
      </p:graphicFrame>
      <p:graphicFrame>
        <p:nvGraphicFramePr>
          <p:cNvPr id="14" name="Table 13"/>
          <p:cNvGraphicFramePr>
            <a:graphicFrameLocks noGrp="1"/>
          </p:cNvGraphicFramePr>
          <p:nvPr/>
        </p:nvGraphicFramePr>
        <p:xfrm>
          <a:off x="4543425" y="2844800"/>
          <a:ext cx="4277864" cy="701040"/>
        </p:xfrm>
        <a:graphic>
          <a:graphicData uri="http://schemas.openxmlformats.org/drawingml/2006/table">
            <a:tbl>
              <a:tblPr firstRow="1" bandRow="1">
                <a:tableStyleId>{BDBED569-4797-4DF1-A0F4-6AAB3CD982D8}</a:tableStyleId>
              </a:tblPr>
              <a:tblGrid>
                <a:gridCol w="4277864">
                  <a:extLst>
                    <a:ext uri="{9D8B030D-6E8A-4147-A177-3AD203B41FA5}">
                      <a16:colId xmlns:a16="http://schemas.microsoft.com/office/drawing/2014/main" val="1319582855"/>
                    </a:ext>
                  </a:extLst>
                </a:gridCol>
              </a:tblGrid>
              <a:tr h="218122">
                <a:tc>
                  <a:txBody>
                    <a:bodyPr/>
                    <a:lstStyle/>
                    <a:p>
                      <a:pPr algn="ctr" rtl="0"/>
                      <a:r>
                        <a:rPr lang="fr-ca" sz="1000" b="1" i="0" u="none" baseline="0" dirty="0"/>
                        <a:t>Apprentissage en ligne (deux)</a:t>
                      </a:r>
                      <a:endParaRPr lang="fr-ca" sz="1000" b="1" dirty="0"/>
                    </a:p>
                  </a:txBody>
                  <a:tcPr/>
                </a:tc>
                <a:extLst>
                  <a:ext uri="{0D108BD9-81ED-4DB2-BD59-A6C34878D82A}">
                    <a16:rowId xmlns:a16="http://schemas.microsoft.com/office/drawing/2014/main" val="99548069"/>
                  </a:ext>
                </a:extLst>
              </a:tr>
              <a:tr h="218122">
                <a:tc>
                  <a:txBody>
                    <a:bodyPr/>
                    <a:lstStyle/>
                    <a:p>
                      <a:pPr algn="l" rtl="0"/>
                      <a:r>
                        <a:rPr lang="fr-ca" sz="900" b="0" i="0" u="none" baseline="0"/>
                        <a:t>CloudAcademy.com                                                                                        LICENSES REÇUES</a:t>
                      </a:r>
                      <a:endParaRPr lang="fr-ca" sz="900" dirty="0"/>
                    </a:p>
                  </a:txBody>
                  <a:tcPr/>
                </a:tc>
                <a:extLst>
                  <a:ext uri="{0D108BD9-81ED-4DB2-BD59-A6C34878D82A}">
                    <a16:rowId xmlns:a16="http://schemas.microsoft.com/office/drawing/2014/main" val="2728952304"/>
                  </a:ext>
                </a:extLst>
              </a:tr>
              <a:tr h="218122">
                <a:tc>
                  <a:txBody>
                    <a:bodyPr/>
                    <a:lstStyle/>
                    <a:p>
                      <a:pPr algn="l" rtl="0"/>
                      <a:r>
                        <a:rPr lang="fr-ca" sz="900" b="0" i="0" u="none" baseline="0" dirty="0"/>
                        <a:t>Introduction à l’infonuagique de l’EFPC (I621)                                   DISPONIBLE EN LIGNE</a:t>
                      </a:r>
                      <a:endParaRPr lang="fr-ca" sz="900" dirty="0"/>
                    </a:p>
                  </a:txBody>
                  <a:tcPr/>
                </a:tc>
                <a:extLst>
                  <a:ext uri="{0D108BD9-81ED-4DB2-BD59-A6C34878D82A}">
                    <a16:rowId xmlns:a16="http://schemas.microsoft.com/office/drawing/2014/main" val="214942118"/>
                  </a:ext>
                </a:extLst>
              </a:tr>
            </a:tbl>
          </a:graphicData>
        </a:graphic>
      </p:graphicFrame>
      <p:sp>
        <p:nvSpPr>
          <p:cNvPr id="15" name="TextBox 14"/>
          <p:cNvSpPr txBox="1"/>
          <p:nvPr/>
        </p:nvSpPr>
        <p:spPr>
          <a:xfrm>
            <a:off x="5000625" y="3771900"/>
            <a:ext cx="3724275" cy="1477328"/>
          </a:xfrm>
          <a:prstGeom prst="rect">
            <a:avLst/>
          </a:prstGeom>
          <a:noFill/>
        </p:spPr>
        <p:txBody>
          <a:bodyPr wrap="square" rtlCol="0">
            <a:spAutoFit/>
          </a:bodyPr>
          <a:lstStyle/>
          <a:p>
            <a:pPr algn="l" rtl="0"/>
            <a:r>
              <a:rPr lang="fr-ca" b="1" i="0" u="none" baseline="0">
                <a:solidFill>
                  <a:schemeClr val="tx2"/>
                </a:solidFill>
              </a:rPr>
              <a:t>Résumé :</a:t>
            </a:r>
          </a:p>
          <a:p>
            <a:pPr marL="285750" indent="-285750" algn="l" rtl="0">
              <a:buFont typeface="Arial" panose="020B0604020202020204" pitchFamily="34" charset="0"/>
              <a:buChar char="•"/>
            </a:pPr>
            <a:r>
              <a:rPr lang="fr-ca" b="0" i="0" u="none" baseline="0">
                <a:solidFill>
                  <a:schemeClr val="tx2"/>
                </a:solidFill>
              </a:rPr>
              <a:t>23 cours/ateliers </a:t>
            </a:r>
          </a:p>
          <a:p>
            <a:pPr marL="285750" indent="-285750" algn="l" rtl="0">
              <a:buFont typeface="Arial" panose="020B0604020202020204" pitchFamily="34" charset="0"/>
              <a:buChar char="•"/>
            </a:pPr>
            <a:r>
              <a:rPr lang="fr-ca" b="0" i="0" u="none" baseline="0">
                <a:solidFill>
                  <a:schemeClr val="tx2"/>
                </a:solidFill>
              </a:rPr>
              <a:t>Deux cours d’apprentissage en ligne </a:t>
            </a:r>
          </a:p>
          <a:p>
            <a:pPr marL="285750" indent="-285750" algn="l" rtl="0">
              <a:buFont typeface="Arial" panose="020B0604020202020204" pitchFamily="34" charset="0"/>
              <a:buChar char="•"/>
            </a:pPr>
            <a:r>
              <a:rPr lang="fr-ca" b="0" i="0" u="none" baseline="0">
                <a:solidFill>
                  <a:schemeClr val="tx2"/>
                </a:solidFill>
              </a:rPr>
              <a:t>Plus de 300 participants ont manifesté de l’intérêt pour la formation en infonuagique</a:t>
            </a:r>
          </a:p>
        </p:txBody>
      </p:sp>
      <p:grpSp>
        <p:nvGrpSpPr>
          <p:cNvPr id="11" name="Group 10"/>
          <p:cNvGrpSpPr/>
          <p:nvPr/>
        </p:nvGrpSpPr>
        <p:grpSpPr>
          <a:xfrm>
            <a:off x="225172" y="571500"/>
            <a:ext cx="8633078" cy="133349"/>
            <a:chOff x="3198250" y="6438957"/>
            <a:chExt cx="2005479" cy="326873"/>
          </a:xfrm>
        </p:grpSpPr>
        <p:sp>
          <p:nvSpPr>
            <p:cNvPr id="12" name="Rectangle 11"/>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6" name="Rectangle 15"/>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7" name="Rectangle 16"/>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8" name="Rectangle 17"/>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3" name="TextBox 2"/>
          <p:cNvSpPr txBox="1"/>
          <p:nvPr/>
        </p:nvSpPr>
        <p:spPr>
          <a:xfrm>
            <a:off x="84150" y="82706"/>
            <a:ext cx="8728049" cy="477054"/>
          </a:xfrm>
          <a:prstGeom prst="rect">
            <a:avLst/>
          </a:prstGeom>
          <a:noFill/>
        </p:spPr>
        <p:txBody>
          <a:bodyPr wrap="square" rtlCol="0">
            <a:spAutoFit/>
          </a:bodyPr>
          <a:lstStyle/>
          <a:p>
            <a:pPr algn="l" rtl="0"/>
            <a:r>
              <a:rPr lang="fr-ca" sz="2500" b="1" i="0" u="none" baseline="0" dirty="0">
                <a:solidFill>
                  <a:schemeClr val="tx2"/>
                </a:solidFill>
              </a:rPr>
              <a:t>Résumé de la formation en infonuagique demandée 2020-2021 </a:t>
            </a:r>
            <a:endParaRPr lang="fr-ca" sz="2500" b="1" dirty="0">
              <a:solidFill>
                <a:schemeClr val="tx2"/>
              </a:solidFill>
            </a:endParaRPr>
          </a:p>
        </p:txBody>
      </p:sp>
    </p:spTree>
    <p:extLst>
      <p:ext uri="{BB962C8B-B14F-4D97-AF65-F5344CB8AC3E}">
        <p14:creationId xmlns:p14="http://schemas.microsoft.com/office/powerpoint/2010/main" val="8327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600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998163"/>
            <a:ext cx="8238624" cy="5764587"/>
          </a:xfrm>
        </p:spPr>
        <p:txBody>
          <a:bodyPr>
            <a:normAutofit/>
          </a:bodyPr>
          <a:lstStyle/>
          <a:p>
            <a:pPr algn="l" rtl="0"/>
            <a:r>
              <a:rPr lang="fr-ca" sz="2069" b="1" i="0" u="none" baseline="0" dirty="0">
                <a:solidFill>
                  <a:schemeClr val="tx2"/>
                </a:solidFill>
              </a:rPr>
              <a:t>Mobilisation de </a:t>
            </a:r>
            <a:r>
              <a:rPr lang="fr-ca" sz="2069" b="1" i="0" u="none" baseline="0" dirty="0" err="1">
                <a:solidFill>
                  <a:schemeClr val="tx2"/>
                </a:solidFill>
              </a:rPr>
              <a:t>DevCop</a:t>
            </a:r>
            <a:endParaRPr lang="fr-ca" sz="2069" b="1" i="0" u="none" baseline="0" dirty="0">
              <a:solidFill>
                <a:schemeClr val="tx2"/>
              </a:solidFill>
            </a:endParaRPr>
          </a:p>
          <a:p>
            <a:pPr lvl="2" algn="l" rtl="0"/>
            <a:r>
              <a:rPr lang="fr-ca" sz="1531" b="0" i="0" u="none" baseline="0" dirty="0">
                <a:solidFill>
                  <a:schemeClr val="tx2"/>
                </a:solidFill>
              </a:rPr>
              <a:t>Assurez-vous que nos messages vous parviennent; le CEI assistera régulièrement aux rencontres du volet </a:t>
            </a:r>
            <a:r>
              <a:rPr lang="fr-ca" sz="1531" b="0" i="0" u="none" baseline="0" dirty="0" err="1">
                <a:solidFill>
                  <a:schemeClr val="tx2"/>
                </a:solidFill>
              </a:rPr>
              <a:t>DevCop</a:t>
            </a:r>
            <a:br>
              <a:rPr lang="fr-ca" sz="1263" b="1" dirty="0">
                <a:solidFill>
                  <a:schemeClr val="tx2"/>
                </a:solidFill>
              </a:rPr>
            </a:br>
            <a:endParaRPr lang="fr-ca" sz="1263" b="1" dirty="0">
              <a:solidFill>
                <a:schemeClr val="tx2"/>
              </a:solidFill>
            </a:endParaRPr>
          </a:p>
          <a:p>
            <a:pPr algn="l" rtl="0"/>
            <a:r>
              <a:rPr lang="fr-ca" sz="1800" b="1" i="0" u="none" baseline="0" dirty="0">
                <a:solidFill>
                  <a:schemeClr val="tx2"/>
                </a:solidFill>
              </a:rPr>
              <a:t>Stratégie d’adoption de l’infonuagique et vision de la formation à EDSC</a:t>
            </a:r>
          </a:p>
          <a:p>
            <a:pPr lvl="2" algn="l" rtl="0"/>
            <a:r>
              <a:rPr lang="fr-ca" sz="1531" b="0" i="0" u="none" baseline="0" dirty="0">
                <a:solidFill>
                  <a:schemeClr val="tx2"/>
                </a:solidFill>
              </a:rPr>
              <a:t>Maturité et Excellence : perfectionner nos employés, nos processus et nos technologies</a:t>
            </a:r>
            <a:br>
              <a:rPr lang="fr-ca" sz="1531" dirty="0">
                <a:solidFill>
                  <a:schemeClr val="tx2"/>
                </a:solidFill>
              </a:rPr>
            </a:br>
            <a:endParaRPr lang="fr-ca" sz="1531" dirty="0">
              <a:solidFill>
                <a:schemeClr val="tx2"/>
              </a:solidFill>
            </a:endParaRPr>
          </a:p>
          <a:p>
            <a:pPr algn="l" rtl="0"/>
            <a:r>
              <a:rPr lang="fr-ca" sz="1800" b="1" i="0" u="none" baseline="0" dirty="0">
                <a:solidFill>
                  <a:schemeClr val="tx2"/>
                </a:solidFill>
              </a:rPr>
              <a:t>Situation actuelle – le point sur l’infonuagique </a:t>
            </a:r>
            <a:endParaRPr lang="fr-ca" sz="1800" b="1" dirty="0">
              <a:solidFill>
                <a:schemeClr val="tx2"/>
              </a:solidFill>
            </a:endParaRPr>
          </a:p>
          <a:p>
            <a:pPr lvl="1" algn="l" rtl="0"/>
            <a:r>
              <a:rPr lang="fr-ca" sz="1531" b="0" i="0" u="none" baseline="0" dirty="0">
                <a:solidFill>
                  <a:schemeClr val="tx2"/>
                </a:solidFill>
              </a:rPr>
              <a:t>MS Azure, AWS, réception, formation </a:t>
            </a:r>
            <a:br>
              <a:rPr lang="fr-ca" sz="1799" dirty="0">
                <a:solidFill>
                  <a:schemeClr val="tx2"/>
                </a:solidFill>
              </a:rPr>
            </a:br>
            <a:endParaRPr lang="fr-ca" sz="1799" dirty="0">
              <a:solidFill>
                <a:schemeClr val="tx2"/>
              </a:solidFill>
            </a:endParaRPr>
          </a:p>
          <a:p>
            <a:pPr algn="l" rtl="0"/>
            <a:r>
              <a:rPr lang="fr-ca" sz="1800" b="1" i="0" u="none" baseline="0" dirty="0">
                <a:solidFill>
                  <a:schemeClr val="tx2"/>
                </a:solidFill>
              </a:rPr>
              <a:t>Formation en infonuagique</a:t>
            </a:r>
            <a:endParaRPr lang="fr-ca" sz="1800" b="1" dirty="0">
              <a:solidFill>
                <a:schemeClr val="tx2"/>
              </a:solidFill>
            </a:endParaRPr>
          </a:p>
          <a:p>
            <a:pPr lvl="2" algn="l" rtl="0"/>
            <a:r>
              <a:rPr lang="fr-ca" sz="1531" b="0" i="0" u="none" baseline="0" dirty="0">
                <a:solidFill>
                  <a:schemeClr val="tx2"/>
                </a:solidFill>
              </a:rPr>
              <a:t>Objectifs</a:t>
            </a:r>
          </a:p>
          <a:p>
            <a:pPr lvl="2" algn="l" rtl="0"/>
            <a:r>
              <a:rPr lang="fr-ca" sz="1531" b="0" i="0" u="none" baseline="0" dirty="0">
                <a:solidFill>
                  <a:schemeClr val="tx2"/>
                </a:solidFill>
              </a:rPr>
              <a:t>Formation et certification en infonuagique axées sur les rôles</a:t>
            </a:r>
          </a:p>
          <a:p>
            <a:pPr lvl="2" algn="l" rtl="0"/>
            <a:r>
              <a:rPr lang="fr-ca" sz="1531" b="0" i="0" u="none" baseline="0" dirty="0">
                <a:solidFill>
                  <a:schemeClr val="tx2"/>
                </a:solidFill>
              </a:rPr>
              <a:t>Résumé de la formation en infonuagique pour 2020-2021</a:t>
            </a:r>
          </a:p>
          <a:p>
            <a:pPr lvl="2" algn="l" rtl="0"/>
            <a:r>
              <a:rPr lang="fr-ca" sz="1531" b="0" i="0" u="none" baseline="0" dirty="0">
                <a:solidFill>
                  <a:schemeClr val="tx2"/>
                </a:solidFill>
              </a:rPr>
              <a:t>Liste d’attente pour la formation et formation gratuite</a:t>
            </a:r>
          </a:p>
          <a:p>
            <a:pPr lvl="2" algn="l" rtl="0"/>
            <a:r>
              <a:rPr lang="fr-ca" sz="1531" b="0" i="0" u="none" baseline="0" dirty="0">
                <a:solidFill>
                  <a:schemeClr val="tx2"/>
                </a:solidFill>
              </a:rPr>
              <a:t>Plan pluriannuel de formation d’EDSC pour 2021 et au-delà</a:t>
            </a:r>
            <a:br>
              <a:rPr lang="fr-ca" sz="1400" dirty="0">
                <a:solidFill>
                  <a:schemeClr val="tx2"/>
                </a:solidFill>
              </a:rPr>
            </a:br>
            <a:endParaRPr lang="fr-ca" sz="1531" dirty="0">
              <a:solidFill>
                <a:schemeClr val="tx2"/>
              </a:solidFill>
            </a:endParaRPr>
          </a:p>
          <a:p>
            <a:pPr algn="l" rtl="0"/>
            <a:r>
              <a:rPr lang="fr-ca" sz="1800" b="1" i="0" u="none" baseline="0" dirty="0">
                <a:solidFill>
                  <a:schemeClr val="tx2"/>
                </a:solidFill>
              </a:rPr>
              <a:t>Questions, commentaires et ressources pour en savoir davantage</a:t>
            </a:r>
          </a:p>
          <a:p>
            <a:pPr lvl="1" algn="l" rtl="0"/>
            <a:r>
              <a:rPr lang="fr-ca" sz="1531" b="0" i="0" u="none" baseline="0" dirty="0">
                <a:solidFill>
                  <a:schemeClr val="tx2"/>
                </a:solidFill>
              </a:rPr>
              <a:t>Lien vers les ressources et le site SP du CEI</a:t>
            </a:r>
          </a:p>
          <a:p>
            <a:endParaRPr lang="fr-ca" dirty="0"/>
          </a:p>
        </p:txBody>
      </p:sp>
      <p:sp>
        <p:nvSpPr>
          <p:cNvPr id="4" name="Slide Number Placeholder 3"/>
          <p:cNvSpPr>
            <a:spLocks noGrp="1"/>
          </p:cNvSpPr>
          <p:nvPr>
            <p:ph type="sldNum" sz="quarter" idx="12"/>
          </p:nvPr>
        </p:nvSpPr>
        <p:spPr/>
        <p:txBody>
          <a:bodyPr/>
          <a:lstStyle/>
          <a:p>
            <a:pPr algn="r" rtl="0"/>
            <a:fld id="{ECE35456-0581-488D-B76E-D688A8F61073}" type="slidenum">
              <a:rPr/>
              <a:t>2</a:t>
            </a:fld>
            <a:endParaRPr lang="fr-ca" dirty="0"/>
          </a:p>
        </p:txBody>
      </p:sp>
      <p:grpSp>
        <p:nvGrpSpPr>
          <p:cNvPr id="6" name="Group 5"/>
          <p:cNvGrpSpPr/>
          <p:nvPr/>
        </p:nvGrpSpPr>
        <p:grpSpPr>
          <a:xfrm>
            <a:off x="301372" y="733425"/>
            <a:ext cx="8633078" cy="133349"/>
            <a:chOff x="3198250" y="6438957"/>
            <a:chExt cx="2005479" cy="326873"/>
          </a:xfrm>
        </p:grpSpPr>
        <p:sp>
          <p:nvSpPr>
            <p:cNvPr id="7" name="Rectangle 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8" name="Rectangle 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9" name="Rectangle 8"/>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0" name="Rectangle 9"/>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2" name="TextBox 1"/>
          <p:cNvSpPr txBox="1"/>
          <p:nvPr/>
        </p:nvSpPr>
        <p:spPr>
          <a:xfrm>
            <a:off x="352425" y="238125"/>
            <a:ext cx="3000375" cy="523220"/>
          </a:xfrm>
          <a:prstGeom prst="rect">
            <a:avLst/>
          </a:prstGeom>
          <a:noFill/>
        </p:spPr>
        <p:txBody>
          <a:bodyPr wrap="square" rtlCol="0">
            <a:spAutoFit/>
          </a:bodyPr>
          <a:lstStyle/>
          <a:p>
            <a:pPr algn="l" rtl="0"/>
            <a:r>
              <a:rPr lang="fr-ca" sz="2800" b="1" i="0" u="none" baseline="0">
                <a:solidFill>
                  <a:schemeClr val="tx2"/>
                </a:solidFill>
              </a:rPr>
              <a:t>Aperçu</a:t>
            </a:r>
            <a:endParaRPr lang="fr-ca" sz="2800" b="1" dirty="0">
              <a:solidFill>
                <a:schemeClr val="tx2"/>
              </a:solidFill>
            </a:endParaRPr>
          </a:p>
        </p:txBody>
      </p:sp>
    </p:spTree>
    <p:extLst>
      <p:ext uri="{BB962C8B-B14F-4D97-AF65-F5344CB8AC3E}">
        <p14:creationId xmlns:p14="http://schemas.microsoft.com/office/powerpoint/2010/main" val="146740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6097764" y="1692653"/>
            <a:ext cx="16301" cy="852334"/>
          </a:xfrm>
          <a:prstGeom prst="line">
            <a:avLst/>
          </a:prstGeom>
          <a:ln w="317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16" name="TextBox 33">
            <a:extLst>
              <a:ext uri="{FF2B5EF4-FFF2-40B4-BE49-F238E27FC236}">
                <a16:creationId xmlns:a16="http://schemas.microsoft.com/office/drawing/2014/main" id="{41AEA923-C2D7-4A5B-AC6E-1A66EAEB3E5F}"/>
              </a:ext>
            </a:extLst>
          </p:cNvPr>
          <p:cNvSpPr txBox="1"/>
          <p:nvPr/>
        </p:nvSpPr>
        <p:spPr>
          <a:xfrm rot="16200000">
            <a:off x="4672673" y="2676827"/>
            <a:ext cx="600164" cy="1764531"/>
          </a:xfrm>
          <a:prstGeom prst="accentCallout1">
            <a:avLst>
              <a:gd name="adj1" fmla="val 26501"/>
              <a:gd name="adj2" fmla="val -3411"/>
              <a:gd name="adj3" fmla="val 55173"/>
              <a:gd name="adj4" fmla="val -76276"/>
            </a:avLst>
          </a:prstGeom>
          <a:noFill/>
          <a:ln w="28575">
            <a:solidFill>
              <a:schemeClr val="tx1"/>
            </a:solidFill>
          </a:ln>
        </p:spPr>
        <p:txBody>
          <a:bodyPr vert="vert" wrap="square" lIns="34290" tIns="34290" rIns="34290" bIns="34290" rtlCol="0" anchor="b">
            <a:spAutoFit/>
          </a:bodyPr>
          <a:lstStyle>
            <a:defPPr>
              <a:defRPr lang="fr-ca"/>
            </a:defPPr>
            <a:lvl1pPr marL="114300" indent="-114300">
              <a:spcBef>
                <a:spcPts val="264"/>
              </a:spcBef>
              <a:buFont typeface="Arial" panose="020B0604020202020204" pitchFamily="34" charset="0"/>
              <a:buChar char="•"/>
              <a:defRPr sz="1100" i="1">
                <a:gradFill>
                  <a:gsLst>
                    <a:gs pos="2917">
                      <a:schemeClr val="tx1"/>
                    </a:gs>
                    <a:gs pos="31000">
                      <a:schemeClr val="tx1"/>
                    </a:gs>
                  </a:gsLst>
                  <a:lin ang="5400000" scaled="0"/>
                </a:gradFill>
              </a:defRPr>
            </a:lvl1pPr>
          </a:lstStyle>
          <a:p>
            <a:pPr marL="0" indent="0" algn="l" defTabSz="699557" rtl="0">
              <a:spcBef>
                <a:spcPts val="180"/>
              </a:spcBef>
              <a:buNone/>
              <a:defRPr/>
            </a:pPr>
            <a:r>
              <a:rPr lang="fr-ca" sz="1050" b="1" i="0" u="none" kern="0" baseline="0" dirty="0">
                <a:solidFill>
                  <a:schemeClr val="tx1"/>
                </a:solidFill>
                <a:latin typeface="+mj-lt"/>
                <a:cs typeface="Segoe UI Semilight" panose="020B0402040204020203" pitchFamily="34" charset="0"/>
              </a:rPr>
              <a:t>Production – Non classifié </a:t>
            </a:r>
            <a:r>
              <a:rPr lang="fr-ca" sz="800" b="0" i="0" u="none" kern="0" baseline="0" dirty="0">
                <a:solidFill>
                  <a:schemeClr val="tx1"/>
                </a:solidFill>
                <a:latin typeface="+mj-lt"/>
                <a:cs typeface="Segoe UI Semilight" panose="020B0402040204020203" pitchFamily="34" charset="0"/>
              </a:rPr>
              <a:t>Explorer l’IMT, Mon dossier Service Canada, petites et moyennes applications Web, projet pilote Office365</a:t>
            </a:r>
            <a:endParaRPr lang="fr-ca" sz="1050" i="0" kern="0" dirty="0">
              <a:solidFill>
                <a:schemeClr val="tx1"/>
              </a:solidFill>
              <a:latin typeface="Segoe UI Semilight" panose="020B0402040204020203" pitchFamily="34" charset="0"/>
              <a:cs typeface="Segoe UI Semilight" panose="020B0402040204020203" pitchFamily="34" charset="0"/>
            </a:endParaRPr>
          </a:p>
        </p:txBody>
      </p:sp>
      <p:grpSp>
        <p:nvGrpSpPr>
          <p:cNvPr id="3" name="Group 1">
            <a:extLst>
              <a:ext uri="{FF2B5EF4-FFF2-40B4-BE49-F238E27FC236}">
                <a16:creationId xmlns:a16="http://schemas.microsoft.com/office/drawing/2014/main" id="{D7C4AA3A-07B0-41E7-928B-93FFD5AD155F}"/>
              </a:ext>
            </a:extLst>
          </p:cNvPr>
          <p:cNvGrpSpPr/>
          <p:nvPr/>
        </p:nvGrpSpPr>
        <p:grpSpPr>
          <a:xfrm>
            <a:off x="2838449" y="815201"/>
            <a:ext cx="6028701" cy="5663180"/>
            <a:chOff x="1378180" y="-1644381"/>
            <a:chExt cx="10075987" cy="8184880"/>
          </a:xfrm>
        </p:grpSpPr>
        <p:grpSp>
          <p:nvGrpSpPr>
            <p:cNvPr id="100" name="Group 3">
              <a:extLst>
                <a:ext uri="{FF2B5EF4-FFF2-40B4-BE49-F238E27FC236}">
                  <a16:creationId xmlns:a16="http://schemas.microsoft.com/office/drawing/2014/main" id="{887ED7D9-4B64-4225-9A87-C37EE147F3B6}"/>
                </a:ext>
              </a:extLst>
            </p:cNvPr>
            <p:cNvGrpSpPr/>
            <p:nvPr/>
          </p:nvGrpSpPr>
          <p:grpSpPr>
            <a:xfrm>
              <a:off x="1378180" y="1286989"/>
              <a:ext cx="10075987" cy="5253510"/>
              <a:chOff x="1378180" y="1286989"/>
              <a:chExt cx="10075987" cy="5253510"/>
            </a:xfrm>
          </p:grpSpPr>
          <p:cxnSp>
            <p:nvCxnSpPr>
              <p:cNvPr id="65" name="Straight Connector 16">
                <a:extLst>
                  <a:ext uri="{FF2B5EF4-FFF2-40B4-BE49-F238E27FC236}">
                    <a16:creationId xmlns:a16="http://schemas.microsoft.com/office/drawing/2014/main" id="{2D594538-A845-4515-AE18-7B6A61240282}"/>
                  </a:ext>
                </a:extLst>
              </p:cNvPr>
              <p:cNvCxnSpPr>
                <a:cxnSpLocks/>
              </p:cNvCxnSpPr>
              <p:nvPr/>
            </p:nvCxnSpPr>
            <p:spPr>
              <a:xfrm>
                <a:off x="1378180" y="1286989"/>
                <a:ext cx="0" cy="5253510"/>
              </a:xfrm>
              <a:prstGeom prst="line">
                <a:avLst/>
              </a:prstGeom>
              <a:noFill/>
              <a:ln w="19050" cap="rnd" cmpd="sng" algn="ctr">
                <a:solidFill>
                  <a:schemeClr val="tx1"/>
                </a:solidFill>
                <a:prstDash val="solid"/>
                <a:headEnd type="arrow" w="med" len="sm"/>
                <a:tailEnd type="none"/>
              </a:ln>
              <a:effectLst/>
            </p:spPr>
          </p:cxnSp>
          <p:cxnSp>
            <p:nvCxnSpPr>
              <p:cNvPr id="66" name="Straight Connector 17">
                <a:extLst>
                  <a:ext uri="{FF2B5EF4-FFF2-40B4-BE49-F238E27FC236}">
                    <a16:creationId xmlns:a16="http://schemas.microsoft.com/office/drawing/2014/main" id="{41447996-4F4B-4307-ADA6-A9BAA738FD93}"/>
                  </a:ext>
                </a:extLst>
              </p:cNvPr>
              <p:cNvCxnSpPr>
                <a:cxnSpLocks/>
              </p:cNvCxnSpPr>
              <p:nvPr/>
            </p:nvCxnSpPr>
            <p:spPr>
              <a:xfrm>
                <a:off x="3947666" y="6456724"/>
                <a:ext cx="0" cy="83775"/>
              </a:xfrm>
              <a:prstGeom prst="line">
                <a:avLst/>
              </a:prstGeom>
              <a:noFill/>
              <a:ln w="19050" cap="rnd" cmpd="sng" algn="ctr">
                <a:solidFill>
                  <a:schemeClr val="tx1"/>
                </a:solidFill>
                <a:prstDash val="solid"/>
                <a:headEnd type="none"/>
                <a:tailEnd type="none"/>
              </a:ln>
              <a:effectLst/>
            </p:spPr>
          </p:cxnSp>
          <p:cxnSp>
            <p:nvCxnSpPr>
              <p:cNvPr id="67" name="Straight Connector 18">
                <a:extLst>
                  <a:ext uri="{FF2B5EF4-FFF2-40B4-BE49-F238E27FC236}">
                    <a16:creationId xmlns:a16="http://schemas.microsoft.com/office/drawing/2014/main" id="{8BF3A6BD-E7BB-4D02-AAAF-736F2B4D7D05}"/>
                  </a:ext>
                </a:extLst>
              </p:cNvPr>
              <p:cNvCxnSpPr>
                <a:cxnSpLocks/>
              </p:cNvCxnSpPr>
              <p:nvPr/>
            </p:nvCxnSpPr>
            <p:spPr>
              <a:xfrm>
                <a:off x="6471431" y="6456724"/>
                <a:ext cx="0" cy="83775"/>
              </a:xfrm>
              <a:prstGeom prst="line">
                <a:avLst/>
              </a:prstGeom>
              <a:noFill/>
              <a:ln w="19050" cap="rnd" cmpd="sng" algn="ctr">
                <a:solidFill>
                  <a:schemeClr val="tx1"/>
                </a:solidFill>
                <a:prstDash val="solid"/>
                <a:headEnd type="none"/>
                <a:tailEnd type="none"/>
              </a:ln>
              <a:effectLst/>
            </p:spPr>
          </p:cxnSp>
          <p:cxnSp>
            <p:nvCxnSpPr>
              <p:cNvPr id="68" name="Straight Connector 19">
                <a:extLst>
                  <a:ext uri="{FF2B5EF4-FFF2-40B4-BE49-F238E27FC236}">
                    <a16:creationId xmlns:a16="http://schemas.microsoft.com/office/drawing/2014/main" id="{BB475DF0-0374-4809-9E69-D6F2D919EBAF}"/>
                  </a:ext>
                </a:extLst>
              </p:cNvPr>
              <p:cNvCxnSpPr>
                <a:cxnSpLocks/>
              </p:cNvCxnSpPr>
              <p:nvPr/>
            </p:nvCxnSpPr>
            <p:spPr>
              <a:xfrm>
                <a:off x="8982452" y="6456724"/>
                <a:ext cx="0" cy="83775"/>
              </a:xfrm>
              <a:prstGeom prst="line">
                <a:avLst/>
              </a:prstGeom>
              <a:noFill/>
              <a:ln w="19050" cap="rnd" cmpd="sng" algn="ctr">
                <a:solidFill>
                  <a:schemeClr val="tx1"/>
                </a:solidFill>
                <a:prstDash val="solid"/>
                <a:headEnd type="none"/>
                <a:tailEnd type="none"/>
              </a:ln>
              <a:effectLst/>
            </p:spPr>
          </p:cxnSp>
          <p:cxnSp>
            <p:nvCxnSpPr>
              <p:cNvPr id="72" name="Straight Connector 20">
                <a:extLst>
                  <a:ext uri="{FF2B5EF4-FFF2-40B4-BE49-F238E27FC236}">
                    <a16:creationId xmlns:a16="http://schemas.microsoft.com/office/drawing/2014/main" id="{661989BE-44CE-413D-BE9C-E52B7DDF99B1}"/>
                  </a:ext>
                </a:extLst>
              </p:cNvPr>
              <p:cNvCxnSpPr/>
              <p:nvPr/>
            </p:nvCxnSpPr>
            <p:spPr>
              <a:xfrm>
                <a:off x="2051031" y="6488031"/>
                <a:ext cx="0" cy="52468"/>
              </a:xfrm>
              <a:prstGeom prst="line">
                <a:avLst/>
              </a:prstGeom>
              <a:noFill/>
              <a:ln w="19050" cap="rnd" cmpd="sng" algn="ctr">
                <a:solidFill>
                  <a:schemeClr val="tx1"/>
                </a:solidFill>
                <a:prstDash val="solid"/>
                <a:headEnd type="none"/>
                <a:tailEnd type="none"/>
              </a:ln>
              <a:effectLst/>
            </p:spPr>
          </p:cxnSp>
          <p:cxnSp>
            <p:nvCxnSpPr>
              <p:cNvPr id="73" name="Straight Connector 21">
                <a:extLst>
                  <a:ext uri="{FF2B5EF4-FFF2-40B4-BE49-F238E27FC236}">
                    <a16:creationId xmlns:a16="http://schemas.microsoft.com/office/drawing/2014/main" id="{D0185367-F1A3-44B3-B226-AEEAAAB7BA74}"/>
                  </a:ext>
                </a:extLst>
              </p:cNvPr>
              <p:cNvCxnSpPr/>
              <p:nvPr/>
            </p:nvCxnSpPr>
            <p:spPr>
              <a:xfrm>
                <a:off x="4590036" y="6488031"/>
                <a:ext cx="0" cy="52468"/>
              </a:xfrm>
              <a:prstGeom prst="line">
                <a:avLst/>
              </a:prstGeom>
              <a:noFill/>
              <a:ln w="19050" cap="rnd" cmpd="sng" algn="ctr">
                <a:solidFill>
                  <a:schemeClr val="tx1"/>
                </a:solidFill>
                <a:prstDash val="solid"/>
                <a:headEnd type="none"/>
                <a:tailEnd type="none"/>
              </a:ln>
              <a:effectLst/>
            </p:spPr>
          </p:cxnSp>
          <p:cxnSp>
            <p:nvCxnSpPr>
              <p:cNvPr id="74" name="Straight Connector 22">
                <a:extLst>
                  <a:ext uri="{FF2B5EF4-FFF2-40B4-BE49-F238E27FC236}">
                    <a16:creationId xmlns:a16="http://schemas.microsoft.com/office/drawing/2014/main" id="{0384244F-84E1-4C75-9357-953B9C4D3537}"/>
                  </a:ext>
                </a:extLst>
              </p:cNvPr>
              <p:cNvCxnSpPr/>
              <p:nvPr/>
            </p:nvCxnSpPr>
            <p:spPr>
              <a:xfrm>
                <a:off x="7099186" y="6488031"/>
                <a:ext cx="0" cy="52468"/>
              </a:xfrm>
              <a:prstGeom prst="line">
                <a:avLst/>
              </a:prstGeom>
              <a:noFill/>
              <a:ln w="19050" cap="rnd" cmpd="sng" algn="ctr">
                <a:solidFill>
                  <a:schemeClr val="tx1"/>
                </a:solidFill>
                <a:prstDash val="solid"/>
                <a:headEnd type="none"/>
                <a:tailEnd type="none"/>
              </a:ln>
              <a:effectLst/>
            </p:spPr>
          </p:cxnSp>
          <p:cxnSp>
            <p:nvCxnSpPr>
              <p:cNvPr id="75" name="Straight Connector 23">
                <a:extLst>
                  <a:ext uri="{FF2B5EF4-FFF2-40B4-BE49-F238E27FC236}">
                    <a16:creationId xmlns:a16="http://schemas.microsoft.com/office/drawing/2014/main" id="{BF6398C2-AC41-4422-8925-0E216C07A55E}"/>
                  </a:ext>
                </a:extLst>
              </p:cNvPr>
              <p:cNvCxnSpPr/>
              <p:nvPr/>
            </p:nvCxnSpPr>
            <p:spPr>
              <a:xfrm>
                <a:off x="9659551" y="6488031"/>
                <a:ext cx="0" cy="52468"/>
              </a:xfrm>
              <a:prstGeom prst="line">
                <a:avLst/>
              </a:prstGeom>
              <a:noFill/>
              <a:ln w="19050" cap="rnd" cmpd="sng" algn="ctr">
                <a:solidFill>
                  <a:schemeClr val="tx1"/>
                </a:solidFill>
                <a:prstDash val="solid"/>
                <a:headEnd type="none"/>
                <a:tailEnd type="none"/>
              </a:ln>
              <a:effectLst/>
            </p:spPr>
          </p:cxnSp>
          <p:cxnSp>
            <p:nvCxnSpPr>
              <p:cNvPr id="76" name="Straight Connector 24">
                <a:extLst>
                  <a:ext uri="{FF2B5EF4-FFF2-40B4-BE49-F238E27FC236}">
                    <a16:creationId xmlns:a16="http://schemas.microsoft.com/office/drawing/2014/main" id="{516A6EBB-5FC4-45B3-B7C2-191B6C119648}"/>
                  </a:ext>
                </a:extLst>
              </p:cNvPr>
              <p:cNvCxnSpPr/>
              <p:nvPr/>
            </p:nvCxnSpPr>
            <p:spPr>
              <a:xfrm>
                <a:off x="3320534" y="6488031"/>
                <a:ext cx="0" cy="52468"/>
              </a:xfrm>
              <a:prstGeom prst="line">
                <a:avLst/>
              </a:prstGeom>
              <a:noFill/>
              <a:ln w="19050" cap="rnd" cmpd="sng" algn="ctr">
                <a:solidFill>
                  <a:schemeClr val="tx1"/>
                </a:solidFill>
                <a:prstDash val="solid"/>
                <a:headEnd type="none"/>
                <a:tailEnd type="none"/>
              </a:ln>
              <a:effectLst/>
            </p:spPr>
          </p:cxnSp>
          <p:cxnSp>
            <p:nvCxnSpPr>
              <p:cNvPr id="77" name="Straight Connector 25">
                <a:extLst>
                  <a:ext uri="{FF2B5EF4-FFF2-40B4-BE49-F238E27FC236}">
                    <a16:creationId xmlns:a16="http://schemas.microsoft.com/office/drawing/2014/main" id="{0D4E79F7-56A0-4487-AC00-AA7C5FE87B68}"/>
                  </a:ext>
                </a:extLst>
              </p:cNvPr>
              <p:cNvCxnSpPr/>
              <p:nvPr/>
            </p:nvCxnSpPr>
            <p:spPr>
              <a:xfrm>
                <a:off x="5859539" y="6488031"/>
                <a:ext cx="0" cy="52468"/>
              </a:xfrm>
              <a:prstGeom prst="line">
                <a:avLst/>
              </a:prstGeom>
              <a:noFill/>
              <a:ln w="19050" cap="rnd" cmpd="sng" algn="ctr">
                <a:solidFill>
                  <a:schemeClr val="tx1"/>
                </a:solidFill>
                <a:prstDash val="solid"/>
                <a:headEnd type="none"/>
                <a:tailEnd type="none"/>
              </a:ln>
              <a:effectLst/>
            </p:spPr>
          </p:cxnSp>
          <p:cxnSp>
            <p:nvCxnSpPr>
              <p:cNvPr id="78" name="Straight Connector 26">
                <a:extLst>
                  <a:ext uri="{FF2B5EF4-FFF2-40B4-BE49-F238E27FC236}">
                    <a16:creationId xmlns:a16="http://schemas.microsoft.com/office/drawing/2014/main" id="{CD05AE0F-8EB5-4FB7-AD14-E1950D706E93}"/>
                  </a:ext>
                </a:extLst>
              </p:cNvPr>
              <p:cNvCxnSpPr/>
              <p:nvPr/>
            </p:nvCxnSpPr>
            <p:spPr>
              <a:xfrm>
                <a:off x="8354696" y="6488031"/>
                <a:ext cx="0" cy="52468"/>
              </a:xfrm>
              <a:prstGeom prst="line">
                <a:avLst/>
              </a:prstGeom>
              <a:noFill/>
              <a:ln w="19050" cap="rnd" cmpd="sng" algn="ctr">
                <a:solidFill>
                  <a:schemeClr val="tx1"/>
                </a:solidFill>
                <a:prstDash val="solid"/>
                <a:headEnd type="none"/>
                <a:tailEnd type="none"/>
              </a:ln>
              <a:effectLst/>
            </p:spPr>
          </p:cxnSp>
          <p:cxnSp>
            <p:nvCxnSpPr>
              <p:cNvPr id="79" name="Straight Connector 27">
                <a:extLst>
                  <a:ext uri="{FF2B5EF4-FFF2-40B4-BE49-F238E27FC236}">
                    <a16:creationId xmlns:a16="http://schemas.microsoft.com/office/drawing/2014/main" id="{9A93098B-B25B-464B-B33C-8C1077DF138A}"/>
                  </a:ext>
                </a:extLst>
              </p:cNvPr>
              <p:cNvCxnSpPr/>
              <p:nvPr/>
            </p:nvCxnSpPr>
            <p:spPr>
              <a:xfrm>
                <a:off x="10937550" y="6488031"/>
                <a:ext cx="0" cy="52468"/>
              </a:xfrm>
              <a:prstGeom prst="line">
                <a:avLst/>
              </a:prstGeom>
              <a:noFill/>
              <a:ln w="19050" cap="rnd" cmpd="sng" algn="ctr">
                <a:solidFill>
                  <a:schemeClr val="tx1"/>
                </a:solidFill>
                <a:prstDash val="solid"/>
                <a:headEnd type="none"/>
                <a:tailEnd type="none"/>
              </a:ln>
              <a:effectLst/>
            </p:spPr>
          </p:cxnSp>
          <p:cxnSp>
            <p:nvCxnSpPr>
              <p:cNvPr id="80" name="Straight Connector 28">
                <a:extLst>
                  <a:ext uri="{FF2B5EF4-FFF2-40B4-BE49-F238E27FC236}">
                    <a16:creationId xmlns:a16="http://schemas.microsoft.com/office/drawing/2014/main" id="{856C7C66-26FC-436F-8BD2-D3889B6B0104}"/>
                  </a:ext>
                </a:extLst>
              </p:cNvPr>
              <p:cNvCxnSpPr/>
              <p:nvPr/>
            </p:nvCxnSpPr>
            <p:spPr>
              <a:xfrm>
                <a:off x="2685782" y="6488031"/>
                <a:ext cx="0" cy="52468"/>
              </a:xfrm>
              <a:prstGeom prst="line">
                <a:avLst/>
              </a:prstGeom>
              <a:noFill/>
              <a:ln w="19050" cap="rnd" cmpd="sng" algn="ctr">
                <a:solidFill>
                  <a:schemeClr val="tx1"/>
                </a:solidFill>
                <a:prstDash val="solid"/>
                <a:headEnd type="none"/>
                <a:tailEnd type="none"/>
              </a:ln>
              <a:effectLst/>
            </p:spPr>
          </p:cxnSp>
          <p:cxnSp>
            <p:nvCxnSpPr>
              <p:cNvPr id="81" name="Straight Connector 29">
                <a:extLst>
                  <a:ext uri="{FF2B5EF4-FFF2-40B4-BE49-F238E27FC236}">
                    <a16:creationId xmlns:a16="http://schemas.microsoft.com/office/drawing/2014/main" id="{24D1B761-900A-4340-A1C6-6821B5265CE5}"/>
                  </a:ext>
                </a:extLst>
              </p:cNvPr>
              <p:cNvCxnSpPr/>
              <p:nvPr/>
            </p:nvCxnSpPr>
            <p:spPr>
              <a:xfrm>
                <a:off x="5224788" y="6488031"/>
                <a:ext cx="0" cy="52468"/>
              </a:xfrm>
              <a:prstGeom prst="line">
                <a:avLst/>
              </a:prstGeom>
              <a:noFill/>
              <a:ln w="19050" cap="rnd" cmpd="sng" algn="ctr">
                <a:solidFill>
                  <a:schemeClr val="tx1"/>
                </a:solidFill>
                <a:prstDash val="solid"/>
                <a:headEnd type="none"/>
                <a:tailEnd type="none"/>
              </a:ln>
              <a:effectLst/>
            </p:spPr>
          </p:cxnSp>
          <p:cxnSp>
            <p:nvCxnSpPr>
              <p:cNvPr id="82" name="Straight Connector 30">
                <a:extLst>
                  <a:ext uri="{FF2B5EF4-FFF2-40B4-BE49-F238E27FC236}">
                    <a16:creationId xmlns:a16="http://schemas.microsoft.com/office/drawing/2014/main" id="{E2FA3F0F-C1D1-43B7-84F3-3F2F61AB5E17}"/>
                  </a:ext>
                </a:extLst>
              </p:cNvPr>
              <p:cNvCxnSpPr/>
              <p:nvPr/>
            </p:nvCxnSpPr>
            <p:spPr>
              <a:xfrm>
                <a:off x="7726941" y="6488031"/>
                <a:ext cx="0" cy="52468"/>
              </a:xfrm>
              <a:prstGeom prst="line">
                <a:avLst/>
              </a:prstGeom>
              <a:noFill/>
              <a:ln w="19050" cap="rnd" cmpd="sng" algn="ctr">
                <a:solidFill>
                  <a:schemeClr val="tx1"/>
                </a:solidFill>
                <a:prstDash val="solid"/>
                <a:headEnd type="none"/>
                <a:tailEnd type="none"/>
              </a:ln>
              <a:effectLst/>
            </p:spPr>
          </p:cxnSp>
          <p:cxnSp>
            <p:nvCxnSpPr>
              <p:cNvPr id="83" name="Straight Connector 31">
                <a:extLst>
                  <a:ext uri="{FF2B5EF4-FFF2-40B4-BE49-F238E27FC236}">
                    <a16:creationId xmlns:a16="http://schemas.microsoft.com/office/drawing/2014/main" id="{A4F023DA-1028-43A2-B047-CC2D4DF0C644}"/>
                  </a:ext>
                </a:extLst>
              </p:cNvPr>
              <p:cNvCxnSpPr/>
              <p:nvPr/>
            </p:nvCxnSpPr>
            <p:spPr>
              <a:xfrm>
                <a:off x="10298550" y="6488031"/>
                <a:ext cx="0" cy="52468"/>
              </a:xfrm>
              <a:prstGeom prst="line">
                <a:avLst/>
              </a:prstGeom>
              <a:noFill/>
              <a:ln w="19050" cap="rnd" cmpd="sng" algn="ctr">
                <a:solidFill>
                  <a:schemeClr val="tx1"/>
                </a:solidFill>
                <a:prstDash val="solid"/>
                <a:headEnd type="none"/>
                <a:tailEnd type="none"/>
              </a:ln>
              <a:effectLst/>
            </p:spPr>
          </p:cxnSp>
          <p:cxnSp>
            <p:nvCxnSpPr>
              <p:cNvPr id="70" name="Straight Connector 32">
                <a:extLst>
                  <a:ext uri="{FF2B5EF4-FFF2-40B4-BE49-F238E27FC236}">
                    <a16:creationId xmlns:a16="http://schemas.microsoft.com/office/drawing/2014/main" id="{02009018-0D03-461B-BB6B-DB097B2E7F19}"/>
                  </a:ext>
                </a:extLst>
              </p:cNvPr>
              <p:cNvCxnSpPr>
                <a:cxnSpLocks/>
              </p:cNvCxnSpPr>
              <p:nvPr/>
            </p:nvCxnSpPr>
            <p:spPr>
              <a:xfrm flipH="1">
                <a:off x="1385607" y="6540499"/>
                <a:ext cx="10068560" cy="0"/>
              </a:xfrm>
              <a:prstGeom prst="line">
                <a:avLst/>
              </a:prstGeom>
              <a:noFill/>
              <a:ln w="19050" cap="rnd" cmpd="sng" algn="ctr">
                <a:solidFill>
                  <a:schemeClr val="tx1"/>
                </a:solidFill>
                <a:prstDash val="solid"/>
                <a:headEnd type="none"/>
                <a:tailEnd type="none"/>
              </a:ln>
              <a:effectLst/>
            </p:spPr>
          </p:cxnSp>
        </p:grpSp>
        <p:sp>
          <p:nvSpPr>
            <p:cNvPr id="49" name="Freeform: Shape 48">
              <a:extLst>
                <a:ext uri="{FF2B5EF4-FFF2-40B4-BE49-F238E27FC236}">
                  <a16:creationId xmlns:a16="http://schemas.microsoft.com/office/drawing/2014/main" id="{D2BE4720-2380-44B4-AC7E-70E3C95CF578}"/>
                </a:ext>
              </a:extLst>
            </p:cNvPr>
            <p:cNvSpPr/>
            <p:nvPr/>
          </p:nvSpPr>
          <p:spPr bwMode="auto">
            <a:xfrm>
              <a:off x="9008661" y="-1644381"/>
              <a:ext cx="2418422" cy="8095821"/>
            </a:xfrm>
            <a:custGeom>
              <a:avLst/>
              <a:gdLst>
                <a:gd name="connsiteX0" fmla="*/ 1712565 w 1712565"/>
                <a:gd name="connsiteY0" fmla="*/ 0 h 4459786"/>
                <a:gd name="connsiteX1" fmla="*/ 1712565 w 1712565"/>
                <a:gd name="connsiteY1" fmla="*/ 4459786 h 4459786"/>
                <a:gd name="connsiteX2" fmla="*/ 0 w 1712565"/>
                <a:gd name="connsiteY2" fmla="*/ 4459786 h 4459786"/>
                <a:gd name="connsiteX3" fmla="*/ 0 w 1712565"/>
                <a:gd name="connsiteY3" fmla="*/ 1673663 h 4459786"/>
                <a:gd name="connsiteX4" fmla="*/ 301043 w 1712565"/>
                <a:gd name="connsiteY4" fmla="*/ 1453757 h 4459786"/>
                <a:gd name="connsiteX5" fmla="*/ 1517931 w 1712565"/>
                <a:gd name="connsiteY5" fmla="*/ 263343 h 4459786"/>
                <a:gd name="connsiteX6" fmla="*/ 1712565 w 1712565"/>
                <a:gd name="connsiteY6" fmla="*/ 0 h 445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565" h="4459786">
                  <a:moveTo>
                    <a:pt x="1712565" y="0"/>
                  </a:moveTo>
                  <a:lnTo>
                    <a:pt x="1712565" y="4459786"/>
                  </a:lnTo>
                  <a:lnTo>
                    <a:pt x="0" y="4459786"/>
                  </a:lnTo>
                  <a:lnTo>
                    <a:pt x="0" y="1673663"/>
                  </a:lnTo>
                  <a:lnTo>
                    <a:pt x="301043" y="1453757"/>
                  </a:lnTo>
                  <a:cubicBezTo>
                    <a:pt x="760619" y="1098174"/>
                    <a:pt x="1169955" y="699578"/>
                    <a:pt x="1517931" y="263343"/>
                  </a:cubicBezTo>
                  <a:lnTo>
                    <a:pt x="1712565" y="0"/>
                  </a:lnTo>
                  <a:close/>
                </a:path>
              </a:pathLst>
            </a:custGeom>
            <a:solidFill>
              <a:srgbClr val="002060"/>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rtl="0" fontAlgn="base">
                <a:lnSpc>
                  <a:spcPct val="90000"/>
                </a:lnSpc>
                <a:spcBef>
                  <a:spcPct val="0"/>
                </a:spcBef>
                <a:spcAft>
                  <a:spcPct val="0"/>
                </a:spcAft>
                <a:defRPr/>
              </a:pPr>
              <a:endParaRPr lang="fr-ca" sz="3000" kern="0" err="1">
                <a:solidFill>
                  <a:srgbClr val="283A97"/>
                </a:solidFill>
                <a:latin typeface="+mj-lt"/>
                <a:cs typeface="Segoe UI" pitchFamily="34" charset="0"/>
              </a:endParaRPr>
            </a:p>
          </p:txBody>
        </p:sp>
        <p:sp>
          <p:nvSpPr>
            <p:cNvPr id="51" name="Freeform: Shape 50">
              <a:extLst>
                <a:ext uri="{FF2B5EF4-FFF2-40B4-BE49-F238E27FC236}">
                  <a16:creationId xmlns:a16="http://schemas.microsoft.com/office/drawing/2014/main" id="{A35BABB4-0363-44F0-8927-D3C1A68619CC}"/>
                </a:ext>
              </a:extLst>
            </p:cNvPr>
            <p:cNvSpPr/>
            <p:nvPr/>
          </p:nvSpPr>
          <p:spPr bwMode="auto">
            <a:xfrm>
              <a:off x="4001461" y="2806740"/>
              <a:ext cx="2418425" cy="3631860"/>
            </a:xfrm>
            <a:custGeom>
              <a:avLst/>
              <a:gdLst>
                <a:gd name="connsiteX0" fmla="*/ 1712566 w 1712566"/>
                <a:gd name="connsiteY0" fmla="*/ 0 h 1803594"/>
                <a:gd name="connsiteX1" fmla="*/ 1712566 w 1712566"/>
                <a:gd name="connsiteY1" fmla="*/ 1803594 h 1803594"/>
                <a:gd name="connsiteX2" fmla="*/ 0 w 1712566"/>
                <a:gd name="connsiteY2" fmla="*/ 1803594 h 1803594"/>
                <a:gd name="connsiteX3" fmla="*/ 0 w 1712566"/>
                <a:gd name="connsiteY3" fmla="*/ 505552 h 1803594"/>
                <a:gd name="connsiteX4" fmla="*/ 117262 w 1712566"/>
                <a:gd name="connsiteY4" fmla="*/ 483238 h 1803594"/>
                <a:gd name="connsiteX5" fmla="*/ 1486075 w 1712566"/>
                <a:gd name="connsiteY5" fmla="*/ 89198 h 1803594"/>
                <a:gd name="connsiteX6" fmla="*/ 1712566 w 1712566"/>
                <a:gd name="connsiteY6" fmla="*/ 0 h 180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566" h="1803594">
                  <a:moveTo>
                    <a:pt x="1712566" y="0"/>
                  </a:moveTo>
                  <a:lnTo>
                    <a:pt x="1712566" y="1803594"/>
                  </a:lnTo>
                  <a:lnTo>
                    <a:pt x="0" y="1803594"/>
                  </a:lnTo>
                  <a:lnTo>
                    <a:pt x="0" y="505552"/>
                  </a:lnTo>
                  <a:lnTo>
                    <a:pt x="117262" y="483238"/>
                  </a:lnTo>
                  <a:cubicBezTo>
                    <a:pt x="589282" y="382136"/>
                    <a:pt x="1047117" y="250032"/>
                    <a:pt x="1486075" y="89198"/>
                  </a:cubicBezTo>
                  <a:lnTo>
                    <a:pt x="1712566" y="0"/>
                  </a:lnTo>
                  <a:close/>
                </a:path>
              </a:pathLst>
            </a:custGeom>
            <a:solidFill>
              <a:schemeClr val="tx2">
                <a:lumMod val="60000"/>
                <a:lumOff val="40000"/>
              </a:schemeClr>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b" anchorCtr="0" forceAA="0" compatLnSpc="1">
              <a:prstTxWarp prst="textNoShape">
                <a:avLst/>
              </a:prstTxWarp>
              <a:noAutofit/>
            </a:bodyPr>
            <a:lstStyle/>
            <a:p>
              <a:pPr marL="171450" indent="-171450" algn="l" defTabSz="699220" rtl="0" fontAlgn="base">
                <a:lnSpc>
                  <a:spcPct val="90000"/>
                </a:lnSpc>
                <a:spcBef>
                  <a:spcPct val="0"/>
                </a:spcBef>
                <a:spcAft>
                  <a:spcPct val="0"/>
                </a:spcAft>
                <a:buFont typeface="Arial" panose="020B0604020202020204" pitchFamily="34" charset="0"/>
                <a:buChar char="•"/>
                <a:defRPr/>
              </a:pPr>
              <a:endParaRPr lang="fr-ca" sz="1050" kern="0">
                <a:solidFill>
                  <a:schemeClr val="bg1"/>
                </a:solidFill>
                <a:latin typeface="+mj-lt"/>
                <a:cs typeface="Segoe UI" pitchFamily="34" charset="0"/>
              </a:endParaRPr>
            </a:p>
          </p:txBody>
        </p:sp>
        <p:sp>
          <p:nvSpPr>
            <p:cNvPr id="52" name="Freeform: Shape 51">
              <a:extLst>
                <a:ext uri="{FF2B5EF4-FFF2-40B4-BE49-F238E27FC236}">
                  <a16:creationId xmlns:a16="http://schemas.microsoft.com/office/drawing/2014/main" id="{49948315-4255-40A8-98FB-71EEE6C01826}"/>
                </a:ext>
              </a:extLst>
            </p:cNvPr>
            <p:cNvSpPr/>
            <p:nvPr/>
          </p:nvSpPr>
          <p:spPr bwMode="auto">
            <a:xfrm>
              <a:off x="1485465" y="3893306"/>
              <a:ext cx="2418425" cy="2558134"/>
            </a:xfrm>
            <a:custGeom>
              <a:avLst/>
              <a:gdLst>
                <a:gd name="connsiteX0" fmla="*/ 1712566 w 1712566"/>
                <a:gd name="connsiteY0" fmla="*/ 0 h 1285869"/>
                <a:gd name="connsiteX1" fmla="*/ 1712566 w 1712566"/>
                <a:gd name="connsiteY1" fmla="*/ 1285869 h 1285869"/>
                <a:gd name="connsiteX2" fmla="*/ 0 w 1712566"/>
                <a:gd name="connsiteY2" fmla="*/ 1285869 h 1285869"/>
                <a:gd name="connsiteX3" fmla="*/ 0 w 1712566"/>
                <a:gd name="connsiteY3" fmla="*/ 195530 h 1285869"/>
                <a:gd name="connsiteX4" fmla="*/ 439856 w 1712566"/>
                <a:gd name="connsiteY4" fmla="*/ 173562 h 1285869"/>
                <a:gd name="connsiteX5" fmla="*/ 1417215 w 1712566"/>
                <a:gd name="connsiteY5" fmla="*/ 56202 h 1285869"/>
                <a:gd name="connsiteX6" fmla="*/ 1712566 w 1712566"/>
                <a:gd name="connsiteY6" fmla="*/ 0 h 1285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566" h="1285869">
                  <a:moveTo>
                    <a:pt x="1712566" y="0"/>
                  </a:moveTo>
                  <a:lnTo>
                    <a:pt x="1712566" y="1285869"/>
                  </a:lnTo>
                  <a:lnTo>
                    <a:pt x="0" y="1285869"/>
                  </a:lnTo>
                  <a:lnTo>
                    <a:pt x="0" y="195530"/>
                  </a:lnTo>
                  <a:lnTo>
                    <a:pt x="439856" y="173562"/>
                  </a:lnTo>
                  <a:cubicBezTo>
                    <a:pt x="770326" y="149004"/>
                    <a:pt x="1096575" y="109659"/>
                    <a:pt x="1417215" y="56202"/>
                  </a:cubicBezTo>
                  <a:lnTo>
                    <a:pt x="1712566" y="0"/>
                  </a:lnTo>
                  <a:close/>
                </a:path>
              </a:pathLst>
            </a:custGeom>
            <a:solidFill>
              <a:schemeClr val="tx2">
                <a:lumMod val="40000"/>
                <a:lumOff val="60000"/>
              </a:schemeClr>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rtl="0" fontAlgn="base">
                <a:lnSpc>
                  <a:spcPct val="90000"/>
                </a:lnSpc>
                <a:spcBef>
                  <a:spcPct val="0"/>
                </a:spcBef>
                <a:spcAft>
                  <a:spcPct val="0"/>
                </a:spcAft>
                <a:defRPr/>
              </a:pPr>
              <a:endParaRPr lang="fr-ca" sz="3000" kern="0" err="1">
                <a:solidFill>
                  <a:srgbClr val="283A97"/>
                </a:solidFill>
                <a:latin typeface="+mj-lt"/>
                <a:ea typeface="Segoe UI" pitchFamily="34" charset="0"/>
                <a:cs typeface="Segoe UI" pitchFamily="34" charset="0"/>
              </a:endParaRPr>
            </a:p>
          </p:txBody>
        </p:sp>
        <p:sp>
          <p:nvSpPr>
            <p:cNvPr id="59" name="TextBox 33">
              <a:extLst>
                <a:ext uri="{FF2B5EF4-FFF2-40B4-BE49-F238E27FC236}">
                  <a16:creationId xmlns:a16="http://schemas.microsoft.com/office/drawing/2014/main" id="{001731E0-A496-410C-8EF3-2F7D4003E6D1}"/>
                </a:ext>
              </a:extLst>
            </p:cNvPr>
            <p:cNvSpPr txBox="1"/>
            <p:nvPr/>
          </p:nvSpPr>
          <p:spPr>
            <a:xfrm rot="16200000">
              <a:off x="2307249" y="2232801"/>
              <a:ext cx="782148" cy="2081253"/>
            </a:xfrm>
            <a:prstGeom prst="accentCallout1">
              <a:avLst>
                <a:gd name="adj1" fmla="val 18456"/>
                <a:gd name="adj2" fmla="val -10011"/>
                <a:gd name="adj3" fmla="val 30285"/>
                <a:gd name="adj4" fmla="val -37466"/>
              </a:avLst>
            </a:prstGeom>
            <a:noFill/>
            <a:ln w="28575">
              <a:solidFill>
                <a:schemeClr val="tx1"/>
              </a:solidFill>
            </a:ln>
          </p:spPr>
          <p:txBody>
            <a:bodyPr vert="vert" wrap="square" lIns="34290" tIns="34290" rIns="34290" bIns="34290" rtlCol="0" anchor="b">
              <a:spAutoFit/>
            </a:bodyPr>
            <a:lstStyle>
              <a:defPPr>
                <a:defRPr lang="fr-ca"/>
              </a:defPPr>
              <a:lvl1pPr marL="114300" indent="-114300">
                <a:spcBef>
                  <a:spcPts val="264"/>
                </a:spcBef>
                <a:buFont typeface="Arial" panose="020B0604020202020204" pitchFamily="34" charset="0"/>
                <a:buChar char="•"/>
                <a:defRPr sz="1100" i="1">
                  <a:gradFill>
                    <a:gsLst>
                      <a:gs pos="2917">
                        <a:schemeClr val="tx1"/>
                      </a:gs>
                      <a:gs pos="31000">
                        <a:schemeClr val="tx1"/>
                      </a:gs>
                    </a:gsLst>
                    <a:lin ang="5400000" scaled="0"/>
                  </a:gradFill>
                </a:defRPr>
              </a:lvl1pPr>
            </a:lstStyle>
            <a:p>
              <a:pPr marL="0" indent="0" algn="l" defTabSz="699557" rtl="0">
                <a:spcBef>
                  <a:spcPts val="180"/>
                </a:spcBef>
                <a:buNone/>
                <a:defRPr/>
              </a:pPr>
              <a:r>
                <a:rPr lang="fr-ca" sz="1050" b="1" i="0" u="none" kern="0" baseline="0">
                  <a:solidFill>
                    <a:schemeClr val="tx1"/>
                  </a:solidFill>
                  <a:latin typeface="+mj-lt"/>
                  <a:cs typeface="Segoe UI Semilight" panose="020B0402040204020203" pitchFamily="34" charset="0"/>
                </a:rPr>
                <a:t>Recherche et développement</a:t>
              </a:r>
              <a:r>
                <a:rPr lang="fr-ca" sz="1050" b="0" i="0" u="none" kern="0" baseline="0">
                  <a:solidFill>
                    <a:schemeClr val="tx1"/>
                  </a:solidFill>
                  <a:latin typeface="+mj-lt"/>
                  <a:cs typeface="Segoe UI Semilight" panose="020B0402040204020203" pitchFamily="34" charset="0"/>
                </a:rPr>
                <a:t> </a:t>
              </a:r>
            </a:p>
            <a:p>
              <a:pPr marL="0" indent="0" algn="l" defTabSz="699557" rtl="0">
                <a:spcBef>
                  <a:spcPts val="180"/>
                </a:spcBef>
                <a:buNone/>
                <a:defRPr/>
              </a:pPr>
              <a:r>
                <a:rPr lang="fr-ca" sz="800" b="0" i="0" u="none" kern="0" baseline="0">
                  <a:solidFill>
                    <a:schemeClr val="tx1"/>
                  </a:solidFill>
                  <a:latin typeface="+mj-lt"/>
                  <a:cs typeface="Segoe UI Semilight" panose="020B0402040204020203" pitchFamily="34" charset="0"/>
                </a:rPr>
                <a:t>BPD, STN</a:t>
              </a:r>
            </a:p>
          </p:txBody>
        </p:sp>
        <p:sp>
          <p:nvSpPr>
            <p:cNvPr id="61" name="TextBox 33">
              <a:extLst>
                <a:ext uri="{FF2B5EF4-FFF2-40B4-BE49-F238E27FC236}">
                  <a16:creationId xmlns:a16="http://schemas.microsoft.com/office/drawing/2014/main" id="{29A6F992-0346-4253-B35E-9E4939659EAB}"/>
                </a:ext>
              </a:extLst>
            </p:cNvPr>
            <p:cNvSpPr txBox="1"/>
            <p:nvPr/>
          </p:nvSpPr>
          <p:spPr>
            <a:xfrm rot="16200000">
              <a:off x="6707525" y="-145661"/>
              <a:ext cx="689477" cy="2604863"/>
            </a:xfrm>
            <a:prstGeom prst="accentCallout1">
              <a:avLst>
                <a:gd name="adj1" fmla="val 26501"/>
                <a:gd name="adj2" fmla="val -3411"/>
                <a:gd name="adj3" fmla="val 60975"/>
                <a:gd name="adj4" fmla="val -81406"/>
              </a:avLst>
            </a:prstGeom>
            <a:noFill/>
            <a:ln w="28575">
              <a:solidFill>
                <a:schemeClr val="tx1"/>
              </a:solidFill>
            </a:ln>
          </p:spPr>
          <p:txBody>
            <a:bodyPr vert="vert" wrap="square" lIns="34290" tIns="34290" rIns="34290" bIns="34290" rtlCol="0" anchor="b">
              <a:spAutoFit/>
            </a:bodyPr>
            <a:lstStyle>
              <a:defPPr>
                <a:defRPr lang="fr-ca"/>
              </a:defPPr>
              <a:lvl1pPr marL="114300" indent="-114300">
                <a:spcBef>
                  <a:spcPts val="264"/>
                </a:spcBef>
                <a:buFont typeface="Arial" panose="020B0604020202020204" pitchFamily="34" charset="0"/>
                <a:buChar char="•"/>
                <a:defRPr sz="1100" i="1">
                  <a:gradFill>
                    <a:gsLst>
                      <a:gs pos="2917">
                        <a:schemeClr val="tx1"/>
                      </a:gs>
                      <a:gs pos="31000">
                        <a:schemeClr val="tx1"/>
                      </a:gs>
                    </a:gsLst>
                    <a:lin ang="5400000" scaled="0"/>
                  </a:gradFill>
                </a:defRPr>
              </a:lvl1pPr>
            </a:lstStyle>
            <a:p>
              <a:pPr marL="0" indent="0" algn="l" defTabSz="699557" rtl="0">
                <a:spcBef>
                  <a:spcPts val="180"/>
                </a:spcBef>
                <a:buNone/>
                <a:defRPr/>
              </a:pPr>
              <a:r>
                <a:rPr lang="fr-ca" sz="1000" b="1" i="0" u="none" kern="0" baseline="0" dirty="0">
                  <a:solidFill>
                    <a:schemeClr val="tx1"/>
                  </a:solidFill>
                  <a:latin typeface="+mj-lt"/>
                  <a:cs typeface="Segoe UI Semilight" panose="020B0402040204020203" pitchFamily="34" charset="0"/>
                </a:rPr>
                <a:t>Production – Protégé B</a:t>
              </a:r>
              <a:r>
                <a:rPr lang="fr-ca" sz="1050" b="0" i="0" u="none" kern="0" baseline="0" dirty="0">
                  <a:solidFill>
                    <a:schemeClr val="tx1"/>
                  </a:solidFill>
                  <a:latin typeface="+mj-lt"/>
                  <a:cs typeface="Segoe UI Semilight" panose="020B0402040204020203" pitchFamily="34" charset="0"/>
                </a:rPr>
                <a:t> </a:t>
              </a:r>
              <a:r>
                <a:rPr lang="fr-ca" sz="800" b="0" i="0" u="none" kern="0" baseline="0" dirty="0">
                  <a:solidFill>
                    <a:schemeClr val="tx1"/>
                  </a:solidFill>
                  <a:latin typeface="+mj-lt"/>
                  <a:cs typeface="Segoe UI Semilight" panose="020B0402040204020203" pitchFamily="34" charset="0"/>
                </a:rPr>
                <a:t>Charges de travail supplémentaires et plus complexes</a:t>
              </a:r>
            </a:p>
          </p:txBody>
        </p:sp>
        <p:sp>
          <p:nvSpPr>
            <p:cNvPr id="62" name="TextBox 33">
              <a:extLst>
                <a:ext uri="{FF2B5EF4-FFF2-40B4-BE49-F238E27FC236}">
                  <a16:creationId xmlns:a16="http://schemas.microsoft.com/office/drawing/2014/main" id="{78892BAB-5126-4637-AAE1-CE861517002D}"/>
                </a:ext>
              </a:extLst>
            </p:cNvPr>
            <p:cNvSpPr txBox="1"/>
            <p:nvPr/>
          </p:nvSpPr>
          <p:spPr>
            <a:xfrm rot="16200000">
              <a:off x="7976048" y="-1668218"/>
              <a:ext cx="1512399" cy="2364185"/>
            </a:xfrm>
            <a:prstGeom prst="accentCallout1">
              <a:avLst>
                <a:gd name="adj1" fmla="val 26501"/>
                <a:gd name="adj2" fmla="val -3411"/>
                <a:gd name="adj3" fmla="val 58679"/>
                <a:gd name="adj4" fmla="val -53716"/>
              </a:avLst>
            </a:prstGeom>
            <a:noFill/>
            <a:ln w="28575">
              <a:solidFill>
                <a:schemeClr val="tx1"/>
              </a:solidFill>
            </a:ln>
          </p:spPr>
          <p:txBody>
            <a:bodyPr vert="vert" wrap="square" lIns="34290" tIns="34290" rIns="34290" bIns="34290" rtlCol="0" anchor="b">
              <a:spAutoFit/>
            </a:bodyPr>
            <a:lstStyle/>
            <a:p>
              <a:pPr algn="l" defTabSz="699557" rtl="0">
                <a:spcBef>
                  <a:spcPts val="180"/>
                </a:spcBef>
                <a:defRPr/>
              </a:pPr>
              <a:r>
                <a:rPr lang="fr-ca" sz="1050" b="1" i="0" u="none" kern="0" baseline="0" dirty="0">
                  <a:latin typeface="+mj-lt"/>
                  <a:cs typeface="Segoe UI Semilight" panose="020B0402040204020203" pitchFamily="34" charset="0"/>
                </a:rPr>
                <a:t>Production – </a:t>
              </a:r>
              <a:r>
                <a:rPr lang="fr-ca" sz="1050" b="1" i="0" u="none" kern="0" baseline="0" dirty="0" err="1">
                  <a:latin typeface="+mj-lt"/>
                  <a:cs typeface="Segoe UI Semilight" panose="020B0402040204020203" pitchFamily="34" charset="0"/>
                </a:rPr>
                <a:t>Multinuage</a:t>
              </a:r>
              <a:endParaRPr lang="fr-ca" sz="1050" b="1" i="0" u="none" kern="0" baseline="0" dirty="0">
                <a:latin typeface="+mj-lt"/>
                <a:cs typeface="Segoe UI Semilight" panose="020B0402040204020203" pitchFamily="34" charset="0"/>
              </a:endParaRPr>
            </a:p>
            <a:p>
              <a:pPr algn="l" defTabSz="699557" rtl="0">
                <a:spcBef>
                  <a:spcPts val="180"/>
                </a:spcBef>
                <a:defRPr/>
              </a:pPr>
              <a:r>
                <a:rPr lang="fr-ca" sz="800" b="0" i="0" u="none" kern="0" baseline="0" dirty="0">
                  <a:gradFill>
                    <a:gsLst>
                      <a:gs pos="2917">
                        <a:srgbClr val="1A1A1A"/>
                      </a:gs>
                      <a:gs pos="31000">
                        <a:srgbClr val="1A1A1A"/>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sym typeface="Segoe UI Semilight" panose="020B0402040204020203" pitchFamily="34" charset="0"/>
                </a:rPr>
                <a:t>Favoriser la transformation numérique stratégique</a:t>
              </a:r>
            </a:p>
            <a:p>
              <a:pPr algn="l" defTabSz="699557" rtl="0">
                <a:spcBef>
                  <a:spcPts val="180"/>
                </a:spcBef>
                <a:defRPr/>
              </a:pPr>
              <a:r>
                <a:rPr lang="fr-ca" sz="800" b="0" i="0" u="none" kern="0" baseline="0" dirty="0">
                  <a:gradFill>
                    <a:gsLst>
                      <a:gs pos="2917">
                        <a:srgbClr val="1A1A1A"/>
                      </a:gs>
                      <a:gs pos="31000">
                        <a:srgbClr val="1A1A1A"/>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sym typeface="Segoe UI Semilight" panose="020B0402040204020203" pitchFamily="34" charset="0"/>
                </a:rPr>
                <a:t>Tranche 2+ de la MVP, informatique de pointe et contenu distribué</a:t>
              </a:r>
            </a:p>
            <a:p>
              <a:pPr algn="l" defTabSz="699557" rtl="0">
                <a:spcBef>
                  <a:spcPts val="180"/>
                </a:spcBef>
                <a:defRPr/>
              </a:pPr>
              <a:endParaRPr lang="fr-ca" sz="800" kern="0" dirty="0">
                <a:latin typeface="+mj-lt"/>
                <a:cs typeface="Segoe UI Semilight" panose="020B0402040204020203" pitchFamily="34" charset="0"/>
              </a:endParaRPr>
            </a:p>
          </p:txBody>
        </p:sp>
      </p:grpSp>
      <p:sp>
        <p:nvSpPr>
          <p:cNvPr id="134" name="Title 1">
            <a:extLst>
              <a:ext uri="{FF2B5EF4-FFF2-40B4-BE49-F238E27FC236}">
                <a16:creationId xmlns:a16="http://schemas.microsoft.com/office/drawing/2014/main" id="{1D45170B-D0F2-4C95-A629-19CD70CB88D7}"/>
              </a:ext>
            </a:extLst>
          </p:cNvPr>
          <p:cNvSpPr>
            <a:spLocks noGrp="1"/>
          </p:cNvSpPr>
          <p:nvPr>
            <p:ph type="title"/>
          </p:nvPr>
        </p:nvSpPr>
        <p:spPr>
          <a:xfrm>
            <a:off x="220555" y="688209"/>
            <a:ext cx="4628817" cy="1049509"/>
          </a:xfrm>
        </p:spPr>
        <p:txBody>
          <a:bodyPr>
            <a:noAutofit/>
          </a:bodyPr>
          <a:lstStyle/>
          <a:p>
            <a:pPr algn="l" rtl="0"/>
            <a:r>
              <a:rPr lang="fr-ca" sz="1800" b="1" i="0" u="none" baseline="0">
                <a:solidFill>
                  <a:schemeClr val="tx2"/>
                </a:solidFill>
                <a:latin typeface="+mn-lt"/>
                <a:ea typeface="+mn-ea"/>
                <a:cs typeface="+mn-cs"/>
              </a:rPr>
              <a:t>Renforcement de l’effectif, des processus et de la technologie relativement à l’infonuagique</a:t>
            </a:r>
            <a:endParaRPr lang="fr-ca" sz="1800" b="1" dirty="0">
              <a:solidFill>
                <a:schemeClr val="tx2"/>
              </a:solidFill>
              <a:latin typeface="+mn-lt"/>
              <a:ea typeface="+mn-ea"/>
              <a:cs typeface="+mn-cs"/>
            </a:endParaRPr>
          </a:p>
        </p:txBody>
      </p:sp>
      <p:sp>
        <p:nvSpPr>
          <p:cNvPr id="2" name="Slide Number Placeholder 1"/>
          <p:cNvSpPr>
            <a:spLocks noGrp="1"/>
          </p:cNvSpPr>
          <p:nvPr>
            <p:ph type="sldNum" sz="quarter" idx="12"/>
          </p:nvPr>
        </p:nvSpPr>
        <p:spPr>
          <a:xfrm>
            <a:off x="6553200" y="6406826"/>
            <a:ext cx="2133600" cy="365125"/>
          </a:xfrm>
        </p:spPr>
        <p:txBody>
          <a:bodyPr/>
          <a:lstStyle/>
          <a:p>
            <a:pPr algn="r" rtl="0"/>
            <a:fld id="{2E86C063-E22E-2E4C-A523-54089486E38F}" type="slidenum">
              <a:rPr/>
              <a:t>3</a:t>
            </a:fld>
            <a:endParaRPr lang="fr-ca"/>
          </a:p>
        </p:txBody>
      </p:sp>
      <p:sp>
        <p:nvSpPr>
          <p:cNvPr id="63" name="Rectangle: Rounded Corners 62">
            <a:extLst>
              <a:ext uri="{FF2B5EF4-FFF2-40B4-BE49-F238E27FC236}">
                <a16:creationId xmlns:a16="http://schemas.microsoft.com/office/drawing/2014/main" id="{E639B021-9A49-42D6-B4DA-0BF4E7C47468}"/>
              </a:ext>
            </a:extLst>
          </p:cNvPr>
          <p:cNvSpPr/>
          <p:nvPr/>
        </p:nvSpPr>
        <p:spPr>
          <a:xfrm>
            <a:off x="2968213" y="5935589"/>
            <a:ext cx="1260267" cy="375177"/>
          </a:xfrm>
          <a:prstGeom prst="roundRect">
            <a:avLst/>
          </a:prstGeom>
          <a:solidFill>
            <a:schemeClr val="bg1">
              <a:lumMod val="6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800" b="0" i="0" u="none" baseline="0">
                <a:solidFill>
                  <a:schemeClr val="bg1"/>
                </a:solidFill>
                <a:latin typeface="+mj-lt"/>
                <a:ea typeface="+mj-lt"/>
                <a:cs typeface="+mj-lt"/>
                <a:sym typeface="+mj-lt"/>
              </a:rPr>
              <a:t>Environnements de bac à sable et de terrain de jeu</a:t>
            </a:r>
            <a:endParaRPr lang="fr-ca" sz="800" dirty="0">
              <a:solidFill>
                <a:schemeClr val="bg1"/>
              </a:solidFill>
            </a:endParaRPr>
          </a:p>
        </p:txBody>
      </p:sp>
      <p:sp>
        <p:nvSpPr>
          <p:cNvPr id="91" name="Rectangle: Rounded Corners 90">
            <a:extLst>
              <a:ext uri="{FF2B5EF4-FFF2-40B4-BE49-F238E27FC236}">
                <a16:creationId xmlns:a16="http://schemas.microsoft.com/office/drawing/2014/main" id="{4CBE8241-7DEC-4201-9C48-B4D29A49DCDB}"/>
              </a:ext>
            </a:extLst>
          </p:cNvPr>
          <p:cNvSpPr/>
          <p:nvPr/>
        </p:nvSpPr>
        <p:spPr>
          <a:xfrm>
            <a:off x="4434568" y="5801908"/>
            <a:ext cx="1393904" cy="524487"/>
          </a:xfrm>
          <a:prstGeom prst="roundRect">
            <a:avLst/>
          </a:prstGeom>
          <a:solidFill>
            <a:schemeClr val="bg1">
              <a:lumMod val="6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900" b="0" i="0" u="none" baseline="0">
                <a:solidFill>
                  <a:schemeClr val="bg1"/>
                </a:solidFill>
                <a:latin typeface="+mj-lt"/>
                <a:ea typeface="+mj-lt"/>
                <a:cs typeface="+mj-lt"/>
                <a:sym typeface="+mj-lt"/>
              </a:rPr>
              <a:t>Identité provisoire et </a:t>
            </a:r>
            <a:r>
              <a:rPr lang="fr-ca" sz="800" b="0" i="0" u="none" baseline="0">
                <a:solidFill>
                  <a:schemeClr val="bg1"/>
                </a:solidFill>
                <a:latin typeface="+mj-lt"/>
                <a:ea typeface="+mj-lt"/>
                <a:cs typeface="+mj-lt"/>
                <a:sym typeface="+mj-lt"/>
              </a:rPr>
              <a:t>connectivité infonuagique, </a:t>
            </a:r>
          </a:p>
          <a:p>
            <a:pPr algn="ctr" rtl="0"/>
            <a:r>
              <a:rPr lang="fr-ca" sz="800" b="0" i="0" u="none" baseline="0">
                <a:solidFill>
                  <a:schemeClr val="bg1"/>
                </a:solidFill>
                <a:latin typeface="+mj-lt"/>
                <a:ea typeface="+mj-lt"/>
                <a:cs typeface="+mj-lt"/>
                <a:sym typeface="+mj-lt"/>
              </a:rPr>
              <a:t>Environnements </a:t>
            </a:r>
            <a:r>
              <a:rPr lang="fr-ca" sz="800" b="1" i="0" u="none" baseline="0">
                <a:solidFill>
                  <a:schemeClr val="bg1"/>
                </a:solidFill>
                <a:latin typeface="+mj-lt"/>
                <a:ea typeface="+mj-lt"/>
                <a:cs typeface="+mj-lt"/>
                <a:sym typeface="+mj-lt"/>
              </a:rPr>
              <a:t>non classifiés</a:t>
            </a:r>
            <a:r>
              <a:rPr lang="fr-ca" sz="800" b="0" i="0" u="none" baseline="0">
                <a:solidFill>
                  <a:schemeClr val="bg1"/>
                </a:solidFill>
                <a:latin typeface="+mj-lt"/>
                <a:ea typeface="+mj-lt"/>
                <a:cs typeface="+mj-lt"/>
                <a:sym typeface="+mj-lt"/>
              </a:rPr>
              <a:t> </a:t>
            </a:r>
            <a:r>
              <a:rPr lang="fr-ca" sz="800" b="1" i="0" u="none" baseline="0">
                <a:solidFill>
                  <a:schemeClr val="bg1"/>
                </a:solidFill>
                <a:latin typeface="+mj-lt"/>
                <a:ea typeface="+mj-lt"/>
                <a:cs typeface="+mj-lt"/>
                <a:sym typeface="+mj-lt"/>
              </a:rPr>
              <a:t>SaaS/IaaS</a:t>
            </a:r>
            <a:endParaRPr lang="fr-ca" sz="800" dirty="0">
              <a:solidFill>
                <a:schemeClr val="bg1"/>
              </a:solidFill>
            </a:endParaRPr>
          </a:p>
        </p:txBody>
      </p:sp>
      <p:sp>
        <p:nvSpPr>
          <p:cNvPr id="102" name="Rectangle: Rounded Corners 101">
            <a:extLst>
              <a:ext uri="{FF2B5EF4-FFF2-40B4-BE49-F238E27FC236}">
                <a16:creationId xmlns:a16="http://schemas.microsoft.com/office/drawing/2014/main" id="{1797C9DC-14E2-407A-A143-89BD68721F4A}"/>
              </a:ext>
            </a:extLst>
          </p:cNvPr>
          <p:cNvSpPr/>
          <p:nvPr/>
        </p:nvSpPr>
        <p:spPr>
          <a:xfrm>
            <a:off x="7494014" y="5079628"/>
            <a:ext cx="1260267" cy="839872"/>
          </a:xfrm>
          <a:prstGeom prst="roundRect">
            <a:avLst/>
          </a:prstGeom>
          <a:solidFill>
            <a:schemeClr val="bg1">
              <a:lumMod val="6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800" b="0" i="0" u="none" baseline="0">
                <a:solidFill>
                  <a:schemeClr val="bg1"/>
                </a:solidFill>
                <a:latin typeface="+mj-lt"/>
                <a:ea typeface="+mj-lt"/>
                <a:cs typeface="+mj-lt"/>
                <a:sym typeface="+mj-lt"/>
              </a:rPr>
              <a:t>Identité et connectivité multinuagiques, environnements </a:t>
            </a:r>
            <a:r>
              <a:rPr lang="fr-ca" sz="800" b="1" i="0" u="none" baseline="0">
                <a:solidFill>
                  <a:schemeClr val="bg1"/>
                </a:solidFill>
                <a:latin typeface="+mj-lt"/>
                <a:ea typeface="+mj-lt"/>
                <a:cs typeface="+mj-lt"/>
                <a:sym typeface="+mj-lt"/>
              </a:rPr>
              <a:t>PBMM</a:t>
            </a:r>
            <a:r>
              <a:rPr lang="fr-ca" sz="800" b="0" i="0" u="none" baseline="0">
                <a:solidFill>
                  <a:schemeClr val="bg1"/>
                </a:solidFill>
                <a:latin typeface="+mj-lt"/>
                <a:ea typeface="+mj-lt"/>
                <a:cs typeface="+mj-lt"/>
                <a:sym typeface="+mj-lt"/>
              </a:rPr>
              <a:t> intégrés, </a:t>
            </a:r>
            <a:r>
              <a:rPr lang="fr-ca" sz="800" b="0" i="0" u="none" baseline="0">
                <a:solidFill>
                  <a:schemeClr val="bg1"/>
                </a:solidFill>
              </a:rPr>
              <a:t>application conçue pour l’infonuagique</a:t>
            </a:r>
          </a:p>
        </p:txBody>
      </p:sp>
      <p:sp>
        <p:nvSpPr>
          <p:cNvPr id="105" name="Rectangle 111">
            <a:extLst>
              <a:ext uri="{FF2B5EF4-FFF2-40B4-BE49-F238E27FC236}">
                <a16:creationId xmlns:a16="http://schemas.microsoft.com/office/drawing/2014/main" id="{727215A0-182A-46CC-87E6-C599DE272F33}"/>
              </a:ext>
            </a:extLst>
          </p:cNvPr>
          <p:cNvSpPr/>
          <p:nvPr/>
        </p:nvSpPr>
        <p:spPr bwMode="auto">
          <a:xfrm>
            <a:off x="2927180" y="3714750"/>
            <a:ext cx="1009221" cy="243727"/>
          </a:xfrm>
          <a:prstGeom prst="rect">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978" rIns="68580" bIns="34978" numCol="1" rtlCol="0" anchor="ctr" anchorCtr="0" compatLnSpc="1">
            <a:prstTxWarp prst="textNoShape">
              <a:avLst/>
            </a:prstTxWarp>
          </a:bodyPr>
          <a:lstStyle/>
          <a:p>
            <a:pPr algn="l" defTabSz="699354" rtl="0" fontAlgn="base">
              <a:spcBef>
                <a:spcPct val="0"/>
              </a:spcBef>
              <a:spcAft>
                <a:spcPct val="0"/>
              </a:spcAft>
              <a:defRPr/>
            </a:pPr>
            <a:r>
              <a:rPr lang="fr-ca" sz="1050" b="1" i="0" u="none" baseline="0">
                <a:solidFill>
                  <a:schemeClr val="bg1"/>
                </a:solidFill>
                <a:latin typeface="+mj-lt"/>
                <a:ea typeface="+mj-lt"/>
                <a:cs typeface="+mj-lt"/>
                <a:sym typeface="+mj-lt"/>
              </a:rPr>
              <a:t>Découverte</a:t>
            </a:r>
            <a:endParaRPr lang="fr-ca" sz="1050" b="1" dirty="0">
              <a:solidFill>
                <a:schemeClr val="bg1"/>
              </a:solidFill>
              <a:latin typeface="Arial" panose="020B0604020202020204" pitchFamily="34" charset="0"/>
              <a:cs typeface="Arial" panose="020B0604020202020204" pitchFamily="34" charset="0"/>
            </a:endParaRPr>
          </a:p>
        </p:txBody>
      </p:sp>
      <p:sp>
        <p:nvSpPr>
          <p:cNvPr id="106" name="Rectangle 112">
            <a:extLst>
              <a:ext uri="{FF2B5EF4-FFF2-40B4-BE49-F238E27FC236}">
                <a16:creationId xmlns:a16="http://schemas.microsoft.com/office/drawing/2014/main" id="{8095255C-28FF-402A-9359-CF24C0D6C695}"/>
              </a:ext>
            </a:extLst>
          </p:cNvPr>
          <p:cNvSpPr/>
          <p:nvPr/>
        </p:nvSpPr>
        <p:spPr bwMode="auto">
          <a:xfrm>
            <a:off x="4188390" y="3038475"/>
            <a:ext cx="993150" cy="181416"/>
          </a:xfrm>
          <a:prstGeom prst="rect">
            <a:avLst/>
          </a:prstGeom>
          <a:solidFill>
            <a:schemeClr val="tx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978" rIns="68580" bIns="34978" numCol="1" rtlCol="0" anchor="ctr" anchorCtr="0" compatLnSpc="1">
            <a:prstTxWarp prst="textNoShape">
              <a:avLst/>
            </a:prstTxWarp>
          </a:bodyPr>
          <a:lstStyle/>
          <a:p>
            <a:pPr algn="l" defTabSz="699354" rtl="0" fontAlgn="base">
              <a:spcBef>
                <a:spcPct val="0"/>
              </a:spcBef>
              <a:spcAft>
                <a:spcPct val="0"/>
              </a:spcAft>
              <a:defRPr/>
            </a:pPr>
            <a:r>
              <a:rPr lang="fr-ca" sz="1050" b="1" i="0" u="none" baseline="0">
                <a:solidFill>
                  <a:schemeClr val="bg1"/>
                </a:solidFill>
                <a:latin typeface="+mj-lt"/>
                <a:ea typeface="+mj-lt"/>
                <a:cs typeface="+mj-lt"/>
                <a:sym typeface="+mj-lt"/>
              </a:rPr>
              <a:t>Fondements</a:t>
            </a:r>
          </a:p>
        </p:txBody>
      </p:sp>
      <p:sp>
        <p:nvSpPr>
          <p:cNvPr id="85" name="Rectangle: Rounded Corners 84">
            <a:extLst>
              <a:ext uri="{FF2B5EF4-FFF2-40B4-BE49-F238E27FC236}">
                <a16:creationId xmlns:a16="http://schemas.microsoft.com/office/drawing/2014/main" id="{906B8E92-495A-4732-AE40-DEECD3584290}"/>
              </a:ext>
            </a:extLst>
          </p:cNvPr>
          <p:cNvSpPr/>
          <p:nvPr/>
        </p:nvSpPr>
        <p:spPr>
          <a:xfrm>
            <a:off x="2980514" y="5424716"/>
            <a:ext cx="1260267" cy="433421"/>
          </a:xfrm>
          <a:prstGeom prst="roundRect">
            <a:avLst/>
          </a:prstGeom>
          <a:solidFill>
            <a:schemeClr val="accent3"/>
          </a:solidFill>
          <a:ln>
            <a:solidFill>
              <a:schemeClr val="accent3">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700" b="0" i="0" u="none" baseline="0" dirty="0">
                <a:solidFill>
                  <a:schemeClr val="tx1"/>
                </a:solidFill>
                <a:latin typeface="+mj-lt"/>
                <a:ea typeface="+mj-lt"/>
                <a:cs typeface="+mj-lt"/>
                <a:sym typeface="+mj-lt"/>
              </a:rPr>
              <a:t>Stratégie d’adoption de l’infonuagique, processus d’adhésion aux services d’infonuagique</a:t>
            </a:r>
            <a:endParaRPr lang="fr-ca" sz="700" dirty="0">
              <a:solidFill>
                <a:schemeClr val="tx1"/>
              </a:solidFill>
            </a:endParaRPr>
          </a:p>
        </p:txBody>
      </p:sp>
      <p:sp>
        <p:nvSpPr>
          <p:cNvPr id="86" name="Rectangle: Rounded Corners 85">
            <a:extLst>
              <a:ext uri="{FF2B5EF4-FFF2-40B4-BE49-F238E27FC236}">
                <a16:creationId xmlns:a16="http://schemas.microsoft.com/office/drawing/2014/main" id="{4E874450-AC82-4AA6-90CD-052E72E461E3}"/>
              </a:ext>
            </a:extLst>
          </p:cNvPr>
          <p:cNvSpPr/>
          <p:nvPr/>
        </p:nvSpPr>
        <p:spPr>
          <a:xfrm>
            <a:off x="4429824" y="5098921"/>
            <a:ext cx="1383208" cy="689433"/>
          </a:xfrm>
          <a:prstGeom prst="roundRect">
            <a:avLst/>
          </a:prstGeom>
          <a:solidFill>
            <a:schemeClr val="accent3"/>
          </a:solidFill>
          <a:ln w="9525">
            <a:solidFill>
              <a:schemeClr val="accent3">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800" b="0" i="0" u="none" baseline="0">
                <a:solidFill>
                  <a:schemeClr val="tx1"/>
                </a:solidFill>
                <a:latin typeface="+mj-lt"/>
                <a:ea typeface="+mj-lt"/>
                <a:cs typeface="+mj-lt"/>
                <a:sym typeface="+mj-lt"/>
              </a:rPr>
              <a:t>Concept des opérations (ConOps), gestion des coûts de l’infonuagique, gestion des services, migration du portefeuille d’applications</a:t>
            </a:r>
            <a:endParaRPr lang="fr-ca" sz="800" dirty="0">
              <a:solidFill>
                <a:schemeClr val="tx1"/>
              </a:solidFill>
            </a:endParaRPr>
          </a:p>
        </p:txBody>
      </p:sp>
      <p:sp>
        <p:nvSpPr>
          <p:cNvPr id="95" name="Rectangle: Rounded Corners 94">
            <a:extLst>
              <a:ext uri="{FF2B5EF4-FFF2-40B4-BE49-F238E27FC236}">
                <a16:creationId xmlns:a16="http://schemas.microsoft.com/office/drawing/2014/main" id="{D70F7264-C2B0-479C-B69A-8186A9AFE66D}"/>
              </a:ext>
            </a:extLst>
          </p:cNvPr>
          <p:cNvSpPr/>
          <p:nvPr/>
        </p:nvSpPr>
        <p:spPr>
          <a:xfrm>
            <a:off x="7494015" y="4152115"/>
            <a:ext cx="1260267" cy="791755"/>
          </a:xfrm>
          <a:prstGeom prst="roundRect">
            <a:avLst/>
          </a:prstGeom>
          <a:solidFill>
            <a:schemeClr val="accent3"/>
          </a:solidFill>
          <a:ln>
            <a:solidFill>
              <a:schemeClr val="accent3">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800" b="0" i="0" u="none" baseline="0">
                <a:solidFill>
                  <a:schemeClr val="tx1"/>
                </a:solidFill>
                <a:latin typeface="+mj-lt"/>
                <a:ea typeface="+mj-lt"/>
                <a:cs typeface="+mj-lt"/>
                <a:sym typeface="+mj-lt"/>
              </a:rPr>
              <a:t>Libre-service pour la gestion des services, intégration continue et prestation continue</a:t>
            </a:r>
            <a:endParaRPr lang="fr-ca" sz="800" dirty="0">
              <a:solidFill>
                <a:schemeClr val="tx1"/>
              </a:solidFill>
            </a:endParaRPr>
          </a:p>
        </p:txBody>
      </p:sp>
      <p:sp>
        <p:nvSpPr>
          <p:cNvPr id="101" name="Rectangle: Rounded Corners 100">
            <a:extLst>
              <a:ext uri="{FF2B5EF4-FFF2-40B4-BE49-F238E27FC236}">
                <a16:creationId xmlns:a16="http://schemas.microsoft.com/office/drawing/2014/main" id="{9C155966-5A9B-4C4F-A57E-3246C2BB8D6D}"/>
              </a:ext>
            </a:extLst>
          </p:cNvPr>
          <p:cNvSpPr/>
          <p:nvPr/>
        </p:nvSpPr>
        <p:spPr>
          <a:xfrm>
            <a:off x="2990684" y="4950688"/>
            <a:ext cx="1260267" cy="443217"/>
          </a:xfrm>
          <a:prstGeom prst="roundRect">
            <a:avLst/>
          </a:prstGeom>
          <a:solidFill>
            <a:srgbClr val="00ADBA"/>
          </a:solidFill>
          <a:ln>
            <a:solidFill>
              <a:srgbClr val="00ADBA"/>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800" b="0" i="0" u="none" baseline="0">
                <a:solidFill>
                  <a:schemeClr val="bg1"/>
                </a:solidFill>
                <a:latin typeface="+mj-lt"/>
                <a:ea typeface="+mj-lt"/>
                <a:cs typeface="+mj-lt"/>
                <a:sym typeface="+mj-lt"/>
              </a:rPr>
              <a:t>Projets indépendants de découverte</a:t>
            </a:r>
            <a:endParaRPr lang="fr-ca" sz="800" dirty="0">
              <a:solidFill>
                <a:schemeClr val="bg1"/>
              </a:solidFill>
            </a:endParaRPr>
          </a:p>
        </p:txBody>
      </p:sp>
      <p:sp>
        <p:nvSpPr>
          <p:cNvPr id="103" name="Rectangle: Rounded Corners 102">
            <a:extLst>
              <a:ext uri="{FF2B5EF4-FFF2-40B4-BE49-F238E27FC236}">
                <a16:creationId xmlns:a16="http://schemas.microsoft.com/office/drawing/2014/main" id="{DF952F95-8462-4F7E-B4E3-2394F7E3280E}"/>
              </a:ext>
            </a:extLst>
          </p:cNvPr>
          <p:cNvSpPr/>
          <p:nvPr/>
        </p:nvSpPr>
        <p:spPr>
          <a:xfrm>
            <a:off x="4453059" y="4546669"/>
            <a:ext cx="1385639" cy="531142"/>
          </a:xfrm>
          <a:prstGeom prst="roundRect">
            <a:avLst/>
          </a:prstGeom>
          <a:solidFill>
            <a:srgbClr val="00ADBA"/>
          </a:solidFill>
          <a:ln>
            <a:solidFill>
              <a:srgbClr val="00ADBA"/>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800" b="0" i="0" u="none" baseline="0">
                <a:solidFill>
                  <a:schemeClr val="bg1"/>
                </a:solidFill>
                <a:latin typeface="+mj-lt"/>
                <a:ea typeface="+mj-lt"/>
                <a:cs typeface="+mj-lt"/>
                <a:sym typeface="+mj-lt"/>
              </a:rPr>
              <a:t>Centre d’excellence en infonuagique, </a:t>
            </a:r>
            <a:r>
              <a:rPr lang="fr-ca" sz="800" b="0" i="0" u="none" baseline="0">
                <a:solidFill>
                  <a:schemeClr val="bg1"/>
                </a:solidFill>
              </a:rPr>
              <a:t>évaluation, capacité et lacunes en matière de compétences</a:t>
            </a:r>
            <a:r>
              <a:rPr lang="fr-ca" sz="800" b="0" i="0" u="none" baseline="0">
                <a:solidFill>
                  <a:schemeClr val="bg1"/>
                </a:solidFill>
                <a:latin typeface="+mj-lt"/>
                <a:ea typeface="+mj-lt"/>
                <a:cs typeface="+mj-lt"/>
                <a:sym typeface="+mj-lt"/>
              </a:rPr>
              <a:t> </a:t>
            </a:r>
            <a:endParaRPr lang="fr-ca" sz="800" dirty="0">
              <a:solidFill>
                <a:schemeClr val="bg1"/>
              </a:solidFill>
            </a:endParaRPr>
          </a:p>
        </p:txBody>
      </p:sp>
      <p:sp>
        <p:nvSpPr>
          <p:cNvPr id="110" name="Rectangle: Rounded Corners 109">
            <a:extLst>
              <a:ext uri="{FF2B5EF4-FFF2-40B4-BE49-F238E27FC236}">
                <a16:creationId xmlns:a16="http://schemas.microsoft.com/office/drawing/2014/main" id="{E4351B8D-B8B7-4D23-AEDE-E6CB7D76EB67}"/>
              </a:ext>
            </a:extLst>
          </p:cNvPr>
          <p:cNvSpPr/>
          <p:nvPr/>
        </p:nvSpPr>
        <p:spPr>
          <a:xfrm>
            <a:off x="7484039" y="3184110"/>
            <a:ext cx="1260267" cy="839871"/>
          </a:xfrm>
          <a:prstGeom prst="roundRect">
            <a:avLst/>
          </a:prstGeom>
          <a:solidFill>
            <a:srgbClr val="00ADBA"/>
          </a:solidFill>
          <a:ln>
            <a:solidFill>
              <a:srgbClr val="00ADBA"/>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800" b="0" i="0" u="none" baseline="0">
                <a:solidFill>
                  <a:schemeClr val="bg1"/>
                </a:solidFill>
              </a:rPr>
              <a:t>Secteurs d’activité, développement, infrastructure et sécurité des équipes interfonctionnelles</a:t>
            </a:r>
          </a:p>
        </p:txBody>
      </p:sp>
      <p:sp>
        <p:nvSpPr>
          <p:cNvPr id="53" name="Freeform: Shape 49">
            <a:extLst>
              <a:ext uri="{FF2B5EF4-FFF2-40B4-BE49-F238E27FC236}">
                <a16:creationId xmlns:a16="http://schemas.microsoft.com/office/drawing/2014/main" id="{8520A2CB-5824-4B19-8EF2-355A197E9EF9}"/>
              </a:ext>
            </a:extLst>
          </p:cNvPr>
          <p:cNvSpPr/>
          <p:nvPr/>
        </p:nvSpPr>
        <p:spPr bwMode="auto">
          <a:xfrm>
            <a:off x="5932400" y="2870364"/>
            <a:ext cx="1393524" cy="3525537"/>
          </a:xfrm>
          <a:custGeom>
            <a:avLst/>
            <a:gdLst>
              <a:gd name="connsiteX0" fmla="*/ 1712566 w 1712566"/>
              <a:gd name="connsiteY0" fmla="*/ 0 h 2740013"/>
              <a:gd name="connsiteX1" fmla="*/ 1712566 w 1712566"/>
              <a:gd name="connsiteY1" fmla="*/ 2740013 h 2740013"/>
              <a:gd name="connsiteX2" fmla="*/ 0 w 1712566"/>
              <a:gd name="connsiteY2" fmla="*/ 2740013 h 2740013"/>
              <a:gd name="connsiteX3" fmla="*/ 0 w 1712566"/>
              <a:gd name="connsiteY3" fmla="*/ 910741 h 2740013"/>
              <a:gd name="connsiteX4" fmla="*/ 140798 w 1712566"/>
              <a:gd name="connsiteY4" fmla="*/ 855291 h 2740013"/>
              <a:gd name="connsiteX5" fmla="*/ 1352333 w 1712566"/>
              <a:gd name="connsiteY5" fmla="*/ 234426 h 2740013"/>
              <a:gd name="connsiteX6" fmla="*/ 1712566 w 1712566"/>
              <a:gd name="connsiteY6" fmla="*/ 0 h 27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566" h="2740013">
                <a:moveTo>
                  <a:pt x="1712566" y="0"/>
                </a:moveTo>
                <a:lnTo>
                  <a:pt x="1712566" y="2740013"/>
                </a:lnTo>
                <a:lnTo>
                  <a:pt x="0" y="2740013"/>
                </a:lnTo>
                <a:lnTo>
                  <a:pt x="0" y="910741"/>
                </a:lnTo>
                <a:lnTo>
                  <a:pt x="140798" y="855291"/>
                </a:lnTo>
                <a:cubicBezTo>
                  <a:pt x="566648" y="675555"/>
                  <a:pt x="972058" y="467844"/>
                  <a:pt x="1352333" y="234426"/>
                </a:cubicBezTo>
                <a:lnTo>
                  <a:pt x="1712566" y="0"/>
                </a:lnTo>
                <a:close/>
              </a:path>
            </a:pathLst>
          </a:custGeom>
          <a:solidFill>
            <a:srgbClr val="0070C0"/>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rtl="0" fontAlgn="base">
              <a:lnSpc>
                <a:spcPct val="90000"/>
              </a:lnSpc>
              <a:spcBef>
                <a:spcPct val="0"/>
              </a:spcBef>
              <a:spcAft>
                <a:spcPct val="0"/>
              </a:spcAft>
              <a:defRPr/>
            </a:pPr>
            <a:endParaRPr lang="fr-ca" sz="3000" kern="0" err="1">
              <a:solidFill>
                <a:srgbClr val="283A97"/>
              </a:solidFill>
              <a:latin typeface="+mj-lt"/>
              <a:cs typeface="Segoe UI" pitchFamily="34" charset="0"/>
            </a:endParaRPr>
          </a:p>
        </p:txBody>
      </p:sp>
      <p:sp>
        <p:nvSpPr>
          <p:cNvPr id="96" name="Rectangle: Rounded Corners 95">
            <a:extLst>
              <a:ext uri="{FF2B5EF4-FFF2-40B4-BE49-F238E27FC236}">
                <a16:creationId xmlns:a16="http://schemas.microsoft.com/office/drawing/2014/main" id="{D3FCE833-A084-4E60-B9DA-45554B4A78A3}"/>
              </a:ext>
            </a:extLst>
          </p:cNvPr>
          <p:cNvSpPr/>
          <p:nvPr/>
        </p:nvSpPr>
        <p:spPr>
          <a:xfrm>
            <a:off x="6006929" y="5499564"/>
            <a:ext cx="1260267" cy="639760"/>
          </a:xfrm>
          <a:prstGeom prst="roundRect">
            <a:avLst/>
          </a:prstGeom>
          <a:solidFill>
            <a:schemeClr val="bg1">
              <a:lumMod val="6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800" b="0" i="0" u="none" baseline="0">
                <a:solidFill>
                  <a:schemeClr val="bg1"/>
                </a:solidFill>
                <a:latin typeface="+mj-lt"/>
                <a:ea typeface="+mj-lt"/>
                <a:cs typeface="+mj-lt"/>
                <a:sym typeface="+mj-lt"/>
              </a:rPr>
              <a:t>Identité d’entreprise et connectivité infonuagique, environnements</a:t>
            </a:r>
            <a:r>
              <a:rPr lang="fr-ca" sz="800" b="1" i="0" u="none" baseline="0">
                <a:solidFill>
                  <a:schemeClr val="bg1"/>
                </a:solidFill>
                <a:latin typeface="+mj-lt"/>
                <a:ea typeface="+mj-lt"/>
                <a:cs typeface="+mj-lt"/>
                <a:sym typeface="+mj-lt"/>
              </a:rPr>
              <a:t> PBMM SaaS/IaaS/PaaS</a:t>
            </a:r>
            <a:endParaRPr lang="fr-ca" sz="800" dirty="0">
              <a:solidFill>
                <a:schemeClr val="bg1"/>
              </a:solidFill>
            </a:endParaRPr>
          </a:p>
        </p:txBody>
      </p:sp>
      <p:sp>
        <p:nvSpPr>
          <p:cNvPr id="92" name="Rectangle: Rounded Corners 91">
            <a:extLst>
              <a:ext uri="{FF2B5EF4-FFF2-40B4-BE49-F238E27FC236}">
                <a16:creationId xmlns:a16="http://schemas.microsoft.com/office/drawing/2014/main" id="{DB15AB3A-FE91-4773-9968-A01A0C7C66D2}"/>
              </a:ext>
            </a:extLst>
          </p:cNvPr>
          <p:cNvSpPr/>
          <p:nvPr/>
        </p:nvSpPr>
        <p:spPr>
          <a:xfrm>
            <a:off x="6013136" y="4717443"/>
            <a:ext cx="1260267" cy="654033"/>
          </a:xfrm>
          <a:prstGeom prst="roundRect">
            <a:avLst/>
          </a:prstGeom>
          <a:solidFill>
            <a:schemeClr val="accent3"/>
          </a:solidFill>
          <a:ln>
            <a:solidFill>
              <a:schemeClr val="accent3">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700" b="0" i="0" u="none" baseline="0" dirty="0">
                <a:solidFill>
                  <a:schemeClr val="tx1"/>
                </a:solidFill>
              </a:rPr>
              <a:t>Optimisation des coûts, automatisation de la gestion des services, modernisation du portefeuille d’applications </a:t>
            </a:r>
          </a:p>
        </p:txBody>
      </p:sp>
      <p:sp>
        <p:nvSpPr>
          <p:cNvPr id="109" name="Rectangle: Rounded Corners 108">
            <a:extLst>
              <a:ext uri="{FF2B5EF4-FFF2-40B4-BE49-F238E27FC236}">
                <a16:creationId xmlns:a16="http://schemas.microsoft.com/office/drawing/2014/main" id="{54CCB282-4323-454F-A4C5-C806EE80CEA7}"/>
              </a:ext>
            </a:extLst>
          </p:cNvPr>
          <p:cNvSpPr/>
          <p:nvPr/>
        </p:nvSpPr>
        <p:spPr>
          <a:xfrm>
            <a:off x="6013136" y="4032253"/>
            <a:ext cx="1260267" cy="557102"/>
          </a:xfrm>
          <a:prstGeom prst="roundRect">
            <a:avLst/>
          </a:prstGeom>
          <a:solidFill>
            <a:srgbClr val="00ADBA"/>
          </a:solidFill>
          <a:ln>
            <a:solidFill>
              <a:srgbClr val="00ADBA"/>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fr-ca" sz="800" b="0" i="0" u="none" baseline="0">
                <a:solidFill>
                  <a:schemeClr val="bg1"/>
                </a:solidFill>
                <a:latin typeface="+mj-lt"/>
                <a:ea typeface="+mj-lt"/>
                <a:cs typeface="+mj-lt"/>
                <a:sym typeface="+mj-lt"/>
              </a:rPr>
              <a:t>Développement, infrastructure et sécurité des équipes interfonctionnelles</a:t>
            </a:r>
            <a:endParaRPr lang="fr-ca" sz="800" dirty="0">
              <a:solidFill>
                <a:schemeClr val="bg1"/>
              </a:solidFill>
            </a:endParaRPr>
          </a:p>
        </p:txBody>
      </p:sp>
      <p:pic>
        <p:nvPicPr>
          <p:cNvPr id="13" name="Picture 12"/>
          <p:cNvPicPr>
            <a:picLocks noChangeAspect="1"/>
          </p:cNvPicPr>
          <p:nvPr/>
        </p:nvPicPr>
        <p:blipFill>
          <a:blip r:embed="rId3"/>
          <a:stretch>
            <a:fillRect/>
          </a:stretch>
        </p:blipFill>
        <p:spPr>
          <a:xfrm>
            <a:off x="5759950" y="1354798"/>
            <a:ext cx="636960" cy="702401"/>
          </a:xfrm>
          <a:prstGeom prst="rect">
            <a:avLst/>
          </a:prstGeom>
        </p:spPr>
      </p:pic>
      <p:sp>
        <p:nvSpPr>
          <p:cNvPr id="54" name="Rectangle 113">
            <a:extLst>
              <a:ext uri="{FF2B5EF4-FFF2-40B4-BE49-F238E27FC236}">
                <a16:creationId xmlns:a16="http://schemas.microsoft.com/office/drawing/2014/main" id="{C74A75C4-E778-4272-A23C-580430342B45}"/>
              </a:ext>
            </a:extLst>
          </p:cNvPr>
          <p:cNvSpPr/>
          <p:nvPr/>
        </p:nvSpPr>
        <p:spPr bwMode="auto">
          <a:xfrm>
            <a:off x="5440870" y="2343149"/>
            <a:ext cx="983060" cy="216481"/>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978" rIns="68580" bIns="34978" numCol="1" rtlCol="0" anchor="ctr" anchorCtr="0" compatLnSpc="1">
            <a:prstTxWarp prst="textNoShape">
              <a:avLst/>
            </a:prstTxWarp>
          </a:bodyPr>
          <a:lstStyle/>
          <a:p>
            <a:pPr algn="l" defTabSz="699354" rtl="0" fontAlgn="base">
              <a:spcBef>
                <a:spcPct val="0"/>
              </a:spcBef>
              <a:spcAft>
                <a:spcPct val="0"/>
              </a:spcAft>
              <a:defRPr/>
            </a:pPr>
            <a:r>
              <a:rPr lang="fr-ca" sz="1050" b="1" i="0" u="none" baseline="0">
                <a:solidFill>
                  <a:schemeClr val="bg1"/>
                </a:solidFill>
                <a:latin typeface="+mj-lt"/>
                <a:ea typeface="+mj-lt"/>
                <a:cs typeface="+mj-lt"/>
                <a:sym typeface="+mj-lt"/>
              </a:rPr>
              <a:t>Maturité</a:t>
            </a:r>
            <a:endParaRPr lang="fr-ca" sz="1050" b="1" dirty="0">
              <a:solidFill>
                <a:schemeClr val="bg1"/>
              </a:solidFill>
              <a:latin typeface="Arial" panose="020B0604020202020204" pitchFamily="34" charset="0"/>
              <a:cs typeface="Arial" panose="020B0604020202020204" pitchFamily="34" charset="0"/>
            </a:endParaRPr>
          </a:p>
        </p:txBody>
      </p:sp>
      <p:sp>
        <p:nvSpPr>
          <p:cNvPr id="64" name="Rectangle 114">
            <a:extLst>
              <a:ext uri="{FF2B5EF4-FFF2-40B4-BE49-F238E27FC236}">
                <a16:creationId xmlns:a16="http://schemas.microsoft.com/office/drawing/2014/main" id="{F9AAF1A1-10D1-4698-8F0C-FE21E1338EFC}"/>
              </a:ext>
            </a:extLst>
          </p:cNvPr>
          <p:cNvSpPr/>
          <p:nvPr/>
        </p:nvSpPr>
        <p:spPr bwMode="auto">
          <a:xfrm>
            <a:off x="6456608" y="971550"/>
            <a:ext cx="815615" cy="172089"/>
          </a:xfrm>
          <a:prstGeom prst="rect">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978" rIns="68580" bIns="34978" numCol="1" rtlCol="0" anchor="ctr" anchorCtr="0" compatLnSpc="1">
            <a:prstTxWarp prst="textNoShape">
              <a:avLst/>
            </a:prstTxWarp>
          </a:bodyPr>
          <a:lstStyle/>
          <a:p>
            <a:pPr algn="l" defTabSz="699354" rtl="0" fontAlgn="base">
              <a:spcBef>
                <a:spcPct val="0"/>
              </a:spcBef>
              <a:spcAft>
                <a:spcPct val="0"/>
              </a:spcAft>
              <a:defRPr/>
            </a:pPr>
            <a:r>
              <a:rPr lang="fr-ca" sz="1050" b="1" i="0" u="none" baseline="0">
                <a:solidFill>
                  <a:schemeClr val="bg1"/>
                </a:solidFill>
                <a:latin typeface="+mj-lt"/>
                <a:ea typeface="+mj-lt"/>
                <a:cs typeface="+mj-lt"/>
                <a:sym typeface="+mj-lt"/>
              </a:rPr>
              <a:t>Exceller</a:t>
            </a:r>
            <a:endParaRPr lang="fr-ca" sz="105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4183183" y="6426711"/>
            <a:ext cx="4683967" cy="261610"/>
          </a:xfrm>
          <a:prstGeom prst="rect">
            <a:avLst/>
          </a:prstGeom>
          <a:noFill/>
        </p:spPr>
        <p:txBody>
          <a:bodyPr wrap="square" rtlCol="0">
            <a:spAutoFit/>
          </a:bodyPr>
          <a:lstStyle/>
          <a:p>
            <a:pPr algn="l" rtl="0"/>
            <a:r>
              <a:rPr lang="fr-ca" sz="1100" b="0" i="1" u="none" baseline="0"/>
              <a:t>Extrait de la </a:t>
            </a:r>
            <a:r>
              <a:rPr lang="fr-ca" sz="1100" b="0" i="0" u="none" baseline="0">
                <a:hlinkClick r:id="rId4"/>
              </a:rPr>
              <a:t>Stratégie d’adoption de l’infonuagique d’EDSC de 2019 approuvée par le CGP</a:t>
            </a:r>
            <a:endParaRPr lang="fr-ca" sz="1100" i="1" dirty="0"/>
          </a:p>
        </p:txBody>
      </p:sp>
      <p:sp>
        <p:nvSpPr>
          <p:cNvPr id="4" name="TextBox 3"/>
          <p:cNvSpPr txBox="1"/>
          <p:nvPr/>
        </p:nvSpPr>
        <p:spPr>
          <a:xfrm>
            <a:off x="220555" y="1630821"/>
            <a:ext cx="2296921" cy="4339650"/>
          </a:xfrm>
          <a:prstGeom prst="rect">
            <a:avLst/>
          </a:prstGeom>
          <a:noFill/>
        </p:spPr>
        <p:txBody>
          <a:bodyPr wrap="square" rtlCol="0">
            <a:spAutoFit/>
          </a:bodyPr>
          <a:lstStyle/>
          <a:p>
            <a:pPr marL="285750" indent="-285750" algn="l" rtl="0">
              <a:buFont typeface="Arial" panose="020B0604020202020204" pitchFamily="34" charset="0"/>
              <a:buChar char="•"/>
            </a:pPr>
            <a:r>
              <a:rPr lang="fr-ca" sz="1200" b="0" i="0" u="none" baseline="0" dirty="0">
                <a:solidFill>
                  <a:schemeClr val="tx2"/>
                </a:solidFill>
              </a:rPr>
              <a:t>EDSC a amorcé la phase Découverte en 2018. Depuis, EDSC est passé à l’étape Fondements et en est maintenant à l’étape Maturité de l’adoption de l’infonuagique. </a:t>
            </a:r>
            <a:br>
              <a:rPr lang="fr-ca" sz="1200" dirty="0">
                <a:solidFill>
                  <a:schemeClr val="tx2"/>
                </a:solidFill>
              </a:rPr>
            </a:br>
            <a:endParaRPr lang="fr-ca" sz="1200" dirty="0">
              <a:solidFill>
                <a:schemeClr val="tx2"/>
              </a:solidFill>
            </a:endParaRPr>
          </a:p>
          <a:p>
            <a:pPr marL="285750" indent="-285750" algn="l" rtl="0">
              <a:buFont typeface="Arial" panose="020B0604020202020204" pitchFamily="34" charset="0"/>
              <a:buChar char="•"/>
            </a:pPr>
            <a:r>
              <a:rPr lang="fr-ca" sz="1200" b="0" i="0" u="none" baseline="0" dirty="0">
                <a:solidFill>
                  <a:schemeClr val="tx2"/>
                </a:solidFill>
              </a:rPr>
              <a:t>Alors qu’EDSC passe à la phase Excellence (2021 et au-delà), la transformation numérique stratégique se concrétise.</a:t>
            </a:r>
            <a:br>
              <a:rPr lang="fr-ca" sz="1200" dirty="0">
                <a:solidFill>
                  <a:schemeClr val="tx2"/>
                </a:solidFill>
              </a:rPr>
            </a:br>
            <a:endParaRPr lang="fr-ca" sz="1200" dirty="0">
              <a:solidFill>
                <a:schemeClr val="tx2"/>
              </a:solidFill>
            </a:endParaRPr>
          </a:p>
          <a:p>
            <a:pPr marL="285750" indent="-285750" algn="l" rtl="0">
              <a:buFont typeface="Arial" panose="020B0604020202020204" pitchFamily="34" charset="0"/>
              <a:buChar char="•"/>
            </a:pPr>
            <a:r>
              <a:rPr lang="fr-ca" sz="1200" b="0" i="0" u="none" baseline="0" dirty="0">
                <a:solidFill>
                  <a:schemeClr val="tx2"/>
                </a:solidFill>
              </a:rPr>
              <a:t>EDSC doit disposer d’un effectif capable de mettre en œuvre et de soutenir un environnement </a:t>
            </a:r>
            <a:r>
              <a:rPr lang="fr-ca" sz="1200" b="0" i="0" u="none" baseline="0" dirty="0" err="1">
                <a:solidFill>
                  <a:schemeClr val="tx2"/>
                </a:solidFill>
              </a:rPr>
              <a:t>multinuagique</a:t>
            </a:r>
            <a:r>
              <a:rPr lang="fr-ca" sz="1200" b="0" i="0" u="none" baseline="0" dirty="0">
                <a:solidFill>
                  <a:schemeClr val="tx2"/>
                </a:solidFill>
              </a:rPr>
              <a:t> stable.</a:t>
            </a:r>
            <a:br>
              <a:rPr lang="fr-ca" sz="1200" dirty="0">
                <a:solidFill>
                  <a:schemeClr val="tx2"/>
                </a:solidFill>
              </a:rPr>
            </a:br>
            <a:endParaRPr lang="fr-ca" sz="1200" dirty="0">
              <a:solidFill>
                <a:schemeClr val="tx2"/>
              </a:solidFill>
            </a:endParaRPr>
          </a:p>
          <a:p>
            <a:pPr marL="285750" indent="-285750" algn="l" rtl="0">
              <a:buFont typeface="Arial" panose="020B0604020202020204" pitchFamily="34" charset="0"/>
              <a:buChar char="•"/>
            </a:pPr>
            <a:r>
              <a:rPr lang="fr-ca" sz="1200" b="0" i="0" u="none" baseline="0" dirty="0">
                <a:solidFill>
                  <a:schemeClr val="tx2"/>
                </a:solidFill>
              </a:rPr>
              <a:t>Pour la phase Excellence, EDSC imagine un effectif entièrement formé.</a:t>
            </a:r>
            <a:endParaRPr lang="fr-ca" sz="1200" dirty="0"/>
          </a:p>
        </p:txBody>
      </p:sp>
      <p:grpSp>
        <p:nvGrpSpPr>
          <p:cNvPr id="56" name="Group 55"/>
          <p:cNvGrpSpPr/>
          <p:nvPr/>
        </p:nvGrpSpPr>
        <p:grpSpPr>
          <a:xfrm>
            <a:off x="196597" y="733425"/>
            <a:ext cx="8633078" cy="133349"/>
            <a:chOff x="3198250" y="6438957"/>
            <a:chExt cx="2005479" cy="326873"/>
          </a:xfrm>
        </p:grpSpPr>
        <p:sp>
          <p:nvSpPr>
            <p:cNvPr id="57" name="Rectangle 5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58" name="Rectangle 5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60" name="Rectangle 59"/>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69" name="Rectangle 68"/>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5" name="Rectangle 4"/>
          <p:cNvSpPr/>
          <p:nvPr/>
        </p:nvSpPr>
        <p:spPr>
          <a:xfrm>
            <a:off x="165191" y="-11415"/>
            <a:ext cx="8010526" cy="830997"/>
          </a:xfrm>
          <a:prstGeom prst="rect">
            <a:avLst/>
          </a:prstGeom>
        </p:spPr>
        <p:txBody>
          <a:bodyPr wrap="square">
            <a:spAutoFit/>
          </a:bodyPr>
          <a:lstStyle/>
          <a:p>
            <a:pPr algn="l" defTabSz="623659" rtl="0"/>
            <a:r>
              <a:rPr lang="fr-ca" sz="2400" b="1" i="0" u="none"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Stratégie d’adoption de l’infonuagique et vision de la formation </a:t>
            </a:r>
            <a:endParaRPr lang="fr-ca" sz="2400" b="1" dirty="0">
              <a:solidFill>
                <a:schemeClr val="tx2"/>
              </a:solidFill>
              <a:cs typeface="Arial" panose="020B0604020202020204" pitchFamily="34" charset="0"/>
            </a:endParaRPr>
          </a:p>
        </p:txBody>
      </p:sp>
    </p:spTree>
    <p:extLst>
      <p:ext uri="{BB962C8B-B14F-4D97-AF65-F5344CB8AC3E}">
        <p14:creationId xmlns:p14="http://schemas.microsoft.com/office/powerpoint/2010/main" val="286342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600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666" y="998163"/>
            <a:ext cx="8756164" cy="5764587"/>
          </a:xfrm>
        </p:spPr>
        <p:txBody>
          <a:bodyPr>
            <a:normAutofit fontScale="92500"/>
          </a:bodyPr>
          <a:lstStyle/>
          <a:p>
            <a:pPr algn="l" rtl="0"/>
            <a:r>
              <a:rPr lang="fr-ca" sz="1800" b="1" i="0" u="none" baseline="0" dirty="0">
                <a:solidFill>
                  <a:schemeClr val="tx2"/>
                </a:solidFill>
              </a:rPr>
              <a:t>MS Azure</a:t>
            </a:r>
          </a:p>
          <a:p>
            <a:pPr lvl="1" algn="l" rtl="0"/>
            <a:r>
              <a:rPr lang="fr-ca" sz="1600" b="0" i="0" u="none" baseline="0" dirty="0">
                <a:solidFill>
                  <a:schemeClr val="tx2"/>
                </a:solidFill>
              </a:rPr>
              <a:t>Nous avons atteint un degré de maturité avec MS Azure (Protégé B).</a:t>
            </a:r>
          </a:p>
          <a:p>
            <a:pPr lvl="1" algn="l" rtl="0"/>
            <a:r>
              <a:rPr lang="fr-ca" sz="1600" b="0" i="0" u="none" baseline="0" dirty="0">
                <a:solidFill>
                  <a:schemeClr val="tx2"/>
                </a:solidFill>
              </a:rPr>
              <a:t>Les développeurs peuvent accéder aux environnements de bac à sable, de développement et de production.</a:t>
            </a:r>
          </a:p>
          <a:p>
            <a:pPr algn="l" rtl="0"/>
            <a:r>
              <a:rPr lang="fr-ca" sz="1800" b="1" i="0" u="none" baseline="0" dirty="0">
                <a:solidFill>
                  <a:schemeClr val="tx2"/>
                </a:solidFill>
              </a:rPr>
              <a:t>AWS</a:t>
            </a:r>
          </a:p>
          <a:p>
            <a:pPr lvl="1" algn="l" rtl="0"/>
            <a:r>
              <a:rPr lang="fr-ca" sz="1600" b="0" i="0" u="none" baseline="0" dirty="0">
                <a:solidFill>
                  <a:schemeClr val="tx2"/>
                </a:solidFill>
              </a:rPr>
              <a:t>Nous mettons actuellement en place l’environnement AWS; nous travaillons avec SPC pour achever la configuration du réseau de l’environnement.</a:t>
            </a:r>
          </a:p>
          <a:p>
            <a:pPr lvl="1" algn="l" rtl="0"/>
            <a:r>
              <a:rPr lang="fr-ca" sz="1600" b="0" i="0" u="none" baseline="0" dirty="0">
                <a:solidFill>
                  <a:schemeClr val="tx2"/>
                </a:solidFill>
              </a:rPr>
              <a:t>La connectivité en matière d’activation et de défense du nuage sécurisé (ADNS) a été présentée; la mise en œuvre a été planifiée et une solution provisoire pour la connectivité à AWS est disponible.</a:t>
            </a:r>
            <a:br>
              <a:rPr lang="fr-ca" sz="1600" b="1" dirty="0">
                <a:solidFill>
                  <a:schemeClr val="tx2"/>
                </a:solidFill>
              </a:rPr>
            </a:br>
            <a:endParaRPr lang="fr-ca" sz="1600" b="1" dirty="0">
              <a:solidFill>
                <a:schemeClr val="tx2"/>
              </a:solidFill>
            </a:endParaRPr>
          </a:p>
          <a:p>
            <a:pPr algn="l" rtl="0"/>
            <a:r>
              <a:rPr lang="fr-ca" sz="1800" b="1" i="0" u="none" baseline="0" dirty="0">
                <a:solidFill>
                  <a:schemeClr val="tx2"/>
                </a:solidFill>
              </a:rPr>
              <a:t>Autres fournisseurs de services infonuagiques</a:t>
            </a:r>
          </a:p>
          <a:p>
            <a:pPr lvl="1" algn="l" rtl="0"/>
            <a:r>
              <a:rPr lang="fr-ca" sz="1600" b="0" i="0" u="none" baseline="0" dirty="0">
                <a:solidFill>
                  <a:schemeClr val="tx2"/>
                </a:solidFill>
              </a:rPr>
              <a:t>Nous procédons actuellement à l’acquisition d’autres crédits infonuagiques pour Oracle Cloud et IBM. </a:t>
            </a:r>
          </a:p>
          <a:p>
            <a:pPr lvl="1" algn="l" rtl="0"/>
            <a:r>
              <a:rPr lang="fr-ca" sz="1600" b="0" i="0" u="none" baseline="0" dirty="0">
                <a:solidFill>
                  <a:schemeClr val="tx2"/>
                </a:solidFill>
              </a:rPr>
              <a:t>Nous testons l’utilisation d’Oracle Cloud pour héberger les bases de données auxquelles Azure a accès.</a:t>
            </a:r>
          </a:p>
          <a:p>
            <a:pPr lvl="1" algn="l" rtl="0"/>
            <a:endParaRPr lang="fr-ca" sz="1600" b="1" dirty="0">
              <a:solidFill>
                <a:schemeClr val="tx2"/>
              </a:solidFill>
            </a:endParaRPr>
          </a:p>
          <a:p>
            <a:pPr algn="l" rtl="0"/>
            <a:r>
              <a:rPr lang="fr-ca" sz="1800" b="1" i="0" u="none" baseline="0" dirty="0">
                <a:solidFill>
                  <a:schemeClr val="tx2"/>
                </a:solidFill>
              </a:rPr>
              <a:t>Intégration de l’infonuagique</a:t>
            </a:r>
          </a:p>
          <a:p>
            <a:pPr lvl="1" algn="l" rtl="0"/>
            <a:r>
              <a:rPr lang="fr-ca" sz="1600" b="0" i="0" u="none" baseline="0" dirty="0">
                <a:solidFill>
                  <a:schemeClr val="tx2"/>
                </a:solidFill>
              </a:rPr>
              <a:t>Nous avons réussi à définir et à peaufiner notre processus d’adhésion aux services d’infonuagique.</a:t>
            </a:r>
          </a:p>
          <a:p>
            <a:pPr lvl="1" algn="l" rtl="0"/>
            <a:r>
              <a:rPr lang="fr-ca" sz="1600" b="0" i="0" u="none" baseline="0" dirty="0">
                <a:solidFill>
                  <a:schemeClr val="tx2"/>
                </a:solidFill>
              </a:rPr>
              <a:t>Pour accéder au nuage, vous devez d’abord communiquer avec notre boîte aux lettres générique : </a:t>
            </a:r>
            <a:br>
              <a:rPr lang="fr-ca" sz="1600" dirty="0">
                <a:solidFill>
                  <a:schemeClr val="tx2"/>
                </a:solidFill>
              </a:rPr>
            </a:br>
            <a:r>
              <a:rPr lang="fr-ca" sz="1600" b="0" i="0" u="none" baseline="0" dirty="0">
                <a:solidFill>
                  <a:schemeClr val="tx2"/>
                </a:solidFill>
                <a:hlinkClick r:id="rId3"/>
              </a:rPr>
              <a:t>EDSC.Infonuagique-Cloud.ESDC1@hrsdc-rhdcc.gc.ca</a:t>
            </a:r>
            <a:r>
              <a:rPr lang="fr-ca" sz="1600" b="0" i="0" u="none" baseline="0" dirty="0">
                <a:solidFill>
                  <a:schemeClr val="tx2"/>
                </a:solidFill>
              </a:rPr>
              <a:t> </a:t>
            </a:r>
            <a:br>
              <a:rPr lang="fr-ca" sz="1600" dirty="0">
                <a:solidFill>
                  <a:schemeClr val="tx2"/>
                </a:solidFill>
              </a:rPr>
            </a:br>
            <a:endParaRPr lang="fr-ca" sz="1600" dirty="0">
              <a:solidFill>
                <a:schemeClr val="tx2"/>
              </a:solidFill>
            </a:endParaRPr>
          </a:p>
          <a:p>
            <a:pPr algn="l" rtl="0"/>
            <a:r>
              <a:rPr lang="fr-ca" sz="1800" b="1" i="0" u="none" baseline="0" dirty="0">
                <a:solidFill>
                  <a:schemeClr val="tx2"/>
                </a:solidFill>
              </a:rPr>
              <a:t>Formation en infonuagique</a:t>
            </a:r>
          </a:p>
          <a:p>
            <a:pPr lvl="1" algn="l" rtl="0"/>
            <a:r>
              <a:rPr lang="fr-ca" sz="1600" b="0" i="0" u="none" baseline="0" dirty="0">
                <a:solidFill>
                  <a:schemeClr val="tx2"/>
                </a:solidFill>
              </a:rPr>
              <a:t>Nous avons organisé plusieurs cours de formation et de certification avec un instructeur depuis 2018.</a:t>
            </a:r>
          </a:p>
          <a:p>
            <a:pPr lvl="1" algn="l" rtl="0"/>
            <a:r>
              <a:rPr lang="fr-ca" sz="1600" b="0" i="0" u="none" baseline="0" dirty="0">
                <a:solidFill>
                  <a:schemeClr val="tx2"/>
                </a:solidFill>
              </a:rPr>
              <a:t>Nous lançons un plan pluriannuel de formation en infonuagique pour 2021 et au-delà.</a:t>
            </a:r>
          </a:p>
          <a:p>
            <a:pPr lvl="1" algn="l" rtl="0"/>
            <a:endParaRPr lang="fr-ca" sz="1600" dirty="0">
              <a:solidFill>
                <a:schemeClr val="tx2"/>
              </a:solidFill>
            </a:endParaRPr>
          </a:p>
        </p:txBody>
      </p:sp>
      <p:sp>
        <p:nvSpPr>
          <p:cNvPr id="4" name="Slide Number Placeholder 3"/>
          <p:cNvSpPr>
            <a:spLocks noGrp="1"/>
          </p:cNvSpPr>
          <p:nvPr>
            <p:ph type="sldNum" sz="quarter" idx="12"/>
          </p:nvPr>
        </p:nvSpPr>
        <p:spPr/>
        <p:txBody>
          <a:bodyPr/>
          <a:lstStyle/>
          <a:p>
            <a:pPr algn="r" rtl="0"/>
            <a:fld id="{ECE35456-0581-488D-B76E-D688A8F61073}" type="slidenum">
              <a:rPr/>
              <a:t>4</a:t>
            </a:fld>
            <a:endParaRPr lang="fr-ca" dirty="0"/>
          </a:p>
        </p:txBody>
      </p:sp>
      <p:grpSp>
        <p:nvGrpSpPr>
          <p:cNvPr id="6" name="Group 5"/>
          <p:cNvGrpSpPr/>
          <p:nvPr/>
        </p:nvGrpSpPr>
        <p:grpSpPr>
          <a:xfrm>
            <a:off x="301372" y="733425"/>
            <a:ext cx="8633078" cy="133349"/>
            <a:chOff x="3198250" y="6438957"/>
            <a:chExt cx="2005479" cy="326873"/>
          </a:xfrm>
        </p:grpSpPr>
        <p:sp>
          <p:nvSpPr>
            <p:cNvPr id="7" name="Rectangle 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8" name="Rectangle 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9" name="Rectangle 8"/>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0" name="Rectangle 9"/>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2" name="TextBox 1"/>
          <p:cNvSpPr txBox="1"/>
          <p:nvPr/>
        </p:nvSpPr>
        <p:spPr>
          <a:xfrm>
            <a:off x="352424" y="238125"/>
            <a:ext cx="7675839" cy="523220"/>
          </a:xfrm>
          <a:prstGeom prst="rect">
            <a:avLst/>
          </a:prstGeom>
          <a:noFill/>
        </p:spPr>
        <p:txBody>
          <a:bodyPr wrap="square" rtlCol="0">
            <a:spAutoFit/>
          </a:bodyPr>
          <a:lstStyle/>
          <a:p>
            <a:pPr algn="l" rtl="0"/>
            <a:r>
              <a:rPr lang="fr-ca" sz="2800" b="1" i="0" u="none" baseline="0" dirty="0">
                <a:solidFill>
                  <a:schemeClr val="tx2"/>
                </a:solidFill>
              </a:rPr>
              <a:t>Situation actuelle – le point sur l’infonuagique</a:t>
            </a:r>
            <a:endParaRPr lang="fr-ca" sz="2800" b="1" dirty="0">
              <a:solidFill>
                <a:schemeClr val="tx2"/>
              </a:solidFill>
            </a:endParaRPr>
          </a:p>
        </p:txBody>
      </p:sp>
    </p:spTree>
    <p:extLst>
      <p:ext uri="{BB962C8B-B14F-4D97-AF65-F5344CB8AC3E}">
        <p14:creationId xmlns:p14="http://schemas.microsoft.com/office/powerpoint/2010/main" val="156170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63" y="1169641"/>
            <a:ext cx="7886700" cy="4962217"/>
          </a:xfrm>
        </p:spPr>
        <p:txBody>
          <a:bodyPr>
            <a:normAutofit fontScale="85000" lnSpcReduction="20000"/>
          </a:bodyPr>
          <a:lstStyle/>
          <a:p>
            <a:pPr algn="l" rtl="0"/>
            <a:r>
              <a:rPr lang="fr-ca" b="1" i="0" u="none" baseline="0" dirty="0">
                <a:solidFill>
                  <a:schemeClr val="tx2"/>
                </a:solidFill>
              </a:rPr>
              <a:t>Objectifs :</a:t>
            </a:r>
          </a:p>
          <a:p>
            <a:pPr lvl="1" algn="l" rtl="0"/>
            <a:r>
              <a:rPr lang="fr-ca" b="0" i="0" u="none" baseline="0" dirty="0">
                <a:solidFill>
                  <a:schemeClr val="tx2"/>
                </a:solidFill>
              </a:rPr>
              <a:t>Établir un plan pluriannuel visant à répondre aux besoins organisationnels et à aider les employés à acquérir les compétences en infonuagique dont ils ont besoin.</a:t>
            </a:r>
          </a:p>
          <a:p>
            <a:pPr lvl="1" algn="l" rtl="0"/>
            <a:r>
              <a:rPr lang="fr-ca" b="0" i="0" u="none" baseline="0" dirty="0">
                <a:solidFill>
                  <a:schemeClr val="tx2"/>
                </a:solidFill>
              </a:rPr>
              <a:t>Offrir des formations supplémentaires liées aux fournisseurs à mesure que le programme d’infonuagique d’EDSC évolue (p. ex., IBM, Oracle, etc.).</a:t>
            </a:r>
            <a:endParaRPr lang="fr-ca" dirty="0">
              <a:solidFill>
                <a:schemeClr val="tx2"/>
              </a:solidFill>
            </a:endParaRPr>
          </a:p>
          <a:p>
            <a:pPr lvl="1" algn="l" rtl="0"/>
            <a:r>
              <a:rPr lang="fr-ca" b="0" i="0" u="none" baseline="0" dirty="0">
                <a:solidFill>
                  <a:schemeClr val="tx2"/>
                </a:solidFill>
              </a:rPr>
              <a:t>Former et accréditer autant d’employés que possible.</a:t>
            </a:r>
            <a:br>
              <a:rPr lang="fr-ca" dirty="0">
                <a:solidFill>
                  <a:schemeClr val="tx2"/>
                </a:solidFill>
              </a:rPr>
            </a:br>
            <a:endParaRPr lang="fr-ca" dirty="0">
              <a:solidFill>
                <a:schemeClr val="tx2"/>
              </a:solidFill>
            </a:endParaRPr>
          </a:p>
          <a:p>
            <a:pPr algn="l" rtl="0"/>
            <a:r>
              <a:rPr lang="fr-ca" b="1" i="0" u="none" baseline="0" dirty="0">
                <a:solidFill>
                  <a:schemeClr val="tx2"/>
                </a:solidFill>
              </a:rPr>
              <a:t>Méthodes de formation :</a:t>
            </a:r>
          </a:p>
          <a:p>
            <a:pPr lvl="1" algn="l" rtl="0"/>
            <a:r>
              <a:rPr lang="fr-ca" b="0" i="0" u="none" baseline="0" dirty="0">
                <a:solidFill>
                  <a:schemeClr val="tx2"/>
                </a:solidFill>
              </a:rPr>
              <a:t>Formation et certification axées sur les rôles.</a:t>
            </a:r>
          </a:p>
          <a:p>
            <a:pPr lvl="1" algn="l" rtl="0"/>
            <a:r>
              <a:rPr lang="fr-ca" b="0" i="0" u="none" baseline="0" dirty="0">
                <a:solidFill>
                  <a:schemeClr val="tx2"/>
                </a:solidFill>
              </a:rPr>
              <a:t>Formation générale, autoformation/formation individuelle, apprentissage en ligne, expérience de travail.</a:t>
            </a:r>
          </a:p>
          <a:p>
            <a:pPr lvl="1" algn="l" rtl="0"/>
            <a:endParaRPr lang="fr-ca" dirty="0">
              <a:solidFill>
                <a:schemeClr val="tx2"/>
              </a:solidFill>
            </a:endParaRPr>
          </a:p>
          <a:p>
            <a:pPr algn="l" rtl="0"/>
            <a:r>
              <a:rPr lang="fr-ca" b="1" i="0" u="none" baseline="0" dirty="0">
                <a:solidFill>
                  <a:schemeClr val="tx2"/>
                </a:solidFill>
              </a:rPr>
              <a:t>Types de formation en infonuagique </a:t>
            </a:r>
            <a:endParaRPr lang="fr-ca" b="1" dirty="0">
              <a:solidFill>
                <a:schemeClr val="tx2"/>
              </a:solidFill>
            </a:endParaRPr>
          </a:p>
          <a:p>
            <a:pPr lvl="1" algn="l" rtl="0"/>
            <a:r>
              <a:rPr lang="fr-ca" sz="1600" b="0"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La formation </a:t>
            </a:r>
            <a:r>
              <a:rPr lang="fr-ca" sz="1600" b="1"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non liée à un fournisseur</a:t>
            </a:r>
            <a:r>
              <a:rPr lang="fr-ca" sz="1600" b="0"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désigne la formation sur l’infonuagique dans son ensemble et n’est pas propre à un fournisseur d’infonuagique (AWS, Azure, Google, etc.).</a:t>
            </a:r>
            <a:r>
              <a:rPr lang="fr-CA" sz="1600" b="0"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r>
              <a:rPr lang="fr-ca" sz="1600" b="0"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La formation porte sur des concepts généraux, des méthodologies et des modèles d’infonuagique. </a:t>
            </a:r>
            <a:br>
              <a:rPr lang="fr-ca" sz="1600" dirty="0">
                <a:solidFill>
                  <a:schemeClr val="tx2"/>
                </a:solidFill>
                <a:latin typeface="Calibri" panose="020F0502020204030204" pitchFamily="34" charset="0"/>
              </a:rPr>
            </a:br>
            <a:br>
              <a:rPr lang="fr-ca" sz="1600" dirty="0">
                <a:solidFill>
                  <a:schemeClr val="tx2"/>
                </a:solidFill>
                <a:latin typeface="Calibri" panose="020F0502020204030204" pitchFamily="34" charset="0"/>
              </a:rPr>
            </a:br>
            <a:br>
              <a:rPr lang="fr-ca" sz="1600" dirty="0">
                <a:solidFill>
                  <a:schemeClr val="tx2"/>
                </a:solidFill>
                <a:latin typeface="Calibri" panose="020F0502020204030204" pitchFamily="34" charset="0"/>
              </a:rPr>
            </a:br>
            <a:br>
              <a:rPr lang="fr-ca" sz="1600" dirty="0">
                <a:solidFill>
                  <a:schemeClr val="tx2"/>
                </a:solidFill>
                <a:latin typeface="Calibri" panose="020F0502020204030204" pitchFamily="34" charset="0"/>
              </a:rPr>
            </a:br>
            <a:endParaRPr lang="fr-ca" sz="1600" dirty="0">
              <a:solidFill>
                <a:schemeClr val="tx2"/>
              </a:solidFill>
              <a:latin typeface="Calibri" panose="020F0502020204030204" pitchFamily="34" charset="0"/>
            </a:endParaRPr>
          </a:p>
          <a:p>
            <a:pPr lvl="1" algn="l" rtl="0"/>
            <a:r>
              <a:rPr lang="fr-ca" b="0"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Les certifications </a:t>
            </a:r>
            <a:r>
              <a:rPr lang="fr-ca" b="1"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liées aux fournisseurs</a:t>
            </a:r>
            <a:r>
              <a:rPr lang="fr-ca" b="0"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sont axées sur un fournisseur de services infonuagiques particulier (p. ex., AWS, Azure, Google Cloud, etc.).</a:t>
            </a:r>
            <a:r>
              <a:rPr lang="fr-CA" b="0"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r>
              <a:rPr lang="fr-ca" b="0" i="0" u="none" baseline="0"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Elles sont de nature technique, propres à chaque environnement ou propriétaire, et visent les rôles de base.</a:t>
            </a:r>
            <a:br>
              <a:rPr lang="fr-ca" dirty="0">
                <a:solidFill>
                  <a:schemeClr val="tx2"/>
                </a:solidFill>
                <a:latin typeface="Calibri" panose="020F0502020204030204" pitchFamily="34" charset="0"/>
              </a:rPr>
            </a:br>
            <a:br>
              <a:rPr lang="fr-ca" dirty="0">
                <a:solidFill>
                  <a:schemeClr val="tx2"/>
                </a:solidFill>
                <a:latin typeface="Calibri" panose="020F0502020204030204" pitchFamily="34" charset="0"/>
              </a:rPr>
            </a:br>
            <a:br>
              <a:rPr lang="fr-ca" dirty="0">
                <a:solidFill>
                  <a:schemeClr val="tx2"/>
                </a:solidFill>
                <a:latin typeface="Calibri" panose="020F0502020204030204" pitchFamily="34" charset="0"/>
              </a:rPr>
            </a:br>
            <a:endParaRPr lang="fr-ca" dirty="0">
              <a:solidFill>
                <a:schemeClr val="tx2"/>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pPr algn="r" rtl="0"/>
            <a:fld id="{ECE35456-0581-488D-B76E-D688A8F61073}" type="slidenum">
              <a:rPr/>
              <a:t>5</a:t>
            </a:fld>
            <a:endParaRPr lang="fr-ca" dirty="0"/>
          </a:p>
        </p:txBody>
      </p:sp>
      <p:pic>
        <p:nvPicPr>
          <p:cNvPr id="7"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7042" y="4215255"/>
            <a:ext cx="1265558" cy="439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921" y="5554158"/>
            <a:ext cx="713005" cy="370392"/>
          </a:xfrm>
          <a:prstGeom prst="rect">
            <a:avLst/>
          </a:prstGeom>
        </p:spPr>
      </p:pic>
      <p:pic>
        <p:nvPicPr>
          <p:cNvPr id="10" name="Content Placeholder 3"/>
          <p:cNvPicPr>
            <a:picLocks noChangeAspect="1"/>
          </p:cNvPicPr>
          <p:nvPr/>
        </p:nvPicPr>
        <p:blipFill rotWithShape="1">
          <a:blip r:embed="rId5" cstate="print">
            <a:extLst>
              <a:ext uri="{28A0092B-C50C-407E-A947-70E740481C1C}">
                <a14:useLocalDpi xmlns:a14="http://schemas.microsoft.com/office/drawing/2010/main" val="0"/>
              </a:ext>
            </a:extLst>
          </a:blip>
          <a:srcRect t="10403" b="12418"/>
          <a:stretch/>
        </p:blipFill>
        <p:spPr>
          <a:xfrm>
            <a:off x="2581275" y="5472639"/>
            <a:ext cx="852720" cy="493590"/>
          </a:xfrm>
          <a:prstGeom prst="rect">
            <a:avLst/>
          </a:prstGeom>
        </p:spPr>
      </p:pic>
      <p:pic>
        <p:nvPicPr>
          <p:cNvPr id="1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6287" t="7696" r="15647" b="25400"/>
          <a:stretch/>
        </p:blipFill>
        <p:spPr bwMode="auto">
          <a:xfrm>
            <a:off x="4038600" y="5385466"/>
            <a:ext cx="867467" cy="567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p:cNvPicPr>
          <p:nvPr/>
        </p:nvPicPr>
        <p:blipFill>
          <a:blip r:embed="rId7"/>
          <a:stretch>
            <a:fillRect/>
          </a:stretch>
        </p:blipFill>
        <p:spPr>
          <a:xfrm>
            <a:off x="3908652" y="4252891"/>
            <a:ext cx="1047885" cy="419154"/>
          </a:xfrm>
          <a:prstGeom prst="rect">
            <a:avLst/>
          </a:prstGeom>
        </p:spPr>
      </p:pic>
      <p:pic>
        <p:nvPicPr>
          <p:cNvPr id="13" name="Picture 12"/>
          <p:cNvPicPr>
            <a:picLocks noChangeAspect="1"/>
          </p:cNvPicPr>
          <p:nvPr/>
        </p:nvPicPr>
        <p:blipFill>
          <a:blip r:embed="rId8"/>
          <a:stretch>
            <a:fillRect/>
          </a:stretch>
        </p:blipFill>
        <p:spPr>
          <a:xfrm>
            <a:off x="5915941" y="4299291"/>
            <a:ext cx="1635340" cy="316226"/>
          </a:xfrm>
          <a:prstGeom prst="rect">
            <a:avLst/>
          </a:prstGeom>
        </p:spPr>
      </p:pic>
      <p:pic>
        <p:nvPicPr>
          <p:cNvPr id="2" name="Picture 1"/>
          <p:cNvPicPr>
            <a:picLocks noChangeAspect="1"/>
          </p:cNvPicPr>
          <p:nvPr/>
        </p:nvPicPr>
        <p:blipFill>
          <a:blip r:embed="rId9"/>
          <a:stretch>
            <a:fillRect/>
          </a:stretch>
        </p:blipFill>
        <p:spPr>
          <a:xfrm>
            <a:off x="6935201" y="5572125"/>
            <a:ext cx="637174" cy="295276"/>
          </a:xfrm>
          <a:prstGeom prst="rect">
            <a:avLst/>
          </a:prstGeom>
        </p:spPr>
      </p:pic>
      <p:pic>
        <p:nvPicPr>
          <p:cNvPr id="5" name="Picture 4"/>
          <p:cNvPicPr>
            <a:picLocks noChangeAspect="1"/>
          </p:cNvPicPr>
          <p:nvPr/>
        </p:nvPicPr>
        <p:blipFill>
          <a:blip r:embed="rId10"/>
          <a:stretch>
            <a:fillRect/>
          </a:stretch>
        </p:blipFill>
        <p:spPr>
          <a:xfrm>
            <a:off x="5642616" y="5472639"/>
            <a:ext cx="643883" cy="490012"/>
          </a:xfrm>
          <a:prstGeom prst="rect">
            <a:avLst/>
          </a:prstGeom>
        </p:spPr>
      </p:pic>
      <p:grpSp>
        <p:nvGrpSpPr>
          <p:cNvPr id="14" name="Group 13"/>
          <p:cNvGrpSpPr/>
          <p:nvPr/>
        </p:nvGrpSpPr>
        <p:grpSpPr>
          <a:xfrm>
            <a:off x="225172" y="676275"/>
            <a:ext cx="8633078" cy="133349"/>
            <a:chOff x="3198250" y="6438957"/>
            <a:chExt cx="2005479" cy="326873"/>
          </a:xfrm>
        </p:grpSpPr>
        <p:sp>
          <p:nvSpPr>
            <p:cNvPr id="15" name="Rectangle 14"/>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6" name="Rectangle 15"/>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7" name="Rectangle 16"/>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8" name="Rectangle 17"/>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19" name="Rectangle 18"/>
          <p:cNvSpPr/>
          <p:nvPr/>
        </p:nvSpPr>
        <p:spPr>
          <a:xfrm>
            <a:off x="248847" y="205859"/>
            <a:ext cx="2276714" cy="523220"/>
          </a:xfrm>
          <a:prstGeom prst="rect">
            <a:avLst/>
          </a:prstGeom>
        </p:spPr>
        <p:txBody>
          <a:bodyPr wrap="none">
            <a:spAutoFit/>
          </a:bodyPr>
          <a:lstStyle/>
          <a:p>
            <a:pPr algn="l" defTabSz="623659" rtl="0"/>
            <a:r>
              <a:rPr lang="fr-ca" sz="2800" b="1" i="0" u="none" baseline="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Formation en infonuagique</a:t>
            </a:r>
            <a:endParaRPr lang="fr-ca" sz="2800" b="1" dirty="0">
              <a:solidFill>
                <a:schemeClr val="tx2"/>
              </a:solidFill>
              <a:cs typeface="Arial" panose="020B0604020202020204" pitchFamily="34" charset="0"/>
            </a:endParaRPr>
          </a:p>
        </p:txBody>
      </p:sp>
    </p:spTree>
    <p:extLst>
      <p:ext uri="{BB962C8B-B14F-4D97-AF65-F5344CB8AC3E}">
        <p14:creationId xmlns:p14="http://schemas.microsoft.com/office/powerpoint/2010/main" val="28053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stretch>
            <a:fillRect/>
          </a:stretch>
        </p:blipFill>
        <p:spPr>
          <a:xfrm>
            <a:off x="1048167" y="1659334"/>
            <a:ext cx="607304" cy="581192"/>
          </a:xfrm>
          <a:prstGeom prst="rect">
            <a:avLst/>
          </a:prstGeom>
        </p:spPr>
      </p:pic>
      <p:sp>
        <p:nvSpPr>
          <p:cNvPr id="3" name="Content Placeholder 2"/>
          <p:cNvSpPr>
            <a:spLocks noGrp="1"/>
          </p:cNvSpPr>
          <p:nvPr>
            <p:ph idx="1"/>
          </p:nvPr>
        </p:nvSpPr>
        <p:spPr>
          <a:xfrm>
            <a:off x="229984" y="925333"/>
            <a:ext cx="8648744" cy="5596647"/>
          </a:xfrm>
        </p:spPr>
        <p:txBody>
          <a:bodyPr>
            <a:normAutofit/>
          </a:bodyPr>
          <a:lstStyle/>
          <a:p>
            <a:pPr marL="0" indent="0" algn="l" rtl="0">
              <a:buNone/>
            </a:pPr>
            <a:r>
              <a:rPr lang="fr-ca" sz="1400" b="0" i="0" u="none" baseline="0" dirty="0">
                <a:solidFill>
                  <a:schemeClr val="tx2"/>
                </a:solidFill>
              </a:rPr>
              <a:t>Le tableau ci-dessous représente les rôles au sein d’un programme infonuagique. Chaque rôle exécute une fonction différente dans le nuage et se spécialise dans ce domaine. Les certifications suivantes sont recommandées pour chaque rôle.</a:t>
            </a:r>
            <a:br>
              <a:rPr lang="fr-ca" sz="1400" dirty="0">
                <a:solidFill>
                  <a:schemeClr val="tx2"/>
                </a:solidFill>
              </a:rPr>
            </a:br>
            <a:br>
              <a:rPr lang="fr-ca" sz="1400" dirty="0">
                <a:solidFill>
                  <a:schemeClr val="tx2"/>
                </a:solidFill>
              </a:rPr>
            </a:br>
            <a:br>
              <a:rPr lang="fr-ca" sz="1400" dirty="0">
                <a:solidFill>
                  <a:schemeClr val="tx2"/>
                </a:solidFill>
              </a:rPr>
            </a:br>
            <a:br>
              <a:rPr lang="fr-ca" sz="1400" dirty="0">
                <a:solidFill>
                  <a:schemeClr val="tx2"/>
                </a:solidFill>
              </a:rPr>
            </a:br>
            <a:br>
              <a:rPr lang="fr-ca" sz="1400" dirty="0">
                <a:solidFill>
                  <a:schemeClr val="tx2"/>
                </a:solidFill>
              </a:rPr>
            </a:br>
            <a:br>
              <a:rPr lang="fr-ca" sz="1400" dirty="0">
                <a:solidFill>
                  <a:schemeClr val="tx2"/>
                </a:solidFill>
              </a:rPr>
            </a:br>
            <a:endParaRPr lang="fr-ca" sz="1400" dirty="0">
              <a:solidFill>
                <a:schemeClr val="tx2"/>
              </a:solidFill>
            </a:endParaRPr>
          </a:p>
          <a:p>
            <a:endParaRPr lang="fr-ca" sz="1400" b="1" dirty="0">
              <a:solidFill>
                <a:schemeClr val="tx2"/>
              </a:solidFill>
            </a:endParaRPr>
          </a:p>
          <a:p>
            <a:pPr marL="0" indent="0" algn="l" rtl="0">
              <a:buNone/>
            </a:pPr>
            <a:br>
              <a:rPr lang="fr-ca" sz="1400" dirty="0">
                <a:solidFill>
                  <a:schemeClr val="tx2"/>
                </a:solidFill>
              </a:rPr>
            </a:br>
            <a:endParaRPr lang="fr-ca" sz="1400" dirty="0">
              <a:solidFill>
                <a:schemeClr val="tx2"/>
              </a:solidFill>
            </a:endParaRPr>
          </a:p>
          <a:p>
            <a:pPr marL="0" indent="0" algn="l" rtl="0">
              <a:buNone/>
            </a:pPr>
            <a:br>
              <a:rPr lang="fr-ca" sz="1400" dirty="0">
                <a:solidFill>
                  <a:schemeClr val="tx2"/>
                </a:solidFill>
              </a:rPr>
            </a:br>
            <a:br>
              <a:rPr lang="fr-ca" sz="1400" dirty="0">
                <a:solidFill>
                  <a:schemeClr val="tx2"/>
                </a:solidFill>
              </a:rPr>
            </a:br>
            <a:endParaRPr lang="fr-ca" sz="1400" dirty="0"/>
          </a:p>
          <a:p>
            <a:pPr marL="0" indent="0" algn="l" rtl="0">
              <a:buNone/>
            </a:pPr>
            <a:endParaRPr lang="fr-ca" sz="1400" dirty="0"/>
          </a:p>
          <a:p>
            <a:pPr marL="0" indent="0" algn="l" rtl="0">
              <a:buNone/>
            </a:pPr>
            <a:endParaRPr lang="fr-ca" sz="1400" dirty="0"/>
          </a:p>
          <a:p>
            <a:pPr marL="0" indent="0" algn="l" rtl="0">
              <a:buNone/>
            </a:pPr>
            <a:endParaRPr lang="fr-ca" sz="1400" dirty="0">
              <a:solidFill>
                <a:schemeClr val="tx2"/>
              </a:solidFill>
            </a:endParaRPr>
          </a:p>
        </p:txBody>
      </p:sp>
      <p:sp>
        <p:nvSpPr>
          <p:cNvPr id="4" name="Slide Number Placeholder 3"/>
          <p:cNvSpPr>
            <a:spLocks noGrp="1"/>
          </p:cNvSpPr>
          <p:nvPr>
            <p:ph type="sldNum" sz="quarter" idx="12"/>
          </p:nvPr>
        </p:nvSpPr>
        <p:spPr/>
        <p:txBody>
          <a:bodyPr/>
          <a:lstStyle/>
          <a:p>
            <a:pPr algn="r" rtl="0"/>
            <a:fld id="{ECE35456-0581-488D-B76E-D688A8F61073}" type="slidenum">
              <a:rPr/>
              <a:t>6</a:t>
            </a:fld>
            <a:endParaRPr lang="fr-ca" dirty="0"/>
          </a:p>
        </p:txBody>
      </p:sp>
      <p:grpSp>
        <p:nvGrpSpPr>
          <p:cNvPr id="6" name="Group 5"/>
          <p:cNvGrpSpPr/>
          <p:nvPr/>
        </p:nvGrpSpPr>
        <p:grpSpPr>
          <a:xfrm>
            <a:off x="37026" y="1534577"/>
            <a:ext cx="6156675" cy="981915"/>
            <a:chOff x="-42040" y="1408742"/>
            <a:chExt cx="7827480" cy="1375012"/>
          </a:xfrm>
        </p:grpSpPr>
        <p:pic>
          <p:nvPicPr>
            <p:cNvPr id="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2249" t="31439" r="3213" b="23716"/>
            <a:stretch/>
          </p:blipFill>
          <p:spPr bwMode="auto">
            <a:xfrm>
              <a:off x="5785206" y="1546510"/>
              <a:ext cx="1185863" cy="974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156" t="31439" r="29604" b="22840"/>
            <a:stretch/>
          </p:blipFill>
          <p:spPr bwMode="auto">
            <a:xfrm>
              <a:off x="4017618" y="1519021"/>
              <a:ext cx="1243012" cy="993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939" t="31439" r="56347" b="18019"/>
            <a:stretch/>
          </p:blipFill>
          <p:spPr bwMode="auto">
            <a:xfrm>
              <a:off x="2379276" y="1408742"/>
              <a:ext cx="1200150" cy="1098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439" r="81338" b="23716"/>
            <a:stretch/>
          </p:blipFill>
          <p:spPr bwMode="auto">
            <a:xfrm>
              <a:off x="106654" y="1519021"/>
              <a:ext cx="1275778" cy="97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2040" y="2367340"/>
              <a:ext cx="2353703" cy="301694"/>
            </a:xfrm>
            <a:prstGeom prst="rect">
              <a:avLst/>
            </a:prstGeom>
            <a:noFill/>
          </p:spPr>
          <p:txBody>
            <a:bodyPr wrap="square" rtlCol="0">
              <a:spAutoFit/>
            </a:bodyPr>
            <a:lstStyle/>
            <a:p>
              <a:pPr algn="ctr" rtl="0"/>
              <a:r>
                <a:rPr lang="fr-ca" sz="8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Utilisateur général et direction</a:t>
              </a:r>
              <a:endParaRPr lang="fr-ca" sz="800" dirty="0">
                <a:latin typeface="Calibri" panose="020F0502020204030204" pitchFamily="34" charset="0"/>
              </a:endParaRPr>
            </a:p>
          </p:txBody>
        </p:sp>
        <p:sp>
          <p:nvSpPr>
            <p:cNvPr id="13" name="TextBox 12"/>
            <p:cNvSpPr txBox="1"/>
            <p:nvPr/>
          </p:nvSpPr>
          <p:spPr>
            <a:xfrm>
              <a:off x="2251318" y="2414672"/>
              <a:ext cx="1443050" cy="366342"/>
            </a:xfrm>
            <a:prstGeom prst="rect">
              <a:avLst/>
            </a:prstGeom>
            <a:noFill/>
          </p:spPr>
          <p:txBody>
            <a:bodyPr wrap="square" rtlCol="0">
              <a:spAutoFit/>
            </a:bodyPr>
            <a:lstStyle/>
            <a:p>
              <a:pPr algn="ctr" rtl="0"/>
              <a:r>
                <a:rPr lang="fr-ca" sz="11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Architecte</a:t>
              </a:r>
              <a:endParaRPr lang="fr-ca" sz="1200" dirty="0">
                <a:latin typeface="Calibri" panose="020F0502020204030204" pitchFamily="34" charset="0"/>
              </a:endParaRPr>
            </a:p>
          </p:txBody>
        </p:sp>
        <p:sp>
          <p:nvSpPr>
            <p:cNvPr id="14" name="TextBox 13"/>
            <p:cNvSpPr txBox="1"/>
            <p:nvPr/>
          </p:nvSpPr>
          <p:spPr>
            <a:xfrm>
              <a:off x="3918256" y="2417411"/>
              <a:ext cx="1443050" cy="366342"/>
            </a:xfrm>
            <a:prstGeom prst="rect">
              <a:avLst/>
            </a:prstGeom>
            <a:noFill/>
          </p:spPr>
          <p:txBody>
            <a:bodyPr wrap="square" rtlCol="0">
              <a:spAutoFit/>
            </a:bodyPr>
            <a:lstStyle/>
            <a:p>
              <a:pPr algn="ctr" rtl="0"/>
              <a:r>
                <a:rPr lang="fr-ca" sz="11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Développeur</a:t>
              </a:r>
              <a:endParaRPr lang="fr-ca" sz="1200" dirty="0">
                <a:latin typeface="Calibri" panose="020F0502020204030204" pitchFamily="34" charset="0"/>
              </a:endParaRPr>
            </a:p>
          </p:txBody>
        </p:sp>
        <p:sp>
          <p:nvSpPr>
            <p:cNvPr id="15" name="TextBox 14"/>
            <p:cNvSpPr txBox="1"/>
            <p:nvPr/>
          </p:nvSpPr>
          <p:spPr>
            <a:xfrm>
              <a:off x="5161093" y="2417412"/>
              <a:ext cx="2624347" cy="366342"/>
            </a:xfrm>
            <a:prstGeom prst="rect">
              <a:avLst/>
            </a:prstGeom>
            <a:noFill/>
          </p:spPr>
          <p:txBody>
            <a:bodyPr wrap="square" rtlCol="0">
              <a:spAutoFit/>
            </a:bodyPr>
            <a:lstStyle/>
            <a:p>
              <a:pPr algn="ctr" rtl="0"/>
              <a:r>
                <a:rPr lang="fr-ca" sz="1100" b="0" i="0" u="none" baseline="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Opérations (adm. et séc.)</a:t>
              </a:r>
              <a:endParaRPr lang="fr-ca" sz="1100" dirty="0">
                <a:latin typeface="Calibri" panose="020F0502020204030204" pitchFamily="34" charset="0"/>
              </a:endParaRPr>
            </a:p>
          </p:txBody>
        </p:sp>
      </p:grpSp>
      <p:pic>
        <p:nvPicPr>
          <p:cNvPr id="2" name="Picture 1"/>
          <p:cNvPicPr>
            <a:picLocks noChangeAspect="1"/>
          </p:cNvPicPr>
          <p:nvPr/>
        </p:nvPicPr>
        <p:blipFill>
          <a:blip r:embed="rId5"/>
          <a:stretch>
            <a:fillRect/>
          </a:stretch>
        </p:blipFill>
        <p:spPr>
          <a:xfrm>
            <a:off x="7521654" y="1555585"/>
            <a:ext cx="772000" cy="794432"/>
          </a:xfrm>
          <a:prstGeom prst="rect">
            <a:avLst/>
          </a:prstGeom>
        </p:spPr>
      </p:pic>
      <p:sp>
        <p:nvSpPr>
          <p:cNvPr id="22" name="TextBox 21"/>
          <p:cNvSpPr txBox="1"/>
          <p:nvPr/>
        </p:nvSpPr>
        <p:spPr>
          <a:xfrm>
            <a:off x="7365918" y="2240526"/>
            <a:ext cx="1482186" cy="215444"/>
          </a:xfrm>
          <a:prstGeom prst="rect">
            <a:avLst/>
          </a:prstGeom>
          <a:noFill/>
        </p:spPr>
        <p:txBody>
          <a:bodyPr wrap="square" rtlCol="0">
            <a:spAutoFit/>
          </a:bodyPr>
          <a:lstStyle/>
          <a:p>
            <a:pPr algn="ctr" rtl="0"/>
            <a:r>
              <a:rPr lang="fr-ca" sz="8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Financement de l’infonuagique</a:t>
            </a:r>
            <a:endParaRPr lang="fr-ca" sz="800" dirty="0">
              <a:latin typeface="Calibri" panose="020F0502020204030204" pitchFamily="34" charset="0"/>
            </a:endParaRPr>
          </a:p>
        </p:txBody>
      </p:sp>
      <p:pic>
        <p:nvPicPr>
          <p:cNvPr id="23" name="Picture 22"/>
          <p:cNvPicPr>
            <a:picLocks noChangeAspect="1"/>
          </p:cNvPicPr>
          <p:nvPr/>
        </p:nvPicPr>
        <p:blipFill>
          <a:blip r:embed="rId6"/>
          <a:stretch>
            <a:fillRect/>
          </a:stretch>
        </p:blipFill>
        <p:spPr>
          <a:xfrm>
            <a:off x="6220982" y="1671420"/>
            <a:ext cx="768359" cy="686980"/>
          </a:xfrm>
          <a:prstGeom prst="rect">
            <a:avLst/>
          </a:prstGeom>
        </p:spPr>
      </p:pic>
      <p:sp>
        <p:nvSpPr>
          <p:cNvPr id="24" name="TextBox 23"/>
          <p:cNvSpPr txBox="1"/>
          <p:nvPr/>
        </p:nvSpPr>
        <p:spPr>
          <a:xfrm>
            <a:off x="5941071" y="2267041"/>
            <a:ext cx="1355378" cy="230832"/>
          </a:xfrm>
          <a:prstGeom prst="rect">
            <a:avLst/>
          </a:prstGeom>
          <a:noFill/>
        </p:spPr>
        <p:txBody>
          <a:bodyPr wrap="square" rtlCol="0">
            <a:spAutoFit/>
          </a:bodyPr>
          <a:lstStyle/>
          <a:p>
            <a:pPr algn="ctr" rtl="0"/>
            <a:r>
              <a:rPr lang="fr-ca" sz="900" b="0" i="0" u="none" baseline="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Ingénieur en DevOps</a:t>
            </a:r>
            <a:endParaRPr lang="fr-ca" sz="900" dirty="0">
              <a:latin typeface="Calibri" panose="020F0502020204030204" pitchFamily="34" charset="0"/>
            </a:endParaRPr>
          </a:p>
        </p:txBody>
      </p:sp>
      <p:sp>
        <p:nvSpPr>
          <p:cNvPr id="28" name="TextBox 27"/>
          <p:cNvSpPr txBox="1"/>
          <p:nvPr/>
        </p:nvSpPr>
        <p:spPr>
          <a:xfrm>
            <a:off x="118343" y="2538260"/>
            <a:ext cx="1612655" cy="4385816"/>
          </a:xfrm>
          <a:prstGeom prst="rect">
            <a:avLst/>
          </a:prstGeom>
          <a:noFill/>
        </p:spPr>
        <p:txBody>
          <a:bodyPr wrap="square" rtlCol="0">
            <a:spAutoFit/>
          </a:bodyPr>
          <a:lstStyle/>
          <a:p>
            <a:pPr lvl="0" algn="l" rtl="0"/>
            <a:r>
              <a:rPr lang="fr-ca" sz="900" b="0" i="0" u="none" baseline="0"/>
              <a:t>Accent sur les concepts généraux, les méthodologies et les modèles d’infonuagique :</a:t>
            </a:r>
            <a:br>
              <a:rPr lang="fr-ca" sz="900"/>
            </a:br>
            <a:br>
              <a:rPr lang="fr-ca" sz="900"/>
            </a:br>
            <a:endParaRPr lang="fr-ca" sz="900" dirty="0"/>
          </a:p>
          <a:p>
            <a:pPr marL="171450" lvl="0" indent="-171450" algn="l" rtl="0">
              <a:buFont typeface="Arial" panose="020B0604020202020204" pitchFamily="34" charset="0"/>
              <a:buChar char="•"/>
            </a:pPr>
            <a:r>
              <a:rPr lang="fr-ca" sz="900" b="0" i="0" u="none" baseline="0"/>
              <a:t>Cloud Technology Associate (CTA and CTA+) du Cloud Credential Council (CCC)</a:t>
            </a:r>
            <a:br>
              <a:rPr lang="fr-ca" sz="900"/>
            </a:br>
            <a:endParaRPr lang="fr-ca" sz="900" dirty="0"/>
          </a:p>
          <a:p>
            <a:pPr marL="171450" lvl="0" indent="-171450" algn="l" rtl="0">
              <a:buFont typeface="Arial" panose="020B0604020202020204" pitchFamily="34" charset="0"/>
              <a:buChar char="•"/>
            </a:pPr>
            <a:r>
              <a:rPr lang="fr-ca" sz="900" b="0" i="0" u="none" baseline="0"/>
              <a:t>Internet of Things Foundation/Advanced du CCC</a:t>
            </a:r>
            <a:br>
              <a:rPr lang="fr-ca" sz="900"/>
            </a:br>
            <a:endParaRPr lang="fr-ca" sz="900" dirty="0"/>
          </a:p>
          <a:p>
            <a:pPr marL="171450" lvl="0" indent="-171450" algn="l" rtl="0">
              <a:buFont typeface="Arial" panose="020B0604020202020204" pitchFamily="34" charset="0"/>
              <a:buChar char="•"/>
            </a:pPr>
            <a:r>
              <a:rPr lang="fr-ca" sz="900" b="0" i="0" u="none" baseline="0"/>
              <a:t>Professional Cloud Certifications du CCC</a:t>
            </a:r>
            <a:br>
              <a:rPr lang="fr-ca" sz="900"/>
            </a:br>
            <a:endParaRPr lang="fr-ca" sz="900" dirty="0"/>
          </a:p>
          <a:p>
            <a:pPr marL="171450" lvl="0" indent="-171450" algn="l" rtl="0">
              <a:buFont typeface="Arial" panose="020B0604020202020204" pitchFamily="34" charset="0"/>
              <a:buChar char="•"/>
            </a:pPr>
            <a:r>
              <a:rPr lang="fr-ca" sz="900" b="0" i="0" u="none" baseline="0"/>
              <a:t>MS Azure Fundamentals </a:t>
            </a:r>
            <a:br>
              <a:rPr lang="fr-ca" sz="900"/>
            </a:br>
            <a:endParaRPr lang="fr-ca" sz="900" dirty="0"/>
          </a:p>
          <a:p>
            <a:pPr marL="171450" lvl="0" indent="-171450" algn="l" rtl="0">
              <a:buFont typeface="Arial" panose="020B0604020202020204" pitchFamily="34" charset="0"/>
              <a:buChar char="•"/>
            </a:pPr>
            <a:r>
              <a:rPr lang="fr-ca" sz="900" b="0" i="0" u="none" baseline="0"/>
              <a:t>Cloud Practitioner Essentials d'AWS</a:t>
            </a:r>
            <a:br>
              <a:rPr lang="fr-ca" sz="900"/>
            </a:br>
            <a:endParaRPr lang="fr-ca" sz="900" dirty="0"/>
          </a:p>
          <a:p>
            <a:pPr marL="171450" lvl="0" indent="-171450" algn="l" rtl="0">
              <a:buFont typeface="Arial" panose="020B0604020202020204" pitchFamily="34" charset="0"/>
              <a:buChar char="•"/>
            </a:pPr>
            <a:r>
              <a:rPr lang="fr-ca" sz="900" b="0" i="0" u="none" baseline="0"/>
              <a:t>Certified Cloud Practitioner d’AWS</a:t>
            </a:r>
            <a:br>
              <a:rPr lang="fr-ca" sz="900"/>
            </a:br>
            <a:endParaRPr lang="fr-ca" sz="900" dirty="0"/>
          </a:p>
          <a:p>
            <a:pPr marL="171450" lvl="0" indent="-171450" algn="l" rtl="0">
              <a:buFont typeface="Arial" panose="020B0604020202020204" pitchFamily="34" charset="0"/>
              <a:buChar char="•"/>
            </a:pPr>
            <a:r>
              <a:rPr lang="fr-ca" sz="900" b="0" i="0" u="none" baseline="0"/>
              <a:t>Introduction to FinOps (LFS175)</a:t>
            </a:r>
            <a:br>
              <a:rPr lang="fr-ca" sz="900"/>
            </a:br>
            <a:endParaRPr lang="fr-ca" sz="900" dirty="0"/>
          </a:p>
          <a:p>
            <a:pPr marL="171450" lvl="0" indent="-171450" algn="l" rtl="0">
              <a:buFont typeface="Arial" panose="020B0604020202020204" pitchFamily="34" charset="0"/>
              <a:buChar char="•"/>
            </a:pPr>
            <a:r>
              <a:rPr lang="fr-ca" sz="900" b="0" i="0" u="none" baseline="0"/>
              <a:t>CloudAcademy.com</a:t>
            </a:r>
            <a:endParaRPr lang="fr-ca" sz="900" dirty="0"/>
          </a:p>
          <a:p>
            <a:endParaRPr lang="fr-ca" dirty="0"/>
          </a:p>
        </p:txBody>
      </p:sp>
      <p:sp>
        <p:nvSpPr>
          <p:cNvPr id="30" name="TextBox 29"/>
          <p:cNvSpPr txBox="1"/>
          <p:nvPr/>
        </p:nvSpPr>
        <p:spPr>
          <a:xfrm>
            <a:off x="1930455" y="2525620"/>
            <a:ext cx="1114534" cy="3693319"/>
          </a:xfrm>
          <a:prstGeom prst="rect">
            <a:avLst/>
          </a:prstGeom>
          <a:noFill/>
        </p:spPr>
        <p:txBody>
          <a:bodyPr wrap="square" rtlCol="0">
            <a:spAutoFit/>
          </a:bodyPr>
          <a:lstStyle/>
          <a:p>
            <a:pPr algn="l" rtl="0"/>
            <a:r>
              <a:rPr lang="fr-ca" sz="900" b="0" i="0" u="none" baseline="0"/>
              <a:t>Accent sur les exigences techniques de la conception de l’architecture infonuagique :</a:t>
            </a:r>
            <a:br>
              <a:rPr lang="fr-ca" sz="900"/>
            </a:br>
            <a:endParaRPr lang="fr-ca" sz="900" dirty="0"/>
          </a:p>
          <a:p>
            <a:pPr marL="171450" indent="-171450" algn="l" rtl="0">
              <a:buFont typeface="Arial" panose="020B0604020202020204" pitchFamily="34" charset="0"/>
              <a:buChar char="•"/>
            </a:pPr>
            <a:r>
              <a:rPr lang="fr-ca" sz="900" b="0" i="0" u="none" baseline="0"/>
              <a:t>Professional Cloud Solutions Architect du CCC</a:t>
            </a:r>
            <a:br>
              <a:rPr lang="fr-ca" sz="900"/>
            </a:br>
            <a:endParaRPr lang="fr-ca" sz="900" dirty="0"/>
          </a:p>
          <a:p>
            <a:pPr marL="171450" indent="-171450" algn="l" rtl="0">
              <a:buFont typeface="Arial" panose="020B0604020202020204" pitchFamily="34" charset="0"/>
              <a:buChar char="•"/>
            </a:pPr>
            <a:r>
              <a:rPr lang="fr-ca" sz="900" b="0" i="0" u="none" baseline="0"/>
              <a:t>Azure Solutions Architect de MS (AZ-303 et 304)</a:t>
            </a:r>
            <a:br>
              <a:rPr lang="fr-ca" sz="900"/>
            </a:br>
            <a:endParaRPr lang="fr-ca" sz="900" dirty="0"/>
          </a:p>
          <a:p>
            <a:pPr marL="171450" indent="-171450" algn="l" rtl="0">
              <a:buFont typeface="Arial" panose="020B0604020202020204" pitchFamily="34" charset="0"/>
              <a:buChar char="•"/>
            </a:pPr>
            <a:r>
              <a:rPr lang="fr-ca" sz="900" b="0" i="0" u="none" baseline="0"/>
              <a:t>Certified Solutions Architect d’AWS</a:t>
            </a:r>
            <a:br>
              <a:rPr lang="fr-ca" sz="900"/>
            </a:br>
            <a:endParaRPr lang="fr-ca" sz="900" dirty="0"/>
          </a:p>
          <a:p>
            <a:pPr marL="171450" indent="-171450" algn="l" rtl="0">
              <a:buFont typeface="Arial" panose="020B0604020202020204" pitchFamily="34" charset="0"/>
              <a:buChar char="•"/>
            </a:pPr>
            <a:r>
              <a:rPr lang="fr-ca" sz="900" b="0" i="0" u="none" baseline="0"/>
              <a:t>Professional Cloud Architect de Google</a:t>
            </a:r>
            <a:br>
              <a:rPr lang="fr-ca" sz="900"/>
            </a:br>
            <a:endParaRPr lang="fr-ca" sz="900" dirty="0"/>
          </a:p>
          <a:p>
            <a:pPr marL="171450" indent="-171450" algn="l" rtl="0">
              <a:buFont typeface="Arial" panose="020B0604020202020204" pitchFamily="34" charset="0"/>
              <a:buChar char="•"/>
            </a:pPr>
            <a:r>
              <a:rPr lang="fr-ca" sz="900" b="0" i="0" u="none" baseline="0"/>
              <a:t>CloudAcademy.com</a:t>
            </a:r>
          </a:p>
          <a:p>
            <a:pPr marL="171450" indent="-171450" algn="l" rtl="0">
              <a:buFont typeface="Arial" panose="020B0604020202020204" pitchFamily="34" charset="0"/>
              <a:buChar char="•"/>
            </a:pPr>
            <a:endParaRPr lang="fr-ca" sz="900" dirty="0"/>
          </a:p>
        </p:txBody>
      </p:sp>
      <p:sp>
        <p:nvSpPr>
          <p:cNvPr id="31" name="TextBox 30"/>
          <p:cNvSpPr txBox="1"/>
          <p:nvPr/>
        </p:nvSpPr>
        <p:spPr>
          <a:xfrm>
            <a:off x="3192966" y="2525620"/>
            <a:ext cx="1096878" cy="2862322"/>
          </a:xfrm>
          <a:prstGeom prst="rect">
            <a:avLst/>
          </a:prstGeom>
          <a:noFill/>
        </p:spPr>
        <p:txBody>
          <a:bodyPr wrap="square" rtlCol="0">
            <a:spAutoFit/>
          </a:bodyPr>
          <a:lstStyle/>
          <a:p>
            <a:pPr lvl="0" algn="l" rtl="0"/>
            <a:r>
              <a:rPr lang="fr-ca" sz="900" b="0" i="0" u="none" baseline="0"/>
              <a:t>Accent sur les applications, les services et les produits infonuagiques :</a:t>
            </a:r>
            <a:br>
              <a:rPr lang="fr-ca" sz="900"/>
            </a:br>
            <a:endParaRPr lang="fr-ca" sz="900" dirty="0"/>
          </a:p>
          <a:p>
            <a:pPr marL="171450" lvl="0" indent="-171450" algn="l" rtl="0">
              <a:buFont typeface="Arial" panose="020B0604020202020204" pitchFamily="34" charset="0"/>
              <a:buChar char="•"/>
            </a:pPr>
            <a:r>
              <a:rPr lang="fr-ca" sz="900" b="0" i="0" u="none" baseline="0"/>
              <a:t>Azure Developer de MS (AZ-204)</a:t>
            </a:r>
            <a:br>
              <a:rPr lang="fr-ca" sz="900"/>
            </a:br>
            <a:endParaRPr lang="fr-ca" sz="900" dirty="0"/>
          </a:p>
          <a:p>
            <a:pPr marL="171450" lvl="0" indent="-171450" algn="l" rtl="0">
              <a:buFont typeface="Arial" panose="020B0604020202020204" pitchFamily="34" charset="0"/>
              <a:buChar char="•"/>
            </a:pPr>
            <a:r>
              <a:rPr lang="fr-ca" sz="900" b="0" i="0" u="none" baseline="0"/>
              <a:t>Certified Developer d’AWS </a:t>
            </a:r>
            <a:br>
              <a:rPr lang="fr-ca" sz="900"/>
            </a:br>
            <a:endParaRPr lang="fr-ca" sz="900" dirty="0"/>
          </a:p>
          <a:p>
            <a:pPr marL="171450" lvl="0" indent="-171450" algn="l" rtl="0">
              <a:buFont typeface="Arial" panose="020B0604020202020204" pitchFamily="34" charset="0"/>
              <a:buChar char="•"/>
            </a:pPr>
            <a:r>
              <a:rPr lang="fr-ca" sz="900" b="0" i="0" u="none" baseline="0"/>
              <a:t>Cloud Engineer de Google</a:t>
            </a:r>
            <a:br>
              <a:rPr lang="fr-ca" sz="900"/>
            </a:br>
            <a:endParaRPr lang="fr-ca" sz="900" dirty="0"/>
          </a:p>
          <a:p>
            <a:pPr marL="171450" indent="-171450" algn="l" rtl="0">
              <a:buFont typeface="Arial" panose="020B0604020202020204" pitchFamily="34" charset="0"/>
              <a:buChar char="•"/>
            </a:pPr>
            <a:r>
              <a:rPr lang="fr-ca" sz="900" b="0" i="0" u="none" baseline="0"/>
              <a:t>CloudAcademy.com</a:t>
            </a:r>
          </a:p>
          <a:p>
            <a:pPr lvl="0" algn="l" rtl="0"/>
            <a:br>
              <a:rPr lang="fr-ca" sz="900"/>
            </a:br>
            <a:endParaRPr lang="fr-ca" sz="900" dirty="0"/>
          </a:p>
          <a:p>
            <a:endParaRPr lang="fr-ca" sz="900" dirty="0"/>
          </a:p>
        </p:txBody>
      </p:sp>
      <p:sp>
        <p:nvSpPr>
          <p:cNvPr id="33" name="TextBox 32"/>
          <p:cNvSpPr txBox="1"/>
          <p:nvPr/>
        </p:nvSpPr>
        <p:spPr>
          <a:xfrm>
            <a:off x="4533018" y="2521223"/>
            <a:ext cx="1342872" cy="3831818"/>
          </a:xfrm>
          <a:prstGeom prst="rect">
            <a:avLst/>
          </a:prstGeom>
          <a:noFill/>
        </p:spPr>
        <p:txBody>
          <a:bodyPr wrap="square" rtlCol="0">
            <a:spAutoFit/>
          </a:bodyPr>
          <a:lstStyle/>
          <a:p>
            <a:pPr lvl="0" algn="l" rtl="0"/>
            <a:r>
              <a:rPr lang="fr-ca" sz="900" b="0" i="0" u="none" baseline="0"/>
              <a:t>Accent sur les applications, les services et les produits infonuagiques :</a:t>
            </a:r>
            <a:br>
              <a:rPr lang="fr-ca" sz="900"/>
            </a:br>
            <a:br>
              <a:rPr lang="fr-ca" sz="900"/>
            </a:br>
            <a:endParaRPr lang="fr-ca" sz="900" dirty="0"/>
          </a:p>
          <a:p>
            <a:pPr marL="171450" lvl="0" indent="-171450" algn="l" rtl="0">
              <a:buFont typeface="Arial" panose="020B0604020202020204" pitchFamily="34" charset="0"/>
              <a:buChar char="•"/>
            </a:pPr>
            <a:r>
              <a:rPr lang="fr-ca" sz="900" b="0" i="0" u="none" baseline="0"/>
              <a:t>Azure Developer de MS (AZ-204)</a:t>
            </a:r>
            <a:br>
              <a:rPr lang="fr-ca" sz="900"/>
            </a:br>
            <a:endParaRPr lang="fr-ca" sz="900" dirty="0"/>
          </a:p>
          <a:p>
            <a:pPr marL="171450" lvl="0" indent="-171450" algn="l" rtl="0">
              <a:buFont typeface="Arial" panose="020B0604020202020204" pitchFamily="34" charset="0"/>
              <a:buChar char="•"/>
            </a:pPr>
            <a:r>
              <a:rPr lang="fr-ca" sz="900" b="0" i="0" u="none" baseline="0"/>
              <a:t>MS Azure DevOps Engineer (AZ-400)</a:t>
            </a:r>
            <a:br>
              <a:rPr lang="fr-ca" sz="900"/>
            </a:br>
            <a:endParaRPr lang="fr-ca" sz="900" dirty="0"/>
          </a:p>
          <a:p>
            <a:pPr marL="171450" lvl="0" indent="-171450" algn="l" rtl="0">
              <a:buFont typeface="Arial" panose="020B0604020202020204" pitchFamily="34" charset="0"/>
              <a:buChar char="•"/>
            </a:pPr>
            <a:r>
              <a:rPr lang="fr-ca" sz="900" b="0" i="0" u="none" baseline="0"/>
              <a:t>Certified Developer d’AWS</a:t>
            </a:r>
            <a:br>
              <a:rPr lang="fr-ca" sz="900"/>
            </a:br>
            <a:endParaRPr lang="fr-ca" sz="900" dirty="0"/>
          </a:p>
          <a:p>
            <a:pPr marL="171450" lvl="0" indent="-171450" algn="l" rtl="0">
              <a:buFont typeface="Arial" panose="020B0604020202020204" pitchFamily="34" charset="0"/>
              <a:buChar char="•"/>
            </a:pPr>
            <a:r>
              <a:rPr lang="fr-ca" sz="900" b="0" i="0" u="none" baseline="0"/>
              <a:t>Certified DevOps Engineer d’AWS</a:t>
            </a:r>
            <a:br>
              <a:rPr lang="fr-ca" sz="900"/>
            </a:br>
            <a:endParaRPr lang="fr-ca" sz="900" dirty="0"/>
          </a:p>
          <a:p>
            <a:pPr marL="171450" lvl="0" indent="-171450" algn="l" rtl="0">
              <a:buFont typeface="Arial" panose="020B0604020202020204" pitchFamily="34" charset="0"/>
              <a:buChar char="•"/>
            </a:pPr>
            <a:r>
              <a:rPr lang="fr-ca" sz="900" b="0" i="0" u="none" baseline="0"/>
              <a:t>Cloud Engineer de Google</a:t>
            </a:r>
            <a:br>
              <a:rPr lang="fr-ca" sz="900"/>
            </a:br>
            <a:endParaRPr lang="fr-ca" sz="900" dirty="0"/>
          </a:p>
          <a:p>
            <a:pPr marL="171450" lvl="0" indent="-171450" algn="l" rtl="0">
              <a:buFont typeface="Arial" panose="020B0604020202020204" pitchFamily="34" charset="0"/>
              <a:buChar char="•"/>
            </a:pPr>
            <a:r>
              <a:rPr lang="fr-ca" sz="900" b="0" i="0" u="none" baseline="0"/>
              <a:t>Professional DevOps Engineer de Google</a:t>
            </a:r>
            <a:br>
              <a:rPr lang="fr-ca" sz="900"/>
            </a:br>
            <a:endParaRPr lang="fr-ca" sz="900" dirty="0"/>
          </a:p>
          <a:p>
            <a:pPr marL="171450" indent="-171450" algn="l" rtl="0">
              <a:buFont typeface="Arial" panose="020B0604020202020204" pitchFamily="34" charset="0"/>
              <a:buChar char="•"/>
            </a:pPr>
            <a:r>
              <a:rPr lang="fr-ca" sz="900" b="0" i="0" u="none" baseline="0"/>
              <a:t>CloudAcademy.com</a:t>
            </a:r>
          </a:p>
          <a:p>
            <a:pPr marL="171450" lvl="0" indent="-171450" algn="l" rtl="0">
              <a:buFont typeface="Arial" panose="020B0604020202020204" pitchFamily="34" charset="0"/>
              <a:buChar char="•"/>
            </a:pPr>
            <a:endParaRPr lang="fr-ca" sz="900" dirty="0"/>
          </a:p>
          <a:p>
            <a:endParaRPr lang="fr-ca" dirty="0"/>
          </a:p>
        </p:txBody>
      </p:sp>
      <p:sp>
        <p:nvSpPr>
          <p:cNvPr id="34" name="TextBox 33"/>
          <p:cNvSpPr txBox="1"/>
          <p:nvPr/>
        </p:nvSpPr>
        <p:spPr>
          <a:xfrm>
            <a:off x="6099183" y="2518808"/>
            <a:ext cx="1345785" cy="3000821"/>
          </a:xfrm>
          <a:prstGeom prst="rect">
            <a:avLst/>
          </a:prstGeom>
          <a:noFill/>
        </p:spPr>
        <p:txBody>
          <a:bodyPr wrap="square" rtlCol="0">
            <a:spAutoFit/>
          </a:bodyPr>
          <a:lstStyle/>
          <a:p>
            <a:pPr algn="l" rtl="0"/>
            <a:r>
              <a:rPr lang="fr-ca" sz="900" b="0" i="0" u="none" baseline="0"/>
              <a:t>Accent sur la conception, le lancement et la gestion des plateformes infonuagiques :</a:t>
            </a:r>
            <a:br>
              <a:rPr lang="fr-ca" sz="900"/>
            </a:br>
            <a:endParaRPr lang="fr-ca" sz="900" dirty="0"/>
          </a:p>
          <a:p>
            <a:pPr marL="171450" indent="-171450" algn="l" rtl="0">
              <a:buFont typeface="Arial" panose="020B0604020202020204" pitchFamily="34" charset="0"/>
              <a:buChar char="•"/>
            </a:pPr>
            <a:r>
              <a:rPr lang="fr-ca" sz="900" b="0" i="0" u="none" baseline="0"/>
              <a:t>MS Azure DevOps Engineer (AZ-400)</a:t>
            </a:r>
            <a:br>
              <a:rPr lang="fr-ca" sz="900"/>
            </a:br>
            <a:endParaRPr lang="fr-ca" sz="900" dirty="0"/>
          </a:p>
          <a:p>
            <a:pPr marL="171450" indent="-171450" algn="l" rtl="0">
              <a:buFont typeface="Arial" panose="020B0604020202020204" pitchFamily="34" charset="0"/>
              <a:buChar char="•"/>
            </a:pPr>
            <a:r>
              <a:rPr lang="fr-ca" sz="900" b="0" i="0" u="none" baseline="0"/>
              <a:t>Certified DevOps Engineer d’AWS</a:t>
            </a:r>
            <a:br>
              <a:rPr lang="fr-ca" sz="900"/>
            </a:br>
            <a:endParaRPr lang="fr-ca" sz="900" dirty="0"/>
          </a:p>
          <a:p>
            <a:pPr marL="171450" indent="-171450" algn="l" rtl="0">
              <a:buFont typeface="Arial" panose="020B0604020202020204" pitchFamily="34" charset="0"/>
              <a:buChar char="•"/>
            </a:pPr>
            <a:r>
              <a:rPr lang="fr-ca" sz="900" b="0" i="0" u="none" baseline="0"/>
              <a:t>Professional DevOps Engineer de Google</a:t>
            </a:r>
            <a:br>
              <a:rPr lang="fr-ca" sz="900"/>
            </a:br>
            <a:endParaRPr lang="fr-ca" sz="900" dirty="0"/>
          </a:p>
          <a:p>
            <a:pPr marL="171450" indent="-171450" algn="l" rtl="0">
              <a:buFont typeface="Arial" panose="020B0604020202020204" pitchFamily="34" charset="0"/>
              <a:buChar char="•"/>
            </a:pPr>
            <a:r>
              <a:rPr lang="fr-ca" sz="900" b="0" i="0" u="none" baseline="0"/>
              <a:t>CloudAcademy.com</a:t>
            </a:r>
          </a:p>
          <a:p>
            <a:pPr marL="171450" indent="-171450" algn="l" rtl="0">
              <a:buFont typeface="Arial" panose="020B0604020202020204" pitchFamily="34" charset="0"/>
              <a:buChar char="•"/>
            </a:pPr>
            <a:endParaRPr lang="fr-ca" sz="900" dirty="0"/>
          </a:p>
          <a:p>
            <a:pPr algn="l" rtl="0"/>
            <a:br>
              <a:rPr lang="fr-ca" sz="900"/>
            </a:br>
            <a:endParaRPr lang="fr-ca" sz="900" dirty="0"/>
          </a:p>
          <a:p>
            <a:endParaRPr lang="fr-ca" sz="900" dirty="0"/>
          </a:p>
          <a:p>
            <a:pPr marL="171450" indent="-171450" algn="l" rtl="0">
              <a:buFont typeface="Arial" panose="020B0604020202020204" pitchFamily="34" charset="0"/>
              <a:buChar char="•"/>
            </a:pPr>
            <a:endParaRPr lang="fr-ca" sz="900" dirty="0"/>
          </a:p>
          <a:p>
            <a:endParaRPr lang="fr-ca" sz="900" dirty="0"/>
          </a:p>
        </p:txBody>
      </p:sp>
      <p:sp>
        <p:nvSpPr>
          <p:cNvPr id="39" name="TextBox 38"/>
          <p:cNvSpPr txBox="1"/>
          <p:nvPr/>
        </p:nvSpPr>
        <p:spPr>
          <a:xfrm>
            <a:off x="9663953" y="3834553"/>
            <a:ext cx="184731" cy="369332"/>
          </a:xfrm>
          <a:prstGeom prst="rect">
            <a:avLst/>
          </a:prstGeom>
          <a:noFill/>
        </p:spPr>
        <p:txBody>
          <a:bodyPr wrap="none" rtlCol="0">
            <a:spAutoFit/>
          </a:bodyPr>
          <a:lstStyle/>
          <a:p>
            <a:endParaRPr lang="fr-ca" dirty="0"/>
          </a:p>
        </p:txBody>
      </p:sp>
      <p:sp>
        <p:nvSpPr>
          <p:cNvPr id="40" name="TextBox 39"/>
          <p:cNvSpPr txBox="1"/>
          <p:nvPr/>
        </p:nvSpPr>
        <p:spPr>
          <a:xfrm>
            <a:off x="10004612" y="2691230"/>
            <a:ext cx="184731" cy="369332"/>
          </a:xfrm>
          <a:prstGeom prst="rect">
            <a:avLst/>
          </a:prstGeom>
          <a:noFill/>
        </p:spPr>
        <p:txBody>
          <a:bodyPr wrap="none" rtlCol="0">
            <a:spAutoFit/>
          </a:bodyPr>
          <a:lstStyle/>
          <a:p>
            <a:endParaRPr lang="fr-ca" dirty="0"/>
          </a:p>
        </p:txBody>
      </p:sp>
      <p:sp>
        <p:nvSpPr>
          <p:cNvPr id="41" name="TextBox 40"/>
          <p:cNvSpPr txBox="1"/>
          <p:nvPr/>
        </p:nvSpPr>
        <p:spPr>
          <a:xfrm>
            <a:off x="7405110" y="2514535"/>
            <a:ext cx="1298555" cy="3554819"/>
          </a:xfrm>
          <a:prstGeom prst="rect">
            <a:avLst/>
          </a:prstGeom>
          <a:noFill/>
        </p:spPr>
        <p:txBody>
          <a:bodyPr wrap="square" rtlCol="0">
            <a:spAutoFit/>
          </a:bodyPr>
          <a:lstStyle/>
          <a:p>
            <a:pPr algn="l" rtl="0"/>
            <a:r>
              <a:rPr lang="fr-ca" sz="900" b="0" i="0" u="none" baseline="0"/>
              <a:t>Accent sur l’économie de l’infonuagique :</a:t>
            </a:r>
            <a:br>
              <a:rPr lang="fr-ca" sz="900"/>
            </a:br>
            <a:br>
              <a:rPr lang="fr-ca" sz="900"/>
            </a:br>
            <a:br>
              <a:rPr lang="fr-ca" sz="900"/>
            </a:br>
            <a:endParaRPr lang="fr-ca" sz="900" dirty="0"/>
          </a:p>
          <a:p>
            <a:pPr marL="171450" indent="-171450" algn="l" rtl="0">
              <a:buFont typeface="Arial" panose="020B0604020202020204" pitchFamily="34" charset="0"/>
              <a:buChar char="•"/>
            </a:pPr>
            <a:r>
              <a:rPr lang="fr-ca" sz="900" b="0" i="0" u="none" baseline="0"/>
              <a:t>Introduction to FinOps (LFS175) de FinOps Foundation et Linux Foundation </a:t>
            </a:r>
            <a:br>
              <a:rPr lang="fr-ca" sz="900"/>
            </a:br>
            <a:endParaRPr lang="fr-ca" sz="900" dirty="0"/>
          </a:p>
          <a:p>
            <a:pPr marL="171450" indent="-171450" algn="l" rtl="0">
              <a:buFont typeface="Arial" panose="020B0604020202020204" pitchFamily="34" charset="0"/>
              <a:buChar char="•"/>
            </a:pPr>
            <a:r>
              <a:rPr lang="fr-ca" sz="900" b="0" i="0" u="none" baseline="0"/>
              <a:t>Praticien de FinOps</a:t>
            </a:r>
            <a:br>
              <a:rPr lang="fr-ca" sz="900"/>
            </a:br>
            <a:endParaRPr lang="fr-ca" sz="900" dirty="0"/>
          </a:p>
          <a:p>
            <a:pPr marL="171450" indent="-171450" algn="l" rtl="0">
              <a:buFont typeface="Arial" panose="020B0604020202020204" pitchFamily="34" charset="0"/>
              <a:buChar char="•"/>
            </a:pPr>
            <a:r>
              <a:rPr lang="fr-ca" sz="900" b="0" i="0" u="none" baseline="0"/>
              <a:t>Plateforme de FinOps</a:t>
            </a:r>
            <a:br>
              <a:rPr lang="fr-ca" sz="900"/>
            </a:br>
            <a:endParaRPr lang="fr-ca" sz="900" dirty="0"/>
          </a:p>
          <a:p>
            <a:pPr marL="171450" indent="-171450" algn="l" rtl="0">
              <a:buFont typeface="Arial" panose="020B0604020202020204" pitchFamily="34" charset="0"/>
              <a:buChar char="•"/>
            </a:pPr>
            <a:r>
              <a:rPr lang="fr-ca" sz="900" b="0" i="0" u="none" baseline="0"/>
              <a:t>Fournisseur de service de FinOps</a:t>
            </a:r>
            <a:br>
              <a:rPr lang="fr-ca" sz="900"/>
            </a:br>
            <a:endParaRPr lang="fr-ca" sz="900" dirty="0"/>
          </a:p>
          <a:p>
            <a:pPr marL="171450" indent="-171450" algn="l" rtl="0">
              <a:buFont typeface="Arial" panose="020B0604020202020204" pitchFamily="34" charset="0"/>
              <a:buChar char="•"/>
            </a:pPr>
            <a:r>
              <a:rPr lang="fr-ca" sz="900" b="0" i="0" u="none" baseline="0"/>
              <a:t>Partenaire de formation de FinOps</a:t>
            </a:r>
            <a:br>
              <a:rPr lang="fr-ca" sz="900"/>
            </a:br>
            <a:endParaRPr lang="fr-ca" sz="900" dirty="0"/>
          </a:p>
          <a:p>
            <a:pPr marL="171450" indent="-171450" algn="l" rtl="0">
              <a:buFont typeface="Arial" panose="020B0604020202020204" pitchFamily="34" charset="0"/>
              <a:buChar char="•"/>
            </a:pPr>
            <a:r>
              <a:rPr lang="fr-ca" sz="900" b="0" i="0" u="none" baseline="0"/>
              <a:t>CloudAcademy.com</a:t>
            </a:r>
          </a:p>
          <a:p>
            <a:pPr algn="l" rtl="0"/>
            <a:br>
              <a:rPr lang="fr-ca" sz="900"/>
            </a:br>
            <a:endParaRPr lang="fr-ca" sz="900" dirty="0"/>
          </a:p>
          <a:p>
            <a:pPr marL="171450" indent="-171450" algn="l" rtl="0">
              <a:buFont typeface="Arial" panose="020B0604020202020204" pitchFamily="34" charset="0"/>
              <a:buChar char="•"/>
            </a:pPr>
            <a:endParaRPr lang="fr-ca" sz="900" dirty="0"/>
          </a:p>
        </p:txBody>
      </p:sp>
      <p:cxnSp>
        <p:nvCxnSpPr>
          <p:cNvPr id="52" name="Straight Connector 51"/>
          <p:cNvCxnSpPr/>
          <p:nvPr/>
        </p:nvCxnSpPr>
        <p:spPr>
          <a:xfrm>
            <a:off x="370737" y="2502136"/>
            <a:ext cx="82629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730998" y="2514535"/>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151982" y="2502136"/>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287008" y="2502136"/>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026773" y="2502136"/>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402558" y="2502136"/>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15647" y="676275"/>
            <a:ext cx="8633078" cy="133349"/>
            <a:chOff x="3198250" y="6438957"/>
            <a:chExt cx="2005479" cy="326873"/>
          </a:xfrm>
        </p:grpSpPr>
        <p:sp>
          <p:nvSpPr>
            <p:cNvPr id="36" name="Rectangle 35"/>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37" name="Rectangle 36"/>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42" name="Rectangle 41"/>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43" name="Rectangle 42"/>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16" name="Rectangle 15"/>
          <p:cNvSpPr/>
          <p:nvPr/>
        </p:nvSpPr>
        <p:spPr>
          <a:xfrm>
            <a:off x="153981" y="-58532"/>
            <a:ext cx="6835360" cy="830997"/>
          </a:xfrm>
          <a:prstGeom prst="rect">
            <a:avLst/>
          </a:prstGeom>
        </p:spPr>
        <p:txBody>
          <a:bodyPr wrap="square">
            <a:spAutoFit/>
          </a:bodyPr>
          <a:lstStyle/>
          <a:p>
            <a:pPr algn="l" defTabSz="623659" rtl="0"/>
            <a:r>
              <a:rPr lang="fr-ca" sz="2400" b="1" i="0" u="none"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Formation et certification en infonuagique axées sur les rôles </a:t>
            </a:r>
            <a:endParaRPr lang="fr-ca" sz="2400" b="1" dirty="0">
              <a:solidFill>
                <a:schemeClr val="tx2"/>
              </a:solidFill>
              <a:cs typeface="Arial" panose="020B0604020202020204" pitchFamily="34" charset="0"/>
            </a:endParaRPr>
          </a:p>
        </p:txBody>
      </p:sp>
    </p:spTree>
    <p:extLst>
      <p:ext uri="{BB962C8B-B14F-4D97-AF65-F5344CB8AC3E}">
        <p14:creationId xmlns:p14="http://schemas.microsoft.com/office/powerpoint/2010/main" val="217110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6" y="828675"/>
            <a:ext cx="8609980" cy="6029325"/>
          </a:xfrm>
        </p:spPr>
        <p:txBody>
          <a:bodyPr>
            <a:normAutofit fontScale="25000" lnSpcReduction="20000"/>
          </a:bodyPr>
          <a:lstStyle/>
          <a:p>
            <a:pPr marL="0" indent="0" algn="l" rtl="0">
              <a:buNone/>
            </a:pPr>
            <a:r>
              <a:rPr lang="fr-ca" sz="4800" b="0" i="0" u="none" baseline="0" dirty="0">
                <a:solidFill>
                  <a:schemeClr val="tx2"/>
                </a:solidFill>
              </a:rPr>
              <a:t>Budget initial de formation : </a:t>
            </a:r>
            <a:r>
              <a:rPr lang="fr-ca" sz="4800" b="1" i="0" u="none" baseline="0" dirty="0">
                <a:solidFill>
                  <a:schemeClr val="tx2"/>
                </a:solidFill>
              </a:rPr>
              <a:t>500 000 $</a:t>
            </a:r>
          </a:p>
          <a:p>
            <a:pPr marL="0" indent="0" algn="l" rtl="0">
              <a:buNone/>
            </a:pPr>
            <a:r>
              <a:rPr lang="fr-ca" sz="4800" b="0" i="0" u="none" baseline="0" dirty="0">
                <a:solidFill>
                  <a:schemeClr val="tx2"/>
                </a:solidFill>
              </a:rPr>
              <a:t>Total dépensé : </a:t>
            </a:r>
            <a:r>
              <a:rPr lang="fr-ca" sz="4800" b="1" i="0" u="none" baseline="0" dirty="0">
                <a:solidFill>
                  <a:schemeClr val="tx2"/>
                </a:solidFill>
              </a:rPr>
              <a:t>259 860,30 $</a:t>
            </a:r>
          </a:p>
          <a:p>
            <a:pPr marL="0" indent="0" algn="l" rtl="0">
              <a:buNone/>
            </a:pPr>
            <a:r>
              <a:rPr lang="fr-ca" sz="4800" b="0" i="0" u="none" baseline="0" dirty="0">
                <a:solidFill>
                  <a:schemeClr val="tx2"/>
                </a:solidFill>
              </a:rPr>
              <a:t>Résumé des formations en 2020-2021 : </a:t>
            </a:r>
            <a:r>
              <a:rPr lang="fr-ca" sz="4800" b="1" i="0" u="none" baseline="0" dirty="0">
                <a:solidFill>
                  <a:schemeClr val="tx2"/>
                </a:solidFill>
              </a:rPr>
              <a:t>12 offres de formation confirmées/prévues</a:t>
            </a:r>
            <a:br>
              <a:rPr lang="fr-ca" sz="4800" dirty="0"/>
            </a:br>
            <a:endParaRPr lang="fr-ca" sz="4800" dirty="0"/>
          </a:p>
          <a:p>
            <a:pPr marL="0" indent="0" algn="l" rtl="0">
              <a:buNone/>
            </a:pPr>
            <a:r>
              <a:rPr lang="fr-ca" sz="4800" b="1" i="0" u="none" baseline="0" dirty="0">
                <a:hlinkClick r:id="rId3"/>
              </a:rPr>
              <a:t>Licences de CloudAcademy.com</a:t>
            </a:r>
            <a:r>
              <a:rPr lang="fr-ca" sz="4800" b="1" i="0" u="none" baseline="0" dirty="0"/>
              <a:t> </a:t>
            </a:r>
            <a:r>
              <a:rPr lang="fr-ca" sz="4800" b="1" i="0" u="none" baseline="0" dirty="0">
                <a:solidFill>
                  <a:schemeClr val="tx2"/>
                </a:solidFill>
              </a:rPr>
              <a:t>(28)</a:t>
            </a:r>
            <a:br>
              <a:rPr lang="fr-ca" sz="4800" dirty="0">
                <a:solidFill>
                  <a:schemeClr val="tx2"/>
                </a:solidFill>
              </a:rPr>
            </a:br>
            <a:endParaRPr lang="fr-ca" sz="4800" dirty="0">
              <a:solidFill>
                <a:schemeClr val="tx2"/>
              </a:solidFill>
            </a:endParaRPr>
          </a:p>
          <a:p>
            <a:pPr lvl="1" algn="l" rtl="0"/>
            <a:r>
              <a:rPr lang="fr-ca" sz="4800" b="0" i="0" u="none" baseline="0" dirty="0">
                <a:solidFill>
                  <a:schemeClr val="tx2"/>
                </a:solidFill>
              </a:rPr>
              <a:t>Valide du 21 décembre 2020 au 21 décembre 2021</a:t>
            </a:r>
          </a:p>
          <a:p>
            <a:pPr lvl="1" algn="l" rtl="0"/>
            <a:r>
              <a:rPr lang="fr-ca" sz="4800" b="0" i="0" u="none" baseline="0" dirty="0">
                <a:solidFill>
                  <a:schemeClr val="tx2"/>
                </a:solidFill>
              </a:rPr>
              <a:t>Nombre de participants intéressés : 38</a:t>
            </a:r>
          </a:p>
          <a:p>
            <a:pPr lvl="1" algn="l" rtl="0"/>
            <a:r>
              <a:rPr lang="fr-ca" sz="4800" b="0" i="0" u="none" baseline="0" dirty="0">
                <a:solidFill>
                  <a:schemeClr val="tx2"/>
                </a:solidFill>
              </a:rPr>
              <a:t>On a reçu 28 licences + 1 licence d’admin. mondiale (les licences seront réaffectées pour donner à tous l’occasion d’utiliser la plateforme)</a:t>
            </a:r>
          </a:p>
          <a:p>
            <a:pPr lvl="1" algn="l" rtl="0"/>
            <a:endParaRPr lang="fr-ca" sz="4800" dirty="0">
              <a:solidFill>
                <a:schemeClr val="tx2"/>
              </a:solidFill>
            </a:endParaRPr>
          </a:p>
          <a:p>
            <a:pPr marL="0" indent="0" algn="l" rtl="0">
              <a:buNone/>
            </a:pPr>
            <a:r>
              <a:rPr lang="fr-ca" sz="4800" b="1" i="0" u="none" baseline="0" dirty="0">
                <a:solidFill>
                  <a:schemeClr val="tx2"/>
                </a:solidFill>
              </a:rPr>
              <a:t>Formation Microsoft Azure (janvier et février 2021)</a:t>
            </a:r>
            <a:br>
              <a:rPr lang="fr-ca" sz="4800" dirty="0">
                <a:solidFill>
                  <a:schemeClr val="tx2"/>
                </a:solidFill>
              </a:rPr>
            </a:br>
            <a:endParaRPr lang="fr-ca" sz="4800" dirty="0">
              <a:solidFill>
                <a:schemeClr val="tx2"/>
              </a:solidFill>
            </a:endParaRPr>
          </a:p>
          <a:p>
            <a:pPr lvl="1" algn="l" rtl="0"/>
            <a:r>
              <a:rPr lang="fr-ca" sz="4800" b="0" i="0" u="none" baseline="0" dirty="0">
                <a:solidFill>
                  <a:schemeClr val="tx2"/>
                </a:solidFill>
              </a:rPr>
              <a:t>1 cours avec un formateur : </a:t>
            </a:r>
            <a:r>
              <a:rPr lang="fr-ca" sz="4800" b="0" i="0" u="none" baseline="0" dirty="0" err="1">
                <a:solidFill>
                  <a:schemeClr val="tx2"/>
                </a:solidFill>
              </a:rPr>
              <a:t>Developing</a:t>
            </a:r>
            <a:r>
              <a:rPr lang="fr-ca" sz="4800" b="0" i="0" u="none" baseline="0" dirty="0">
                <a:solidFill>
                  <a:schemeClr val="tx2"/>
                </a:solidFill>
              </a:rPr>
              <a:t> Solutions for Azure AZ-204 – 52 participants inscrits </a:t>
            </a:r>
            <a:endParaRPr lang="fr-ca" sz="4800" dirty="0">
              <a:solidFill>
                <a:schemeClr val="tx2"/>
              </a:solidFill>
            </a:endParaRPr>
          </a:p>
          <a:p>
            <a:pPr lvl="1" algn="l" rtl="0"/>
            <a:r>
              <a:rPr lang="fr-ca" sz="4800" b="0" i="0" u="none" baseline="0" dirty="0">
                <a:solidFill>
                  <a:schemeClr val="tx2"/>
                </a:solidFill>
              </a:rPr>
              <a:t>2 ateliers sur l’infonuagique dans le cadre d’heures de service proactives :</a:t>
            </a:r>
          </a:p>
          <a:p>
            <a:pPr lvl="2" algn="l" rtl="0"/>
            <a:r>
              <a:rPr lang="fr-ca" sz="4800" b="0" i="0" u="none" baseline="0" dirty="0">
                <a:solidFill>
                  <a:schemeClr val="tx2"/>
                </a:solidFill>
              </a:rPr>
              <a:t>MS Endpoint Management, Intune, </a:t>
            </a:r>
            <a:r>
              <a:rPr lang="fr-ca" sz="4800" b="0" i="0" u="none" baseline="0" dirty="0" err="1">
                <a:solidFill>
                  <a:schemeClr val="tx2"/>
                </a:solidFill>
              </a:rPr>
              <a:t>Autopilot</a:t>
            </a:r>
            <a:endParaRPr lang="fr-ca" sz="4800" b="0" i="0" u="none" baseline="0" dirty="0">
              <a:solidFill>
                <a:schemeClr val="tx2"/>
              </a:solidFill>
            </a:endParaRPr>
          </a:p>
          <a:p>
            <a:pPr lvl="2" algn="l" rtl="0"/>
            <a:r>
              <a:rPr lang="fr-ca" sz="4800" b="0" i="0" u="none" baseline="0" dirty="0" err="1">
                <a:solidFill>
                  <a:schemeClr val="tx2"/>
                </a:solidFill>
              </a:rPr>
              <a:t>Administering</a:t>
            </a:r>
            <a:r>
              <a:rPr lang="fr-ca" sz="4800" b="0" i="0" u="none" baseline="0" dirty="0">
                <a:solidFill>
                  <a:schemeClr val="tx2"/>
                </a:solidFill>
              </a:rPr>
              <a:t> </a:t>
            </a:r>
            <a:r>
              <a:rPr lang="fr-ca" sz="4800" b="0" i="0" u="none" baseline="0" dirty="0" err="1">
                <a:solidFill>
                  <a:schemeClr val="tx2"/>
                </a:solidFill>
              </a:rPr>
              <a:t>Relational</a:t>
            </a:r>
            <a:r>
              <a:rPr lang="fr-ca" sz="4800" b="0" i="0" u="none" baseline="0" dirty="0">
                <a:solidFill>
                  <a:schemeClr val="tx2"/>
                </a:solidFill>
              </a:rPr>
              <a:t> </a:t>
            </a:r>
            <a:r>
              <a:rPr lang="fr-ca" sz="4800" b="0" i="0" u="none" baseline="0" dirty="0" err="1">
                <a:solidFill>
                  <a:schemeClr val="tx2"/>
                </a:solidFill>
              </a:rPr>
              <a:t>Databases</a:t>
            </a:r>
            <a:r>
              <a:rPr lang="fr-ca" sz="4800" b="0" i="0" u="none" baseline="0" dirty="0">
                <a:solidFill>
                  <a:schemeClr val="tx2"/>
                </a:solidFill>
              </a:rPr>
              <a:t> on Microsoft Azure (DP-300T00)</a:t>
            </a:r>
            <a:br>
              <a:rPr lang="fr-ca" sz="4800" dirty="0">
                <a:solidFill>
                  <a:schemeClr val="tx2"/>
                </a:solidFill>
              </a:rPr>
            </a:br>
            <a:endParaRPr lang="fr-ca" sz="4800" dirty="0">
              <a:solidFill>
                <a:schemeClr val="tx2"/>
              </a:solidFill>
            </a:endParaRPr>
          </a:p>
          <a:p>
            <a:pPr marL="0" indent="0" algn="l" rtl="0">
              <a:buNone/>
            </a:pPr>
            <a:r>
              <a:rPr lang="fr-ca" sz="4800" b="1" i="0" u="none" baseline="0" dirty="0">
                <a:solidFill>
                  <a:schemeClr val="tx2"/>
                </a:solidFill>
              </a:rPr>
              <a:t>Cloud </a:t>
            </a:r>
            <a:r>
              <a:rPr lang="fr-ca" sz="4800" b="1" i="0" u="none" baseline="0" dirty="0" err="1">
                <a:solidFill>
                  <a:schemeClr val="tx2"/>
                </a:solidFill>
              </a:rPr>
              <a:t>Credential</a:t>
            </a:r>
            <a:r>
              <a:rPr lang="fr-ca" sz="4800" b="1" i="0" u="none" baseline="0" dirty="0">
                <a:solidFill>
                  <a:schemeClr val="tx2"/>
                </a:solidFill>
              </a:rPr>
              <a:t> Council (CCC) – formation en infonuagique non liée à un fournisseur (3 cours en février et mars 2021)</a:t>
            </a:r>
            <a:br>
              <a:rPr lang="fr-ca" sz="4800" b="1" dirty="0">
                <a:solidFill>
                  <a:schemeClr val="tx2"/>
                </a:solidFill>
              </a:rPr>
            </a:br>
            <a:endParaRPr lang="fr-ca" sz="4800" b="1" dirty="0">
              <a:solidFill>
                <a:schemeClr val="tx2"/>
              </a:solidFill>
            </a:endParaRPr>
          </a:p>
          <a:p>
            <a:pPr lvl="1" algn="l" rtl="0"/>
            <a:r>
              <a:rPr lang="fr-ca" sz="4800" b="0" i="0" u="none" baseline="0" dirty="0">
                <a:solidFill>
                  <a:schemeClr val="tx2"/>
                </a:solidFill>
              </a:rPr>
              <a:t>Cloud </a:t>
            </a:r>
            <a:r>
              <a:rPr lang="fr-ca" sz="4800" b="0" i="0" u="none" baseline="0" dirty="0" err="1">
                <a:solidFill>
                  <a:schemeClr val="tx2"/>
                </a:solidFill>
              </a:rPr>
              <a:t>Technology</a:t>
            </a:r>
            <a:r>
              <a:rPr lang="fr-ca" sz="4800" b="0" i="0" u="none" baseline="0" dirty="0">
                <a:solidFill>
                  <a:schemeClr val="tx2"/>
                </a:solidFill>
              </a:rPr>
              <a:t> Associate+ – 25 participants</a:t>
            </a:r>
          </a:p>
          <a:p>
            <a:pPr lvl="1" algn="l" rtl="0"/>
            <a:r>
              <a:rPr lang="fr-ca" sz="4800" b="0" i="0" u="none" baseline="0" dirty="0">
                <a:solidFill>
                  <a:schemeClr val="tx2"/>
                </a:solidFill>
              </a:rPr>
              <a:t>Big Data </a:t>
            </a:r>
            <a:r>
              <a:rPr lang="fr-ca" sz="4800" b="0" i="0" u="none" baseline="0" dirty="0" err="1">
                <a:solidFill>
                  <a:schemeClr val="tx2"/>
                </a:solidFill>
              </a:rPr>
              <a:t>Foundations</a:t>
            </a:r>
            <a:r>
              <a:rPr lang="fr-ca" sz="4800" b="0" i="0" u="none" baseline="0" dirty="0">
                <a:solidFill>
                  <a:schemeClr val="tx2"/>
                </a:solidFill>
              </a:rPr>
              <a:t> Certification – 8 participants</a:t>
            </a:r>
          </a:p>
          <a:p>
            <a:pPr lvl="1" algn="l" rtl="0"/>
            <a:r>
              <a:rPr lang="fr-ca" sz="4800" b="0" i="0" u="none" baseline="0" dirty="0">
                <a:solidFill>
                  <a:schemeClr val="tx2"/>
                </a:solidFill>
              </a:rPr>
              <a:t>Internet of </a:t>
            </a:r>
            <a:r>
              <a:rPr lang="fr-ca" sz="4800" b="0" i="0" u="none" baseline="0" dirty="0" err="1">
                <a:solidFill>
                  <a:schemeClr val="tx2"/>
                </a:solidFill>
              </a:rPr>
              <a:t>Things</a:t>
            </a:r>
            <a:r>
              <a:rPr lang="fr-ca" sz="4800" b="0" i="0" u="none" baseline="0" dirty="0">
                <a:solidFill>
                  <a:schemeClr val="tx2"/>
                </a:solidFill>
              </a:rPr>
              <a:t> </a:t>
            </a:r>
            <a:r>
              <a:rPr lang="fr-ca" sz="4800" b="0" i="0" u="none" baseline="0" dirty="0" err="1">
                <a:solidFill>
                  <a:schemeClr val="tx2"/>
                </a:solidFill>
              </a:rPr>
              <a:t>Foundation</a:t>
            </a:r>
            <a:r>
              <a:rPr lang="fr-ca" sz="4800" b="0" i="0" u="none" baseline="0" dirty="0">
                <a:solidFill>
                  <a:schemeClr val="tx2"/>
                </a:solidFill>
              </a:rPr>
              <a:t> Certification – 5 participants</a:t>
            </a:r>
            <a:br>
              <a:rPr lang="fr-ca" sz="4800" dirty="0">
                <a:solidFill>
                  <a:schemeClr val="tx2"/>
                </a:solidFill>
              </a:rPr>
            </a:br>
            <a:endParaRPr lang="fr-ca" sz="4800" dirty="0">
              <a:solidFill>
                <a:schemeClr val="tx2"/>
              </a:solidFill>
            </a:endParaRPr>
          </a:p>
          <a:p>
            <a:pPr marL="0" indent="0" algn="l" rtl="0">
              <a:buNone/>
            </a:pPr>
            <a:r>
              <a:rPr lang="fr-ca" sz="4800" b="1" i="0" u="none" baseline="0" dirty="0">
                <a:solidFill>
                  <a:schemeClr val="tx2"/>
                </a:solidFill>
              </a:rPr>
              <a:t>Formation en infonuagique sur AWS (6 cours en février et mars 2021) </a:t>
            </a:r>
            <a:br>
              <a:rPr lang="fr-ca" sz="4800" b="1" dirty="0">
                <a:solidFill>
                  <a:schemeClr val="tx2"/>
                </a:solidFill>
              </a:rPr>
            </a:br>
            <a:endParaRPr lang="fr-ca" sz="4800" b="1" dirty="0">
              <a:solidFill>
                <a:schemeClr val="tx2"/>
              </a:solidFill>
            </a:endParaRPr>
          </a:p>
          <a:p>
            <a:pPr lvl="1" algn="l" rtl="0"/>
            <a:r>
              <a:rPr lang="fr-ca" sz="4800" b="0" i="0" u="none" baseline="0" dirty="0">
                <a:solidFill>
                  <a:schemeClr val="tx2"/>
                </a:solidFill>
              </a:rPr>
              <a:t>Cloud </a:t>
            </a:r>
            <a:r>
              <a:rPr lang="fr-ca" sz="4800" b="0" i="0" u="none" baseline="0" dirty="0" err="1">
                <a:solidFill>
                  <a:schemeClr val="tx2"/>
                </a:solidFill>
              </a:rPr>
              <a:t>Technical</a:t>
            </a:r>
            <a:r>
              <a:rPr lang="fr-ca" sz="4800" b="0" i="0" u="none" baseline="0" dirty="0">
                <a:solidFill>
                  <a:schemeClr val="tx2"/>
                </a:solidFill>
              </a:rPr>
              <a:t> Essentials – 50 participants</a:t>
            </a:r>
          </a:p>
          <a:p>
            <a:pPr lvl="1" algn="l" rtl="0"/>
            <a:r>
              <a:rPr lang="fr-ca" sz="4800" b="0" i="0" u="none" baseline="0" dirty="0">
                <a:solidFill>
                  <a:schemeClr val="tx2"/>
                </a:solidFill>
              </a:rPr>
              <a:t>AWS Security Essentials – 25 participants </a:t>
            </a:r>
          </a:p>
          <a:p>
            <a:pPr lvl="1" algn="l" rtl="0"/>
            <a:r>
              <a:rPr lang="fr-ca" sz="4800" b="0" i="0" u="none" baseline="0" dirty="0" err="1">
                <a:solidFill>
                  <a:schemeClr val="tx2"/>
                </a:solidFill>
              </a:rPr>
              <a:t>Architecting</a:t>
            </a:r>
            <a:r>
              <a:rPr lang="fr-ca" sz="4800" b="0" i="0" u="none" baseline="0" dirty="0">
                <a:solidFill>
                  <a:schemeClr val="tx2"/>
                </a:solidFill>
              </a:rPr>
              <a:t> on AWS – 25 participants (nouveau)</a:t>
            </a:r>
          </a:p>
          <a:p>
            <a:pPr lvl="1" algn="l" rtl="0"/>
            <a:r>
              <a:rPr lang="fr-ca" sz="4800" b="0" i="0" u="none" baseline="0" dirty="0">
                <a:solidFill>
                  <a:schemeClr val="tx2"/>
                </a:solidFill>
              </a:rPr>
              <a:t>Security Engineering – 25 participants (nouveau)</a:t>
            </a:r>
          </a:p>
          <a:p>
            <a:pPr lvl="1" algn="l" rtl="0"/>
            <a:r>
              <a:rPr lang="fr-ca" sz="4800" b="0" i="0" u="none" baseline="0" dirty="0" err="1">
                <a:solidFill>
                  <a:schemeClr val="tx2"/>
                </a:solidFill>
              </a:rPr>
              <a:t>Systems</a:t>
            </a:r>
            <a:r>
              <a:rPr lang="fr-ca" sz="4800" b="0" i="0" u="none" baseline="0" dirty="0">
                <a:solidFill>
                  <a:schemeClr val="tx2"/>
                </a:solidFill>
              </a:rPr>
              <a:t> Operations on AWS – 15 participants (nouveau)</a:t>
            </a:r>
          </a:p>
          <a:p>
            <a:pPr lvl="1" algn="l" rtl="0"/>
            <a:endParaRPr lang="fr-ca" sz="4800" dirty="0">
              <a:solidFill>
                <a:schemeClr val="tx2"/>
              </a:solidFill>
            </a:endParaRPr>
          </a:p>
          <a:p>
            <a:pPr lvl="1" algn="l" rtl="0"/>
            <a:endParaRPr lang="fr-ca" sz="4800" dirty="0"/>
          </a:p>
          <a:p>
            <a:pPr lvl="1" algn="l" rtl="0"/>
            <a:endParaRPr lang="fr-ca" dirty="0"/>
          </a:p>
          <a:p>
            <a:pPr marL="306777" lvl="1" indent="0" algn="l" rtl="0">
              <a:buNone/>
            </a:pPr>
            <a:endParaRPr lang="fr-ca" dirty="0"/>
          </a:p>
          <a:p>
            <a:pPr lvl="1" algn="l" rtl="0"/>
            <a:endParaRPr lang="fr-ca" dirty="0"/>
          </a:p>
        </p:txBody>
      </p:sp>
      <p:sp>
        <p:nvSpPr>
          <p:cNvPr id="4" name="Slide Number Placeholder 3"/>
          <p:cNvSpPr>
            <a:spLocks noGrp="1"/>
          </p:cNvSpPr>
          <p:nvPr>
            <p:ph type="sldNum" sz="quarter" idx="12"/>
          </p:nvPr>
        </p:nvSpPr>
        <p:spPr>
          <a:xfrm>
            <a:off x="6553200" y="6384927"/>
            <a:ext cx="2057400" cy="365125"/>
          </a:xfrm>
        </p:spPr>
        <p:txBody>
          <a:bodyPr/>
          <a:lstStyle/>
          <a:p>
            <a:pPr algn="r" rtl="0"/>
            <a:fld id="{ECE35456-0581-488D-B76E-D688A8F61073}" type="slidenum">
              <a:rPr/>
              <a:t>7</a:t>
            </a:fld>
            <a:endParaRPr lang="fr-ca" dirty="0"/>
          </a:p>
        </p:txBody>
      </p:sp>
      <p:grpSp>
        <p:nvGrpSpPr>
          <p:cNvPr id="6" name="Group 5"/>
          <p:cNvGrpSpPr/>
          <p:nvPr/>
        </p:nvGrpSpPr>
        <p:grpSpPr>
          <a:xfrm>
            <a:off x="291847" y="619125"/>
            <a:ext cx="8633078" cy="133349"/>
            <a:chOff x="3198250" y="6438957"/>
            <a:chExt cx="2005479" cy="326873"/>
          </a:xfrm>
        </p:grpSpPr>
        <p:sp>
          <p:nvSpPr>
            <p:cNvPr id="7" name="Rectangle 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8" name="Rectangle 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9" name="Rectangle 8"/>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0" name="Rectangle 9"/>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2" name="TextBox 1"/>
          <p:cNvSpPr txBox="1"/>
          <p:nvPr/>
        </p:nvSpPr>
        <p:spPr>
          <a:xfrm>
            <a:off x="295275" y="123825"/>
            <a:ext cx="7707822" cy="523220"/>
          </a:xfrm>
          <a:prstGeom prst="rect">
            <a:avLst/>
          </a:prstGeom>
          <a:noFill/>
        </p:spPr>
        <p:txBody>
          <a:bodyPr wrap="square" rtlCol="0">
            <a:spAutoFit/>
          </a:bodyPr>
          <a:lstStyle/>
          <a:p>
            <a:pPr algn="l" rtl="0"/>
            <a:r>
              <a:rPr lang="fr-ca" sz="2800" b="1" i="0" u="none" baseline="0" dirty="0">
                <a:solidFill>
                  <a:schemeClr val="tx2"/>
                </a:solidFill>
              </a:rPr>
              <a:t>Résumé des formations organisées en 2020-2021</a:t>
            </a:r>
            <a:endParaRPr lang="fr-ca" sz="2800" b="1" dirty="0">
              <a:solidFill>
                <a:schemeClr val="tx2"/>
              </a:solidFill>
            </a:endParaRPr>
          </a:p>
        </p:txBody>
      </p:sp>
    </p:spTree>
    <p:extLst>
      <p:ext uri="{BB962C8B-B14F-4D97-AF65-F5344CB8AC3E}">
        <p14:creationId xmlns:p14="http://schemas.microsoft.com/office/powerpoint/2010/main" val="224647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vert="horz" lIns="91440" tIns="45720" rIns="91440" bIns="45720" rtlCol="0" anchor="ctr"/>
          <a:lstStyle/>
          <a:p>
            <a:pPr algn="r" rtl="0"/>
            <a:fld id="{ECE35456-0581-488D-B76E-D688A8F61073}" type="slidenum">
              <a:rPr sz="1000">
                <a:solidFill>
                  <a:schemeClr val="tx1"/>
                </a:solidFill>
              </a:rPr>
              <a:pPr/>
              <a:t>8</a:t>
            </a:fld>
            <a:endParaRPr lang="fr-ca" sz="1000" dirty="0">
              <a:solidFill>
                <a:schemeClr val="tx1"/>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936" y="6422693"/>
            <a:ext cx="1261603" cy="232441"/>
          </a:xfrm>
          <a:prstGeom prst="rect">
            <a:avLst/>
          </a:prstGeom>
        </p:spPr>
      </p:pic>
      <p:sp>
        <p:nvSpPr>
          <p:cNvPr id="3" name="TextBox 2"/>
          <p:cNvSpPr txBox="1"/>
          <p:nvPr/>
        </p:nvSpPr>
        <p:spPr>
          <a:xfrm>
            <a:off x="201234" y="934963"/>
            <a:ext cx="8665922" cy="5416868"/>
          </a:xfrm>
          <a:prstGeom prst="rect">
            <a:avLst/>
          </a:prstGeom>
          <a:noFill/>
        </p:spPr>
        <p:txBody>
          <a:bodyPr wrap="square" rtlCol="0">
            <a:spAutoFit/>
          </a:bodyPr>
          <a:lstStyle/>
          <a:p>
            <a:endParaRPr lang="fr-ca" b="1" dirty="0">
              <a:solidFill>
                <a:schemeClr val="tx2"/>
              </a:solidFill>
            </a:endParaRPr>
          </a:p>
          <a:p>
            <a:pPr algn="l" rtl="0"/>
            <a:r>
              <a:rPr lang="fr-ca" sz="2000" b="1" i="0" u="none" baseline="0" dirty="0">
                <a:solidFill>
                  <a:schemeClr val="tx2"/>
                </a:solidFill>
              </a:rPr>
              <a:t>Liste d’attente pour la formation en infonuagique (nouvel exercice)</a:t>
            </a:r>
          </a:p>
          <a:p>
            <a:pPr marL="914400" lvl="1" indent="-457200" algn="l" rtl="0">
              <a:buFont typeface="Arial" panose="020B0604020202020204" pitchFamily="34" charset="0"/>
              <a:buChar char="•"/>
            </a:pPr>
            <a:r>
              <a:rPr lang="fr-ca" sz="1600" b="0" i="0" u="none" baseline="0" dirty="0">
                <a:solidFill>
                  <a:schemeClr val="tx2"/>
                </a:solidFill>
              </a:rPr>
              <a:t>Toutes les exigences de formation énoncées en octobre 2020 seront utilisées pour organiser les cours du prochain exercice.</a:t>
            </a:r>
            <a:br>
              <a:rPr lang="fr-ca" sz="2200" dirty="0">
                <a:solidFill>
                  <a:schemeClr val="tx2"/>
                </a:solidFill>
              </a:rPr>
            </a:br>
            <a:endParaRPr lang="fr-ca" sz="2200" dirty="0">
              <a:solidFill>
                <a:schemeClr val="tx2"/>
              </a:solidFill>
            </a:endParaRPr>
          </a:p>
          <a:p>
            <a:pPr algn="l" rtl="0"/>
            <a:r>
              <a:rPr lang="fr-ca" sz="2000" b="1" i="0" u="none" baseline="0" dirty="0">
                <a:solidFill>
                  <a:schemeClr val="tx2"/>
                </a:solidFill>
              </a:rPr>
              <a:t>Formation en infonuagique gratuite</a:t>
            </a:r>
          </a:p>
          <a:p>
            <a:pPr marL="800100" lvl="1" indent="-342900" algn="l" rtl="0">
              <a:buFont typeface="Arial" panose="020B0604020202020204" pitchFamily="34" charset="0"/>
              <a:buChar char="•"/>
            </a:pPr>
            <a:r>
              <a:rPr lang="fr-ca" sz="1600" b="0" i="0" u="none" baseline="0" dirty="0">
                <a:solidFill>
                  <a:schemeClr val="tx2"/>
                </a:solidFill>
              </a:rPr>
              <a:t>Initiative Microsoft Enterprise </a:t>
            </a:r>
            <a:r>
              <a:rPr lang="fr-ca" sz="1600" b="0" i="0" u="none" baseline="0" dirty="0" err="1">
                <a:solidFill>
                  <a:schemeClr val="tx2"/>
                </a:solidFill>
              </a:rPr>
              <a:t>Skilling</a:t>
            </a:r>
            <a:r>
              <a:rPr lang="fr-ca" sz="1600" b="0" i="0" u="none" baseline="0" dirty="0">
                <a:solidFill>
                  <a:schemeClr val="tx2"/>
                </a:solidFill>
              </a:rPr>
              <a:t> (ESI) (cours, certifications, apprentissage en ligne)</a:t>
            </a:r>
          </a:p>
          <a:p>
            <a:pPr marL="1257300" lvl="2" indent="-342900" algn="l" rtl="0">
              <a:buFont typeface="Arial" panose="020B0604020202020204" pitchFamily="34" charset="0"/>
              <a:buChar char="•"/>
            </a:pPr>
            <a:r>
              <a:rPr lang="fr-ca" sz="1600" b="0" i="0" u="none" baseline="0" dirty="0">
                <a:solidFill>
                  <a:schemeClr val="tx2"/>
                </a:solidFill>
              </a:rPr>
              <a:t>L’entente actuelle d’EDSC avec MS nous donne </a:t>
            </a:r>
            <a:r>
              <a:rPr lang="fr-ca" sz="1600" b="1" i="0" u="none" baseline="0" dirty="0">
                <a:solidFill>
                  <a:schemeClr val="tx2"/>
                </a:solidFill>
              </a:rPr>
              <a:t>500 bons d’examen aux fins de certification</a:t>
            </a:r>
            <a:r>
              <a:rPr lang="fr-ca" sz="1600" b="0" i="0" u="none" baseline="0" dirty="0">
                <a:solidFill>
                  <a:schemeClr val="tx2"/>
                </a:solidFill>
              </a:rPr>
              <a:t>.</a:t>
            </a:r>
            <a:endParaRPr lang="fr-ca" sz="1600" dirty="0">
              <a:solidFill>
                <a:schemeClr val="tx2"/>
              </a:solidFill>
            </a:endParaRPr>
          </a:p>
          <a:p>
            <a:pPr marL="1257300" lvl="2" indent="-342900" algn="l" rtl="0">
              <a:buFont typeface="Arial" panose="020B0604020202020204" pitchFamily="34" charset="0"/>
              <a:buChar char="•"/>
            </a:pPr>
            <a:r>
              <a:rPr lang="fr-ca" sz="1600" b="0" i="0" u="none" baseline="0" dirty="0">
                <a:solidFill>
                  <a:schemeClr val="tx2"/>
                </a:solidFill>
              </a:rPr>
              <a:t>Une démonstration du portail MS ESI sera planifiée plus tard ce mois-ci (date à confirmer).</a:t>
            </a:r>
            <a:br>
              <a:rPr lang="fr-ca" sz="1600" dirty="0">
                <a:solidFill>
                  <a:schemeClr val="tx2"/>
                </a:solidFill>
              </a:rPr>
            </a:br>
            <a:endParaRPr lang="fr-ca" sz="1600" dirty="0">
              <a:solidFill>
                <a:schemeClr val="tx2"/>
              </a:solidFill>
            </a:endParaRPr>
          </a:p>
          <a:p>
            <a:pPr marL="914400" lvl="1" indent="-457200" algn="l" rtl="0">
              <a:buFont typeface="Arial" panose="020B0604020202020204" pitchFamily="34" charset="0"/>
              <a:buChar char="•"/>
            </a:pPr>
            <a:r>
              <a:rPr lang="fr-ca" sz="1600" b="0" i="0" u="none" baseline="0" dirty="0">
                <a:solidFill>
                  <a:schemeClr val="tx2"/>
                </a:solidFill>
              </a:rPr>
              <a:t>Formation en infonuagique d’AWS (vidéos/formations numériques, formation en classe et billets de blogue)</a:t>
            </a:r>
          </a:p>
          <a:p>
            <a:pPr marL="1371600" lvl="2" indent="-457200" algn="l" rtl="0">
              <a:buFont typeface="Arial" panose="020B0604020202020204" pitchFamily="34" charset="0"/>
              <a:buChar char="•"/>
            </a:pPr>
            <a:r>
              <a:rPr lang="fr-ca" sz="1600" b="0" i="0" u="none" baseline="0" dirty="0">
                <a:solidFill>
                  <a:schemeClr val="tx2"/>
                </a:solidFill>
              </a:rPr>
              <a:t>AWS </a:t>
            </a:r>
            <a:r>
              <a:rPr lang="fr-ca" sz="1600" b="0" i="0" u="none" baseline="0" dirty="0" err="1">
                <a:solidFill>
                  <a:schemeClr val="tx2"/>
                </a:solidFill>
              </a:rPr>
              <a:t>Skilling</a:t>
            </a:r>
            <a:r>
              <a:rPr lang="fr-ca" sz="1600" b="0" i="0" u="none" baseline="0" dirty="0">
                <a:solidFill>
                  <a:schemeClr val="tx2"/>
                </a:solidFill>
              </a:rPr>
              <a:t> </a:t>
            </a:r>
            <a:r>
              <a:rPr lang="fr-ca" sz="1600" b="0" i="0" u="none" baseline="0" dirty="0" err="1">
                <a:solidFill>
                  <a:schemeClr val="tx2"/>
                </a:solidFill>
              </a:rPr>
              <a:t>Guild</a:t>
            </a:r>
            <a:endParaRPr lang="fr-ca" sz="1600" b="0" i="0" u="none" baseline="0" dirty="0">
              <a:solidFill>
                <a:schemeClr val="tx2"/>
              </a:solidFill>
            </a:endParaRPr>
          </a:p>
          <a:p>
            <a:pPr algn="l" rtl="0"/>
            <a:br>
              <a:rPr lang="fr-ca" sz="2200" dirty="0">
                <a:solidFill>
                  <a:schemeClr val="tx2"/>
                </a:solidFill>
              </a:rPr>
            </a:br>
            <a:r>
              <a:rPr lang="fr-ca" sz="2000" b="1" i="0" u="none" baseline="0" dirty="0">
                <a:solidFill>
                  <a:schemeClr val="tx2"/>
                </a:solidFill>
              </a:rPr>
              <a:t>Plan pluriannuel de formation en infonuagique d’EDSC pour 2021 et au-delà</a:t>
            </a:r>
          </a:p>
          <a:p>
            <a:pPr marL="800100" lvl="1" indent="-342900" algn="l" rtl="0">
              <a:buFont typeface="Arial" panose="020B0604020202020204" pitchFamily="34" charset="0"/>
              <a:buChar char="•"/>
            </a:pPr>
            <a:r>
              <a:rPr lang="fr-ca" sz="1600" b="0" i="0" u="none" baseline="0" dirty="0">
                <a:solidFill>
                  <a:schemeClr val="tx2"/>
                </a:solidFill>
              </a:rPr>
              <a:t>Le plan pluriannuel de formation en infonuagique d’EDSC a été élaboré et décrit les parcours de formation en infonuagique et de certification axés sur les rôles.</a:t>
            </a:r>
          </a:p>
          <a:p>
            <a:pPr marL="800100" lvl="1" indent="-342900" algn="l" rtl="0">
              <a:buFont typeface="Arial" panose="020B0604020202020204" pitchFamily="34" charset="0"/>
              <a:buChar char="•"/>
            </a:pPr>
            <a:r>
              <a:rPr lang="fr-ca" sz="1600" b="0" i="0" u="none" baseline="0" dirty="0">
                <a:solidFill>
                  <a:schemeClr val="tx2"/>
                </a:solidFill>
              </a:rPr>
              <a:t>Une annonce suivra au printemps. </a:t>
            </a:r>
            <a:endParaRPr lang="fr-ca" sz="1600" dirty="0"/>
          </a:p>
        </p:txBody>
      </p:sp>
      <p:grpSp>
        <p:nvGrpSpPr>
          <p:cNvPr id="6" name="Group 5"/>
          <p:cNvGrpSpPr/>
          <p:nvPr/>
        </p:nvGrpSpPr>
        <p:grpSpPr>
          <a:xfrm>
            <a:off x="234697" y="657225"/>
            <a:ext cx="8633078" cy="133349"/>
            <a:chOff x="3198250" y="6438957"/>
            <a:chExt cx="2005479" cy="326873"/>
          </a:xfrm>
        </p:grpSpPr>
        <p:sp>
          <p:nvSpPr>
            <p:cNvPr id="7" name="Rectangle 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8" name="Rectangle 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9" name="Rectangle 8"/>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0" name="Rectangle 9"/>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4" name="TextBox 3"/>
          <p:cNvSpPr txBox="1"/>
          <p:nvPr/>
        </p:nvSpPr>
        <p:spPr>
          <a:xfrm>
            <a:off x="234697" y="137615"/>
            <a:ext cx="8534834" cy="461665"/>
          </a:xfrm>
          <a:prstGeom prst="rect">
            <a:avLst/>
          </a:prstGeom>
          <a:noFill/>
        </p:spPr>
        <p:txBody>
          <a:bodyPr wrap="square" rtlCol="0">
            <a:spAutoFit/>
          </a:bodyPr>
          <a:lstStyle/>
          <a:p>
            <a:pPr algn="l" rtl="0"/>
            <a:r>
              <a:rPr lang="fr-ca" sz="2400" b="1" i="0" u="none" baseline="0" dirty="0">
                <a:solidFill>
                  <a:schemeClr val="tx2"/>
                </a:solidFill>
              </a:rPr>
              <a:t>Liste d’attente pour la formation en infonuagique de 2020-2021</a:t>
            </a:r>
            <a:endParaRPr lang="fr-ca" sz="2400" b="1" dirty="0">
              <a:solidFill>
                <a:schemeClr val="tx2"/>
              </a:solidFill>
            </a:endParaRPr>
          </a:p>
        </p:txBody>
      </p:sp>
    </p:spTree>
    <p:extLst>
      <p:ext uri="{BB962C8B-B14F-4D97-AF65-F5344CB8AC3E}">
        <p14:creationId xmlns:p14="http://schemas.microsoft.com/office/powerpoint/2010/main" val="19083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1092200"/>
            <a:ext cx="7886700" cy="4351338"/>
          </a:xfrm>
        </p:spPr>
        <p:txBody>
          <a:bodyPr>
            <a:normAutofit/>
          </a:bodyPr>
          <a:lstStyle/>
          <a:p>
            <a:pPr algn="l" rtl="0"/>
            <a:r>
              <a:rPr lang="fr-ca" sz="2000" b="1" i="0" u="none" baseline="0">
                <a:solidFill>
                  <a:schemeClr val="tx2"/>
                </a:solidFill>
              </a:rPr>
              <a:t>Pour en savoir plus :</a:t>
            </a:r>
          </a:p>
          <a:p>
            <a:pPr lvl="1" algn="l" rtl="0"/>
            <a:r>
              <a:rPr lang="fr-ca" sz="2000" b="0" i="0" u="none" baseline="0">
                <a:solidFill>
                  <a:schemeClr val="tx2"/>
                </a:solidFill>
              </a:rPr>
              <a:t>Visitez notre </a:t>
            </a:r>
            <a:r>
              <a:rPr lang="fr-ca" sz="2000" b="0" i="0" u="none" baseline="0">
                <a:solidFill>
                  <a:schemeClr val="tx2"/>
                </a:solidFill>
                <a:hlinkClick r:id="rId2"/>
              </a:rPr>
              <a:t>site SharePoint du CEI</a:t>
            </a:r>
            <a:endParaRPr lang="fr-ca" sz="2000" dirty="0">
              <a:solidFill>
                <a:schemeClr val="tx2"/>
              </a:solidFill>
            </a:endParaRPr>
          </a:p>
          <a:p>
            <a:pPr lvl="1" algn="l" rtl="0"/>
            <a:endParaRPr lang="fr-ca" sz="2000" dirty="0">
              <a:solidFill>
                <a:schemeClr val="tx2"/>
              </a:solidFill>
            </a:endParaRPr>
          </a:p>
          <a:p>
            <a:pPr marL="306777" lvl="1" indent="0" algn="l" rtl="0">
              <a:buNone/>
            </a:pPr>
            <a:endParaRPr lang="fr-ca" sz="2000" dirty="0">
              <a:solidFill>
                <a:schemeClr val="tx2"/>
              </a:solidFill>
            </a:endParaRPr>
          </a:p>
          <a:p>
            <a:pPr algn="l" rtl="0"/>
            <a:r>
              <a:rPr lang="fr-ca" sz="2000" b="1" i="0" u="none" baseline="0">
                <a:solidFill>
                  <a:schemeClr val="tx2"/>
                </a:solidFill>
              </a:rPr>
              <a:t>Pour accéder au nuage, envoyez d’abord un courriel à : </a:t>
            </a:r>
            <a:br>
              <a:rPr lang="fr-ca" sz="2000" b="1">
                <a:solidFill>
                  <a:schemeClr val="tx2"/>
                </a:solidFill>
              </a:rPr>
            </a:br>
            <a:r>
              <a:rPr lang="fr-ca" sz="2000" b="0" i="0" u="none" baseline="0">
                <a:solidFill>
                  <a:schemeClr val="tx2"/>
                </a:solidFill>
                <a:hlinkClick r:id="rId3"/>
              </a:rPr>
              <a:t>EDSC.Infonuagique-Cloud.ESDC1@hrsdc-rhdcc.gc.ca</a:t>
            </a:r>
            <a:r>
              <a:rPr lang="fr-ca" sz="2000" b="0" i="0" u="none" baseline="0">
                <a:solidFill>
                  <a:schemeClr val="tx2"/>
                </a:solidFill>
              </a:rPr>
              <a:t> </a:t>
            </a:r>
            <a:br>
              <a:rPr lang="fr-ca" sz="2000">
                <a:solidFill>
                  <a:schemeClr val="tx2"/>
                </a:solidFill>
              </a:rPr>
            </a:br>
            <a:endParaRPr lang="fr-ca" sz="2000" dirty="0">
              <a:solidFill>
                <a:schemeClr val="tx2"/>
              </a:solidFill>
            </a:endParaRPr>
          </a:p>
          <a:p>
            <a:endParaRPr lang="fr-ca" sz="2000" dirty="0">
              <a:solidFill>
                <a:schemeClr val="tx2"/>
              </a:solidFill>
            </a:endParaRPr>
          </a:p>
          <a:p>
            <a:pPr algn="l" rtl="0"/>
            <a:r>
              <a:rPr lang="fr-ca" sz="2000" b="1" i="0" u="none" baseline="0">
                <a:solidFill>
                  <a:schemeClr val="tx2"/>
                </a:solidFill>
              </a:rPr>
              <a:t>Personne-ressource responsable de la formation en infonuagique : </a:t>
            </a:r>
            <a:br>
              <a:rPr lang="fr-ca" sz="2000">
                <a:solidFill>
                  <a:schemeClr val="tx2"/>
                </a:solidFill>
              </a:rPr>
            </a:br>
            <a:r>
              <a:rPr lang="fr-ca" sz="2000" b="0" i="0" u="none" baseline="0">
                <a:solidFill>
                  <a:schemeClr val="tx2"/>
                </a:solidFill>
                <a:hlinkClick r:id="rId4"/>
              </a:rPr>
              <a:t>leigh.s.gardner@hrsdc-rhdcc.gc.ca</a:t>
            </a:r>
            <a:r>
              <a:rPr lang="fr-ca" sz="2000" b="0" i="0" u="none" baseline="0">
                <a:solidFill>
                  <a:schemeClr val="tx2"/>
                </a:solidFill>
              </a:rPr>
              <a:t> </a:t>
            </a:r>
          </a:p>
        </p:txBody>
      </p:sp>
      <p:sp>
        <p:nvSpPr>
          <p:cNvPr id="4" name="Slide Number Placeholder 3"/>
          <p:cNvSpPr>
            <a:spLocks noGrp="1"/>
          </p:cNvSpPr>
          <p:nvPr>
            <p:ph type="sldNum" sz="quarter" idx="12"/>
          </p:nvPr>
        </p:nvSpPr>
        <p:spPr/>
        <p:txBody>
          <a:bodyPr/>
          <a:lstStyle/>
          <a:p>
            <a:pPr algn="r" rtl="0"/>
            <a:fld id="{ECE35456-0581-488D-B76E-D688A8F61073}" type="slidenum">
              <a:rPr/>
              <a:t>9</a:t>
            </a:fld>
            <a:endParaRPr lang="fr-ca" dirty="0"/>
          </a:p>
        </p:txBody>
      </p:sp>
      <p:grpSp>
        <p:nvGrpSpPr>
          <p:cNvPr id="7" name="Group 6"/>
          <p:cNvGrpSpPr/>
          <p:nvPr/>
        </p:nvGrpSpPr>
        <p:grpSpPr>
          <a:xfrm>
            <a:off x="225172" y="676275"/>
            <a:ext cx="8633078" cy="133349"/>
            <a:chOff x="3198250" y="6438957"/>
            <a:chExt cx="2005479" cy="326873"/>
          </a:xfrm>
        </p:grpSpPr>
        <p:sp>
          <p:nvSpPr>
            <p:cNvPr id="8" name="Rectangle 7"/>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9" name="Rectangle 8"/>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0" name="Rectangle 9"/>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sp>
          <p:nvSpPr>
            <p:cNvPr id="11" name="Rectangle 10"/>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ca" dirty="0"/>
            </a:p>
          </p:txBody>
        </p:sp>
      </p:grpSp>
      <p:sp>
        <p:nvSpPr>
          <p:cNvPr id="2" name="TextBox 1"/>
          <p:cNvSpPr txBox="1"/>
          <p:nvPr/>
        </p:nvSpPr>
        <p:spPr>
          <a:xfrm>
            <a:off x="132913" y="153595"/>
            <a:ext cx="8628915" cy="523220"/>
          </a:xfrm>
          <a:prstGeom prst="rect">
            <a:avLst/>
          </a:prstGeom>
          <a:noFill/>
        </p:spPr>
        <p:txBody>
          <a:bodyPr wrap="square" rtlCol="0">
            <a:spAutoFit/>
          </a:bodyPr>
          <a:lstStyle/>
          <a:p>
            <a:pPr algn="l" rtl="0"/>
            <a:r>
              <a:rPr lang="fr-ca" sz="2800" b="1" i="0" u="none" baseline="0" dirty="0">
                <a:solidFill>
                  <a:schemeClr val="tx2"/>
                </a:solidFill>
              </a:rPr>
              <a:t>Questions, commentaires et autres renseignements </a:t>
            </a:r>
            <a:endParaRPr lang="fr-ca" sz="2800" b="1" dirty="0">
              <a:solidFill>
                <a:schemeClr val="tx2"/>
              </a:solidFill>
            </a:endParaRPr>
          </a:p>
        </p:txBody>
      </p:sp>
    </p:spTree>
    <p:extLst>
      <p:ext uri="{BB962C8B-B14F-4D97-AF65-F5344CB8AC3E}">
        <p14:creationId xmlns:p14="http://schemas.microsoft.com/office/powerpoint/2010/main" val="907483302"/>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2E7F8A0B1674C49A95C124F6B324791" ma:contentTypeVersion="7" ma:contentTypeDescription="Create a new document." ma:contentTypeScope="" ma:versionID="9a8a5f8d272a95567f4ad98550a79519">
  <xsd:schema xmlns:xsd="http://www.w3.org/2001/XMLSchema" xmlns:xs="http://www.w3.org/2001/XMLSchema" xmlns:p="http://schemas.microsoft.com/office/2006/metadata/properties" targetNamespace="http://schemas.microsoft.com/office/2006/metadata/properties" ma:root="true" ma:fieldsID="413230e19d225c99bc6f3651f473b3f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8303BC-9E73-428C-8BC9-D6E2942EBAE7}">
  <ds:schemaRefs>
    <ds:schemaRef ds:uri="http://schemas.microsoft.com/sharepoint/v3/contenttype/forms"/>
  </ds:schemaRefs>
</ds:datastoreItem>
</file>

<file path=customXml/itemProps2.xml><?xml version="1.0" encoding="utf-8"?>
<ds:datastoreItem xmlns:ds="http://schemas.openxmlformats.org/officeDocument/2006/customXml" ds:itemID="{B40642DB-7716-4351-B175-2C7C0A8C5B99}">
  <ds:schemaRefs>
    <ds:schemaRef ds:uri="http://purl.org/dc/dcmitype/"/>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71281D64-8034-4607-8682-52DA02C3C0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8003</TotalTime>
  <Words>3622</Words>
  <Application>Microsoft Office PowerPoint</Application>
  <PresentationFormat>Affichage à l'écran (4:3)</PresentationFormat>
  <Paragraphs>418</Paragraphs>
  <Slides>15</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Calibri Light</vt:lpstr>
      <vt:lpstr>Segoe UI</vt:lpstr>
      <vt:lpstr>Segoe UI Semibold</vt:lpstr>
      <vt:lpstr>Segoe UI Semilight</vt:lpstr>
      <vt:lpstr>1_Office Theme</vt:lpstr>
      <vt:lpstr>Présentation PowerPoint</vt:lpstr>
      <vt:lpstr>Présentation PowerPoint</vt:lpstr>
      <vt:lpstr>Renforcement de l’effectif, des processus et de la technologie relativement à l’infonuagique</vt:lpstr>
      <vt:lpstr>Présentation PowerPoint</vt:lpstr>
      <vt:lpstr>Présentation PowerPoint</vt:lpstr>
      <vt:lpstr>Présentation PowerPoint</vt:lpstr>
      <vt:lpstr>Présentation PowerPoint</vt:lpstr>
      <vt:lpstr>Présentation PowerPoint</vt:lpstr>
      <vt:lpstr>Présentation PowerPoint</vt:lpstr>
      <vt:lpstr>Annexe</vt:lpstr>
      <vt:lpstr>Formations et certifications relatives à MS Azure</vt:lpstr>
      <vt:lpstr>Présentation PowerPoint</vt:lpstr>
      <vt:lpstr>Présentation PowerPoint</vt:lpstr>
      <vt:lpstr>Présentation PowerPoint</vt:lpstr>
      <vt:lpstr>Présentation PowerPoint</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Kuzniarz, William WK [NC]</dc:creator>
  <cp:lastModifiedBy>ST-AMOUR, Joanne</cp:lastModifiedBy>
  <cp:revision>461</cp:revision>
  <dcterms:created xsi:type="dcterms:W3CDTF">2019-08-21T12:23:51Z</dcterms:created>
  <dcterms:modified xsi:type="dcterms:W3CDTF">2021-08-04T20:14:24Z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0x010100B2E7F8A0B1674C49A95C124F6B324791</vt:lpwstr>
  </property>
</Properties>
</file>