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1" r:id="rId4"/>
  </p:sldMasterIdLst>
  <p:notesMasterIdLst>
    <p:notesMasterId r:id="rId14"/>
  </p:notesMasterIdLst>
  <p:sldIdLst>
    <p:sldId id="256" r:id="rId5"/>
    <p:sldId id="257" r:id="rId6"/>
    <p:sldId id="314" r:id="rId7"/>
    <p:sldId id="307" r:id="rId8"/>
    <p:sldId id="320" r:id="rId9"/>
    <p:sldId id="279" r:id="rId10"/>
    <p:sldId id="308" r:id="rId11"/>
    <p:sldId id="315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87715" autoAdjust="0"/>
  </p:normalViewPr>
  <p:slideViewPr>
    <p:cSldViewPr snapToGrid="0" snapToObjects="1">
      <p:cViewPr varScale="1">
        <p:scale>
          <a:sx n="88" d="100"/>
          <a:sy n="88" d="100"/>
        </p:scale>
        <p:origin x="39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9277" y="2130426"/>
            <a:ext cx="6839457" cy="1470025"/>
          </a:xfrm>
        </p:spPr>
        <p:txBody>
          <a:bodyPr>
            <a:noAutofit/>
          </a:bodyPr>
          <a:lstStyle>
            <a:lvl1pPr algn="l">
              <a:defRPr sz="48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9279" y="3886200"/>
            <a:ext cx="6839457" cy="1752600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7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Verdan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Verdana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Verdana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DSC.DGIIT.GPS-SPM.IITB.ESDC@hrsdc-rhdcc.gc.ca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014gc.sharepoint.com/sites/OI-CO/SitePages/Spoke-SCED-Connection-Steps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014gc.sharepoint.com/sites/OI-CO/" TargetMode="External"/><Relationship Id="rId5" Type="http://schemas.openxmlformats.org/officeDocument/2006/relationships/hyperlink" Target="mailto:EDSC.SOUTIEN.DOPS.INFONUAGIQUES-CLOUD.OPS.SUPPORT.ESDC@hrsdc-rhdcc.gc.ca" TargetMode="External"/><Relationship Id="rId4" Type="http://schemas.openxmlformats.org/officeDocument/2006/relationships/hyperlink" Target="http://service.ssc-spc.gc.ca/sites/default/files/brd_v5_en_final_20190327.xls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nglish Title" descr="Francais...&#10;&#10;The title of the presentation is IITB Showcase" title="Titre de la présentation / Title of the presentation"/>
          <p:cNvSpPr txBox="1">
            <a:spLocks/>
          </p:cNvSpPr>
          <p:nvPr/>
        </p:nvSpPr>
        <p:spPr>
          <a:xfrm>
            <a:off x="4160797" y="990877"/>
            <a:ext cx="6124818" cy="1389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avez</a:t>
            </a:r>
            <a:r>
              <a:rPr lang="en-CA" dirty="0"/>
              <a:t> le </a:t>
            </a:r>
            <a:r>
              <a:rPr lang="en-CA" dirty="0" err="1" smtClean="0"/>
              <a:t>aussi</a:t>
            </a:r>
            <a:r>
              <a:rPr lang="en-CA" dirty="0" smtClean="0"/>
              <a:t> le </a:t>
            </a:r>
            <a:r>
              <a:rPr lang="en-CA" dirty="0" err="1" smtClean="0"/>
              <a:t>nuage</a:t>
            </a:r>
            <a:r>
              <a:rPr lang="en-CA" dirty="0" smtClean="0"/>
              <a:t> :</a:t>
            </a:r>
            <a:endParaRPr lang="en-CA" dirty="0"/>
          </a:p>
          <a:p>
            <a:r>
              <a:rPr lang="en-CA" dirty="0" err="1" smtClean="0"/>
              <a:t>infonuagique</a:t>
            </a:r>
            <a:r>
              <a:rPr lang="en-CA" dirty="0" smtClean="0"/>
              <a:t> </a:t>
            </a:r>
          </a:p>
          <a:p>
            <a:r>
              <a:rPr lang="en-CA" dirty="0" smtClean="0"/>
              <a:t>sur le terrain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5DC3A-4E99-4AF8-9857-91F75CE5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88" y="4512000"/>
            <a:ext cx="1648272" cy="1510916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46BDD6-364B-4FF0-939E-9C583BCB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89" y="2110209"/>
            <a:ext cx="2401512" cy="39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français" descr="L'ordre du jour pour la présentation.&#10;&#10;The agenda of the presentation." title="Ordre du jour / Agenda"/>
          <p:cNvSpPr>
            <a:spLocks noGrp="1"/>
          </p:cNvSpPr>
          <p:nvPr>
            <p:ph type="title"/>
          </p:nvPr>
        </p:nvSpPr>
        <p:spPr>
          <a:xfrm>
            <a:off x="0" y="274638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fr-CA" sz="3600" dirty="0" smtClean="0"/>
              <a:t>Objectifs</a:t>
            </a:r>
            <a:endParaRPr lang="fr-CA" sz="3600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English Content" descr="Les étapes de l'ordre du jour / The order of disucsison on the agenda." title="Détails de l'order du jour / Detail of the agenda"/>
          <p:cNvSpPr txBox="1">
            <a:spLocks/>
          </p:cNvSpPr>
          <p:nvPr/>
        </p:nvSpPr>
        <p:spPr>
          <a:xfrm>
            <a:off x="506599" y="1677786"/>
            <a:ext cx="5223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2000">
                <a:latin typeface="Arial"/>
                <a:cs typeface="Verdana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latin typeface="Arial"/>
                <a:cs typeface="Verdana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latin typeface="Arial"/>
                <a:cs typeface="Verdana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latin typeface="Arial"/>
                <a:cs typeface="Verdana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latin typeface="Arial"/>
                <a:cs typeface="Verdana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800" strike="sngStrike" dirty="0"/>
              <a:t>	</a:t>
            </a:r>
            <a:r>
              <a:rPr lang="en-CA" sz="1800" strike="sngStrike" dirty="0" err="1" smtClean="0"/>
              <a:t>Partie</a:t>
            </a:r>
            <a:r>
              <a:rPr lang="en-CA" sz="1800" strike="sngStrike" dirty="0" smtClean="0"/>
              <a:t> 1 (</a:t>
            </a:r>
            <a:r>
              <a:rPr lang="en-CA" sz="1800" strike="sngStrike" dirty="0" err="1" smtClean="0"/>
              <a:t>avril</a:t>
            </a:r>
            <a:r>
              <a:rPr lang="en-CA" sz="1800" strike="sngStrike" dirty="0" smtClean="0"/>
              <a:t> 2021)</a:t>
            </a:r>
            <a:endParaRPr lang="en-CA" sz="1800" strike="sngStrike" dirty="0"/>
          </a:p>
          <a:p>
            <a:pPr>
              <a:spcAft>
                <a:spcPts val="0"/>
              </a:spcAft>
            </a:pPr>
            <a:r>
              <a:rPr lang="en-CA" sz="1800" strike="sngStrike" dirty="0" err="1" smtClean="0"/>
              <a:t>Aperçu</a:t>
            </a:r>
            <a:r>
              <a:rPr lang="en-CA" sz="1800" strike="sngStrike" dirty="0" smtClean="0"/>
              <a:t> de </a:t>
            </a:r>
            <a:r>
              <a:rPr lang="en-CA" sz="1800" strike="sngStrike" dirty="0" err="1" smtClean="0"/>
              <a:t>l’environnement</a:t>
            </a:r>
            <a:r>
              <a:rPr lang="en-CA" sz="1800" strike="sngStrike" dirty="0" smtClean="0"/>
              <a:t> </a:t>
            </a:r>
            <a:r>
              <a:rPr lang="en-CA" sz="1800" strike="sngStrike" dirty="0" err="1" smtClean="0"/>
              <a:t>infonuagique</a:t>
            </a:r>
            <a:r>
              <a:rPr lang="en-CA" sz="1800" strike="sngStrike" dirty="0" smtClean="0"/>
              <a:t> </a:t>
            </a:r>
            <a:r>
              <a:rPr lang="en-CA" sz="1800" strike="sngStrike" dirty="0" err="1" smtClean="0"/>
              <a:t>d’EDSC</a:t>
            </a:r>
            <a:r>
              <a:rPr lang="en-CA" sz="1800" strike="sngStrike" dirty="0" smtClean="0"/>
              <a:t> (</a:t>
            </a:r>
            <a:r>
              <a:rPr lang="en-CA" sz="1800" strike="sngStrike" dirty="0" err="1" smtClean="0"/>
              <a:t>réexaminer</a:t>
            </a:r>
            <a:r>
              <a:rPr lang="en-CA" sz="1800" strike="sngStrike" dirty="0" smtClean="0"/>
              <a:t>)</a:t>
            </a:r>
            <a:endParaRPr lang="en-CA" sz="1800" strike="sngStrike" dirty="0"/>
          </a:p>
          <a:p>
            <a:pPr>
              <a:spcAft>
                <a:spcPts val="0"/>
              </a:spcAft>
            </a:pPr>
            <a:r>
              <a:rPr lang="fr-FR" sz="1800" strike="sngStrike" dirty="0" smtClean="0"/>
              <a:t>Réception </a:t>
            </a:r>
            <a:r>
              <a:rPr lang="fr-FR" sz="1800" strike="sngStrike" dirty="0"/>
              <a:t>de demandes sur </a:t>
            </a:r>
            <a:r>
              <a:rPr lang="fr-FR" sz="1800" strike="sngStrike" dirty="0" smtClean="0"/>
              <a:t>l’infonuagique</a:t>
            </a:r>
          </a:p>
          <a:p>
            <a:pPr>
              <a:spcAft>
                <a:spcPts val="0"/>
              </a:spcAft>
            </a:pPr>
            <a:r>
              <a:rPr lang="en-CA" sz="1800" strike="sngStrike" dirty="0" smtClean="0"/>
              <a:t>Et </a:t>
            </a:r>
            <a:r>
              <a:rPr lang="en-CA" sz="1800" strike="sngStrike" dirty="0" err="1" smtClean="0"/>
              <a:t>maintenant</a:t>
            </a:r>
            <a:r>
              <a:rPr lang="en-CA" sz="1800" strike="sngStrike" dirty="0" smtClean="0"/>
              <a:t> ?</a:t>
            </a:r>
            <a:endParaRPr lang="en-CA" sz="1800" strike="sngStrike" dirty="0"/>
          </a:p>
          <a:p>
            <a:pPr>
              <a:spcAft>
                <a:spcPts val="0"/>
              </a:spcAft>
            </a:pPr>
            <a:r>
              <a:rPr lang="en-CA" sz="1800" strike="sngStrike" dirty="0"/>
              <a:t>Azure DevOps</a:t>
            </a:r>
          </a:p>
          <a:p>
            <a:pPr marL="0" indent="0">
              <a:spcAft>
                <a:spcPts val="0"/>
              </a:spcAft>
              <a:buNone/>
            </a:pPr>
            <a:endParaRPr lang="en-CA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E32A9-CAB9-4E96-8F55-8A787F0F7671}"/>
              </a:ext>
            </a:extLst>
          </p:cNvPr>
          <p:cNvSpPr/>
          <p:nvPr/>
        </p:nvSpPr>
        <p:spPr>
          <a:xfrm>
            <a:off x="563134" y="36645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CA" dirty="0"/>
              <a:t>	</a:t>
            </a:r>
            <a:r>
              <a:rPr lang="en-CA" dirty="0" err="1" smtClean="0"/>
              <a:t>Partie</a:t>
            </a:r>
            <a:r>
              <a:rPr lang="en-CA" dirty="0" smtClean="0"/>
              <a:t> 2 (</a:t>
            </a:r>
            <a:r>
              <a:rPr lang="en-CA" dirty="0" err="1" smtClean="0"/>
              <a:t>mai</a:t>
            </a:r>
            <a:r>
              <a:rPr lang="en-CA" dirty="0" smtClean="0"/>
              <a:t> 2021)</a:t>
            </a:r>
            <a:endParaRPr lang="en-CA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 err="1" smtClean="0"/>
              <a:t>Qu’est-ce</a:t>
            </a:r>
            <a:r>
              <a:rPr lang="en-CA" dirty="0" smtClean="0"/>
              <a:t> que </a:t>
            </a:r>
            <a:r>
              <a:rPr lang="en-CA" dirty="0" err="1" smtClean="0"/>
              <a:t>l’ADNS</a:t>
            </a:r>
            <a:r>
              <a:rPr lang="en-CA" dirty="0" smtClean="0"/>
              <a:t> ?</a:t>
            </a:r>
            <a:endParaRPr lang="en-CA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 err="1" smtClean="0"/>
              <a:t>Ais</a:t>
            </a:r>
            <a:r>
              <a:rPr lang="en-CA" dirty="0" smtClean="0"/>
              <a:t>-je </a:t>
            </a:r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l’ADNS</a:t>
            </a:r>
            <a:r>
              <a:rPr lang="en-CA" dirty="0" smtClean="0"/>
              <a:t> ?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Comment </a:t>
            </a:r>
            <a:r>
              <a:rPr lang="en-CA" dirty="0" err="1"/>
              <a:t>puis</a:t>
            </a:r>
            <a:r>
              <a:rPr lang="en-CA" dirty="0"/>
              <a:t>-je </a:t>
            </a:r>
            <a:r>
              <a:rPr lang="en-CA" dirty="0" smtClean="0"/>
              <a:t>demander </a:t>
            </a:r>
            <a:r>
              <a:rPr lang="en-CA" dirty="0" err="1" smtClean="0"/>
              <a:t>l’ADNS</a:t>
            </a:r>
            <a:r>
              <a:rPr lang="en-CA" dirty="0" smtClean="0"/>
              <a:t> ?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04EE-BDF9-4292-A22A-090CF4B2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69" y="1529943"/>
            <a:ext cx="4368685" cy="40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français" descr="L'ordre du jour pour la présentation.&#10;&#10;The agenda of the presentation." title="Ordre du jour / Agenda"/>
          <p:cNvSpPr>
            <a:spLocks noGrp="1"/>
          </p:cNvSpPr>
          <p:nvPr>
            <p:ph type="title"/>
          </p:nvPr>
        </p:nvSpPr>
        <p:spPr>
          <a:xfrm>
            <a:off x="0" y="274638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Qu’est-ce</a:t>
            </a:r>
            <a:r>
              <a:rPr lang="en-US" sz="3600" dirty="0" smtClean="0"/>
              <a:t> que l’</a:t>
            </a:r>
            <a:r>
              <a:rPr lang="fr-FR" sz="3600" dirty="0"/>
              <a:t> </a:t>
            </a:r>
            <a:r>
              <a:rPr lang="fr-FR" sz="3600" dirty="0" smtClean="0"/>
              <a:t>ADNS?</a:t>
            </a:r>
            <a:endParaRPr lang="fr-CA" sz="3600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nglish Content" descr="Les étapes de l'ordre du jour / The order of disucsison on the agenda." title="Détails de l'order du jour / Detail of the agenda"/>
          <p:cNvSpPr txBox="1">
            <a:spLocks/>
          </p:cNvSpPr>
          <p:nvPr/>
        </p:nvSpPr>
        <p:spPr>
          <a:xfrm>
            <a:off x="104820" y="1385176"/>
            <a:ext cx="6577018" cy="4879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2000">
                <a:latin typeface="Arial"/>
                <a:cs typeface="Verdana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latin typeface="Arial"/>
                <a:cs typeface="Verdana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latin typeface="Arial"/>
                <a:cs typeface="Verdana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latin typeface="Arial"/>
                <a:cs typeface="Verdana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latin typeface="Arial"/>
                <a:cs typeface="Verdana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457189" indent="-457189" defTabSz="609585">
              <a:spcAft>
                <a:spcPts val="0"/>
              </a:spcAft>
            </a:pPr>
            <a:r>
              <a:rPr lang="en-CA" sz="1400" dirty="0" smtClean="0"/>
              <a:t>ADNS </a:t>
            </a:r>
            <a:r>
              <a:rPr lang="en-CA" sz="1400" dirty="0" err="1" smtClean="0"/>
              <a:t>signifie</a:t>
            </a:r>
            <a:r>
              <a:rPr lang="en-CA" sz="1400" dirty="0" smtClean="0"/>
              <a:t> </a:t>
            </a:r>
            <a:r>
              <a:rPr lang="fr-FR" sz="1400" dirty="0"/>
              <a:t>activation et de défense du nuage </a:t>
            </a:r>
            <a:r>
              <a:rPr lang="fr-FR" sz="1400" dirty="0" smtClean="0"/>
              <a:t>sécurisé</a:t>
            </a:r>
          </a:p>
          <a:p>
            <a:pPr marL="1104864" lvl="1" indent="-457189"/>
            <a:r>
              <a:rPr lang="en-US" sz="1200" dirty="0" err="1"/>
              <a:t>Également</a:t>
            </a:r>
            <a:r>
              <a:rPr lang="en-US" sz="1200" dirty="0"/>
              <a:t> </a:t>
            </a:r>
            <a:r>
              <a:rPr lang="en-US" sz="1200" dirty="0" err="1" smtClean="0"/>
              <a:t>appellée</a:t>
            </a:r>
            <a:r>
              <a:rPr lang="en-US" sz="1200" dirty="0" smtClean="0"/>
              <a:t> </a:t>
            </a:r>
            <a:r>
              <a:rPr lang="en-US" sz="1200" dirty="0"/>
              <a:t>SC2G – Secure Cloud to Ground (</a:t>
            </a:r>
            <a:r>
              <a:rPr lang="en-US" sz="1200" dirty="0" err="1"/>
              <a:t>Sécuriser</a:t>
            </a:r>
            <a:r>
              <a:rPr lang="en-US" sz="1200" dirty="0"/>
              <a:t> </a:t>
            </a:r>
            <a:r>
              <a:rPr lang="en-US" sz="1200" dirty="0" err="1"/>
              <a:t>l’infonuagique</a:t>
            </a:r>
            <a:r>
              <a:rPr lang="en-US" sz="1200" dirty="0"/>
              <a:t> sur le terrain)</a:t>
            </a:r>
          </a:p>
          <a:p>
            <a:pPr marL="1104864" lvl="1" indent="-457189"/>
            <a:r>
              <a:rPr lang="fr-FR" sz="1200" dirty="0"/>
              <a:t>Fournit une connexion sécurisée entre notre </a:t>
            </a:r>
            <a:r>
              <a:rPr lang="fr-FR" sz="1200" dirty="0" smtClean="0"/>
              <a:t>nuage </a:t>
            </a:r>
            <a:r>
              <a:rPr lang="en-US" sz="1200" dirty="0" smtClean="0"/>
              <a:t>Azure et Services </a:t>
            </a:r>
            <a:r>
              <a:rPr lang="en-US" sz="1200" dirty="0" err="1" smtClean="0"/>
              <a:t>partagés</a:t>
            </a:r>
            <a:r>
              <a:rPr lang="en-US" sz="1200" dirty="0" smtClean="0"/>
              <a:t> Canada (SPC) </a:t>
            </a:r>
            <a:r>
              <a:rPr lang="fr-FR" sz="1200" dirty="0"/>
              <a:t>ainsi qu'une connectivité internet sécurisée pour </a:t>
            </a:r>
            <a:r>
              <a:rPr lang="fr-FR" sz="1200" dirty="0" smtClean="0"/>
              <a:t>les ressources infonuagiques basée sur </a:t>
            </a:r>
            <a:r>
              <a:rPr lang="en-US" sz="1200" dirty="0" smtClean="0"/>
              <a:t>IaaS</a:t>
            </a:r>
          </a:p>
          <a:p>
            <a:pPr marL="1104864" lvl="1" indent="-457189"/>
            <a:r>
              <a:rPr lang="fr-FR" sz="1200" dirty="0"/>
              <a:t>Composé de deux parties distinctes </a:t>
            </a:r>
            <a:r>
              <a:rPr lang="en-US" sz="1200" dirty="0" smtClean="0"/>
              <a:t>: </a:t>
            </a:r>
            <a:r>
              <a:rPr lang="en-US" sz="1200" dirty="0"/>
              <a:t>CAP </a:t>
            </a:r>
            <a:r>
              <a:rPr lang="en-US" sz="1200" dirty="0" smtClean="0"/>
              <a:t>et </a:t>
            </a:r>
            <a:r>
              <a:rPr lang="en-US" sz="1200" dirty="0"/>
              <a:t>TIP</a:t>
            </a:r>
          </a:p>
          <a:p>
            <a:pPr marL="1638251" lvl="2" indent="-457189"/>
            <a:r>
              <a:rPr lang="en-US" sz="1100" dirty="0"/>
              <a:t>CAP </a:t>
            </a:r>
            <a:r>
              <a:rPr lang="fr-FR" sz="1100" dirty="0"/>
              <a:t>est utilisé pour gérer le trafic lié à l'internet</a:t>
            </a:r>
            <a:endParaRPr lang="en-US" sz="1100" dirty="0"/>
          </a:p>
          <a:p>
            <a:pPr marL="1638251" lvl="2" indent="-457189"/>
            <a:r>
              <a:rPr lang="en-US" sz="1100" dirty="0"/>
              <a:t>TIP </a:t>
            </a:r>
            <a:r>
              <a:rPr lang="fr-FR" sz="1100" dirty="0" smtClean="0"/>
              <a:t>est </a:t>
            </a:r>
            <a:r>
              <a:rPr lang="fr-FR" sz="1100" dirty="0"/>
              <a:t>utilisé pour gérer le trafic destiné à des installations sur site</a:t>
            </a:r>
            <a:endParaRPr lang="en-US" sz="1100" dirty="0" smtClean="0"/>
          </a:p>
          <a:p>
            <a:pPr marL="457189" indent="-457189" defTabSz="609585">
              <a:spcAft>
                <a:spcPts val="0"/>
              </a:spcAft>
            </a:pPr>
            <a:r>
              <a:rPr lang="fr-FR" sz="1400" dirty="0"/>
              <a:t>Considérations lors de la mise en œuvre </a:t>
            </a:r>
            <a:r>
              <a:rPr lang="en-US" sz="1400" dirty="0" smtClean="0"/>
              <a:t>de l’</a:t>
            </a:r>
            <a:r>
              <a:rPr lang="fr-FR" sz="1400" dirty="0"/>
              <a:t> activation et de défense du nuage </a:t>
            </a:r>
            <a:r>
              <a:rPr lang="fr-FR" sz="1400" dirty="0" smtClean="0"/>
              <a:t>sécurisé </a:t>
            </a:r>
            <a:r>
              <a:rPr lang="en-US" sz="1400" dirty="0" smtClean="0"/>
              <a:t>:</a:t>
            </a:r>
          </a:p>
          <a:p>
            <a:pPr marL="1104864" lvl="1" indent="-457189"/>
            <a:r>
              <a:rPr lang="en-US" sz="1200" dirty="0" smtClean="0"/>
              <a:t>Les </a:t>
            </a:r>
            <a:r>
              <a:rPr lang="en-US" sz="1200" dirty="0" err="1" smtClean="0"/>
              <a:t>connexions</a:t>
            </a:r>
            <a:r>
              <a:rPr lang="en-US" sz="1200" dirty="0" smtClean="0"/>
              <a:t> de l’</a:t>
            </a:r>
            <a:r>
              <a:rPr lang="fr-FR" sz="1200" dirty="0"/>
              <a:t> activation et de défense du nuage </a:t>
            </a:r>
            <a:r>
              <a:rPr lang="fr-FR" sz="1200" dirty="0" smtClean="0"/>
              <a:t>sécurisé ne </a:t>
            </a:r>
            <a:r>
              <a:rPr lang="fr-FR" sz="1200" dirty="0"/>
              <a:t>sont pas gérées par </a:t>
            </a:r>
            <a:r>
              <a:rPr lang="fr-FR" sz="1200" dirty="0" smtClean="0"/>
              <a:t>l’équipe du nuage d’EDSC</a:t>
            </a:r>
            <a:r>
              <a:rPr lang="en-US" sz="1200" dirty="0"/>
              <a:t>. </a:t>
            </a:r>
            <a:r>
              <a:rPr lang="en-US" sz="1200" dirty="0" err="1" smtClean="0"/>
              <a:t>Elles</a:t>
            </a:r>
            <a:r>
              <a:rPr lang="en-US" sz="1200" dirty="0" smtClean="0"/>
              <a:t> </a:t>
            </a:r>
            <a:r>
              <a:rPr lang="en-US" sz="1200" dirty="0" err="1"/>
              <a:t>sont</a:t>
            </a:r>
            <a:r>
              <a:rPr lang="en-US" sz="1200" dirty="0"/>
              <a:t> </a:t>
            </a:r>
            <a:r>
              <a:rPr lang="en-US" sz="1200" dirty="0" err="1" smtClean="0"/>
              <a:t>gérées</a:t>
            </a:r>
            <a:r>
              <a:rPr lang="en-US" sz="1200" dirty="0" smtClean="0"/>
              <a:t> </a:t>
            </a:r>
            <a:r>
              <a:rPr lang="en-US" sz="1200" dirty="0"/>
              <a:t>par </a:t>
            </a:r>
            <a:r>
              <a:rPr lang="en-US" sz="1200" dirty="0" smtClean="0"/>
              <a:t>SPC.</a:t>
            </a:r>
            <a:endParaRPr lang="en-US" sz="1200" dirty="0"/>
          </a:p>
          <a:p>
            <a:pPr marL="1104864" lvl="1" indent="-457189"/>
            <a:r>
              <a:rPr lang="en-US" sz="1200" dirty="0" smtClean="0"/>
              <a:t>Les </a:t>
            </a:r>
            <a:r>
              <a:rPr lang="fr-FR" sz="1200" dirty="0"/>
              <a:t>document sur les exigences </a:t>
            </a:r>
            <a:r>
              <a:rPr lang="fr-FR" sz="1200" dirty="0" smtClean="0"/>
              <a:t>opérationnelles (DEO)</a:t>
            </a:r>
            <a:r>
              <a:rPr lang="en-US" sz="1200" dirty="0" smtClean="0"/>
              <a:t> </a:t>
            </a:r>
            <a:r>
              <a:rPr lang="fr-FR" sz="1200" dirty="0"/>
              <a:t>sont tenus de mettre en œuvre </a:t>
            </a:r>
            <a:r>
              <a:rPr lang="fr-FR" sz="1200" dirty="0" smtClean="0"/>
              <a:t>la </a:t>
            </a:r>
            <a:r>
              <a:rPr lang="fr-FR" sz="1200" dirty="0"/>
              <a:t>connectivité de </a:t>
            </a:r>
            <a:r>
              <a:rPr lang="fr-FR" sz="1200" dirty="0" smtClean="0"/>
              <a:t>l’activation </a:t>
            </a:r>
            <a:r>
              <a:rPr lang="fr-FR" sz="1200" dirty="0"/>
              <a:t>et de défense du nuage </a:t>
            </a:r>
            <a:r>
              <a:rPr lang="fr-FR" sz="1200" dirty="0" smtClean="0"/>
              <a:t>sécurisé.</a:t>
            </a:r>
            <a:endParaRPr lang="en-US" sz="1200" dirty="0" smtClean="0"/>
          </a:p>
          <a:p>
            <a:pPr marL="1104864" lvl="1" indent="-457189"/>
            <a:r>
              <a:rPr lang="en-US" sz="1200" dirty="0" smtClean="0"/>
              <a:t>L’</a:t>
            </a:r>
            <a:r>
              <a:rPr lang="fr-FR" sz="1200" dirty="0" smtClean="0"/>
              <a:t>activation </a:t>
            </a:r>
            <a:r>
              <a:rPr lang="fr-FR" sz="1200" dirty="0"/>
              <a:t>et de défense du nuage </a:t>
            </a:r>
            <a:r>
              <a:rPr lang="fr-FR" sz="1200" dirty="0" smtClean="0"/>
              <a:t>sécurisé dispose </a:t>
            </a:r>
            <a:r>
              <a:rPr lang="fr-FR" sz="1200" dirty="0"/>
              <a:t>actuellement d'un point de défaillance unique pour la connexion à notre nuage - Identifié comme </a:t>
            </a:r>
            <a:r>
              <a:rPr lang="fr-FR" sz="1200" dirty="0" smtClean="0"/>
              <a:t>un </a:t>
            </a:r>
            <a:r>
              <a:rPr lang="en-US" sz="1200" dirty="0" smtClean="0"/>
              <a:t>RISQUE ÉLEVÉ </a:t>
            </a:r>
            <a:r>
              <a:rPr lang="en-US" sz="1200" dirty="0" err="1" smtClean="0"/>
              <a:t>dans</a:t>
            </a:r>
            <a:r>
              <a:rPr lang="en-US" sz="1200" dirty="0" smtClean="0"/>
              <a:t> les </a:t>
            </a:r>
            <a:r>
              <a:rPr lang="fr-FR" sz="1200" dirty="0"/>
              <a:t>évaluations et autorisations de </a:t>
            </a:r>
            <a:r>
              <a:rPr lang="fr-FR" sz="1200" dirty="0" smtClean="0"/>
              <a:t>sécurité.</a:t>
            </a:r>
            <a:endParaRPr lang="en-US" sz="1200" dirty="0"/>
          </a:p>
          <a:p>
            <a:pPr marL="1104864" lvl="1" indent="-457189"/>
            <a:r>
              <a:rPr lang="fr-FR" sz="1200" dirty="0"/>
              <a:t>Les espaces de travail </a:t>
            </a:r>
            <a:r>
              <a:rPr lang="fr-FR" sz="1200" dirty="0" smtClean="0"/>
              <a:t>de type bac </a:t>
            </a:r>
            <a:r>
              <a:rPr lang="fr-FR" sz="1200" dirty="0"/>
              <a:t>à sable ne peuvent pas se connecter via </a:t>
            </a:r>
            <a:r>
              <a:rPr lang="en-US" sz="1200" dirty="0" smtClean="0"/>
              <a:t>l’</a:t>
            </a:r>
            <a:r>
              <a:rPr lang="fr-FR" sz="1200" dirty="0" smtClean="0"/>
              <a:t>activation </a:t>
            </a:r>
            <a:r>
              <a:rPr lang="fr-FR" sz="1200" dirty="0"/>
              <a:t>et de défense du nuage </a:t>
            </a:r>
            <a:r>
              <a:rPr lang="fr-FR" sz="1200" dirty="0" smtClean="0"/>
              <a:t>sécurisé.</a:t>
            </a:r>
            <a:endParaRPr lang="en-US" sz="1200" dirty="0"/>
          </a:p>
          <a:p>
            <a:pPr marL="1104864" lvl="1" indent="-457189"/>
            <a:endParaRPr lang="en-US" sz="1200" dirty="0"/>
          </a:p>
        </p:txBody>
      </p:sp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12A7755-C289-44D0-9E18-25AF8D5E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24" y="1963363"/>
            <a:ext cx="5407356" cy="2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français" descr="L'ordre du jour pour la présentation.&#10;&#10;The agenda of the presentation." title="Ordre du jour / Agenda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i="0" kern="1200" dirty="0" err="1" smtClean="0"/>
              <a:t>Diagramme</a:t>
            </a:r>
            <a:r>
              <a:rPr lang="en-US" sz="4400" b="1" i="0" kern="1200" dirty="0" smtClean="0"/>
              <a:t> de </a:t>
            </a:r>
            <a:r>
              <a:rPr lang="en-US" sz="4400" b="1" i="0" kern="1200" dirty="0" err="1" smtClean="0"/>
              <a:t>réseau</a:t>
            </a:r>
            <a:r>
              <a:rPr lang="en-US" sz="4400" b="1" i="0" kern="1200" dirty="0" smtClean="0"/>
              <a:t> de </a:t>
            </a:r>
            <a:r>
              <a:rPr lang="en-US" sz="4400" b="1" i="0" kern="1200" dirty="0" err="1" smtClean="0"/>
              <a:t>l’ADNS</a:t>
            </a:r>
            <a:r>
              <a:rPr lang="en-US" sz="4400" b="1" i="0" kern="1200" dirty="0" smtClean="0"/>
              <a:t> de base pour EDSC</a:t>
            </a:r>
            <a:endParaRPr lang="en-US" sz="4400" b="1" i="0" kern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1ADC-C12E-465A-9B11-B9095382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22" y="1600201"/>
            <a:ext cx="7638756" cy="4525963"/>
          </a:xfrm>
          <a:prstGeom prst="rect">
            <a:avLst/>
          </a:prstGeom>
          <a:noFill/>
        </p:spPr>
      </p:pic>
      <p:sp>
        <p:nvSpPr>
          <p:cNvPr id="5" name="Slide Number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E86C063-E22E-2E4C-A523-54089486E38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AEF1-B72A-4224-8C4E-D6E8BB0A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Est-ce que j'ai vraiment besoin </a:t>
            </a:r>
            <a:r>
              <a:rPr lang="fr-FR" dirty="0" smtClean="0"/>
              <a:t>de l’ADNS </a:t>
            </a:r>
            <a:r>
              <a:rPr lang="en-US" dirty="0" smtClean="0"/>
              <a:t>?</a:t>
            </a:r>
            <a:endParaRPr lang="en-C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305E5A-FC83-481A-87F3-36325A6A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76" y="1600201"/>
            <a:ext cx="5028847" cy="45259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5521-4125-43D8-84DC-8A362F63E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800" dirty="0" err="1" smtClean="0"/>
              <a:t>J’ai</a:t>
            </a:r>
            <a:r>
              <a:rPr lang="en-CA" sz="1800" dirty="0" smtClean="0"/>
              <a:t> </a:t>
            </a:r>
            <a:r>
              <a:rPr lang="en-CA" sz="1800" dirty="0" err="1" smtClean="0"/>
              <a:t>besoin</a:t>
            </a:r>
            <a:r>
              <a:rPr lang="en-CA" sz="1800" dirty="0" smtClean="0"/>
              <a:t> de </a:t>
            </a:r>
            <a:r>
              <a:rPr lang="en-CA" sz="1800" dirty="0" err="1" smtClean="0"/>
              <a:t>l’ADNS</a:t>
            </a:r>
            <a:r>
              <a:rPr lang="en-CA" sz="1800" dirty="0" smtClean="0"/>
              <a:t> </a:t>
            </a:r>
            <a:r>
              <a:rPr lang="en-CA" sz="1800" dirty="0" err="1" smtClean="0"/>
              <a:t>si</a:t>
            </a:r>
            <a:r>
              <a:rPr lang="en-CA" sz="1800" dirty="0" smtClean="0"/>
              <a:t> :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fr-FR" sz="1800" dirty="0"/>
              <a:t>J'ai besoin d'une connectivité vers </a:t>
            </a:r>
            <a:r>
              <a:rPr lang="fr-FR" sz="1800" dirty="0" smtClean="0"/>
              <a:t>une base de données ou un service anciens </a:t>
            </a:r>
            <a:r>
              <a:rPr lang="fr-FR" sz="1800" dirty="0"/>
              <a:t>qui ne peuvent/veulent pas être déplacés vers le </a:t>
            </a:r>
            <a:r>
              <a:rPr lang="en-CA" sz="1800" dirty="0" err="1" smtClean="0"/>
              <a:t>nuage</a:t>
            </a:r>
            <a:r>
              <a:rPr lang="en-CA" sz="1800" dirty="0" smtClean="0"/>
              <a:t>.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en-CA" sz="1800" dirty="0" err="1" smtClean="0"/>
              <a:t>J’utilise</a:t>
            </a:r>
            <a:r>
              <a:rPr lang="en-CA" sz="1800" dirty="0" smtClean="0"/>
              <a:t> IaaS </a:t>
            </a:r>
            <a:r>
              <a:rPr lang="fr-FR" sz="1800" dirty="0"/>
              <a:t>ou toute autre infrastructure nécessitant un </a:t>
            </a:r>
            <a:r>
              <a:rPr lang="en-CA" sz="1800" dirty="0" err="1" smtClean="0"/>
              <a:t>une</a:t>
            </a:r>
            <a:r>
              <a:rPr lang="en-CA" sz="1800" dirty="0" smtClean="0"/>
              <a:t> </a:t>
            </a:r>
            <a:r>
              <a:rPr lang="en-CA" sz="1800" dirty="0" err="1" smtClean="0"/>
              <a:t>adresse</a:t>
            </a:r>
            <a:r>
              <a:rPr lang="en-CA" sz="1800" dirty="0" smtClean="0"/>
              <a:t> IP </a:t>
            </a:r>
            <a:r>
              <a:rPr lang="en-CA" sz="1800" dirty="0" err="1" smtClean="0"/>
              <a:t>privée</a:t>
            </a:r>
            <a:r>
              <a:rPr lang="en-CA" sz="1800" dirty="0" smtClean="0"/>
              <a:t> </a:t>
            </a:r>
            <a:r>
              <a:rPr lang="fr-FR" sz="1800" dirty="0"/>
              <a:t>qui doit se connecter </a:t>
            </a:r>
            <a:r>
              <a:rPr lang="fr-FR" sz="1800" dirty="0" smtClean="0"/>
              <a:t>à l’</a:t>
            </a:r>
            <a:r>
              <a:rPr lang="en-CA" sz="1800" dirty="0" smtClean="0"/>
              <a:t>Internet.</a:t>
            </a:r>
            <a:endParaRPr lang="en-CA" sz="1800" dirty="0"/>
          </a:p>
          <a:p>
            <a:pPr>
              <a:lnSpc>
                <a:spcPct val="90000"/>
              </a:lnSpc>
            </a:pPr>
            <a:endParaRPr lang="en-CA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800" dirty="0" smtClean="0"/>
              <a:t>Je </a:t>
            </a:r>
            <a:r>
              <a:rPr lang="en-CA" sz="1800" dirty="0" err="1" smtClean="0"/>
              <a:t>n’ai</a:t>
            </a:r>
            <a:r>
              <a:rPr lang="en-CA" sz="1800" dirty="0" smtClean="0"/>
              <a:t> pas </a:t>
            </a:r>
            <a:r>
              <a:rPr lang="en-CA" sz="1800" dirty="0" err="1" smtClean="0"/>
              <a:t>besoin</a:t>
            </a:r>
            <a:r>
              <a:rPr lang="en-CA" sz="1800" dirty="0" smtClean="0"/>
              <a:t> de </a:t>
            </a:r>
            <a:r>
              <a:rPr lang="en-CA" sz="1800" dirty="0" err="1" smtClean="0"/>
              <a:t>l’ADNS</a:t>
            </a:r>
            <a:r>
              <a:rPr lang="en-CA" sz="1800" dirty="0" smtClean="0"/>
              <a:t> </a:t>
            </a:r>
            <a:r>
              <a:rPr lang="en-CA" sz="1800" dirty="0" err="1" smtClean="0"/>
              <a:t>si</a:t>
            </a:r>
            <a:r>
              <a:rPr lang="en-CA" sz="1800" dirty="0" smtClean="0"/>
              <a:t> :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fr-FR" sz="1800" dirty="0"/>
              <a:t>Consignation et surveillance de la sécurité </a:t>
            </a:r>
            <a:r>
              <a:rPr lang="fr-FR" sz="1800" dirty="0" smtClean="0"/>
              <a:t>des ressources infonuagiques.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en-CA" sz="1800" dirty="0" smtClean="0"/>
              <a:t>Service des </a:t>
            </a:r>
            <a:r>
              <a:rPr lang="fr-FR" sz="1800" dirty="0"/>
              <a:t>Systèmes de réseaux de données </a:t>
            </a:r>
            <a:r>
              <a:rPr lang="en-CA" sz="1800" dirty="0" smtClean="0"/>
              <a:t>pour les applications </a:t>
            </a:r>
            <a:r>
              <a:rPr lang="en-CA" sz="1800" dirty="0" err="1" smtClean="0"/>
              <a:t>basées</a:t>
            </a:r>
            <a:r>
              <a:rPr lang="en-CA" sz="1800" dirty="0" smtClean="0"/>
              <a:t> sur le </a:t>
            </a:r>
            <a:r>
              <a:rPr lang="en-CA" sz="1800" dirty="0" err="1" smtClean="0"/>
              <a:t>nuage</a:t>
            </a:r>
            <a:r>
              <a:rPr lang="en-CA" sz="1800" dirty="0" smtClean="0"/>
              <a:t> (applications pour </a:t>
            </a:r>
            <a:r>
              <a:rPr lang="en-CA" sz="1800" dirty="0" err="1" smtClean="0"/>
              <a:t>l’intranet</a:t>
            </a:r>
            <a:r>
              <a:rPr lang="en-CA" sz="1800" dirty="0" smtClean="0"/>
              <a:t> et </a:t>
            </a:r>
            <a:r>
              <a:rPr lang="en-CA" sz="1800" dirty="0" err="1" smtClean="0"/>
              <a:t>l’Internet</a:t>
            </a:r>
            <a:r>
              <a:rPr lang="en-CA" sz="1800" dirty="0" smtClean="0"/>
              <a:t>)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en-CA" sz="1800" dirty="0" err="1"/>
              <a:t>Accès</a:t>
            </a:r>
            <a:r>
              <a:rPr lang="en-CA" sz="1800" dirty="0"/>
              <a:t> </a:t>
            </a:r>
            <a:r>
              <a:rPr lang="en-CA" sz="1800" dirty="0" err="1"/>
              <a:t>en</a:t>
            </a:r>
            <a:r>
              <a:rPr lang="en-CA" sz="1800" dirty="0"/>
              <a:t> </a:t>
            </a:r>
            <a:r>
              <a:rPr lang="en-CA" sz="1800" dirty="0" err="1"/>
              <a:t>nuage</a:t>
            </a:r>
            <a:r>
              <a:rPr lang="en-CA" sz="1800" dirty="0"/>
              <a:t> à Active </a:t>
            </a:r>
            <a:r>
              <a:rPr lang="en-CA" sz="1800" dirty="0" smtClean="0"/>
              <a:t>Directory</a:t>
            </a:r>
            <a:endParaRPr lang="en-CA" sz="1800" dirty="0"/>
          </a:p>
          <a:p>
            <a:pPr>
              <a:lnSpc>
                <a:spcPct val="90000"/>
              </a:lnSpc>
            </a:pPr>
            <a:r>
              <a:rPr lang="en-CA" sz="1800" dirty="0" smtClean="0"/>
              <a:t>Services PaaS (</a:t>
            </a:r>
            <a:r>
              <a:rPr lang="en-CA" sz="1800" dirty="0" err="1" smtClean="0"/>
              <a:t>tels</a:t>
            </a:r>
            <a:r>
              <a:rPr lang="en-CA" sz="1800" dirty="0" smtClean="0"/>
              <a:t> que les services </a:t>
            </a:r>
            <a:r>
              <a:rPr lang="en-CA" sz="1800" dirty="0" err="1" smtClean="0"/>
              <a:t>d’application</a:t>
            </a:r>
            <a:r>
              <a:rPr lang="en-CA" sz="1800" dirty="0" smtClean="0"/>
              <a:t>) </a:t>
            </a:r>
            <a:r>
              <a:rPr lang="fr-FR" sz="1800" dirty="0" smtClean="0"/>
              <a:t>qui ne s’appuient pas sur les adresse IP privées et qui </a:t>
            </a:r>
            <a:r>
              <a:rPr lang="en-CA" sz="1800" dirty="0" smtClean="0"/>
              <a:t>ne </a:t>
            </a:r>
            <a:r>
              <a:rPr lang="en-CA" sz="1800" dirty="0" err="1" smtClean="0"/>
              <a:t>nécessistent</a:t>
            </a:r>
            <a:r>
              <a:rPr lang="en-CA" sz="1800" dirty="0" smtClean="0"/>
              <a:t> pas </a:t>
            </a:r>
            <a:r>
              <a:rPr lang="en-CA" sz="1800" dirty="0" err="1" smtClean="0"/>
              <a:t>l’ADNS</a:t>
            </a:r>
            <a:r>
              <a:rPr lang="en-CA" sz="1800" dirty="0" smtClean="0"/>
              <a:t> pour </a:t>
            </a:r>
            <a:r>
              <a:rPr lang="en-CA" sz="1800" dirty="0" err="1" smtClean="0"/>
              <a:t>accéder</a:t>
            </a:r>
            <a:r>
              <a:rPr lang="en-CA" sz="1800" dirty="0" smtClean="0"/>
              <a:t> à </a:t>
            </a:r>
            <a:r>
              <a:rPr lang="en-CA" sz="1800" dirty="0" err="1" smtClean="0"/>
              <a:t>l’Internet</a:t>
            </a:r>
            <a:r>
              <a:rPr lang="en-CA" sz="1800" dirty="0" smtClean="0"/>
              <a:t>.</a:t>
            </a:r>
          </a:p>
          <a:p>
            <a:pPr>
              <a:lnSpc>
                <a:spcPct val="90000"/>
              </a:lnSpc>
            </a:pPr>
            <a:endParaRPr lang="en-CA" sz="1800" dirty="0"/>
          </a:p>
          <a:p>
            <a:pPr marL="0" indent="0">
              <a:lnSpc>
                <a:spcPct val="90000"/>
              </a:lnSpc>
              <a:buNone/>
            </a:pPr>
            <a:r>
              <a:rPr lang="fr-FR" sz="1800" dirty="0"/>
              <a:t>Si vous ne savez pas si vous avez besoin </a:t>
            </a:r>
            <a:r>
              <a:rPr lang="fr-FR" sz="1800" dirty="0" smtClean="0"/>
              <a:t>de </a:t>
            </a:r>
            <a:r>
              <a:rPr lang="en-CA" sz="1800" dirty="0" err="1" smtClean="0"/>
              <a:t>l’ADNS</a:t>
            </a:r>
            <a:r>
              <a:rPr lang="en-CA" sz="1800" dirty="0" smtClean="0"/>
              <a:t>, </a:t>
            </a:r>
            <a:r>
              <a:rPr lang="en-CA" sz="1800" dirty="0" err="1" smtClean="0"/>
              <a:t>n’hésitez</a:t>
            </a:r>
            <a:r>
              <a:rPr lang="en-CA" sz="1800" dirty="0" smtClean="0"/>
              <a:t> pas à poser </a:t>
            </a:r>
            <a:r>
              <a:rPr lang="en-CA" sz="1800" dirty="0" err="1" smtClean="0"/>
              <a:t>vos</a:t>
            </a:r>
            <a:r>
              <a:rPr lang="en-CA" sz="1800" dirty="0" smtClean="0"/>
              <a:t> questions.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795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re français" descr="L'ordre du jour pour la présentation.&#10;&#10;The agenda of the presentation." title="Ordre du jour / Agenda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Comment </a:t>
            </a:r>
            <a:r>
              <a:rPr lang="en-US" sz="4400" dirty="0" err="1"/>
              <a:t>puis</a:t>
            </a:r>
            <a:r>
              <a:rPr lang="en-US" sz="4400" dirty="0"/>
              <a:t>-je demander </a:t>
            </a:r>
            <a:r>
              <a:rPr lang="en-US" sz="4400" dirty="0" err="1" smtClean="0"/>
              <a:t>une</a:t>
            </a:r>
            <a:r>
              <a:rPr lang="en-US" sz="4400" dirty="0" smtClean="0"/>
              <a:t> </a:t>
            </a:r>
            <a:r>
              <a:rPr lang="en-US" sz="4400" dirty="0" err="1" smtClean="0"/>
              <a:t>connexion</a:t>
            </a:r>
            <a:r>
              <a:rPr lang="en-US" sz="4400" dirty="0" smtClean="0"/>
              <a:t> ADNS </a:t>
            </a:r>
            <a:r>
              <a:rPr lang="en-US" sz="4400" b="1" i="0" kern="1200" dirty="0" smtClean="0">
                <a:latin typeface="Arial"/>
                <a:ea typeface="+mj-ea"/>
                <a:cs typeface="Verdana"/>
              </a:rPr>
              <a:t>?</a:t>
            </a:r>
            <a:endParaRPr lang="en-US" sz="4400" b="1" i="0" kern="1200" dirty="0">
              <a:latin typeface="Arial"/>
              <a:ea typeface="+mj-ea"/>
              <a:cs typeface="Verdana"/>
            </a:endParaRPr>
          </a:p>
        </p:txBody>
      </p:sp>
      <p:sp>
        <p:nvSpPr>
          <p:cNvPr id="67" name="English Content" descr="Les étapes de l'ordre du jour / The order of disucsison on the agenda." title="Détails de l'order du jour / Detail of the agenda"/>
          <p:cNvSpPr txBox="1">
            <a:spLocks/>
          </p:cNvSpPr>
          <p:nvPr/>
        </p:nvSpPr>
        <p:spPr>
          <a:xfrm>
            <a:off x="602566" y="1717674"/>
            <a:ext cx="5386917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2000">
                <a:latin typeface="Arial"/>
                <a:cs typeface="Verdana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latin typeface="Arial"/>
                <a:cs typeface="Verdana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latin typeface="Arial"/>
                <a:cs typeface="Verdana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latin typeface="Arial"/>
                <a:cs typeface="Verdana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latin typeface="Arial"/>
                <a:cs typeface="Verdana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457189" indent="-457189" defTabSz="609585">
              <a:lnSpc>
                <a:spcPct val="90000"/>
              </a:lnSpc>
              <a:spcAft>
                <a:spcPts val="0"/>
              </a:spcAft>
            </a:pPr>
            <a:r>
              <a:rPr lang="en-US" sz="1500" dirty="0" smtClean="0"/>
              <a:t>L’ADNS </a:t>
            </a:r>
            <a:r>
              <a:rPr lang="en-US" sz="1500" dirty="0" err="1" smtClean="0"/>
              <a:t>est</a:t>
            </a:r>
            <a:r>
              <a:rPr lang="en-US" sz="1500" dirty="0" smtClean="0"/>
              <a:t> un service qui </a:t>
            </a:r>
            <a:r>
              <a:rPr lang="en-US" sz="1500" dirty="0" err="1" smtClean="0"/>
              <a:t>est</a:t>
            </a:r>
            <a:r>
              <a:rPr lang="en-US" sz="1500" dirty="0" smtClean="0"/>
              <a:t> </a:t>
            </a:r>
            <a:r>
              <a:rPr lang="en-US" sz="1500" dirty="0" err="1" smtClean="0"/>
              <a:t>fourni</a:t>
            </a:r>
            <a:r>
              <a:rPr lang="en-US" sz="1500" dirty="0" smtClean="0"/>
              <a:t> à </a:t>
            </a:r>
            <a:r>
              <a:rPr lang="en-US" sz="1500" dirty="0" err="1" smtClean="0"/>
              <a:t>notre</a:t>
            </a:r>
            <a:r>
              <a:rPr lang="en-US" sz="1500" dirty="0" smtClean="0"/>
              <a:t> </a:t>
            </a:r>
            <a:r>
              <a:rPr lang="en-US" sz="1500" dirty="0" err="1" smtClean="0"/>
              <a:t>nuage</a:t>
            </a:r>
            <a:r>
              <a:rPr lang="en-US" sz="1500" dirty="0" smtClean="0"/>
              <a:t> par Services </a:t>
            </a:r>
            <a:r>
              <a:rPr lang="en-US" sz="1500" dirty="0" err="1" smtClean="0"/>
              <a:t>partagés</a:t>
            </a:r>
            <a:r>
              <a:rPr lang="en-US" sz="1500" dirty="0" smtClean="0"/>
              <a:t> Canada. </a:t>
            </a:r>
            <a:endParaRPr lang="en-US" sz="1500" dirty="0"/>
          </a:p>
          <a:p>
            <a:pPr marL="457189" indent="-457189" defTabSz="609585">
              <a:lnSpc>
                <a:spcPct val="90000"/>
              </a:lnSpc>
              <a:spcAft>
                <a:spcPts val="0"/>
              </a:spcAft>
            </a:pPr>
            <a:r>
              <a:rPr lang="fr-FR" sz="1500" dirty="0"/>
              <a:t>Il y a deux formulaires/documents distincts qui doivent être remplis pour </a:t>
            </a:r>
            <a:r>
              <a:rPr lang="en-US" sz="1500" dirty="0" smtClean="0"/>
              <a:t>demander </a:t>
            </a:r>
            <a:r>
              <a:rPr lang="en-US" sz="1500" dirty="0" err="1" smtClean="0"/>
              <a:t>une</a:t>
            </a:r>
            <a:r>
              <a:rPr lang="en-US" sz="1500" dirty="0" smtClean="0"/>
              <a:t> </a:t>
            </a:r>
            <a:r>
              <a:rPr lang="en-US" sz="1500" dirty="0" err="1" smtClean="0"/>
              <a:t>connectivité</a:t>
            </a:r>
            <a:r>
              <a:rPr lang="en-US" sz="1500" dirty="0" smtClean="0"/>
              <a:t> ADNS. </a:t>
            </a:r>
            <a:r>
              <a:rPr lang="en-US" sz="1500" dirty="0" err="1" smtClean="0"/>
              <a:t>Ceux</a:t>
            </a:r>
            <a:r>
              <a:rPr lang="en-US" sz="1500" dirty="0" smtClean="0"/>
              <a:t>-ci </a:t>
            </a:r>
            <a:r>
              <a:rPr lang="en-US" sz="1500" dirty="0" err="1" smtClean="0"/>
              <a:t>sont</a:t>
            </a:r>
            <a:r>
              <a:rPr lang="en-US" sz="1500" dirty="0" smtClean="0"/>
              <a:t> un </a:t>
            </a:r>
            <a:r>
              <a:rPr lang="fr-FR" sz="1500" dirty="0"/>
              <a:t>document sur les exigences opérationnelles</a:t>
            </a:r>
            <a:r>
              <a:rPr lang="en-US" sz="1500" dirty="0" smtClean="0"/>
              <a:t> (DEO) et un </a:t>
            </a:r>
            <a:r>
              <a:rPr lang="en-US" sz="1500" dirty="0" err="1" smtClean="0"/>
              <a:t>Formulaire</a:t>
            </a:r>
            <a:r>
              <a:rPr lang="en-US" sz="1500" dirty="0" smtClean="0"/>
              <a:t> de la </a:t>
            </a:r>
            <a:r>
              <a:rPr lang="en-US" sz="1500" dirty="0" err="1" smtClean="0"/>
              <a:t>mise</a:t>
            </a:r>
            <a:r>
              <a:rPr lang="en-US" sz="1500" dirty="0" smtClean="0"/>
              <a:t> </a:t>
            </a:r>
            <a:r>
              <a:rPr lang="en-US" sz="1500" dirty="0" err="1" smtClean="0"/>
              <a:t>en</a:t>
            </a:r>
            <a:r>
              <a:rPr lang="en-US" sz="1500" dirty="0" smtClean="0"/>
              <a:t> oeuvre de la charge de travail.</a:t>
            </a:r>
            <a:endParaRPr lang="en-US" sz="1500" dirty="0"/>
          </a:p>
          <a:p>
            <a:pPr marL="1104864" lvl="1" indent="-457189">
              <a:lnSpc>
                <a:spcPct val="90000"/>
              </a:lnSpc>
            </a:pPr>
            <a:r>
              <a:rPr lang="en-US" sz="1500" dirty="0" smtClean="0"/>
              <a:t>Le DEO </a:t>
            </a:r>
            <a:r>
              <a:rPr lang="fr-FR" sz="1500" dirty="0"/>
              <a:t>est responsable de la documentation des exigences opérationnelles de votre </a:t>
            </a:r>
            <a:r>
              <a:rPr lang="en-US" sz="1500" dirty="0" err="1" smtClean="0"/>
              <a:t>demande</a:t>
            </a:r>
            <a:r>
              <a:rPr lang="en-US" sz="1500" dirty="0" smtClean="0"/>
              <a:t> de charge de travail.  </a:t>
            </a:r>
            <a:endParaRPr lang="en-US" sz="1500" dirty="0"/>
          </a:p>
          <a:p>
            <a:pPr marL="1638251" lvl="2" indent="-457189">
              <a:lnSpc>
                <a:spcPct val="90000"/>
              </a:lnSpc>
            </a:pPr>
            <a:r>
              <a:rPr lang="en-US" sz="1500" dirty="0" err="1"/>
              <a:t>Gardez</a:t>
            </a:r>
            <a:r>
              <a:rPr lang="en-US" sz="1500" dirty="0"/>
              <a:t> à </a:t>
            </a:r>
            <a:r>
              <a:rPr lang="en-US" sz="1500" dirty="0" err="1"/>
              <a:t>l'esprit</a:t>
            </a:r>
            <a:r>
              <a:rPr lang="en-US" sz="1500" dirty="0"/>
              <a:t> que </a:t>
            </a:r>
            <a:r>
              <a:rPr lang="en-US" sz="1500" dirty="0" smtClean="0"/>
              <a:t>les DEO </a:t>
            </a:r>
            <a:r>
              <a:rPr lang="en-US" sz="1500" dirty="0" err="1" smtClean="0"/>
              <a:t>sont</a:t>
            </a:r>
            <a:r>
              <a:rPr lang="en-US" sz="1500" dirty="0" smtClean="0"/>
              <a:t> </a:t>
            </a:r>
            <a:r>
              <a:rPr lang="en-US" sz="1500" dirty="0" err="1" smtClean="0"/>
              <a:t>priorisés</a:t>
            </a:r>
            <a:r>
              <a:rPr lang="en-US" sz="1500" dirty="0" smtClean="0"/>
              <a:t> par SPC </a:t>
            </a:r>
            <a:r>
              <a:rPr lang="en-US" sz="1500" dirty="0" err="1" smtClean="0"/>
              <a:t>selon</a:t>
            </a:r>
            <a:r>
              <a:rPr lang="en-US" sz="1500" dirty="0" smtClean="0"/>
              <a:t> </a:t>
            </a:r>
            <a:r>
              <a:rPr lang="en-US" sz="1500" dirty="0" err="1" smtClean="0"/>
              <a:t>l’importance</a:t>
            </a:r>
            <a:r>
              <a:rPr lang="en-US" sz="1500" dirty="0" smtClean="0"/>
              <a:t> de la charge de travail.</a:t>
            </a:r>
          </a:p>
          <a:p>
            <a:pPr marL="1638251" lvl="2" indent="-457189">
              <a:lnSpc>
                <a:spcPct val="90000"/>
              </a:lnSpc>
            </a:pPr>
            <a:r>
              <a:rPr lang="fr-FR" sz="1500" dirty="0"/>
              <a:t>Les demandes doivent être liées à des projets ou </a:t>
            </a:r>
            <a:r>
              <a:rPr lang="en-US" sz="1500" dirty="0" smtClean="0"/>
              <a:t>à des charges de travail qui existent déjà. </a:t>
            </a:r>
            <a:endParaRPr lang="en-US" sz="1500" dirty="0"/>
          </a:p>
          <a:p>
            <a:pPr marL="2247836" lvl="3" indent="-457189">
              <a:lnSpc>
                <a:spcPct val="90000"/>
              </a:lnSpc>
            </a:pPr>
            <a:r>
              <a:rPr lang="fr-FR" sz="1500" dirty="0"/>
              <a:t>Les demandes de connectivité </a:t>
            </a:r>
            <a:r>
              <a:rPr lang="fr-FR" sz="1500" dirty="0" smtClean="0"/>
              <a:t>         </a:t>
            </a:r>
            <a:r>
              <a:rPr lang="en-CA" sz="1500" dirty="0" smtClean="0"/>
              <a:t>« </a:t>
            </a:r>
            <a:r>
              <a:rPr lang="fr-FR" sz="1500" dirty="0" smtClean="0"/>
              <a:t>juste </a:t>
            </a:r>
            <a:r>
              <a:rPr lang="fr-FR" sz="1500" dirty="0"/>
              <a:t>au cas </a:t>
            </a:r>
            <a:r>
              <a:rPr lang="fr-FR" sz="1500" dirty="0" smtClean="0"/>
              <a:t>où » </a:t>
            </a:r>
            <a:r>
              <a:rPr lang="fr-FR" sz="1500" dirty="0"/>
              <a:t>ne seront pas </a:t>
            </a:r>
            <a:r>
              <a:rPr lang="en-US" sz="1500" dirty="0" err="1" smtClean="0"/>
              <a:t>priorisées</a:t>
            </a:r>
            <a:r>
              <a:rPr lang="en-US" sz="1500" dirty="0" smtClean="0"/>
              <a:t>.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 smtClean="0"/>
              <a:t>La communication avec SPC au </a:t>
            </a:r>
            <a:r>
              <a:rPr lang="en-US" sz="1500" dirty="0" err="1" smtClean="0"/>
              <a:t>sujet</a:t>
            </a:r>
            <a:r>
              <a:rPr lang="en-US" sz="1500" dirty="0" smtClean="0"/>
              <a:t> des DEO </a:t>
            </a:r>
            <a:r>
              <a:rPr lang="fr-FR" sz="1500" dirty="0"/>
              <a:t>se fait par le biais de </a:t>
            </a:r>
            <a:r>
              <a:rPr lang="fr-FR" sz="1500" dirty="0" smtClean="0"/>
              <a:t>notre groupe de gestion </a:t>
            </a:r>
            <a:r>
              <a:rPr lang="fr-FR" sz="1500" dirty="0"/>
              <a:t>du portefeuille de </a:t>
            </a:r>
            <a:r>
              <a:rPr lang="fr-FR" sz="1500" dirty="0" smtClean="0"/>
              <a:t>services</a:t>
            </a:r>
            <a:r>
              <a:rPr lang="en-US" sz="1500" dirty="0" smtClean="0"/>
              <a:t>. </a:t>
            </a:r>
            <a:r>
              <a:rPr lang="fr-FR" sz="1500" dirty="0"/>
              <a:t>Ils vous aideront à vous guider dans les démarches administratives </a:t>
            </a:r>
            <a:r>
              <a:rPr lang="fr-FR" sz="1500" dirty="0" smtClean="0"/>
              <a:t>de SPC </a:t>
            </a:r>
            <a:r>
              <a:rPr lang="fr-FR" sz="1500" dirty="0"/>
              <a:t>et devrait être en mesure de vous fournir des mises à jour sur </a:t>
            </a:r>
            <a:r>
              <a:rPr lang="en-CA" sz="1500" dirty="0" err="1" smtClean="0"/>
              <a:t>l’état</a:t>
            </a:r>
            <a:r>
              <a:rPr lang="en-CA" sz="1500" dirty="0" smtClean="0"/>
              <a:t> de </a:t>
            </a:r>
            <a:r>
              <a:rPr lang="en-CA" sz="1500" dirty="0" err="1" smtClean="0"/>
              <a:t>votre</a:t>
            </a:r>
            <a:r>
              <a:rPr lang="en-CA" sz="1500" dirty="0" smtClean="0"/>
              <a:t> </a:t>
            </a:r>
            <a:r>
              <a:rPr lang="en-CA" sz="1500" dirty="0" err="1" smtClean="0"/>
              <a:t>demande</a:t>
            </a:r>
            <a:r>
              <a:rPr lang="en-CA" sz="1500" dirty="0" smtClean="0"/>
              <a:t>.</a:t>
            </a: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5F99F-065A-43B8-9BC2-1ACD5E2C0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1" r="13140" b="-2"/>
          <a:stretch/>
        </p:blipFill>
        <p:spPr>
          <a:xfrm>
            <a:off x="6193369" y="1738775"/>
            <a:ext cx="5389033" cy="3951288"/>
          </a:xfrm>
          <a:prstGeom prst="rect">
            <a:avLst/>
          </a:prstGeom>
          <a:noFill/>
        </p:spPr>
      </p:pic>
      <p:sp>
        <p:nvSpPr>
          <p:cNvPr id="5" name="Slide Number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E86C063-E22E-2E4C-A523-54089486E38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français" descr="L'ordre du jour pour la présentation.&#10;&#10;The agenda of the presentation." title="Ordre du jour / Agenda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Comment </a:t>
            </a:r>
            <a:r>
              <a:rPr lang="en-US" sz="4400" dirty="0" err="1"/>
              <a:t>puis</a:t>
            </a:r>
            <a:r>
              <a:rPr lang="en-US" sz="4400" dirty="0"/>
              <a:t>-je demander </a:t>
            </a:r>
            <a:r>
              <a:rPr lang="en-US" sz="4400" dirty="0" err="1" smtClean="0"/>
              <a:t>une</a:t>
            </a:r>
            <a:r>
              <a:rPr lang="en-US" sz="4400" dirty="0" smtClean="0"/>
              <a:t> </a:t>
            </a:r>
            <a:r>
              <a:rPr lang="en-US" sz="4400" dirty="0" err="1" smtClean="0"/>
              <a:t>connexion</a:t>
            </a:r>
            <a:r>
              <a:rPr lang="en-US" sz="4400" dirty="0" smtClean="0"/>
              <a:t> ADNS ?</a:t>
            </a:r>
            <a:endParaRPr lang="en-US" sz="4400" b="1" i="0" kern="1200" dirty="0">
              <a:latin typeface="Arial"/>
              <a:ea typeface="+mj-ea"/>
              <a:cs typeface="Verdana"/>
            </a:endParaRPr>
          </a:p>
        </p:txBody>
      </p:sp>
      <p:sp>
        <p:nvSpPr>
          <p:cNvPr id="8" name="English Content" descr="Les étapes de l'ordre du jour / The order of disucsison on the agenda." title="Détails de l'order du jour / Detail of the agenda"/>
          <p:cNvSpPr txBox="1">
            <a:spLocks/>
          </p:cNvSpPr>
          <p:nvPr/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2000">
                <a:latin typeface="Arial"/>
                <a:cs typeface="Verdana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latin typeface="Arial"/>
                <a:cs typeface="Verdana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latin typeface="Arial"/>
                <a:cs typeface="Verdana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latin typeface="Arial"/>
                <a:cs typeface="Verdana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latin typeface="Arial"/>
                <a:cs typeface="Verdana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104875" lvl="1" indent="-457200">
              <a:lnSpc>
                <a:spcPct val="90000"/>
              </a:lnSpc>
            </a:pPr>
            <a:r>
              <a:rPr lang="en-US" sz="1500" dirty="0"/>
              <a:t>Le </a:t>
            </a:r>
            <a:r>
              <a:rPr lang="en-US" sz="1500" dirty="0" err="1"/>
              <a:t>Formulaire</a:t>
            </a:r>
            <a:r>
              <a:rPr lang="en-US" sz="1500" dirty="0"/>
              <a:t> de la </a:t>
            </a:r>
            <a:r>
              <a:rPr lang="en-US" sz="1500" dirty="0" err="1"/>
              <a:t>mise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oeuvre de la charge de travail </a:t>
            </a:r>
            <a:r>
              <a:rPr lang="fr-FR" sz="1500" dirty="0"/>
              <a:t>documente le travail réel requis pour mettre en œuvre cette </a:t>
            </a:r>
            <a:r>
              <a:rPr lang="en-US" sz="1500" dirty="0" smtClean="0"/>
              <a:t>solutions. La </a:t>
            </a:r>
            <a:r>
              <a:rPr lang="fr-FR" sz="1500" dirty="0"/>
              <a:t>gestion du portefeuille de services</a:t>
            </a:r>
            <a:r>
              <a:rPr lang="en-US" sz="1500" dirty="0" smtClean="0"/>
              <a:t> </a:t>
            </a:r>
            <a:r>
              <a:rPr lang="fr-FR" sz="1500" dirty="0"/>
              <a:t>peut fournir les formulaires nécessaires</a:t>
            </a:r>
            <a:r>
              <a:rPr lang="en-US" sz="1500" dirty="0" smtClean="0"/>
              <a:t>.</a:t>
            </a:r>
            <a:endParaRPr lang="en-US" sz="1500" dirty="0"/>
          </a:p>
          <a:p>
            <a:pPr marL="1638251" lvl="2" indent="-457189">
              <a:lnSpc>
                <a:spcPct val="90000"/>
              </a:lnSpc>
            </a:pPr>
            <a:r>
              <a:rPr lang="en-US" sz="1500" dirty="0"/>
              <a:t>Les </a:t>
            </a:r>
            <a:r>
              <a:rPr lang="en-US" sz="1500" dirty="0" err="1" smtClean="0"/>
              <a:t>Formulaires</a:t>
            </a:r>
            <a:r>
              <a:rPr lang="en-US" sz="1500" dirty="0" smtClean="0"/>
              <a:t> </a:t>
            </a:r>
            <a:r>
              <a:rPr lang="en-US" sz="1500" dirty="0"/>
              <a:t>de la </a:t>
            </a:r>
            <a:r>
              <a:rPr lang="en-US" sz="1500" dirty="0" err="1"/>
              <a:t>mise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oeuvre de la charge de travail </a:t>
            </a:r>
            <a:r>
              <a:rPr lang="en-US" sz="1500" dirty="0" smtClean="0"/>
              <a:t>de </a:t>
            </a:r>
            <a:r>
              <a:rPr lang="en-US" sz="1500" dirty="0" err="1" smtClean="0"/>
              <a:t>l’ADNS</a:t>
            </a:r>
            <a:r>
              <a:rPr lang="en-US" sz="1500" dirty="0" smtClean="0"/>
              <a:t> </a:t>
            </a:r>
            <a:r>
              <a:rPr lang="fr-FR" sz="1500" dirty="0" smtClean="0"/>
              <a:t>documente </a:t>
            </a:r>
            <a:r>
              <a:rPr lang="fr-FR" sz="1500" dirty="0"/>
              <a:t>les flux de trafic en provenance et à destination de notre nuage, à la fois sur site et vers </a:t>
            </a:r>
            <a:r>
              <a:rPr lang="en-US" sz="1500" dirty="0" err="1" smtClean="0"/>
              <a:t>l’Internet</a:t>
            </a:r>
            <a:r>
              <a:rPr lang="en-US" sz="1500" dirty="0" smtClean="0"/>
              <a:t>.</a:t>
            </a:r>
            <a:endParaRPr lang="en-US" sz="1500" dirty="0"/>
          </a:p>
          <a:p>
            <a:pPr marL="1638251" lvl="2" indent="-457189">
              <a:lnSpc>
                <a:spcPct val="90000"/>
              </a:lnSpc>
            </a:pPr>
            <a:r>
              <a:rPr lang="en-US" sz="1500" dirty="0" err="1" smtClean="0"/>
              <a:t>Cela</a:t>
            </a:r>
            <a:r>
              <a:rPr lang="en-US" sz="1500" dirty="0" smtClean="0"/>
              <a:t> </a:t>
            </a:r>
            <a:r>
              <a:rPr lang="en-US" sz="1500" dirty="0" err="1" smtClean="0"/>
              <a:t>comprend</a:t>
            </a:r>
            <a:r>
              <a:rPr lang="en-US" sz="1500" dirty="0" smtClean="0"/>
              <a:t> les addresses IP internes </a:t>
            </a:r>
            <a:r>
              <a:rPr lang="fr-FR" sz="1500" dirty="0" smtClean="0"/>
              <a:t>auxquelles </a:t>
            </a:r>
            <a:r>
              <a:rPr lang="fr-FR" sz="1500" dirty="0"/>
              <a:t>vous auriez besoin d'accéder, ainsi que </a:t>
            </a:r>
            <a:r>
              <a:rPr lang="en-US" sz="1500" dirty="0" smtClean="0"/>
              <a:t>les ports </a:t>
            </a:r>
            <a:r>
              <a:rPr lang="en-US" sz="1500" dirty="0" err="1" smtClean="0"/>
              <a:t>spécifiques</a:t>
            </a:r>
            <a:r>
              <a:rPr lang="en-US" sz="1500" dirty="0" smtClean="0"/>
              <a:t>.</a:t>
            </a:r>
            <a:endParaRPr lang="en-US" sz="1500" dirty="0"/>
          </a:p>
          <a:p>
            <a:pPr marL="1638251" lvl="2" indent="-457189">
              <a:lnSpc>
                <a:spcPct val="90000"/>
              </a:lnSpc>
            </a:pPr>
            <a:r>
              <a:rPr lang="fr-FR" sz="1500" dirty="0"/>
              <a:t>Bien que les plages de sous-réseau soient acceptées dans </a:t>
            </a:r>
            <a:r>
              <a:rPr lang="en-US" sz="1500" dirty="0" smtClean="0"/>
              <a:t>les </a:t>
            </a:r>
            <a:r>
              <a:rPr lang="en-US" sz="1500" dirty="0" err="1" smtClean="0"/>
              <a:t>Formulaires</a:t>
            </a:r>
            <a:r>
              <a:rPr lang="en-US" sz="1500" dirty="0" smtClean="0"/>
              <a:t> </a:t>
            </a:r>
            <a:r>
              <a:rPr lang="en-US" sz="1500" dirty="0"/>
              <a:t>de la </a:t>
            </a:r>
            <a:r>
              <a:rPr lang="en-US" sz="1500" dirty="0" err="1"/>
              <a:t>mise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oeuvre de la charge de travail, </a:t>
            </a:r>
            <a:r>
              <a:rPr lang="en-US" sz="1500" dirty="0" smtClean="0"/>
              <a:t>les ports </a:t>
            </a:r>
            <a:r>
              <a:rPr lang="en-US" sz="1500" dirty="0" err="1" smtClean="0"/>
              <a:t>spécifiques</a:t>
            </a:r>
            <a:r>
              <a:rPr lang="en-US" sz="1500" dirty="0" smtClean="0"/>
              <a:t> les </a:t>
            </a:r>
            <a:r>
              <a:rPr lang="en-US" sz="1500" dirty="0" err="1" smtClean="0"/>
              <a:t>les</a:t>
            </a:r>
            <a:r>
              <a:rPr lang="en-US" sz="1500" dirty="0" smtClean="0"/>
              <a:t> addresses IP pour </a:t>
            </a:r>
            <a:r>
              <a:rPr lang="en-US" sz="1500" dirty="0" err="1" smtClean="0"/>
              <a:t>chaque</a:t>
            </a:r>
            <a:r>
              <a:rPr lang="en-US" sz="1500" dirty="0" smtClean="0"/>
              <a:t> service </a:t>
            </a:r>
            <a:r>
              <a:rPr lang="en-US" sz="1500" dirty="0" err="1" smtClean="0"/>
              <a:t>doivent</a:t>
            </a:r>
            <a:r>
              <a:rPr lang="en-US" sz="1500" dirty="0" smtClean="0"/>
              <a:t> </a:t>
            </a:r>
            <a:r>
              <a:rPr lang="en-US" sz="1500" dirty="0" err="1" smtClean="0"/>
              <a:t>être</a:t>
            </a:r>
            <a:r>
              <a:rPr lang="en-US" sz="1500" dirty="0" smtClean="0"/>
              <a:t> </a:t>
            </a:r>
            <a:r>
              <a:rPr lang="en-US" sz="1500" dirty="0" err="1" smtClean="0"/>
              <a:t>documentés</a:t>
            </a:r>
            <a:r>
              <a:rPr lang="en-US" sz="1500" dirty="0" smtClean="0"/>
              <a:t>. L’ADNS</a:t>
            </a:r>
            <a:r>
              <a:rPr lang="fr-FR" sz="1500" dirty="0"/>
              <a:t> n'est pas un canal ouvert</a:t>
            </a:r>
            <a:r>
              <a:rPr lang="en-US" sz="1500" dirty="0" smtClean="0"/>
              <a:t>.</a:t>
            </a:r>
            <a:endParaRPr lang="en-US" sz="1500" dirty="0"/>
          </a:p>
          <a:p>
            <a:pPr marL="1638251" lvl="2" indent="-457189">
              <a:lnSpc>
                <a:spcPct val="90000"/>
              </a:lnSpc>
            </a:pPr>
            <a:r>
              <a:rPr lang="en-US" sz="1500" dirty="0" err="1" smtClean="0"/>
              <a:t>L’approbation</a:t>
            </a:r>
            <a:r>
              <a:rPr lang="en-US" sz="1500" dirty="0" smtClean="0"/>
              <a:t> du DG (</a:t>
            </a:r>
            <a:r>
              <a:rPr lang="en-US" sz="1500" dirty="0" err="1" smtClean="0"/>
              <a:t>courriel</a:t>
            </a:r>
            <a:r>
              <a:rPr lang="en-US" sz="1500" dirty="0" smtClean="0"/>
              <a:t>) </a:t>
            </a:r>
            <a:r>
              <a:rPr lang="fr-FR" sz="1500" dirty="0"/>
              <a:t>est requis pour toutes les connexions dans le </a:t>
            </a:r>
            <a:r>
              <a:rPr lang="en-US" sz="1500" dirty="0" err="1" smtClean="0"/>
              <a:t>Formulaire</a:t>
            </a:r>
            <a:r>
              <a:rPr lang="en-US" sz="1500" dirty="0" smtClean="0"/>
              <a:t> </a:t>
            </a:r>
            <a:r>
              <a:rPr lang="en-US" sz="1500" dirty="0"/>
              <a:t>de la </a:t>
            </a:r>
            <a:r>
              <a:rPr lang="en-US" sz="1500" dirty="0" err="1"/>
              <a:t>mise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oeuvre de la charge de travail </a:t>
            </a:r>
            <a:r>
              <a:rPr lang="fr-FR" sz="1500" dirty="0"/>
              <a:t>avant de pouvoir être soumis à </a:t>
            </a:r>
            <a:r>
              <a:rPr lang="en-US" sz="1500" dirty="0" smtClean="0"/>
              <a:t>SPC.</a:t>
            </a:r>
            <a:endParaRPr lang="en-US" sz="1500" dirty="0"/>
          </a:p>
          <a:p>
            <a:pPr marL="1181062" lvl="2" indent="0">
              <a:lnSpc>
                <a:spcPct val="90000"/>
              </a:lnSpc>
              <a:buNone/>
            </a:pPr>
            <a:endParaRPr lang="en-US" sz="1500" dirty="0"/>
          </a:p>
          <a:p>
            <a:pPr marL="457189" indent="-457189" defTabSz="609585">
              <a:lnSpc>
                <a:spcPct val="90000"/>
              </a:lnSpc>
            </a:pPr>
            <a:r>
              <a:rPr lang="fr-FR" sz="1500" dirty="0"/>
              <a:t>Si vous avez besoin d'aide pour remplir votre </a:t>
            </a:r>
            <a:r>
              <a:rPr lang="en-US" sz="1500" dirty="0" err="1" smtClean="0"/>
              <a:t>Formulaire</a:t>
            </a:r>
            <a:r>
              <a:rPr lang="en-US" sz="1500" dirty="0" smtClean="0"/>
              <a:t> </a:t>
            </a:r>
            <a:r>
              <a:rPr lang="en-US" sz="1500" dirty="0"/>
              <a:t>de la </a:t>
            </a:r>
            <a:r>
              <a:rPr lang="en-US" sz="1500" dirty="0" err="1"/>
              <a:t>mise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oeuvre de la charge de travail, </a:t>
            </a:r>
            <a:r>
              <a:rPr lang="en-US" sz="1500" dirty="0" err="1" smtClean="0"/>
              <a:t>veuillez</a:t>
            </a:r>
            <a:r>
              <a:rPr lang="en-US" sz="1500" dirty="0" smtClean="0"/>
              <a:t> </a:t>
            </a:r>
            <a:r>
              <a:rPr lang="en-US" sz="1500" dirty="0" err="1" smtClean="0"/>
              <a:t>communiquez</a:t>
            </a:r>
            <a:r>
              <a:rPr lang="en-US" sz="1500" dirty="0" smtClean="0"/>
              <a:t> avec les </a:t>
            </a:r>
            <a:r>
              <a:rPr lang="en-US" sz="1500" dirty="0" err="1" smtClean="0"/>
              <a:t>opérations</a:t>
            </a:r>
            <a:r>
              <a:rPr lang="en-US" sz="1500" dirty="0" smtClean="0"/>
              <a:t> </a:t>
            </a:r>
            <a:r>
              <a:rPr lang="en-US" sz="1500" dirty="0" err="1" smtClean="0"/>
              <a:t>infonuagiques</a:t>
            </a:r>
            <a:r>
              <a:rPr lang="en-US" sz="1500" dirty="0" smtClean="0"/>
              <a:t>.  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0250E-704D-471E-AC50-A683B6D7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2" r="5416"/>
          <a:stretch/>
        </p:blipFill>
        <p:spPr>
          <a:xfrm>
            <a:off x="6197600" y="1600201"/>
            <a:ext cx="4647738" cy="3906457"/>
          </a:xfrm>
          <a:prstGeom prst="rect">
            <a:avLst/>
          </a:prstGeom>
          <a:noFill/>
        </p:spPr>
      </p:pic>
      <p:sp>
        <p:nvSpPr>
          <p:cNvPr id="5" name="Slide Number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E86C063-E22E-2E4C-A523-54089486E38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2D3B-1532-4741-9816-BC466C1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 smtClean="0">
                <a:latin typeface="Arial"/>
                <a:ea typeface="+mj-ea"/>
                <a:cs typeface="Verdana"/>
              </a:rPr>
              <a:t>Liens/</a:t>
            </a:r>
            <a:r>
              <a:rPr lang="en-US" b="1" i="0" kern="1200" dirty="0" err="1" smtClean="0">
                <a:latin typeface="Arial"/>
                <a:ea typeface="+mj-ea"/>
                <a:cs typeface="Verdana"/>
              </a:rPr>
              <a:t>personnes-ressources</a:t>
            </a:r>
            <a:endParaRPr lang="en-US" b="1" i="0" kern="1200" dirty="0">
              <a:latin typeface="Arial"/>
              <a:ea typeface="+mj-e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FE3BD-F0D2-4A90-BDA1-0BF032DD648C}"/>
              </a:ext>
            </a:extLst>
          </p:cNvPr>
          <p:cNvSpPr txBox="1"/>
          <p:nvPr/>
        </p:nvSpPr>
        <p:spPr>
          <a:xfrm>
            <a:off x="609600" y="1600201"/>
            <a:ext cx="66187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500" dirty="0" smtClean="0">
                <a:latin typeface="Arial"/>
              </a:rPr>
              <a:t>Page SharePoint de la </a:t>
            </a:r>
            <a:r>
              <a:rPr lang="en-US" sz="1500" dirty="0" err="1" smtClean="0">
                <a:latin typeface="Arial"/>
              </a:rPr>
              <a:t>connexion</a:t>
            </a:r>
            <a:r>
              <a:rPr lang="en-US" sz="1500" dirty="0" smtClean="0">
                <a:latin typeface="Arial"/>
              </a:rPr>
              <a:t> de </a:t>
            </a:r>
            <a:r>
              <a:rPr lang="en-US" sz="1500" dirty="0" err="1" smtClean="0">
                <a:latin typeface="Arial"/>
              </a:rPr>
              <a:t>l’ADNS</a:t>
            </a:r>
            <a:r>
              <a:rPr lang="en-US" sz="1500" dirty="0" smtClean="0">
                <a:latin typeface="Arial"/>
              </a:rPr>
              <a:t> : </a:t>
            </a:r>
            <a:r>
              <a:rPr lang="en-US" sz="1500" dirty="0">
                <a:latin typeface="Arial"/>
                <a:hlinkClick r:id="rId2"/>
              </a:rPr>
              <a:t>https://014gc.sharepoint.com/sites/OI-CO/SitePages/Spoke-SCED-Connection-Steps.aspx</a:t>
            </a: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500" dirty="0" err="1" smtClean="0">
                <a:latin typeface="Arial"/>
              </a:rPr>
              <a:t>Compte</a:t>
            </a:r>
            <a:r>
              <a:rPr lang="en-US" sz="1500" dirty="0" smtClean="0">
                <a:latin typeface="Arial"/>
              </a:rPr>
              <a:t> de </a:t>
            </a:r>
            <a:r>
              <a:rPr lang="en-US" sz="1500" dirty="0" err="1" smtClean="0">
                <a:latin typeface="Arial"/>
              </a:rPr>
              <a:t>messagerie</a:t>
            </a:r>
            <a:r>
              <a:rPr lang="en-US" sz="1500" dirty="0" smtClean="0">
                <a:latin typeface="Arial"/>
              </a:rPr>
              <a:t> </a:t>
            </a:r>
            <a:r>
              <a:rPr lang="en-US" sz="1500" dirty="0" err="1" smtClean="0">
                <a:latin typeface="Arial"/>
              </a:rPr>
              <a:t>général</a:t>
            </a:r>
            <a:r>
              <a:rPr lang="en-US" sz="1500" dirty="0" smtClean="0">
                <a:latin typeface="Arial"/>
              </a:rPr>
              <a:t> de la </a:t>
            </a:r>
            <a:r>
              <a:rPr lang="fr-FR" sz="1500" dirty="0"/>
              <a:t>gestion du portefeuille de services</a:t>
            </a:r>
            <a:r>
              <a:rPr lang="en-US" sz="1500" dirty="0" smtClean="0">
                <a:latin typeface="Arial"/>
              </a:rPr>
              <a:t> : </a:t>
            </a:r>
            <a:r>
              <a:rPr lang="en-US" sz="1500" dirty="0">
                <a:latin typeface="Arial"/>
                <a:hlinkClick r:id="rId3"/>
              </a:rPr>
              <a:t>EDSC.DGIIT.GPS-SPM.IITB.ESDC@hrsdc-rhdcc.gc.ca</a:t>
            </a: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500" dirty="0" err="1" smtClean="0">
                <a:latin typeface="Arial"/>
              </a:rPr>
              <a:t>Formulaire</a:t>
            </a:r>
            <a:r>
              <a:rPr lang="en-US" sz="1500" dirty="0" smtClean="0">
                <a:latin typeface="Arial"/>
              </a:rPr>
              <a:t> du DEO : </a:t>
            </a:r>
            <a:r>
              <a:rPr lang="en-US" sz="1500" dirty="0">
                <a:latin typeface="Arial"/>
                <a:hlinkClick r:id="rId4"/>
              </a:rPr>
              <a:t>http://service.ssc-spc.gc.ca/sites/default/files/brd_v5_en_final_20190327.xlsm</a:t>
            </a: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500" dirty="0" err="1" smtClean="0">
                <a:latin typeface="Arial"/>
              </a:rPr>
              <a:t>Compte</a:t>
            </a:r>
            <a:r>
              <a:rPr lang="en-US" sz="1500" dirty="0" smtClean="0">
                <a:latin typeface="Arial"/>
              </a:rPr>
              <a:t> de </a:t>
            </a:r>
            <a:r>
              <a:rPr lang="en-US" sz="1500" dirty="0" err="1" smtClean="0">
                <a:latin typeface="Arial"/>
              </a:rPr>
              <a:t>messagerie</a:t>
            </a:r>
            <a:r>
              <a:rPr lang="en-US" sz="1500" dirty="0" smtClean="0">
                <a:latin typeface="Arial"/>
              </a:rPr>
              <a:t> </a:t>
            </a:r>
            <a:r>
              <a:rPr lang="en-US" sz="1500" dirty="0" err="1" smtClean="0">
                <a:latin typeface="Arial"/>
              </a:rPr>
              <a:t>général</a:t>
            </a:r>
            <a:r>
              <a:rPr lang="en-US" sz="1500" dirty="0" smtClean="0">
                <a:latin typeface="Arial"/>
              </a:rPr>
              <a:t> des </a:t>
            </a:r>
            <a:r>
              <a:rPr lang="en-US" sz="1500" dirty="0" err="1" smtClean="0">
                <a:latin typeface="Arial"/>
              </a:rPr>
              <a:t>opérations</a:t>
            </a:r>
            <a:r>
              <a:rPr lang="en-US" sz="1500" dirty="0" smtClean="0">
                <a:latin typeface="Arial"/>
              </a:rPr>
              <a:t> </a:t>
            </a:r>
            <a:r>
              <a:rPr lang="en-US" sz="1500" dirty="0" err="1" smtClean="0">
                <a:latin typeface="Arial"/>
              </a:rPr>
              <a:t>infonuagiques</a:t>
            </a:r>
            <a:r>
              <a:rPr lang="en-US" sz="1500" dirty="0" smtClean="0">
                <a:latin typeface="Arial"/>
              </a:rPr>
              <a:t> : </a:t>
            </a:r>
            <a:r>
              <a:rPr lang="en-US" sz="1500" dirty="0">
                <a:latin typeface="Arial"/>
                <a:hlinkClick r:id="rId5"/>
              </a:rPr>
              <a:t>EDSC.SOUTIEN.DOPS.INFONUAGIQUES-CLOUD.OPS.SUPPORT.ESDC@hrsdc-rhdcc.gc.ca</a:t>
            </a: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en-US" sz="1500" dirty="0" smtClean="0">
                <a:latin typeface="Arial"/>
              </a:rPr>
              <a:t>SharePoint des </a:t>
            </a:r>
            <a:r>
              <a:rPr lang="en-US" sz="1500" dirty="0" err="1" smtClean="0">
                <a:latin typeface="Arial"/>
              </a:rPr>
              <a:t>opérations</a:t>
            </a:r>
            <a:r>
              <a:rPr lang="en-US" sz="1500" dirty="0" smtClean="0">
                <a:latin typeface="Arial"/>
              </a:rPr>
              <a:t> </a:t>
            </a:r>
            <a:r>
              <a:rPr lang="en-US" sz="1500" dirty="0" err="1" smtClean="0">
                <a:latin typeface="Arial"/>
              </a:rPr>
              <a:t>infonuagiques</a:t>
            </a:r>
            <a:r>
              <a:rPr lang="en-US" sz="1500" dirty="0" smtClean="0">
                <a:latin typeface="Arial"/>
              </a:rPr>
              <a:t>: </a:t>
            </a:r>
            <a:r>
              <a:rPr lang="en-US" sz="1500" dirty="0">
                <a:latin typeface="Arial"/>
                <a:hlinkClick r:id="rId6"/>
              </a:rPr>
              <a:t>https://014gc.sharepoint.com/sites/OI-CO/</a:t>
            </a: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  <a:p>
            <a:pPr defTabSz="609585">
              <a:lnSpc>
                <a:spcPct val="90000"/>
              </a:lnSpc>
              <a:spcBef>
                <a:spcPct val="20000"/>
              </a:spcBef>
              <a:buFont typeface="Arial"/>
            </a:pPr>
            <a:endParaRPr lang="en-US" sz="1500" dirty="0">
              <a:latin typeface="Aria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1FC2A2-FA58-45CF-AF7A-4875258B1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541" y="1289857"/>
            <a:ext cx="3869698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CA" sz="3600" dirty="0" err="1"/>
              <a:t>Avez-vous</a:t>
            </a:r>
            <a:r>
              <a:rPr lang="en-CA" sz="3600" dirty="0"/>
              <a:t> des questions </a:t>
            </a:r>
            <a:r>
              <a:rPr lang="en-CA" sz="3600" dirty="0" smtClean="0"/>
              <a:t>?</a:t>
            </a:r>
            <a:endParaRPr lang="en-CA" sz="3600" dirty="0"/>
          </a:p>
        </p:txBody>
      </p:sp>
      <p:pic>
        <p:nvPicPr>
          <p:cNvPr id="5" name="Picture 4" descr="Graphic Element-06" title="Graphic Element-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08" y="4206024"/>
            <a:ext cx="2248818" cy="1800882"/>
          </a:xfrm>
          <a:prstGeom prst="rect">
            <a:avLst/>
          </a:prstGeom>
        </p:spPr>
      </p:pic>
      <p:pic>
        <p:nvPicPr>
          <p:cNvPr id="6" name="Picture 5" descr="Graphic Element-05" title="Graphic Element-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215" y="2516668"/>
            <a:ext cx="1367601" cy="2204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008DD0-29EC-4B23-B6A7-B81AC18A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888" y="1626463"/>
            <a:ext cx="4324956" cy="42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16x9_ESDC_Final_EN03">
  <a:themeElements>
    <a:clrScheme name="ESDC-Terti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0A5A9C"/>
      </a:accent1>
      <a:accent2>
        <a:srgbClr val="67C5D3"/>
      </a:accent2>
      <a:accent3>
        <a:srgbClr val="F7C362"/>
      </a:accent3>
      <a:accent4>
        <a:srgbClr val="ED5E24"/>
      </a:accent4>
      <a:accent5>
        <a:srgbClr val="205992"/>
      </a:accent5>
      <a:accent6>
        <a:srgbClr val="FCCE0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A2CF2F9121F44841A4F37605D875D" ma:contentTypeVersion="8" ma:contentTypeDescription="Create a new document." ma:contentTypeScope="" ma:versionID="4093c00421adc56789c7f2442bbd7ddf">
  <xsd:schema xmlns:xsd="http://www.w3.org/2001/XMLSchema" xmlns:xs="http://www.w3.org/2001/XMLSchema" xmlns:p="http://schemas.microsoft.com/office/2006/metadata/properties" xmlns:ns1="http://schemas.microsoft.com/sharepoint/v3" xmlns:ns2="4ba90d88-9362-41e5-857b-fe9ce0d126fe" xmlns:ns3="089b9547-166b-4ad4-816a-af50e4fe93dc" targetNamespace="http://schemas.microsoft.com/office/2006/metadata/properties" ma:root="true" ma:fieldsID="06817477b34e70a1de396c13c1a41b02" ns1:_="" ns2:_="" ns3:_="">
    <xsd:import namespace="http://schemas.microsoft.com/sharepoint/v3"/>
    <xsd:import namespace="4ba90d88-9362-41e5-857b-fe9ce0d126fe"/>
    <xsd:import namespace="089b9547-166b-4ad4-816a-af50e4fe9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90d88-9362-41e5-857b-fe9ce0d126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9547-166b-4ad4-816a-af50e4fe9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85D70C-B74C-4B10-8517-2491844EE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8276B-BF3E-4264-8A9D-5753219F2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a90d88-9362-41e5-857b-fe9ce0d126fe"/>
    <ds:schemaRef ds:uri="089b9547-166b-4ad4-816a-af50e4fe9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783EB2-C836-4590-AF96-E130E0EAB7CD}">
  <ds:schemaRefs>
    <ds:schemaRef ds:uri="http://schemas.microsoft.com/office/2006/documentManagement/types"/>
    <ds:schemaRef ds:uri="4ba90d88-9362-41e5-857b-fe9ce0d126fe"/>
    <ds:schemaRef ds:uri="http://purl.org/dc/terms/"/>
    <ds:schemaRef ds:uri="http://purl.org/dc/dcmitype/"/>
    <ds:schemaRef ds:uri="089b9547-166b-4ad4-816a-af50e4fe93dc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PPT16x9_ESDC_Final_EN03</vt:lpstr>
      <vt:lpstr>PowerPoint Presentation</vt:lpstr>
      <vt:lpstr>Objectifs</vt:lpstr>
      <vt:lpstr>Qu’est-ce que l’ ADNS?</vt:lpstr>
      <vt:lpstr>Diagramme de réseau de l’ADNS de base pour EDSC</vt:lpstr>
      <vt:lpstr>Est-ce que j'ai vraiment besoin de l’ADNS ?</vt:lpstr>
      <vt:lpstr>Comment puis-je demander une connexion ADNS ?</vt:lpstr>
      <vt:lpstr>Comment puis-je demander une connexion ADNS ?</vt:lpstr>
      <vt:lpstr>Liens/personnes-ressources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2020-09-11T03:00:14Z</dcterms:created>
  <dcterms:modified xsi:type="dcterms:W3CDTF">2021-06-04T20:51:52Z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0x010100C4FA2CF2F9121F44841A4F37605D875D</vt:lpwstr>
  </property>
</Properties>
</file>