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258" r:id="rId6"/>
    <p:sldId id="300" r:id="rId7"/>
    <p:sldId id="292" r:id="rId8"/>
    <p:sldId id="274" r:id="rId9"/>
    <p:sldId id="293" r:id="rId10"/>
    <p:sldId id="290" r:id="rId11"/>
    <p:sldId id="299" r:id="rId12"/>
    <p:sldId id="263" r:id="rId13"/>
    <p:sldId id="265" r:id="rId14"/>
    <p:sldId id="286" r:id="rId15"/>
    <p:sldId id="289" r:id="rId16"/>
    <p:sldId id="295" r:id="rId17"/>
    <p:sldId id="296" r:id="rId18"/>
    <p:sldId id="297" r:id="rId19"/>
    <p:sldId id="298" r:id="rId20"/>
    <p:sldId id="301" r:id="rId21"/>
    <p:sldId id="302" r:id="rId22"/>
    <p:sldId id="294" r:id="rId23"/>
    <p:sldId id="291" r:id="rId24"/>
    <p:sldId id="272" r:id="rId25"/>
    <p:sldId id="275" r:id="rId26"/>
    <p:sldId id="280" r:id="rId27"/>
    <p:sldId id="285" r:id="rId28"/>
    <p:sldId id="270" r:id="rId29"/>
    <p:sldId id="269"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604"/>
    <a:srgbClr val="3D3D3D"/>
    <a:srgbClr val="4A91B1"/>
    <a:srgbClr val="CE7D13"/>
    <a:srgbClr val="0785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ECCD8-CD0C-608A-90E3-52E834AC450C}" v="20" dt="2020-06-26T13:18:58.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80590" autoAdjust="0"/>
  </p:normalViewPr>
  <p:slideViewPr>
    <p:cSldViewPr snapToGrid="0">
      <p:cViewPr varScale="1">
        <p:scale>
          <a:sx n="80" d="100"/>
          <a:sy n="80" d="100"/>
        </p:scale>
        <p:origin x="11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oux, Patrick PH [NC]" userId="S::patrick.heroux@hrsdc-rhdcc.gc.ca::93b59ed4-527d-4e98-8650-b7fba476946a" providerId="AD" clId="Web-{651ECCD8-CD0C-608A-90E3-52E834AC450C}"/>
    <pc:docChg chg="modSld">
      <pc:chgData name="Heroux, Patrick PH [NC]" userId="S::patrick.heroux@hrsdc-rhdcc.gc.ca::93b59ed4-527d-4e98-8650-b7fba476946a" providerId="AD" clId="Web-{651ECCD8-CD0C-608A-90E3-52E834AC450C}" dt="2020-06-26T13:18:58.261" v="19" actId="1076"/>
      <pc:docMkLst>
        <pc:docMk/>
      </pc:docMkLst>
      <pc:sldChg chg="modSp">
        <pc:chgData name="Heroux, Patrick PH [NC]" userId="S::patrick.heroux@hrsdc-rhdcc.gc.ca::93b59ed4-527d-4e98-8650-b7fba476946a" providerId="AD" clId="Web-{651ECCD8-CD0C-608A-90E3-52E834AC450C}" dt="2020-06-26T13:18:58.261" v="19" actId="1076"/>
        <pc:sldMkLst>
          <pc:docMk/>
          <pc:sldMk cId="1142527446" sldId="278"/>
        </pc:sldMkLst>
        <pc:spChg chg="mod">
          <ac:chgData name="Heroux, Patrick PH [NC]" userId="S::patrick.heroux@hrsdc-rhdcc.gc.ca::93b59ed4-527d-4e98-8650-b7fba476946a" providerId="AD" clId="Web-{651ECCD8-CD0C-608A-90E3-52E834AC450C}" dt="2020-06-26T13:18:58.214" v="15" actId="1076"/>
          <ac:spMkLst>
            <pc:docMk/>
            <pc:sldMk cId="1142527446" sldId="278"/>
            <ac:spMk id="4" creationId="{00000000-0000-0000-0000-000000000000}"/>
          </ac:spMkLst>
        </pc:spChg>
        <pc:spChg chg="mod">
          <ac:chgData name="Heroux, Patrick PH [NC]" userId="S::patrick.heroux@hrsdc-rhdcc.gc.ca::93b59ed4-527d-4e98-8650-b7fba476946a" providerId="AD" clId="Web-{651ECCD8-CD0C-608A-90E3-52E834AC450C}" dt="2020-06-26T13:18:58.261" v="19" actId="1076"/>
          <ac:spMkLst>
            <pc:docMk/>
            <pc:sldMk cId="1142527446" sldId="278"/>
            <ac:spMk id="5" creationId="{00000000-0000-0000-0000-000000000000}"/>
          </ac:spMkLst>
        </pc:spChg>
        <pc:spChg chg="mod">
          <ac:chgData name="Heroux, Patrick PH [NC]" userId="S::patrick.heroux@hrsdc-rhdcc.gc.ca::93b59ed4-527d-4e98-8650-b7fba476946a" providerId="AD" clId="Web-{651ECCD8-CD0C-608A-90E3-52E834AC450C}" dt="2020-06-26T13:18:58.183" v="12" actId="1076"/>
          <ac:spMkLst>
            <pc:docMk/>
            <pc:sldMk cId="1142527446" sldId="278"/>
            <ac:spMk id="9" creationId="{00000000-0000-0000-0000-000000000000}"/>
          </ac:spMkLst>
        </pc:spChg>
        <pc:spChg chg="mod">
          <ac:chgData name="Heroux, Patrick PH [NC]" userId="S::patrick.heroux@hrsdc-rhdcc.gc.ca::93b59ed4-527d-4e98-8650-b7fba476946a" providerId="AD" clId="Web-{651ECCD8-CD0C-608A-90E3-52E834AC450C}" dt="2020-06-26T13:18:58.245" v="18" actId="1076"/>
          <ac:spMkLst>
            <pc:docMk/>
            <pc:sldMk cId="1142527446" sldId="278"/>
            <ac:spMk id="12" creationId="{00000000-0000-0000-0000-000000000000}"/>
          </ac:spMkLst>
        </pc:spChg>
        <pc:spChg chg="mod">
          <ac:chgData name="Heroux, Patrick PH [NC]" userId="S::patrick.heroux@hrsdc-rhdcc.gc.ca::93b59ed4-527d-4e98-8650-b7fba476946a" providerId="AD" clId="Web-{651ECCD8-CD0C-608A-90E3-52E834AC450C}" dt="2020-06-26T13:18:58.245" v="17" actId="1076"/>
          <ac:spMkLst>
            <pc:docMk/>
            <pc:sldMk cId="1142527446" sldId="278"/>
            <ac:spMk id="13" creationId="{00000000-0000-0000-0000-000000000000}"/>
          </ac:spMkLst>
        </pc:spChg>
        <pc:spChg chg="mod">
          <ac:chgData name="Heroux, Patrick PH [NC]" userId="S::patrick.heroux@hrsdc-rhdcc.gc.ca::93b59ed4-527d-4e98-8650-b7fba476946a" providerId="AD" clId="Web-{651ECCD8-CD0C-608A-90E3-52E834AC450C}" dt="2020-06-26T13:18:58.230" v="16" actId="1076"/>
          <ac:spMkLst>
            <pc:docMk/>
            <pc:sldMk cId="1142527446" sldId="278"/>
            <ac:spMk id="14" creationId="{00000000-0000-0000-0000-000000000000}"/>
          </ac:spMkLst>
        </pc:spChg>
        <pc:picChg chg="mod">
          <ac:chgData name="Heroux, Patrick PH [NC]" userId="S::patrick.heroux@hrsdc-rhdcc.gc.ca::93b59ed4-527d-4e98-8650-b7fba476946a" providerId="AD" clId="Web-{651ECCD8-CD0C-608A-90E3-52E834AC450C}" dt="2020-06-26T13:18:58.214" v="14" actId="1076"/>
          <ac:picMkLst>
            <pc:docMk/>
            <pc:sldMk cId="1142527446" sldId="278"/>
            <ac:picMk id="6" creationId="{00000000-0000-0000-0000-000000000000}"/>
          </ac:picMkLst>
        </pc:picChg>
        <pc:picChg chg="mod">
          <ac:chgData name="Heroux, Patrick PH [NC]" userId="S::patrick.heroux@hrsdc-rhdcc.gc.ca::93b59ed4-527d-4e98-8650-b7fba476946a" providerId="AD" clId="Web-{651ECCD8-CD0C-608A-90E3-52E834AC450C}" dt="2020-06-26T13:18:58.183" v="13" actId="1076"/>
          <ac:picMkLst>
            <pc:docMk/>
            <pc:sldMk cId="1142527446" sldId="278"/>
            <ac:picMk id="7" creationId="{00000000-0000-0000-0000-000000000000}"/>
          </ac:picMkLst>
        </pc:picChg>
        <pc:picChg chg="mod">
          <ac:chgData name="Heroux, Patrick PH [NC]" userId="S::patrick.heroux@hrsdc-rhdcc.gc.ca::93b59ed4-527d-4e98-8650-b7fba476946a" providerId="AD" clId="Web-{651ECCD8-CD0C-608A-90E3-52E834AC450C}" dt="2020-06-26T13:18:58.152" v="11" actId="1076"/>
          <ac:picMkLst>
            <pc:docMk/>
            <pc:sldMk cId="1142527446" sldId="278"/>
            <ac:picMk id="10" creationId="{00000000-0000-0000-0000-000000000000}"/>
          </ac:picMkLst>
        </pc:picChg>
        <pc:picChg chg="mod">
          <ac:chgData name="Heroux, Patrick PH [NC]" userId="S::patrick.heroux@hrsdc-rhdcc.gc.ca::93b59ed4-527d-4e98-8650-b7fba476946a" providerId="AD" clId="Web-{651ECCD8-CD0C-608A-90E3-52E834AC450C}" dt="2020-06-26T13:18:58.136" v="10" actId="1076"/>
          <ac:picMkLst>
            <pc:docMk/>
            <pc:sldMk cId="1142527446" sldId="278"/>
            <ac:picMk id="11"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2E936-B9AA-4604-933E-EB0C7B4937F5}" type="doc">
      <dgm:prSet loTypeId="urn:microsoft.com/office/officeart/2005/8/layout/chevron1" loCatId="process" qsTypeId="urn:microsoft.com/office/officeart/2005/8/quickstyle/simple1" qsCatId="simple" csTypeId="urn:microsoft.com/office/officeart/2005/8/colors/colorful2" csCatId="colorful" phldr="1"/>
      <dgm:spPr/>
    </dgm:pt>
    <dgm:pt modelId="{FCD464AF-0438-476A-90F9-B862C687FC43}">
      <dgm:prSet phldrT="[Text]" custT="1"/>
      <dgm:spPr/>
      <dgm:t>
        <a:bodyPr/>
        <a:lstStyle/>
        <a:p>
          <a:r>
            <a:rPr lang="en-US" sz="2400" dirty="0" smtClean="0"/>
            <a:t>Grooming</a:t>
          </a:r>
          <a:endParaRPr lang="en-US" sz="2400" dirty="0"/>
        </a:p>
      </dgm:t>
    </dgm:pt>
    <dgm:pt modelId="{B04F7B25-7EE7-46E4-BAAF-ADA70DDBC510}" type="parTrans" cxnId="{C2DC2A43-B89F-4FAF-BEF3-F0B34CF553EE}">
      <dgm:prSet/>
      <dgm:spPr/>
      <dgm:t>
        <a:bodyPr/>
        <a:lstStyle/>
        <a:p>
          <a:endParaRPr lang="en-US" sz="1600"/>
        </a:p>
      </dgm:t>
    </dgm:pt>
    <dgm:pt modelId="{5E8A1A3D-8C52-44A2-B36A-14441F1A9623}" type="sibTrans" cxnId="{C2DC2A43-B89F-4FAF-BEF3-F0B34CF553EE}">
      <dgm:prSet/>
      <dgm:spPr/>
      <dgm:t>
        <a:bodyPr/>
        <a:lstStyle/>
        <a:p>
          <a:endParaRPr lang="en-US" sz="1600"/>
        </a:p>
      </dgm:t>
    </dgm:pt>
    <dgm:pt modelId="{0ED6361E-4400-40AA-ADF8-3519DF959802}">
      <dgm:prSet phldrT="[Text]" custT="1"/>
      <dgm:spPr/>
      <dgm:t>
        <a:bodyPr/>
        <a:lstStyle/>
        <a:p>
          <a:r>
            <a:rPr lang="en-US" sz="1800" dirty="0" smtClean="0"/>
            <a:t>Use Backlog</a:t>
          </a:r>
          <a:endParaRPr lang="en-US" sz="1800" dirty="0"/>
        </a:p>
      </dgm:t>
    </dgm:pt>
    <dgm:pt modelId="{12BA029E-6DDB-48F0-97A4-58EA5763CF27}" type="parTrans" cxnId="{8EB2569C-A252-41A5-AB76-A40CE5B3801F}">
      <dgm:prSet/>
      <dgm:spPr/>
      <dgm:t>
        <a:bodyPr/>
        <a:lstStyle/>
        <a:p>
          <a:endParaRPr lang="en-US" sz="1600"/>
        </a:p>
      </dgm:t>
    </dgm:pt>
    <dgm:pt modelId="{D7286164-872F-4621-A1A7-A533F7D26F4E}" type="sibTrans" cxnId="{8EB2569C-A252-41A5-AB76-A40CE5B3801F}">
      <dgm:prSet/>
      <dgm:spPr/>
      <dgm:t>
        <a:bodyPr/>
        <a:lstStyle/>
        <a:p>
          <a:endParaRPr lang="en-US" sz="1600"/>
        </a:p>
      </dgm:t>
    </dgm:pt>
    <dgm:pt modelId="{DA42A13F-8610-4BEC-ABC4-DF05AF2327AA}">
      <dgm:prSet phldrT="[Text]" custT="1"/>
      <dgm:spPr/>
      <dgm:t>
        <a:bodyPr/>
        <a:lstStyle/>
        <a:p>
          <a:r>
            <a:rPr lang="en-US" sz="2400" dirty="0" smtClean="0"/>
            <a:t>Sprint Planning</a:t>
          </a:r>
          <a:endParaRPr lang="en-US" sz="2400" dirty="0"/>
        </a:p>
      </dgm:t>
    </dgm:pt>
    <dgm:pt modelId="{E29710C1-AEF1-4ABA-AF07-C5E628D71C56}" type="parTrans" cxnId="{0CCDFDF4-5011-47D8-BB54-7634B71AF849}">
      <dgm:prSet/>
      <dgm:spPr/>
      <dgm:t>
        <a:bodyPr/>
        <a:lstStyle/>
        <a:p>
          <a:endParaRPr lang="en-US" sz="1600"/>
        </a:p>
      </dgm:t>
    </dgm:pt>
    <dgm:pt modelId="{0DA593F2-DAD9-4B38-A6EA-9D5472E72794}" type="sibTrans" cxnId="{0CCDFDF4-5011-47D8-BB54-7634B71AF849}">
      <dgm:prSet/>
      <dgm:spPr/>
      <dgm:t>
        <a:bodyPr/>
        <a:lstStyle/>
        <a:p>
          <a:endParaRPr lang="en-US" sz="1600"/>
        </a:p>
      </dgm:t>
    </dgm:pt>
    <dgm:pt modelId="{0650C29E-251E-41A6-B69E-7703041AE9B4}">
      <dgm:prSet phldrT="[Text]" custT="1"/>
      <dgm:spPr/>
      <dgm:t>
        <a:bodyPr/>
        <a:lstStyle/>
        <a:p>
          <a:r>
            <a:rPr lang="en-US" sz="2400" dirty="0" smtClean="0"/>
            <a:t>Daily Standup</a:t>
          </a:r>
          <a:endParaRPr lang="en-US" sz="2400" dirty="0"/>
        </a:p>
      </dgm:t>
    </dgm:pt>
    <dgm:pt modelId="{48160037-EF0F-4F9F-8959-5445E59449F5}" type="parTrans" cxnId="{48CB8C67-8A4F-4702-BA6A-C61DB34DF916}">
      <dgm:prSet/>
      <dgm:spPr/>
      <dgm:t>
        <a:bodyPr/>
        <a:lstStyle/>
        <a:p>
          <a:endParaRPr lang="en-US" sz="1600"/>
        </a:p>
      </dgm:t>
    </dgm:pt>
    <dgm:pt modelId="{70EC3B55-2078-4B44-8DB2-DCB58C6A3140}" type="sibTrans" cxnId="{48CB8C67-8A4F-4702-BA6A-C61DB34DF916}">
      <dgm:prSet/>
      <dgm:spPr/>
      <dgm:t>
        <a:bodyPr/>
        <a:lstStyle/>
        <a:p>
          <a:endParaRPr lang="en-US" sz="1600"/>
        </a:p>
      </dgm:t>
    </dgm:pt>
    <dgm:pt modelId="{B6F9A7F4-7E17-4E04-978D-AD92BFD2FCD6}">
      <dgm:prSet phldrT="[Text]" custT="1"/>
      <dgm:spPr/>
      <dgm:t>
        <a:bodyPr/>
        <a:lstStyle/>
        <a:p>
          <a:r>
            <a:rPr lang="en-US" sz="2400" dirty="0" smtClean="0"/>
            <a:t>Sprint Close</a:t>
          </a:r>
          <a:endParaRPr lang="en-US" sz="2400" dirty="0"/>
        </a:p>
      </dgm:t>
    </dgm:pt>
    <dgm:pt modelId="{74F2E206-921E-4848-A4BC-10F15A378191}" type="parTrans" cxnId="{28E035A0-AABE-4A0A-A165-A90007703213}">
      <dgm:prSet/>
      <dgm:spPr/>
      <dgm:t>
        <a:bodyPr/>
        <a:lstStyle/>
        <a:p>
          <a:endParaRPr lang="en-US" sz="1600"/>
        </a:p>
      </dgm:t>
    </dgm:pt>
    <dgm:pt modelId="{83339319-7370-4E2D-BB40-12D5F139066E}" type="sibTrans" cxnId="{28E035A0-AABE-4A0A-A165-A90007703213}">
      <dgm:prSet/>
      <dgm:spPr/>
      <dgm:t>
        <a:bodyPr/>
        <a:lstStyle/>
        <a:p>
          <a:endParaRPr lang="en-US" sz="1600"/>
        </a:p>
      </dgm:t>
    </dgm:pt>
    <dgm:pt modelId="{93703BCC-CC77-4948-BFDA-FFC8F6CDA177}">
      <dgm:prSet phldrT="[Text]" custT="1"/>
      <dgm:spPr/>
      <dgm:t>
        <a:bodyPr/>
        <a:lstStyle/>
        <a:p>
          <a:r>
            <a:rPr lang="en-US" sz="2400" dirty="0" smtClean="0"/>
            <a:t>Sprint Start</a:t>
          </a:r>
          <a:endParaRPr lang="en-US" sz="2400" dirty="0"/>
        </a:p>
      </dgm:t>
    </dgm:pt>
    <dgm:pt modelId="{60C0CB34-3F0C-42D6-9AC2-DD924848A22F}" type="parTrans" cxnId="{1EA33934-5CFF-4ABB-91D5-46FB34192FA6}">
      <dgm:prSet/>
      <dgm:spPr/>
      <dgm:t>
        <a:bodyPr/>
        <a:lstStyle/>
        <a:p>
          <a:endParaRPr lang="en-US" sz="1600"/>
        </a:p>
      </dgm:t>
    </dgm:pt>
    <dgm:pt modelId="{F00252EF-47BF-461D-B8DA-F9558DB704EF}" type="sibTrans" cxnId="{1EA33934-5CFF-4ABB-91D5-46FB34192FA6}">
      <dgm:prSet/>
      <dgm:spPr/>
      <dgm:t>
        <a:bodyPr/>
        <a:lstStyle/>
        <a:p>
          <a:endParaRPr lang="en-US" sz="1600"/>
        </a:p>
      </dgm:t>
    </dgm:pt>
    <dgm:pt modelId="{72921A44-E633-431F-8431-632DAF925437}">
      <dgm:prSet phldrT="[Text]" custT="1"/>
      <dgm:spPr/>
      <dgm:t>
        <a:bodyPr/>
        <a:lstStyle/>
        <a:p>
          <a:r>
            <a:rPr lang="en-US" sz="1800" dirty="0" smtClean="0"/>
            <a:t>Refine WI content for future sprints</a:t>
          </a:r>
          <a:endParaRPr lang="en-US" sz="1800" dirty="0"/>
        </a:p>
      </dgm:t>
    </dgm:pt>
    <dgm:pt modelId="{0722FD9F-18C1-4F7F-8762-3B40AC6AD838}" type="parTrans" cxnId="{087A4F83-8ECB-4F1B-B166-A79EFF70FB95}">
      <dgm:prSet/>
      <dgm:spPr/>
      <dgm:t>
        <a:bodyPr/>
        <a:lstStyle/>
        <a:p>
          <a:endParaRPr lang="en-US" sz="1600"/>
        </a:p>
      </dgm:t>
    </dgm:pt>
    <dgm:pt modelId="{B7D6557C-E86F-4AA4-9C09-36657C72F4B1}" type="sibTrans" cxnId="{087A4F83-8ECB-4F1B-B166-A79EFF70FB95}">
      <dgm:prSet/>
      <dgm:spPr/>
      <dgm:t>
        <a:bodyPr/>
        <a:lstStyle/>
        <a:p>
          <a:endParaRPr lang="en-US" sz="1600"/>
        </a:p>
      </dgm:t>
    </dgm:pt>
    <dgm:pt modelId="{44FBC6A5-0F1D-4E6E-AE84-07A92EA794AB}">
      <dgm:prSet phldrT="[Text]" custT="1"/>
      <dgm:spPr/>
      <dgm:t>
        <a:bodyPr/>
        <a:lstStyle/>
        <a:p>
          <a:r>
            <a:rPr lang="en-US" sz="1800" dirty="0" smtClean="0"/>
            <a:t>Prioritization</a:t>
          </a:r>
          <a:endParaRPr lang="en-US" sz="1800" dirty="0"/>
        </a:p>
      </dgm:t>
    </dgm:pt>
    <dgm:pt modelId="{FC3BBAF8-4AAB-4AE8-B09B-6DD7878CD160}" type="parTrans" cxnId="{C8B7F8F8-54A5-4CA1-9A85-2F91E1495A69}">
      <dgm:prSet/>
      <dgm:spPr/>
      <dgm:t>
        <a:bodyPr/>
        <a:lstStyle/>
        <a:p>
          <a:endParaRPr lang="en-US" sz="1600"/>
        </a:p>
      </dgm:t>
    </dgm:pt>
    <dgm:pt modelId="{6E5AC2EB-AFBB-422F-A50A-C651C165A989}" type="sibTrans" cxnId="{C8B7F8F8-54A5-4CA1-9A85-2F91E1495A69}">
      <dgm:prSet/>
      <dgm:spPr/>
      <dgm:t>
        <a:bodyPr/>
        <a:lstStyle/>
        <a:p>
          <a:endParaRPr lang="en-US" sz="1600"/>
        </a:p>
      </dgm:t>
    </dgm:pt>
    <dgm:pt modelId="{B8A28FA7-DE6B-48EB-9861-06745D58CBF1}">
      <dgm:prSet phldrT="[Text]" custT="1"/>
      <dgm:spPr/>
      <dgm:t>
        <a:bodyPr/>
        <a:lstStyle/>
        <a:p>
          <a:r>
            <a:rPr lang="en-US" sz="1800" dirty="0" smtClean="0"/>
            <a:t>Create “Iteration”</a:t>
          </a:r>
          <a:endParaRPr lang="en-US" sz="1800" dirty="0"/>
        </a:p>
      </dgm:t>
    </dgm:pt>
    <dgm:pt modelId="{18357276-C39E-4887-A057-586641DE5D3C}" type="parTrans" cxnId="{7695C7C3-7000-47FB-BBDF-E390DC60D7D8}">
      <dgm:prSet/>
      <dgm:spPr/>
      <dgm:t>
        <a:bodyPr/>
        <a:lstStyle/>
        <a:p>
          <a:endParaRPr lang="en-US" sz="1600"/>
        </a:p>
      </dgm:t>
    </dgm:pt>
    <dgm:pt modelId="{DD4A0548-AA08-442C-B307-FA2EB425676A}" type="sibTrans" cxnId="{7695C7C3-7000-47FB-BBDF-E390DC60D7D8}">
      <dgm:prSet/>
      <dgm:spPr/>
      <dgm:t>
        <a:bodyPr/>
        <a:lstStyle/>
        <a:p>
          <a:endParaRPr lang="en-US" sz="1600"/>
        </a:p>
      </dgm:t>
    </dgm:pt>
    <dgm:pt modelId="{BE030A13-41C5-4B65-8B75-3EFF6336BF29}">
      <dgm:prSet phldrT="[Text]" custT="1"/>
      <dgm:spPr/>
      <dgm:t>
        <a:bodyPr/>
        <a:lstStyle/>
        <a:p>
          <a:r>
            <a:rPr lang="en-US" sz="1800" dirty="0" smtClean="0"/>
            <a:t>Create Queries and Dashboards</a:t>
          </a:r>
          <a:endParaRPr lang="en-US" sz="1800" dirty="0"/>
        </a:p>
      </dgm:t>
    </dgm:pt>
    <dgm:pt modelId="{F431105D-9AC0-4075-9857-518B3BBE3203}" type="parTrans" cxnId="{648B0817-4E80-43CC-B399-C633FE332E57}">
      <dgm:prSet/>
      <dgm:spPr/>
      <dgm:t>
        <a:bodyPr/>
        <a:lstStyle/>
        <a:p>
          <a:endParaRPr lang="en-US" sz="1600"/>
        </a:p>
      </dgm:t>
    </dgm:pt>
    <dgm:pt modelId="{8F489AA9-0DD0-4735-9ADB-EAC2C570B4E0}" type="sibTrans" cxnId="{648B0817-4E80-43CC-B399-C633FE332E57}">
      <dgm:prSet/>
      <dgm:spPr/>
      <dgm:t>
        <a:bodyPr/>
        <a:lstStyle/>
        <a:p>
          <a:endParaRPr lang="en-US" sz="1600"/>
        </a:p>
      </dgm:t>
    </dgm:pt>
    <dgm:pt modelId="{BAAD4F99-5E4A-499F-9CBB-F660131186E7}">
      <dgm:prSet phldrT="[Text]" custT="1"/>
      <dgm:spPr/>
      <dgm:t>
        <a:bodyPr/>
        <a:lstStyle/>
        <a:p>
          <a:r>
            <a:rPr lang="en-US" sz="1800" dirty="0" smtClean="0"/>
            <a:t>Commit work to sprint by setting “Iteration”</a:t>
          </a:r>
          <a:endParaRPr lang="en-US" sz="1800" dirty="0"/>
        </a:p>
      </dgm:t>
    </dgm:pt>
    <dgm:pt modelId="{0D7ABD86-AA30-4622-800F-A88D1FB64716}" type="parTrans" cxnId="{CBCFFB71-7ED9-48C2-8FB6-14579F5756C3}">
      <dgm:prSet/>
      <dgm:spPr/>
      <dgm:t>
        <a:bodyPr/>
        <a:lstStyle/>
        <a:p>
          <a:endParaRPr lang="en-US" sz="1600"/>
        </a:p>
      </dgm:t>
    </dgm:pt>
    <dgm:pt modelId="{20ECCF0A-AC82-481F-A358-BDAB08D51B39}" type="sibTrans" cxnId="{CBCFFB71-7ED9-48C2-8FB6-14579F5756C3}">
      <dgm:prSet/>
      <dgm:spPr/>
      <dgm:t>
        <a:bodyPr/>
        <a:lstStyle/>
        <a:p>
          <a:endParaRPr lang="en-US" sz="1600"/>
        </a:p>
      </dgm:t>
    </dgm:pt>
    <dgm:pt modelId="{FCAB6FBA-4919-465D-B3BB-89D29B4892D4}">
      <dgm:prSet phldrT="[Text]" custT="1"/>
      <dgm:spPr/>
      <dgm:t>
        <a:bodyPr/>
        <a:lstStyle/>
        <a:p>
          <a:r>
            <a:rPr lang="en-US" sz="1800" dirty="0" smtClean="0"/>
            <a:t>Review/Set Story Points</a:t>
          </a:r>
          <a:endParaRPr lang="en-US" sz="1800" dirty="0"/>
        </a:p>
      </dgm:t>
    </dgm:pt>
    <dgm:pt modelId="{4D2DFAE2-6A6E-4353-BBAB-8D675B4C852F}" type="parTrans" cxnId="{3C0C42B4-CA8E-4F31-A3B3-1966BB0CA3E4}">
      <dgm:prSet/>
      <dgm:spPr/>
      <dgm:t>
        <a:bodyPr/>
        <a:lstStyle/>
        <a:p>
          <a:endParaRPr lang="en-US" sz="1600"/>
        </a:p>
      </dgm:t>
    </dgm:pt>
    <dgm:pt modelId="{D47F331B-FB19-461F-BA88-E7AE04369114}" type="sibTrans" cxnId="{3C0C42B4-CA8E-4F31-A3B3-1966BB0CA3E4}">
      <dgm:prSet/>
      <dgm:spPr/>
      <dgm:t>
        <a:bodyPr/>
        <a:lstStyle/>
        <a:p>
          <a:endParaRPr lang="en-US" sz="1600"/>
        </a:p>
      </dgm:t>
    </dgm:pt>
    <dgm:pt modelId="{8628C37D-28B6-4039-818C-7FFC0E89B306}">
      <dgm:prSet phldrT="[Text]" custT="1"/>
      <dgm:spPr/>
      <dgm:t>
        <a:bodyPr/>
        <a:lstStyle/>
        <a:p>
          <a:r>
            <a:rPr lang="en-US" sz="1800" dirty="0" smtClean="0"/>
            <a:t>Use Teams Board</a:t>
          </a:r>
          <a:endParaRPr lang="en-US" sz="1800" dirty="0"/>
        </a:p>
      </dgm:t>
    </dgm:pt>
    <dgm:pt modelId="{CED02D1D-65B2-4280-A61F-39E63314C6A9}" type="parTrans" cxnId="{41C4D5D9-318C-4E2B-8B36-8B73DAE88503}">
      <dgm:prSet/>
      <dgm:spPr/>
      <dgm:t>
        <a:bodyPr/>
        <a:lstStyle/>
        <a:p>
          <a:endParaRPr lang="en-US" sz="1600"/>
        </a:p>
      </dgm:t>
    </dgm:pt>
    <dgm:pt modelId="{0E0A1869-DE50-45E7-A977-F258F71FB2E7}" type="sibTrans" cxnId="{41C4D5D9-318C-4E2B-8B36-8B73DAE88503}">
      <dgm:prSet/>
      <dgm:spPr/>
      <dgm:t>
        <a:bodyPr/>
        <a:lstStyle/>
        <a:p>
          <a:endParaRPr lang="en-US" sz="1600"/>
        </a:p>
      </dgm:t>
    </dgm:pt>
    <dgm:pt modelId="{97364D8E-6B86-4C89-BAE9-6A4035F9E77F}">
      <dgm:prSet phldrT="[Text]" custT="1"/>
      <dgm:spPr/>
      <dgm:t>
        <a:bodyPr/>
        <a:lstStyle/>
        <a:p>
          <a:r>
            <a:rPr lang="en-US" sz="1800" dirty="0" smtClean="0"/>
            <a:t>Ensure WIs are up to date</a:t>
          </a:r>
          <a:endParaRPr lang="en-US" sz="1800" dirty="0"/>
        </a:p>
      </dgm:t>
    </dgm:pt>
    <dgm:pt modelId="{3495F5A6-3CF2-4D0B-A22F-F04169BDF1DD}" type="parTrans" cxnId="{655ABBCD-E77C-4736-83D0-C6961D6E9465}">
      <dgm:prSet/>
      <dgm:spPr/>
      <dgm:t>
        <a:bodyPr/>
        <a:lstStyle/>
        <a:p>
          <a:endParaRPr lang="en-US" sz="1600"/>
        </a:p>
      </dgm:t>
    </dgm:pt>
    <dgm:pt modelId="{35DB33E4-0522-4F05-8144-13A84E88F9F2}" type="sibTrans" cxnId="{655ABBCD-E77C-4736-83D0-C6961D6E9465}">
      <dgm:prSet/>
      <dgm:spPr/>
      <dgm:t>
        <a:bodyPr/>
        <a:lstStyle/>
        <a:p>
          <a:endParaRPr lang="en-US" sz="1600"/>
        </a:p>
      </dgm:t>
    </dgm:pt>
    <dgm:pt modelId="{9D80B12B-17B9-41F9-A65D-2CD5AE16581A}">
      <dgm:prSet phldrT="[Text]" custT="1"/>
      <dgm:spPr/>
      <dgm:t>
        <a:bodyPr/>
        <a:lstStyle/>
        <a:p>
          <a:r>
            <a:rPr lang="en-US" sz="1800" dirty="0" smtClean="0"/>
            <a:t>Ensure WIs are up to date</a:t>
          </a:r>
          <a:endParaRPr lang="en-US" sz="1800" dirty="0"/>
        </a:p>
      </dgm:t>
    </dgm:pt>
    <dgm:pt modelId="{07F2474E-3DBE-42C2-8FA8-6D8F2D66F1C5}" type="parTrans" cxnId="{3825110E-6254-4065-91E7-E080FB8EF630}">
      <dgm:prSet/>
      <dgm:spPr/>
      <dgm:t>
        <a:bodyPr/>
        <a:lstStyle/>
        <a:p>
          <a:endParaRPr lang="en-US" sz="1600"/>
        </a:p>
      </dgm:t>
    </dgm:pt>
    <dgm:pt modelId="{85C00E59-FA30-4D51-9AEF-4B2C0C4EC003}" type="sibTrans" cxnId="{3825110E-6254-4065-91E7-E080FB8EF630}">
      <dgm:prSet/>
      <dgm:spPr/>
      <dgm:t>
        <a:bodyPr/>
        <a:lstStyle/>
        <a:p>
          <a:endParaRPr lang="en-US" sz="1600"/>
        </a:p>
      </dgm:t>
    </dgm:pt>
    <dgm:pt modelId="{1EF76C06-D916-4219-9559-71E5845272E4}">
      <dgm:prSet phldrT="[Text]" custT="1"/>
      <dgm:spPr/>
      <dgm:t>
        <a:bodyPr/>
        <a:lstStyle/>
        <a:p>
          <a:r>
            <a:rPr lang="en-US" sz="1800" dirty="0" smtClean="0"/>
            <a:t>Move/Split WIs not completed to backlog</a:t>
          </a:r>
          <a:endParaRPr lang="en-US" sz="1800" dirty="0"/>
        </a:p>
      </dgm:t>
    </dgm:pt>
    <dgm:pt modelId="{48B3BBFF-7F33-4F02-8F78-ACA24C40CDA9}" type="parTrans" cxnId="{464AD387-BA9E-4FBA-BFFD-3BB449FC9CA0}">
      <dgm:prSet/>
      <dgm:spPr/>
      <dgm:t>
        <a:bodyPr/>
        <a:lstStyle/>
        <a:p>
          <a:endParaRPr lang="en-US" sz="1600"/>
        </a:p>
      </dgm:t>
    </dgm:pt>
    <dgm:pt modelId="{D4AF7917-DD34-49FE-8608-A98ECA0AD8CD}" type="sibTrans" cxnId="{464AD387-BA9E-4FBA-BFFD-3BB449FC9CA0}">
      <dgm:prSet/>
      <dgm:spPr/>
      <dgm:t>
        <a:bodyPr/>
        <a:lstStyle/>
        <a:p>
          <a:endParaRPr lang="en-US" sz="1600"/>
        </a:p>
      </dgm:t>
    </dgm:pt>
    <dgm:pt modelId="{7DB957B3-1752-43BF-A202-B49A69B64046}">
      <dgm:prSet phldrT="[Text]" custT="1"/>
      <dgm:spPr/>
      <dgm:t>
        <a:bodyPr/>
        <a:lstStyle/>
        <a:p>
          <a:r>
            <a:rPr lang="en-US" sz="1800" dirty="0" smtClean="0"/>
            <a:t>Review WI</a:t>
          </a:r>
          <a:endParaRPr lang="en-US" sz="1800" dirty="0"/>
        </a:p>
      </dgm:t>
    </dgm:pt>
    <dgm:pt modelId="{F66CB0AC-D2B3-4162-9188-850B038C7A02}" type="parTrans" cxnId="{73C6D77C-470F-4484-9C91-E4AF3CDE3068}">
      <dgm:prSet/>
      <dgm:spPr/>
      <dgm:t>
        <a:bodyPr/>
        <a:lstStyle/>
        <a:p>
          <a:endParaRPr lang="en-US"/>
        </a:p>
      </dgm:t>
    </dgm:pt>
    <dgm:pt modelId="{5C173624-AA4B-4C4D-8AC0-1924CE873AAB}" type="sibTrans" cxnId="{73C6D77C-470F-4484-9C91-E4AF3CDE3068}">
      <dgm:prSet/>
      <dgm:spPr/>
      <dgm:t>
        <a:bodyPr/>
        <a:lstStyle/>
        <a:p>
          <a:endParaRPr lang="en-US"/>
        </a:p>
      </dgm:t>
    </dgm:pt>
    <dgm:pt modelId="{8CB0A949-8758-463F-9499-4EA98305E49C}">
      <dgm:prSet phldrT="[Text]" custT="1"/>
      <dgm:spPr/>
      <dgm:t>
        <a:bodyPr/>
        <a:lstStyle/>
        <a:p>
          <a:r>
            <a:rPr lang="en-US" sz="1800" dirty="0" smtClean="0"/>
            <a:t>On going activity for business</a:t>
          </a:r>
          <a:endParaRPr lang="en-US" sz="1800" dirty="0"/>
        </a:p>
      </dgm:t>
    </dgm:pt>
    <dgm:pt modelId="{77070158-36C1-45A6-9469-0A2F51FCB15B}" type="parTrans" cxnId="{511A1E61-7056-4A6A-B033-59C1B6460D0D}">
      <dgm:prSet/>
      <dgm:spPr/>
      <dgm:t>
        <a:bodyPr/>
        <a:lstStyle/>
        <a:p>
          <a:endParaRPr lang="en-US"/>
        </a:p>
      </dgm:t>
    </dgm:pt>
    <dgm:pt modelId="{69A7EE18-4F20-4B3A-97CD-597B3DFE9B67}" type="sibTrans" cxnId="{511A1E61-7056-4A6A-B033-59C1B6460D0D}">
      <dgm:prSet/>
      <dgm:spPr/>
      <dgm:t>
        <a:bodyPr/>
        <a:lstStyle/>
        <a:p>
          <a:endParaRPr lang="en-US"/>
        </a:p>
      </dgm:t>
    </dgm:pt>
    <dgm:pt modelId="{08FF6A66-9F80-4CB3-8E79-854C1AF89C2D}">
      <dgm:prSet phldrT="[Text]" custT="1"/>
      <dgm:spPr/>
      <dgm:t>
        <a:bodyPr/>
        <a:lstStyle/>
        <a:p>
          <a:r>
            <a:rPr lang="en-US" sz="1800" dirty="0" smtClean="0"/>
            <a:t>Planned activity with Dev</a:t>
          </a:r>
          <a:endParaRPr lang="en-US" sz="1800" dirty="0"/>
        </a:p>
      </dgm:t>
    </dgm:pt>
    <dgm:pt modelId="{31732688-0AF3-423B-A488-7A98D1B8B27B}" type="parTrans" cxnId="{9376CDC6-CBD5-40BA-93B1-4B4FCE4B02EC}">
      <dgm:prSet/>
      <dgm:spPr/>
      <dgm:t>
        <a:bodyPr/>
        <a:lstStyle/>
        <a:p>
          <a:endParaRPr lang="en-US"/>
        </a:p>
      </dgm:t>
    </dgm:pt>
    <dgm:pt modelId="{57BD193C-9BA7-4194-AE49-755779B78B79}" type="sibTrans" cxnId="{9376CDC6-CBD5-40BA-93B1-4B4FCE4B02EC}">
      <dgm:prSet/>
      <dgm:spPr/>
      <dgm:t>
        <a:bodyPr/>
        <a:lstStyle/>
        <a:p>
          <a:endParaRPr lang="en-US"/>
        </a:p>
      </dgm:t>
    </dgm:pt>
    <dgm:pt modelId="{2C65B280-EDFE-4BE1-9FBA-EEB6179CD344}">
      <dgm:prSet phldrT="[Text]" custT="1"/>
      <dgm:spPr/>
      <dgm:t>
        <a:bodyPr/>
        <a:lstStyle/>
        <a:p>
          <a:r>
            <a:rPr lang="en-US" sz="1800" dirty="0" smtClean="0"/>
            <a:t>Use Backlog</a:t>
          </a:r>
          <a:endParaRPr lang="en-US" sz="1800" dirty="0"/>
        </a:p>
      </dgm:t>
    </dgm:pt>
    <dgm:pt modelId="{8A72C542-B52D-4734-80EB-85CC52A7234E}" type="parTrans" cxnId="{8ECA8256-16AB-4984-BEEC-2B7783A4E8BA}">
      <dgm:prSet/>
      <dgm:spPr/>
      <dgm:t>
        <a:bodyPr/>
        <a:lstStyle/>
        <a:p>
          <a:endParaRPr lang="en-US"/>
        </a:p>
      </dgm:t>
    </dgm:pt>
    <dgm:pt modelId="{33BF461C-E99E-4099-8043-91A99CC4D2C0}" type="sibTrans" cxnId="{8ECA8256-16AB-4984-BEEC-2B7783A4E8BA}">
      <dgm:prSet/>
      <dgm:spPr/>
      <dgm:t>
        <a:bodyPr/>
        <a:lstStyle/>
        <a:p>
          <a:endParaRPr lang="en-US"/>
        </a:p>
      </dgm:t>
    </dgm:pt>
    <dgm:pt modelId="{20C92D65-D7A2-46B2-9D0E-819E581139F2}">
      <dgm:prSet phldrT="[Text]" custT="1"/>
      <dgm:spPr/>
      <dgm:t>
        <a:bodyPr/>
        <a:lstStyle/>
        <a:p>
          <a:r>
            <a:rPr lang="en-US" sz="1800" dirty="0" smtClean="0"/>
            <a:t>(Includes any type of Bugs)</a:t>
          </a:r>
          <a:endParaRPr lang="en-US" sz="1800" dirty="0"/>
        </a:p>
      </dgm:t>
    </dgm:pt>
    <dgm:pt modelId="{5523C830-DFC1-4F75-AE42-05D6D5B3C55D}" type="parTrans" cxnId="{E0410668-05EA-4A98-9E30-AF5D1C1441B9}">
      <dgm:prSet/>
      <dgm:spPr/>
      <dgm:t>
        <a:bodyPr/>
        <a:lstStyle/>
        <a:p>
          <a:endParaRPr lang="en-US"/>
        </a:p>
      </dgm:t>
    </dgm:pt>
    <dgm:pt modelId="{F9FC2658-2189-4750-99E3-EE9CC75D9C44}" type="sibTrans" cxnId="{E0410668-05EA-4A98-9E30-AF5D1C1441B9}">
      <dgm:prSet/>
      <dgm:spPr/>
      <dgm:t>
        <a:bodyPr/>
        <a:lstStyle/>
        <a:p>
          <a:endParaRPr lang="en-US"/>
        </a:p>
      </dgm:t>
    </dgm:pt>
    <dgm:pt modelId="{2189FDA0-E25B-421B-8607-C946069CE5DB}" type="pres">
      <dgm:prSet presAssocID="{A232E936-B9AA-4604-933E-EB0C7B4937F5}" presName="Name0" presStyleCnt="0">
        <dgm:presLayoutVars>
          <dgm:dir/>
          <dgm:animLvl val="lvl"/>
          <dgm:resizeHandles val="exact"/>
        </dgm:presLayoutVars>
      </dgm:prSet>
      <dgm:spPr/>
    </dgm:pt>
    <dgm:pt modelId="{FFD36647-971A-4787-824F-467D9AD13AE8}" type="pres">
      <dgm:prSet presAssocID="{FCD464AF-0438-476A-90F9-B862C687FC43}" presName="composite" presStyleCnt="0"/>
      <dgm:spPr/>
    </dgm:pt>
    <dgm:pt modelId="{78C65BD3-4E92-4165-9752-C6E7474A9D86}" type="pres">
      <dgm:prSet presAssocID="{FCD464AF-0438-476A-90F9-B862C687FC43}" presName="parTx" presStyleLbl="node1" presStyleIdx="0" presStyleCnt="5">
        <dgm:presLayoutVars>
          <dgm:chMax val="0"/>
          <dgm:chPref val="0"/>
          <dgm:bulletEnabled val="1"/>
        </dgm:presLayoutVars>
      </dgm:prSet>
      <dgm:spPr/>
      <dgm:t>
        <a:bodyPr/>
        <a:lstStyle/>
        <a:p>
          <a:endParaRPr lang="en-US"/>
        </a:p>
      </dgm:t>
    </dgm:pt>
    <dgm:pt modelId="{4C2DA8F3-0395-482D-A4C7-CD909C5C9F64}" type="pres">
      <dgm:prSet presAssocID="{FCD464AF-0438-476A-90F9-B862C687FC43}" presName="desTx" presStyleLbl="revTx" presStyleIdx="0" presStyleCnt="5">
        <dgm:presLayoutVars>
          <dgm:bulletEnabled val="1"/>
        </dgm:presLayoutVars>
      </dgm:prSet>
      <dgm:spPr/>
      <dgm:t>
        <a:bodyPr/>
        <a:lstStyle/>
        <a:p>
          <a:endParaRPr lang="en-US"/>
        </a:p>
      </dgm:t>
    </dgm:pt>
    <dgm:pt modelId="{3E85B2E4-E178-49A9-8C40-1F2658F0DE5C}" type="pres">
      <dgm:prSet presAssocID="{5E8A1A3D-8C52-44A2-B36A-14441F1A9623}" presName="space" presStyleCnt="0"/>
      <dgm:spPr/>
    </dgm:pt>
    <dgm:pt modelId="{BBDFE2C3-F59A-4AC3-9AE5-36EEF6347611}" type="pres">
      <dgm:prSet presAssocID="{93703BCC-CC77-4948-BFDA-FFC8F6CDA177}" presName="composite" presStyleCnt="0"/>
      <dgm:spPr/>
    </dgm:pt>
    <dgm:pt modelId="{F138ED43-D84C-4D83-BDC2-2985A4C7F10C}" type="pres">
      <dgm:prSet presAssocID="{93703BCC-CC77-4948-BFDA-FFC8F6CDA177}" presName="parTx" presStyleLbl="node1" presStyleIdx="1" presStyleCnt="5">
        <dgm:presLayoutVars>
          <dgm:chMax val="0"/>
          <dgm:chPref val="0"/>
          <dgm:bulletEnabled val="1"/>
        </dgm:presLayoutVars>
      </dgm:prSet>
      <dgm:spPr/>
      <dgm:t>
        <a:bodyPr/>
        <a:lstStyle/>
        <a:p>
          <a:endParaRPr lang="en-US"/>
        </a:p>
      </dgm:t>
    </dgm:pt>
    <dgm:pt modelId="{27B7C049-6327-460E-84F0-631A9DB1C28F}" type="pres">
      <dgm:prSet presAssocID="{93703BCC-CC77-4948-BFDA-FFC8F6CDA177}" presName="desTx" presStyleLbl="revTx" presStyleIdx="1" presStyleCnt="5">
        <dgm:presLayoutVars>
          <dgm:bulletEnabled val="1"/>
        </dgm:presLayoutVars>
      </dgm:prSet>
      <dgm:spPr/>
      <dgm:t>
        <a:bodyPr/>
        <a:lstStyle/>
        <a:p>
          <a:endParaRPr lang="en-US"/>
        </a:p>
      </dgm:t>
    </dgm:pt>
    <dgm:pt modelId="{3F613FBB-DD99-4177-AF37-9C5658372810}" type="pres">
      <dgm:prSet presAssocID="{F00252EF-47BF-461D-B8DA-F9558DB704EF}" presName="space" presStyleCnt="0"/>
      <dgm:spPr/>
    </dgm:pt>
    <dgm:pt modelId="{F04E748B-D3DC-4CBE-9699-6E33853DE5BC}" type="pres">
      <dgm:prSet presAssocID="{DA42A13F-8610-4BEC-ABC4-DF05AF2327AA}" presName="composite" presStyleCnt="0"/>
      <dgm:spPr/>
    </dgm:pt>
    <dgm:pt modelId="{541E7B69-2DDF-44BC-9A93-3085E6FD1113}" type="pres">
      <dgm:prSet presAssocID="{DA42A13F-8610-4BEC-ABC4-DF05AF2327AA}" presName="parTx" presStyleLbl="node1" presStyleIdx="2" presStyleCnt="5">
        <dgm:presLayoutVars>
          <dgm:chMax val="0"/>
          <dgm:chPref val="0"/>
          <dgm:bulletEnabled val="1"/>
        </dgm:presLayoutVars>
      </dgm:prSet>
      <dgm:spPr/>
      <dgm:t>
        <a:bodyPr/>
        <a:lstStyle/>
        <a:p>
          <a:endParaRPr lang="en-US"/>
        </a:p>
      </dgm:t>
    </dgm:pt>
    <dgm:pt modelId="{599A0087-FF3D-48A4-B4B2-746E0237087B}" type="pres">
      <dgm:prSet presAssocID="{DA42A13F-8610-4BEC-ABC4-DF05AF2327AA}" presName="desTx" presStyleLbl="revTx" presStyleIdx="2" presStyleCnt="5">
        <dgm:presLayoutVars>
          <dgm:bulletEnabled val="1"/>
        </dgm:presLayoutVars>
      </dgm:prSet>
      <dgm:spPr/>
      <dgm:t>
        <a:bodyPr/>
        <a:lstStyle/>
        <a:p>
          <a:endParaRPr lang="en-US"/>
        </a:p>
      </dgm:t>
    </dgm:pt>
    <dgm:pt modelId="{F0ACC645-8F34-41F7-AB15-78A7F91B5A1E}" type="pres">
      <dgm:prSet presAssocID="{0DA593F2-DAD9-4B38-A6EA-9D5472E72794}" presName="space" presStyleCnt="0"/>
      <dgm:spPr/>
    </dgm:pt>
    <dgm:pt modelId="{57FE4908-FAEF-4464-9151-8383DDE52A81}" type="pres">
      <dgm:prSet presAssocID="{0650C29E-251E-41A6-B69E-7703041AE9B4}" presName="composite" presStyleCnt="0"/>
      <dgm:spPr/>
    </dgm:pt>
    <dgm:pt modelId="{3D95B1F6-8D6E-4A69-BEF3-5BE91509E8B0}" type="pres">
      <dgm:prSet presAssocID="{0650C29E-251E-41A6-B69E-7703041AE9B4}" presName="parTx" presStyleLbl="node1" presStyleIdx="3" presStyleCnt="5">
        <dgm:presLayoutVars>
          <dgm:chMax val="0"/>
          <dgm:chPref val="0"/>
          <dgm:bulletEnabled val="1"/>
        </dgm:presLayoutVars>
      </dgm:prSet>
      <dgm:spPr/>
      <dgm:t>
        <a:bodyPr/>
        <a:lstStyle/>
        <a:p>
          <a:endParaRPr lang="en-US"/>
        </a:p>
      </dgm:t>
    </dgm:pt>
    <dgm:pt modelId="{5F694B40-3C95-4C50-AB0E-E00F7C3821EC}" type="pres">
      <dgm:prSet presAssocID="{0650C29E-251E-41A6-B69E-7703041AE9B4}" presName="desTx" presStyleLbl="revTx" presStyleIdx="3" presStyleCnt="5">
        <dgm:presLayoutVars>
          <dgm:bulletEnabled val="1"/>
        </dgm:presLayoutVars>
      </dgm:prSet>
      <dgm:spPr/>
      <dgm:t>
        <a:bodyPr/>
        <a:lstStyle/>
        <a:p>
          <a:endParaRPr lang="en-US"/>
        </a:p>
      </dgm:t>
    </dgm:pt>
    <dgm:pt modelId="{1628A2C8-3BC0-451E-9811-456A1751EA31}" type="pres">
      <dgm:prSet presAssocID="{70EC3B55-2078-4B44-8DB2-DCB58C6A3140}" presName="space" presStyleCnt="0"/>
      <dgm:spPr/>
    </dgm:pt>
    <dgm:pt modelId="{F14C2E8D-2FA9-402F-B0E2-2E52C9974363}" type="pres">
      <dgm:prSet presAssocID="{B6F9A7F4-7E17-4E04-978D-AD92BFD2FCD6}" presName="composite" presStyleCnt="0"/>
      <dgm:spPr/>
    </dgm:pt>
    <dgm:pt modelId="{99A7F7ED-22A9-46A3-BAFE-CEC2BF5AF0F9}" type="pres">
      <dgm:prSet presAssocID="{B6F9A7F4-7E17-4E04-978D-AD92BFD2FCD6}" presName="parTx" presStyleLbl="node1" presStyleIdx="4" presStyleCnt="5">
        <dgm:presLayoutVars>
          <dgm:chMax val="0"/>
          <dgm:chPref val="0"/>
          <dgm:bulletEnabled val="1"/>
        </dgm:presLayoutVars>
      </dgm:prSet>
      <dgm:spPr/>
      <dgm:t>
        <a:bodyPr/>
        <a:lstStyle/>
        <a:p>
          <a:endParaRPr lang="en-US"/>
        </a:p>
      </dgm:t>
    </dgm:pt>
    <dgm:pt modelId="{CD2548AE-93E1-4125-8492-AC43EDA1DBD9}" type="pres">
      <dgm:prSet presAssocID="{B6F9A7F4-7E17-4E04-978D-AD92BFD2FCD6}" presName="desTx" presStyleLbl="revTx" presStyleIdx="4" presStyleCnt="5">
        <dgm:presLayoutVars>
          <dgm:bulletEnabled val="1"/>
        </dgm:presLayoutVars>
      </dgm:prSet>
      <dgm:spPr/>
      <dgm:t>
        <a:bodyPr/>
        <a:lstStyle/>
        <a:p>
          <a:endParaRPr lang="en-US"/>
        </a:p>
      </dgm:t>
    </dgm:pt>
  </dgm:ptLst>
  <dgm:cxnLst>
    <dgm:cxn modelId="{655ABBCD-E77C-4736-83D0-C6961D6E9465}" srcId="{0650C29E-251E-41A6-B69E-7703041AE9B4}" destId="{97364D8E-6B86-4C89-BAE9-6A4035F9E77F}" srcOrd="1" destOrd="0" parTransId="{3495F5A6-3CF2-4D0B-A22F-F04169BDF1DD}" sibTransId="{35DB33E4-0522-4F05-8144-13A84E88F9F2}"/>
    <dgm:cxn modelId="{73C6D77C-470F-4484-9C91-E4AF3CDE3068}" srcId="{DA42A13F-8610-4BEC-ABC4-DF05AF2327AA}" destId="{7DB957B3-1752-43BF-A202-B49A69B64046}" srcOrd="1" destOrd="0" parTransId="{F66CB0AC-D2B3-4162-9188-850B038C7A02}" sibTransId="{5C173624-AA4B-4C4D-8AC0-1924CE873AAB}"/>
    <dgm:cxn modelId="{28E035A0-AABE-4A0A-A165-A90007703213}" srcId="{A232E936-B9AA-4604-933E-EB0C7B4937F5}" destId="{B6F9A7F4-7E17-4E04-978D-AD92BFD2FCD6}" srcOrd="4" destOrd="0" parTransId="{74F2E206-921E-4848-A4BC-10F15A378191}" sibTransId="{83339319-7370-4E2D-BB40-12D5F139066E}"/>
    <dgm:cxn modelId="{8EB2569C-A252-41A5-AB76-A40CE5B3801F}" srcId="{FCD464AF-0438-476A-90F9-B862C687FC43}" destId="{0ED6361E-4400-40AA-ADF8-3519DF959802}" srcOrd="0" destOrd="0" parTransId="{12BA029E-6DDB-48F0-97A4-58EA5763CF27}" sibTransId="{D7286164-872F-4621-A1A7-A533F7D26F4E}"/>
    <dgm:cxn modelId="{0ABB7048-278C-43A0-BF9D-58390658640B}" type="presOf" srcId="{BE030A13-41C5-4B65-8B75-3EFF6336BF29}" destId="{27B7C049-6327-460E-84F0-631A9DB1C28F}" srcOrd="0" destOrd="1" presId="urn:microsoft.com/office/officeart/2005/8/layout/chevron1"/>
    <dgm:cxn modelId="{C8B7F8F8-54A5-4CA1-9A85-2F91E1495A69}" srcId="{FCD464AF-0438-476A-90F9-B862C687FC43}" destId="{44FBC6A5-0F1D-4E6E-AE84-07A92EA794AB}" srcOrd="4" destOrd="0" parTransId="{FC3BBAF8-4AAB-4AE8-B09B-6DD7878CD160}" sibTransId="{6E5AC2EB-AFBB-422F-A50A-C651C165A989}"/>
    <dgm:cxn modelId="{ED3BAE55-D122-4F15-ADE5-B52E20AAF58A}" type="presOf" srcId="{B8A28FA7-DE6B-48EB-9861-06745D58CBF1}" destId="{27B7C049-6327-460E-84F0-631A9DB1C28F}" srcOrd="0" destOrd="0" presId="urn:microsoft.com/office/officeart/2005/8/layout/chevron1"/>
    <dgm:cxn modelId="{648B0817-4E80-43CC-B399-C633FE332E57}" srcId="{93703BCC-CC77-4948-BFDA-FFC8F6CDA177}" destId="{BE030A13-41C5-4B65-8B75-3EFF6336BF29}" srcOrd="1" destOrd="0" parTransId="{F431105D-9AC0-4075-9857-518B3BBE3203}" sibTransId="{8F489AA9-0DD0-4735-9ADB-EAC2C570B4E0}"/>
    <dgm:cxn modelId="{2C0C0B35-C823-4B5D-86E0-C4A1AD0216DD}" type="presOf" srcId="{8628C37D-28B6-4039-818C-7FFC0E89B306}" destId="{5F694B40-3C95-4C50-AB0E-E00F7C3821EC}" srcOrd="0" destOrd="0" presId="urn:microsoft.com/office/officeart/2005/8/layout/chevron1"/>
    <dgm:cxn modelId="{F2F5AA58-C18F-4A90-8EE7-B12B76057267}" type="presOf" srcId="{FCAB6FBA-4919-465D-B3BB-89D29B4892D4}" destId="{599A0087-FF3D-48A4-B4B2-746E0237087B}" srcOrd="0" destOrd="2" presId="urn:microsoft.com/office/officeart/2005/8/layout/chevron1"/>
    <dgm:cxn modelId="{464AD387-BA9E-4FBA-BFFD-3BB449FC9CA0}" srcId="{B6F9A7F4-7E17-4E04-978D-AD92BFD2FCD6}" destId="{1EF76C06-D916-4219-9559-71E5845272E4}" srcOrd="1" destOrd="0" parTransId="{48B3BBFF-7F33-4F02-8F78-ACA24C40CDA9}" sibTransId="{D4AF7917-DD34-49FE-8608-A98ECA0AD8CD}"/>
    <dgm:cxn modelId="{86A00E3F-0D6F-49F4-94A9-5423DD3764F6}" type="presOf" srcId="{72921A44-E633-431F-8431-632DAF925437}" destId="{4C2DA8F3-0395-482D-A4C7-CD909C5C9F64}" srcOrd="0" destOrd="3" presId="urn:microsoft.com/office/officeart/2005/8/layout/chevron1"/>
    <dgm:cxn modelId="{087A4F83-8ECB-4F1B-B166-A79EFF70FB95}" srcId="{FCD464AF-0438-476A-90F9-B862C687FC43}" destId="{72921A44-E633-431F-8431-632DAF925437}" srcOrd="3" destOrd="0" parTransId="{0722FD9F-18C1-4F7F-8762-3B40AC6AD838}" sibTransId="{B7D6557C-E86F-4AA4-9C09-36657C72F4B1}"/>
    <dgm:cxn modelId="{8ECA8256-16AB-4984-BEEC-2B7783A4E8BA}" srcId="{DA42A13F-8610-4BEC-ABC4-DF05AF2327AA}" destId="{2C65B280-EDFE-4BE1-9FBA-EEB6179CD344}" srcOrd="0" destOrd="0" parTransId="{8A72C542-B52D-4734-80EB-85CC52A7234E}" sibTransId="{33BF461C-E99E-4099-8043-91A99CC4D2C0}"/>
    <dgm:cxn modelId="{0CCDFDF4-5011-47D8-BB54-7634B71AF849}" srcId="{A232E936-B9AA-4604-933E-EB0C7B4937F5}" destId="{DA42A13F-8610-4BEC-ABC4-DF05AF2327AA}" srcOrd="2" destOrd="0" parTransId="{E29710C1-AEF1-4ABA-AF07-C5E628D71C56}" sibTransId="{0DA593F2-DAD9-4B38-A6EA-9D5472E72794}"/>
    <dgm:cxn modelId="{E0410668-05EA-4A98-9E30-AF5D1C1441B9}" srcId="{FCD464AF-0438-476A-90F9-B862C687FC43}" destId="{20C92D65-D7A2-46B2-9D0E-819E581139F2}" srcOrd="5" destOrd="0" parTransId="{5523C830-DFC1-4F75-AE42-05D6D5B3C55D}" sibTransId="{F9FC2658-2189-4750-99E3-EE9CC75D9C44}"/>
    <dgm:cxn modelId="{18E7CE94-C169-47FF-AE69-8BB57A3C66AE}" type="presOf" srcId="{08FF6A66-9F80-4CB3-8E79-854C1AF89C2D}" destId="{4C2DA8F3-0395-482D-A4C7-CD909C5C9F64}" srcOrd="0" destOrd="2" presId="urn:microsoft.com/office/officeart/2005/8/layout/chevron1"/>
    <dgm:cxn modelId="{1F42BAFD-103A-4B85-B29F-95B7F8E15BCC}" type="presOf" srcId="{20C92D65-D7A2-46B2-9D0E-819E581139F2}" destId="{4C2DA8F3-0395-482D-A4C7-CD909C5C9F64}" srcOrd="0" destOrd="5" presId="urn:microsoft.com/office/officeart/2005/8/layout/chevron1"/>
    <dgm:cxn modelId="{DDA56FA3-B37E-4F76-99C5-2983C362E8B3}" type="presOf" srcId="{93703BCC-CC77-4948-BFDA-FFC8F6CDA177}" destId="{F138ED43-D84C-4D83-BDC2-2985A4C7F10C}" srcOrd="0" destOrd="0" presId="urn:microsoft.com/office/officeart/2005/8/layout/chevron1"/>
    <dgm:cxn modelId="{A3FE68D8-AEB3-4DDE-A856-89D49F944A2C}" type="presOf" srcId="{97364D8E-6B86-4C89-BAE9-6A4035F9E77F}" destId="{5F694B40-3C95-4C50-AB0E-E00F7C3821EC}" srcOrd="0" destOrd="1" presId="urn:microsoft.com/office/officeart/2005/8/layout/chevron1"/>
    <dgm:cxn modelId="{48CB8C67-8A4F-4702-BA6A-C61DB34DF916}" srcId="{A232E936-B9AA-4604-933E-EB0C7B4937F5}" destId="{0650C29E-251E-41A6-B69E-7703041AE9B4}" srcOrd="3" destOrd="0" parTransId="{48160037-EF0F-4F9F-8959-5445E59449F5}" sibTransId="{70EC3B55-2078-4B44-8DB2-DCB58C6A3140}"/>
    <dgm:cxn modelId="{5F6A9772-9AFB-48D2-9F49-CBB5EC6D1BD8}" type="presOf" srcId="{1EF76C06-D916-4219-9559-71E5845272E4}" destId="{CD2548AE-93E1-4125-8492-AC43EDA1DBD9}" srcOrd="0" destOrd="1" presId="urn:microsoft.com/office/officeart/2005/8/layout/chevron1"/>
    <dgm:cxn modelId="{755767A7-8879-4702-ADAC-9F600084B8E2}" type="presOf" srcId="{0650C29E-251E-41A6-B69E-7703041AE9B4}" destId="{3D95B1F6-8D6E-4A69-BEF3-5BE91509E8B0}" srcOrd="0" destOrd="0" presId="urn:microsoft.com/office/officeart/2005/8/layout/chevron1"/>
    <dgm:cxn modelId="{41C4D5D9-318C-4E2B-8B36-8B73DAE88503}" srcId="{0650C29E-251E-41A6-B69E-7703041AE9B4}" destId="{8628C37D-28B6-4039-818C-7FFC0E89B306}" srcOrd="0" destOrd="0" parTransId="{CED02D1D-65B2-4280-A61F-39E63314C6A9}" sibTransId="{0E0A1869-DE50-45E7-A977-F258F71FB2E7}"/>
    <dgm:cxn modelId="{4449D94E-670A-4FD1-9D48-7F9B1D998EF2}" type="presOf" srcId="{DA42A13F-8610-4BEC-ABC4-DF05AF2327AA}" destId="{541E7B69-2DDF-44BC-9A93-3085E6FD1113}" srcOrd="0" destOrd="0" presId="urn:microsoft.com/office/officeart/2005/8/layout/chevron1"/>
    <dgm:cxn modelId="{9ACEA0E1-F02D-4837-B411-88B510B360A7}" type="presOf" srcId="{7DB957B3-1752-43BF-A202-B49A69B64046}" destId="{599A0087-FF3D-48A4-B4B2-746E0237087B}" srcOrd="0" destOrd="1" presId="urn:microsoft.com/office/officeart/2005/8/layout/chevron1"/>
    <dgm:cxn modelId="{5E10C954-34FC-4ACC-9B26-C0A4CDA92326}" type="presOf" srcId="{2C65B280-EDFE-4BE1-9FBA-EEB6179CD344}" destId="{599A0087-FF3D-48A4-B4B2-746E0237087B}" srcOrd="0" destOrd="0" presId="urn:microsoft.com/office/officeart/2005/8/layout/chevron1"/>
    <dgm:cxn modelId="{97314457-7BCF-4E0A-A068-F29C366C3B22}" type="presOf" srcId="{A232E936-B9AA-4604-933E-EB0C7B4937F5}" destId="{2189FDA0-E25B-421B-8607-C946069CE5DB}" srcOrd="0" destOrd="0" presId="urn:microsoft.com/office/officeart/2005/8/layout/chevron1"/>
    <dgm:cxn modelId="{CBCFFB71-7ED9-48C2-8FB6-14579F5756C3}" srcId="{DA42A13F-8610-4BEC-ABC4-DF05AF2327AA}" destId="{BAAD4F99-5E4A-499F-9CBB-F660131186E7}" srcOrd="3" destOrd="0" parTransId="{0D7ABD86-AA30-4622-800F-A88D1FB64716}" sibTransId="{20ECCF0A-AC82-481F-A358-BDAB08D51B39}"/>
    <dgm:cxn modelId="{B097F733-A2C9-40F5-A4FF-23DDCF7ACC1B}" type="presOf" srcId="{B6F9A7F4-7E17-4E04-978D-AD92BFD2FCD6}" destId="{99A7F7ED-22A9-46A3-BAFE-CEC2BF5AF0F9}" srcOrd="0" destOrd="0" presId="urn:microsoft.com/office/officeart/2005/8/layout/chevron1"/>
    <dgm:cxn modelId="{AFFD8593-D4A7-4F0F-A590-48E335178F38}" type="presOf" srcId="{8CB0A949-8758-463F-9499-4EA98305E49C}" destId="{4C2DA8F3-0395-482D-A4C7-CD909C5C9F64}" srcOrd="0" destOrd="1" presId="urn:microsoft.com/office/officeart/2005/8/layout/chevron1"/>
    <dgm:cxn modelId="{3A827B2B-B491-4353-B6D0-0DDD55A56429}" type="presOf" srcId="{0ED6361E-4400-40AA-ADF8-3519DF959802}" destId="{4C2DA8F3-0395-482D-A4C7-CD909C5C9F64}" srcOrd="0" destOrd="0" presId="urn:microsoft.com/office/officeart/2005/8/layout/chevron1"/>
    <dgm:cxn modelId="{3825110E-6254-4065-91E7-E080FB8EF630}" srcId="{B6F9A7F4-7E17-4E04-978D-AD92BFD2FCD6}" destId="{9D80B12B-17B9-41F9-A65D-2CD5AE16581A}" srcOrd="0" destOrd="0" parTransId="{07F2474E-3DBE-42C2-8FA8-6D8F2D66F1C5}" sibTransId="{85C00E59-FA30-4D51-9AEF-4B2C0C4EC003}"/>
    <dgm:cxn modelId="{511A1E61-7056-4A6A-B033-59C1B6460D0D}" srcId="{FCD464AF-0438-476A-90F9-B862C687FC43}" destId="{8CB0A949-8758-463F-9499-4EA98305E49C}" srcOrd="1" destOrd="0" parTransId="{77070158-36C1-45A6-9469-0A2F51FCB15B}" sibTransId="{69A7EE18-4F20-4B3A-97CD-597B3DFE9B67}"/>
    <dgm:cxn modelId="{AAF8E762-5EFC-4805-8279-18CC38DFB7C9}" type="presOf" srcId="{9D80B12B-17B9-41F9-A65D-2CD5AE16581A}" destId="{CD2548AE-93E1-4125-8492-AC43EDA1DBD9}" srcOrd="0" destOrd="0" presId="urn:microsoft.com/office/officeart/2005/8/layout/chevron1"/>
    <dgm:cxn modelId="{9376CDC6-CBD5-40BA-93B1-4B4FCE4B02EC}" srcId="{FCD464AF-0438-476A-90F9-B862C687FC43}" destId="{08FF6A66-9F80-4CB3-8E79-854C1AF89C2D}" srcOrd="2" destOrd="0" parTransId="{31732688-0AF3-423B-A488-7A98D1B8B27B}" sibTransId="{57BD193C-9BA7-4194-AE49-755779B78B79}"/>
    <dgm:cxn modelId="{079272FD-8238-4C9E-842D-9222AE698303}" type="presOf" srcId="{44FBC6A5-0F1D-4E6E-AE84-07A92EA794AB}" destId="{4C2DA8F3-0395-482D-A4C7-CD909C5C9F64}" srcOrd="0" destOrd="4" presId="urn:microsoft.com/office/officeart/2005/8/layout/chevron1"/>
    <dgm:cxn modelId="{C2DC2A43-B89F-4FAF-BEF3-F0B34CF553EE}" srcId="{A232E936-B9AA-4604-933E-EB0C7B4937F5}" destId="{FCD464AF-0438-476A-90F9-B862C687FC43}" srcOrd="0" destOrd="0" parTransId="{B04F7B25-7EE7-46E4-BAAF-ADA70DDBC510}" sibTransId="{5E8A1A3D-8C52-44A2-B36A-14441F1A9623}"/>
    <dgm:cxn modelId="{1EA33934-5CFF-4ABB-91D5-46FB34192FA6}" srcId="{A232E936-B9AA-4604-933E-EB0C7B4937F5}" destId="{93703BCC-CC77-4948-BFDA-FFC8F6CDA177}" srcOrd="1" destOrd="0" parTransId="{60C0CB34-3F0C-42D6-9AC2-DD924848A22F}" sibTransId="{F00252EF-47BF-461D-B8DA-F9558DB704EF}"/>
    <dgm:cxn modelId="{C383C050-54D8-4DD2-B598-B334B1BF6DC3}" type="presOf" srcId="{FCD464AF-0438-476A-90F9-B862C687FC43}" destId="{78C65BD3-4E92-4165-9752-C6E7474A9D86}" srcOrd="0" destOrd="0" presId="urn:microsoft.com/office/officeart/2005/8/layout/chevron1"/>
    <dgm:cxn modelId="{7695C7C3-7000-47FB-BBDF-E390DC60D7D8}" srcId="{93703BCC-CC77-4948-BFDA-FFC8F6CDA177}" destId="{B8A28FA7-DE6B-48EB-9861-06745D58CBF1}" srcOrd="0" destOrd="0" parTransId="{18357276-C39E-4887-A057-586641DE5D3C}" sibTransId="{DD4A0548-AA08-442C-B307-FA2EB425676A}"/>
    <dgm:cxn modelId="{C012399B-5FDE-4CB6-BEB5-25583C3E7A31}" type="presOf" srcId="{BAAD4F99-5E4A-499F-9CBB-F660131186E7}" destId="{599A0087-FF3D-48A4-B4B2-746E0237087B}" srcOrd="0" destOrd="3" presId="urn:microsoft.com/office/officeart/2005/8/layout/chevron1"/>
    <dgm:cxn modelId="{3C0C42B4-CA8E-4F31-A3B3-1966BB0CA3E4}" srcId="{DA42A13F-8610-4BEC-ABC4-DF05AF2327AA}" destId="{FCAB6FBA-4919-465D-B3BB-89D29B4892D4}" srcOrd="2" destOrd="0" parTransId="{4D2DFAE2-6A6E-4353-BBAB-8D675B4C852F}" sibTransId="{D47F331B-FB19-461F-BA88-E7AE04369114}"/>
    <dgm:cxn modelId="{B37F2A44-43F2-43B8-9FA7-0D5E26ACEB3E}" type="presParOf" srcId="{2189FDA0-E25B-421B-8607-C946069CE5DB}" destId="{FFD36647-971A-4787-824F-467D9AD13AE8}" srcOrd="0" destOrd="0" presId="urn:microsoft.com/office/officeart/2005/8/layout/chevron1"/>
    <dgm:cxn modelId="{922DF311-981C-4BA4-9A7A-8E6BED9B8F93}" type="presParOf" srcId="{FFD36647-971A-4787-824F-467D9AD13AE8}" destId="{78C65BD3-4E92-4165-9752-C6E7474A9D86}" srcOrd="0" destOrd="0" presId="urn:microsoft.com/office/officeart/2005/8/layout/chevron1"/>
    <dgm:cxn modelId="{3797A54D-2C7B-4758-A176-E14C7C887506}" type="presParOf" srcId="{FFD36647-971A-4787-824F-467D9AD13AE8}" destId="{4C2DA8F3-0395-482D-A4C7-CD909C5C9F64}" srcOrd="1" destOrd="0" presId="urn:microsoft.com/office/officeart/2005/8/layout/chevron1"/>
    <dgm:cxn modelId="{651EDEE2-4B07-48B5-AB8F-D1470EB5E9E9}" type="presParOf" srcId="{2189FDA0-E25B-421B-8607-C946069CE5DB}" destId="{3E85B2E4-E178-49A9-8C40-1F2658F0DE5C}" srcOrd="1" destOrd="0" presId="urn:microsoft.com/office/officeart/2005/8/layout/chevron1"/>
    <dgm:cxn modelId="{08D359CF-10F8-46A0-9F95-C1A0DB328B4F}" type="presParOf" srcId="{2189FDA0-E25B-421B-8607-C946069CE5DB}" destId="{BBDFE2C3-F59A-4AC3-9AE5-36EEF6347611}" srcOrd="2" destOrd="0" presId="urn:microsoft.com/office/officeart/2005/8/layout/chevron1"/>
    <dgm:cxn modelId="{987C4ABB-3696-4F63-8B5A-DCA6A031F224}" type="presParOf" srcId="{BBDFE2C3-F59A-4AC3-9AE5-36EEF6347611}" destId="{F138ED43-D84C-4D83-BDC2-2985A4C7F10C}" srcOrd="0" destOrd="0" presId="urn:microsoft.com/office/officeart/2005/8/layout/chevron1"/>
    <dgm:cxn modelId="{5CAF91B1-20BF-4A3C-9A78-2AFC9A51C474}" type="presParOf" srcId="{BBDFE2C3-F59A-4AC3-9AE5-36EEF6347611}" destId="{27B7C049-6327-460E-84F0-631A9DB1C28F}" srcOrd="1" destOrd="0" presId="urn:microsoft.com/office/officeart/2005/8/layout/chevron1"/>
    <dgm:cxn modelId="{8EE97C9C-81A8-414D-AF48-18C5B62C02EF}" type="presParOf" srcId="{2189FDA0-E25B-421B-8607-C946069CE5DB}" destId="{3F613FBB-DD99-4177-AF37-9C5658372810}" srcOrd="3" destOrd="0" presId="urn:microsoft.com/office/officeart/2005/8/layout/chevron1"/>
    <dgm:cxn modelId="{8077FFB3-AD5A-4AE9-A8AA-E85D7271F516}" type="presParOf" srcId="{2189FDA0-E25B-421B-8607-C946069CE5DB}" destId="{F04E748B-D3DC-4CBE-9699-6E33853DE5BC}" srcOrd="4" destOrd="0" presId="urn:microsoft.com/office/officeart/2005/8/layout/chevron1"/>
    <dgm:cxn modelId="{8290A31D-9362-486B-B5CD-A8B8EE40CD8E}" type="presParOf" srcId="{F04E748B-D3DC-4CBE-9699-6E33853DE5BC}" destId="{541E7B69-2DDF-44BC-9A93-3085E6FD1113}" srcOrd="0" destOrd="0" presId="urn:microsoft.com/office/officeart/2005/8/layout/chevron1"/>
    <dgm:cxn modelId="{59B451D4-DD13-4031-A77E-26438A77FC58}" type="presParOf" srcId="{F04E748B-D3DC-4CBE-9699-6E33853DE5BC}" destId="{599A0087-FF3D-48A4-B4B2-746E0237087B}" srcOrd="1" destOrd="0" presId="urn:microsoft.com/office/officeart/2005/8/layout/chevron1"/>
    <dgm:cxn modelId="{459AEB2A-47CD-4093-BE1E-ED9D8DE38115}" type="presParOf" srcId="{2189FDA0-E25B-421B-8607-C946069CE5DB}" destId="{F0ACC645-8F34-41F7-AB15-78A7F91B5A1E}" srcOrd="5" destOrd="0" presId="urn:microsoft.com/office/officeart/2005/8/layout/chevron1"/>
    <dgm:cxn modelId="{1038C313-A69E-42C9-89CE-C6D5E5F7070F}" type="presParOf" srcId="{2189FDA0-E25B-421B-8607-C946069CE5DB}" destId="{57FE4908-FAEF-4464-9151-8383DDE52A81}" srcOrd="6" destOrd="0" presId="urn:microsoft.com/office/officeart/2005/8/layout/chevron1"/>
    <dgm:cxn modelId="{8EC426A1-D0BB-4A85-B17B-4AAC466EC0D3}" type="presParOf" srcId="{57FE4908-FAEF-4464-9151-8383DDE52A81}" destId="{3D95B1F6-8D6E-4A69-BEF3-5BE91509E8B0}" srcOrd="0" destOrd="0" presId="urn:microsoft.com/office/officeart/2005/8/layout/chevron1"/>
    <dgm:cxn modelId="{469757E7-D092-49A2-92E8-F45A0154AD6C}" type="presParOf" srcId="{57FE4908-FAEF-4464-9151-8383DDE52A81}" destId="{5F694B40-3C95-4C50-AB0E-E00F7C3821EC}" srcOrd="1" destOrd="0" presId="urn:microsoft.com/office/officeart/2005/8/layout/chevron1"/>
    <dgm:cxn modelId="{0424E9AA-A9AA-4F6D-82CC-BB3A49C8FF23}" type="presParOf" srcId="{2189FDA0-E25B-421B-8607-C946069CE5DB}" destId="{1628A2C8-3BC0-451E-9811-456A1751EA31}" srcOrd="7" destOrd="0" presId="urn:microsoft.com/office/officeart/2005/8/layout/chevron1"/>
    <dgm:cxn modelId="{870AAADC-73F0-4F1E-B99D-137740A906FE}" type="presParOf" srcId="{2189FDA0-E25B-421B-8607-C946069CE5DB}" destId="{F14C2E8D-2FA9-402F-B0E2-2E52C9974363}" srcOrd="8" destOrd="0" presId="urn:microsoft.com/office/officeart/2005/8/layout/chevron1"/>
    <dgm:cxn modelId="{0C64E6BC-C62B-4DB7-9439-0E389EB3D24C}" type="presParOf" srcId="{F14C2E8D-2FA9-402F-B0E2-2E52C9974363}" destId="{99A7F7ED-22A9-46A3-BAFE-CEC2BF5AF0F9}" srcOrd="0" destOrd="0" presId="urn:microsoft.com/office/officeart/2005/8/layout/chevron1"/>
    <dgm:cxn modelId="{ECC42CB9-FA98-4510-85D6-974ED0C3C369}" type="presParOf" srcId="{F14C2E8D-2FA9-402F-B0E2-2E52C9974363}" destId="{CD2548AE-93E1-4125-8492-AC43EDA1DBD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2E936-B9AA-4604-933E-EB0C7B4937F5}" type="doc">
      <dgm:prSet loTypeId="urn:microsoft.com/office/officeart/2005/8/layout/chevron1" loCatId="process" qsTypeId="urn:microsoft.com/office/officeart/2005/8/quickstyle/simple1" qsCatId="simple" csTypeId="urn:microsoft.com/office/officeart/2005/8/colors/colorful2" csCatId="colorful" phldr="1"/>
      <dgm:spPr/>
    </dgm:pt>
    <dgm:pt modelId="{FCD464AF-0438-476A-90F9-B862C687FC43}">
      <dgm:prSet phldrT="[Text]" custT="1"/>
      <dgm:spPr/>
      <dgm:t>
        <a:bodyPr/>
        <a:lstStyle/>
        <a:p>
          <a:r>
            <a:rPr lang="en-US" sz="2400" dirty="0" smtClean="0"/>
            <a:t>Raise</a:t>
          </a:r>
          <a:endParaRPr lang="en-US" sz="2400" dirty="0"/>
        </a:p>
      </dgm:t>
    </dgm:pt>
    <dgm:pt modelId="{B04F7B25-7EE7-46E4-BAAF-ADA70DDBC510}" type="parTrans" cxnId="{C2DC2A43-B89F-4FAF-BEF3-F0B34CF553EE}">
      <dgm:prSet/>
      <dgm:spPr/>
      <dgm:t>
        <a:bodyPr/>
        <a:lstStyle/>
        <a:p>
          <a:endParaRPr lang="en-US" sz="1600"/>
        </a:p>
      </dgm:t>
    </dgm:pt>
    <dgm:pt modelId="{5E8A1A3D-8C52-44A2-B36A-14441F1A9623}" type="sibTrans" cxnId="{C2DC2A43-B89F-4FAF-BEF3-F0B34CF553EE}">
      <dgm:prSet/>
      <dgm:spPr/>
      <dgm:t>
        <a:bodyPr/>
        <a:lstStyle/>
        <a:p>
          <a:endParaRPr lang="en-US" sz="1600"/>
        </a:p>
      </dgm:t>
    </dgm:pt>
    <dgm:pt modelId="{0ED6361E-4400-40AA-ADF8-3519DF959802}">
      <dgm:prSet phldrT="[Text]" custT="1"/>
      <dgm:spPr/>
      <dgm:t>
        <a:bodyPr/>
        <a:lstStyle/>
        <a:p>
          <a:r>
            <a:rPr lang="en-US" sz="1800" dirty="0" smtClean="0"/>
            <a:t>Create Bug</a:t>
          </a:r>
          <a:endParaRPr lang="en-US" sz="1800" dirty="0"/>
        </a:p>
      </dgm:t>
    </dgm:pt>
    <dgm:pt modelId="{12BA029E-6DDB-48F0-97A4-58EA5763CF27}" type="parTrans" cxnId="{8EB2569C-A252-41A5-AB76-A40CE5B3801F}">
      <dgm:prSet/>
      <dgm:spPr/>
      <dgm:t>
        <a:bodyPr/>
        <a:lstStyle/>
        <a:p>
          <a:endParaRPr lang="en-US" sz="1600"/>
        </a:p>
      </dgm:t>
    </dgm:pt>
    <dgm:pt modelId="{D7286164-872F-4621-A1A7-A533F7D26F4E}" type="sibTrans" cxnId="{8EB2569C-A252-41A5-AB76-A40CE5B3801F}">
      <dgm:prSet/>
      <dgm:spPr/>
      <dgm:t>
        <a:bodyPr/>
        <a:lstStyle/>
        <a:p>
          <a:endParaRPr lang="en-US" sz="1600"/>
        </a:p>
      </dgm:t>
    </dgm:pt>
    <dgm:pt modelId="{DA42A13F-8610-4BEC-ABC4-DF05AF2327AA}">
      <dgm:prSet phldrT="[Text]" custT="1"/>
      <dgm:spPr/>
      <dgm:t>
        <a:bodyPr/>
        <a:lstStyle/>
        <a:p>
          <a:r>
            <a:rPr lang="en-US" sz="2400" dirty="0" smtClean="0"/>
            <a:t>Addressing</a:t>
          </a:r>
          <a:endParaRPr lang="en-US" sz="2400" dirty="0"/>
        </a:p>
      </dgm:t>
    </dgm:pt>
    <dgm:pt modelId="{E29710C1-AEF1-4ABA-AF07-C5E628D71C56}" type="parTrans" cxnId="{0CCDFDF4-5011-47D8-BB54-7634B71AF849}">
      <dgm:prSet/>
      <dgm:spPr/>
      <dgm:t>
        <a:bodyPr/>
        <a:lstStyle/>
        <a:p>
          <a:endParaRPr lang="en-US" sz="1600"/>
        </a:p>
      </dgm:t>
    </dgm:pt>
    <dgm:pt modelId="{0DA593F2-DAD9-4B38-A6EA-9D5472E72794}" type="sibTrans" cxnId="{0CCDFDF4-5011-47D8-BB54-7634B71AF849}">
      <dgm:prSet/>
      <dgm:spPr/>
      <dgm:t>
        <a:bodyPr/>
        <a:lstStyle/>
        <a:p>
          <a:endParaRPr lang="en-US" sz="1600"/>
        </a:p>
      </dgm:t>
    </dgm:pt>
    <dgm:pt modelId="{0650C29E-251E-41A6-B69E-7703041AE9B4}">
      <dgm:prSet phldrT="[Text]" custT="1"/>
      <dgm:spPr/>
      <dgm:t>
        <a:bodyPr/>
        <a:lstStyle/>
        <a:p>
          <a:r>
            <a:rPr lang="en-US" sz="2400" dirty="0" smtClean="0"/>
            <a:t>Re-Test</a:t>
          </a:r>
          <a:endParaRPr lang="en-US" sz="2400" dirty="0"/>
        </a:p>
      </dgm:t>
    </dgm:pt>
    <dgm:pt modelId="{48160037-EF0F-4F9F-8959-5445E59449F5}" type="parTrans" cxnId="{48CB8C67-8A4F-4702-BA6A-C61DB34DF916}">
      <dgm:prSet/>
      <dgm:spPr/>
      <dgm:t>
        <a:bodyPr/>
        <a:lstStyle/>
        <a:p>
          <a:endParaRPr lang="en-US" sz="1600"/>
        </a:p>
      </dgm:t>
    </dgm:pt>
    <dgm:pt modelId="{70EC3B55-2078-4B44-8DB2-DCB58C6A3140}" type="sibTrans" cxnId="{48CB8C67-8A4F-4702-BA6A-C61DB34DF916}">
      <dgm:prSet/>
      <dgm:spPr/>
      <dgm:t>
        <a:bodyPr/>
        <a:lstStyle/>
        <a:p>
          <a:endParaRPr lang="en-US" sz="1600"/>
        </a:p>
      </dgm:t>
    </dgm:pt>
    <dgm:pt modelId="{93703BCC-CC77-4948-BFDA-FFC8F6CDA177}">
      <dgm:prSet phldrT="[Text]" custT="1"/>
      <dgm:spPr/>
      <dgm:t>
        <a:bodyPr/>
        <a:lstStyle/>
        <a:p>
          <a:r>
            <a:rPr lang="en-US" sz="2400" dirty="0" smtClean="0"/>
            <a:t>Triage</a:t>
          </a:r>
          <a:endParaRPr lang="en-US" sz="2400" dirty="0"/>
        </a:p>
      </dgm:t>
    </dgm:pt>
    <dgm:pt modelId="{60C0CB34-3F0C-42D6-9AC2-DD924848A22F}" type="parTrans" cxnId="{1EA33934-5CFF-4ABB-91D5-46FB34192FA6}">
      <dgm:prSet/>
      <dgm:spPr/>
      <dgm:t>
        <a:bodyPr/>
        <a:lstStyle/>
        <a:p>
          <a:endParaRPr lang="en-US" sz="1600"/>
        </a:p>
      </dgm:t>
    </dgm:pt>
    <dgm:pt modelId="{F00252EF-47BF-461D-B8DA-F9558DB704EF}" type="sibTrans" cxnId="{1EA33934-5CFF-4ABB-91D5-46FB34192FA6}">
      <dgm:prSet/>
      <dgm:spPr/>
      <dgm:t>
        <a:bodyPr/>
        <a:lstStyle/>
        <a:p>
          <a:endParaRPr lang="en-US" sz="1600"/>
        </a:p>
      </dgm:t>
    </dgm:pt>
    <dgm:pt modelId="{B8A28FA7-DE6B-48EB-9861-06745D58CBF1}">
      <dgm:prSet phldrT="[Text]" custT="1"/>
      <dgm:spPr/>
      <dgm:t>
        <a:bodyPr/>
        <a:lstStyle/>
        <a:p>
          <a:r>
            <a:rPr lang="en-US" sz="1800" dirty="0" smtClean="0"/>
            <a:t>Review Bug content</a:t>
          </a:r>
          <a:endParaRPr lang="en-US" sz="1800" dirty="0"/>
        </a:p>
      </dgm:t>
    </dgm:pt>
    <dgm:pt modelId="{18357276-C39E-4887-A057-586641DE5D3C}" type="parTrans" cxnId="{7695C7C3-7000-47FB-BBDF-E390DC60D7D8}">
      <dgm:prSet/>
      <dgm:spPr/>
      <dgm:t>
        <a:bodyPr/>
        <a:lstStyle/>
        <a:p>
          <a:endParaRPr lang="en-US" sz="1600"/>
        </a:p>
      </dgm:t>
    </dgm:pt>
    <dgm:pt modelId="{DD4A0548-AA08-442C-B307-FA2EB425676A}" type="sibTrans" cxnId="{7695C7C3-7000-47FB-BBDF-E390DC60D7D8}">
      <dgm:prSet/>
      <dgm:spPr/>
      <dgm:t>
        <a:bodyPr/>
        <a:lstStyle/>
        <a:p>
          <a:endParaRPr lang="en-US" sz="1600"/>
        </a:p>
      </dgm:t>
    </dgm:pt>
    <dgm:pt modelId="{52413695-1D5F-41B5-8E3D-74E209B413A5}">
      <dgm:prSet phldrT="[Text]" custT="1"/>
      <dgm:spPr/>
      <dgm:t>
        <a:bodyPr/>
        <a:lstStyle/>
        <a:p>
          <a:r>
            <a:rPr lang="en-US" sz="1800" dirty="0" smtClean="0"/>
            <a:t>Commit work to sprint by setting “Iteration”</a:t>
          </a:r>
          <a:endParaRPr lang="en-US" sz="1800" dirty="0"/>
        </a:p>
      </dgm:t>
    </dgm:pt>
    <dgm:pt modelId="{82702335-D092-4480-8F9C-BC107407E96A}" type="parTrans" cxnId="{FA6315A5-A38D-45D9-957E-AB2B7E868DE0}">
      <dgm:prSet/>
      <dgm:spPr/>
      <dgm:t>
        <a:bodyPr/>
        <a:lstStyle/>
        <a:p>
          <a:endParaRPr lang="en-US" sz="1600"/>
        </a:p>
      </dgm:t>
    </dgm:pt>
    <dgm:pt modelId="{12F56045-2EF3-486A-9710-3369BD0CFC88}" type="sibTrans" cxnId="{FA6315A5-A38D-45D9-957E-AB2B7E868DE0}">
      <dgm:prSet/>
      <dgm:spPr/>
      <dgm:t>
        <a:bodyPr/>
        <a:lstStyle/>
        <a:p>
          <a:endParaRPr lang="en-US" sz="1600"/>
        </a:p>
      </dgm:t>
    </dgm:pt>
    <dgm:pt modelId="{505CCBE4-FF91-4157-8C71-BFCEB9D3FFA1}">
      <dgm:prSet phldrT="[Text]" custT="1"/>
      <dgm:spPr/>
      <dgm:t>
        <a:bodyPr/>
        <a:lstStyle/>
        <a:p>
          <a:r>
            <a:rPr lang="en-US" sz="1800" dirty="0" smtClean="0"/>
            <a:t>To Set</a:t>
          </a:r>
          <a:endParaRPr lang="en-US" sz="1800" dirty="0"/>
        </a:p>
      </dgm:t>
    </dgm:pt>
    <dgm:pt modelId="{EAE031FA-AD90-493E-9CDD-DECE69E8D3D5}" type="parTrans" cxnId="{28EAAEE6-410C-42B4-B332-59C3DFA25A4C}">
      <dgm:prSet/>
      <dgm:spPr/>
      <dgm:t>
        <a:bodyPr/>
        <a:lstStyle/>
        <a:p>
          <a:endParaRPr lang="en-US"/>
        </a:p>
      </dgm:t>
    </dgm:pt>
    <dgm:pt modelId="{B91D2B1A-92B7-408D-ADA2-C6438530B1CD}" type="sibTrans" cxnId="{28EAAEE6-410C-42B4-B332-59C3DFA25A4C}">
      <dgm:prSet/>
      <dgm:spPr/>
      <dgm:t>
        <a:bodyPr/>
        <a:lstStyle/>
        <a:p>
          <a:endParaRPr lang="en-US"/>
        </a:p>
      </dgm:t>
    </dgm:pt>
    <dgm:pt modelId="{11D8A91A-02F2-450F-A472-B4D2A230A807}">
      <dgm:prSet phldrT="[Text]" custT="1"/>
      <dgm:spPr/>
      <dgm:t>
        <a:bodyPr/>
        <a:lstStyle/>
        <a:p>
          <a:r>
            <a:rPr lang="en-US" sz="1800" dirty="0" smtClean="0"/>
            <a:t>Description</a:t>
          </a:r>
          <a:endParaRPr lang="en-US" sz="1800" dirty="0"/>
        </a:p>
      </dgm:t>
    </dgm:pt>
    <dgm:pt modelId="{A26311D3-EA20-4727-B2A9-BE526642D252}" type="parTrans" cxnId="{CE6711B0-C6BA-4272-9B6B-DC2F82885A1E}">
      <dgm:prSet/>
      <dgm:spPr/>
      <dgm:t>
        <a:bodyPr/>
        <a:lstStyle/>
        <a:p>
          <a:endParaRPr lang="en-US"/>
        </a:p>
      </dgm:t>
    </dgm:pt>
    <dgm:pt modelId="{3D174259-6E78-442E-8B2A-CE144C48742B}" type="sibTrans" cxnId="{CE6711B0-C6BA-4272-9B6B-DC2F82885A1E}">
      <dgm:prSet/>
      <dgm:spPr/>
      <dgm:t>
        <a:bodyPr/>
        <a:lstStyle/>
        <a:p>
          <a:endParaRPr lang="en-US"/>
        </a:p>
      </dgm:t>
    </dgm:pt>
    <dgm:pt modelId="{5DDD7DB9-3398-4576-A337-E685FAD194B6}">
      <dgm:prSet phldrT="[Text]" custT="1"/>
      <dgm:spPr/>
      <dgm:t>
        <a:bodyPr/>
        <a:lstStyle/>
        <a:p>
          <a:r>
            <a:rPr lang="en-US" sz="1800" dirty="0" smtClean="0"/>
            <a:t>To be prioritize at Backlog Grooming</a:t>
          </a:r>
          <a:endParaRPr lang="en-US" sz="1800" dirty="0"/>
        </a:p>
      </dgm:t>
    </dgm:pt>
    <dgm:pt modelId="{07A50D9E-56AB-410A-9A53-75EDE64EE66F}" type="parTrans" cxnId="{DDEAB7E4-BB3D-4E78-ACEC-E2D1EB8A909A}">
      <dgm:prSet/>
      <dgm:spPr/>
      <dgm:t>
        <a:bodyPr/>
        <a:lstStyle/>
        <a:p>
          <a:endParaRPr lang="en-US"/>
        </a:p>
      </dgm:t>
    </dgm:pt>
    <dgm:pt modelId="{59FCC849-D6E4-4A3E-A6CD-6B22197F3927}" type="sibTrans" cxnId="{DDEAB7E4-BB3D-4E78-ACEC-E2D1EB8A909A}">
      <dgm:prSet/>
      <dgm:spPr/>
      <dgm:t>
        <a:bodyPr/>
        <a:lstStyle/>
        <a:p>
          <a:endParaRPr lang="en-US"/>
        </a:p>
      </dgm:t>
    </dgm:pt>
    <dgm:pt modelId="{2244A354-6721-4850-B66C-A260E51C3FBE}">
      <dgm:prSet phldrT="[Text]" custT="1"/>
      <dgm:spPr/>
      <dgm:t>
        <a:bodyPr/>
        <a:lstStyle/>
        <a:p>
          <a:r>
            <a:rPr lang="en-US" sz="1800" dirty="0" smtClean="0"/>
            <a:t>Once addressed to set:</a:t>
          </a:r>
          <a:endParaRPr lang="en-US" sz="1800" dirty="0"/>
        </a:p>
      </dgm:t>
    </dgm:pt>
    <dgm:pt modelId="{A51D5480-6200-4D09-A2AB-6A57C10F22AA}" type="parTrans" cxnId="{2D7A07FF-F40A-4553-BC80-96E928630974}">
      <dgm:prSet/>
      <dgm:spPr/>
      <dgm:t>
        <a:bodyPr/>
        <a:lstStyle/>
        <a:p>
          <a:endParaRPr lang="en-US"/>
        </a:p>
      </dgm:t>
    </dgm:pt>
    <dgm:pt modelId="{C3F418EA-6A65-4678-A829-94BD84C0BB84}" type="sibTrans" cxnId="{2D7A07FF-F40A-4553-BC80-96E928630974}">
      <dgm:prSet/>
      <dgm:spPr/>
      <dgm:t>
        <a:bodyPr/>
        <a:lstStyle/>
        <a:p>
          <a:endParaRPr lang="en-US"/>
        </a:p>
      </dgm:t>
    </dgm:pt>
    <dgm:pt modelId="{C1AC4BD7-4641-44A7-AC51-AE219C8DA461}">
      <dgm:prSet phldrT="[Text]" custT="1"/>
      <dgm:spPr/>
      <dgm:t>
        <a:bodyPr/>
        <a:lstStyle/>
        <a:p>
          <a:r>
            <a:rPr lang="en-US" sz="1800" dirty="0" smtClean="0"/>
            <a:t>Comments</a:t>
          </a:r>
          <a:endParaRPr lang="en-US" sz="1800" dirty="0"/>
        </a:p>
      </dgm:t>
    </dgm:pt>
    <dgm:pt modelId="{9D7C04A1-6B5D-4A6A-BE9F-40082C065B3F}" type="parTrans" cxnId="{115EDE66-ACDF-4C53-BD4E-54B090F5195B}">
      <dgm:prSet/>
      <dgm:spPr/>
      <dgm:t>
        <a:bodyPr/>
        <a:lstStyle/>
        <a:p>
          <a:endParaRPr lang="en-US"/>
        </a:p>
      </dgm:t>
    </dgm:pt>
    <dgm:pt modelId="{26B8BACE-5D4B-4583-A332-CA250C6ED438}" type="sibTrans" cxnId="{115EDE66-ACDF-4C53-BD4E-54B090F5195B}">
      <dgm:prSet/>
      <dgm:spPr/>
      <dgm:t>
        <a:bodyPr/>
        <a:lstStyle/>
        <a:p>
          <a:endParaRPr lang="en-US"/>
        </a:p>
      </dgm:t>
    </dgm:pt>
    <dgm:pt modelId="{3A8AF972-A2E1-4311-A4A0-5962C40F2575}">
      <dgm:prSet phldrT="[Text]" custT="1"/>
      <dgm:spPr/>
      <dgm:t>
        <a:bodyPr/>
        <a:lstStyle/>
        <a:p>
          <a:r>
            <a:rPr lang="en-US" sz="1800" dirty="0" smtClean="0"/>
            <a:t>If not successful set status back to “Active”, and it will go back to Triage</a:t>
          </a:r>
          <a:endParaRPr lang="en-US" sz="1800" dirty="0"/>
        </a:p>
      </dgm:t>
    </dgm:pt>
    <dgm:pt modelId="{1A04FD91-F6E2-44C7-A319-F34CD646E00C}" type="parTrans" cxnId="{B03E953A-59CA-4424-8BAD-E128C14227F2}">
      <dgm:prSet/>
      <dgm:spPr/>
      <dgm:t>
        <a:bodyPr/>
        <a:lstStyle/>
        <a:p>
          <a:endParaRPr lang="en-US"/>
        </a:p>
      </dgm:t>
    </dgm:pt>
    <dgm:pt modelId="{6145A53C-84A6-4BC3-9275-2C384631C22E}" type="sibTrans" cxnId="{B03E953A-59CA-4424-8BAD-E128C14227F2}">
      <dgm:prSet/>
      <dgm:spPr/>
      <dgm:t>
        <a:bodyPr/>
        <a:lstStyle/>
        <a:p>
          <a:endParaRPr lang="en-US"/>
        </a:p>
      </dgm:t>
    </dgm:pt>
    <dgm:pt modelId="{C2050784-FCE8-459F-AA2F-4B10499B4317}">
      <dgm:prSet phldrT="[Text]" custT="1"/>
      <dgm:spPr/>
      <dgm:t>
        <a:bodyPr/>
        <a:lstStyle/>
        <a:p>
          <a:r>
            <a:rPr lang="en-US" sz="1800" dirty="0" smtClean="0"/>
            <a:t>“Integrated In” field</a:t>
          </a:r>
          <a:endParaRPr lang="en-US" sz="1800" dirty="0"/>
        </a:p>
      </dgm:t>
    </dgm:pt>
    <dgm:pt modelId="{587E6BFE-3F89-4879-8FC7-9C9B48437F89}" type="parTrans" cxnId="{9C9A3EC1-B874-4E40-A242-307C87DCAA3F}">
      <dgm:prSet/>
      <dgm:spPr/>
      <dgm:t>
        <a:bodyPr/>
        <a:lstStyle/>
        <a:p>
          <a:endParaRPr lang="en-US"/>
        </a:p>
      </dgm:t>
    </dgm:pt>
    <dgm:pt modelId="{BC29D664-A4CD-4B67-8295-F1E757FC8CA7}" type="sibTrans" cxnId="{9C9A3EC1-B874-4E40-A242-307C87DCAA3F}">
      <dgm:prSet/>
      <dgm:spPr/>
      <dgm:t>
        <a:bodyPr/>
        <a:lstStyle/>
        <a:p>
          <a:endParaRPr lang="en-US"/>
        </a:p>
      </dgm:t>
    </dgm:pt>
    <dgm:pt modelId="{53B384FE-7C6C-43CB-8412-872CC84C0A9F}">
      <dgm:prSet phldrT="[Text]" custT="1"/>
      <dgm:spPr/>
      <dgm:t>
        <a:bodyPr/>
        <a:lstStyle/>
        <a:p>
          <a:r>
            <a:rPr lang="en-US" sz="1800" dirty="0" smtClean="0"/>
            <a:t>Severity</a:t>
          </a:r>
          <a:endParaRPr lang="en-US" sz="1800" dirty="0"/>
        </a:p>
      </dgm:t>
    </dgm:pt>
    <dgm:pt modelId="{8C16397D-8FF1-4243-B0D0-67B5180DB09E}" type="parTrans" cxnId="{BF0C6072-119D-41A8-B170-B4397825E770}">
      <dgm:prSet/>
      <dgm:spPr/>
      <dgm:t>
        <a:bodyPr/>
        <a:lstStyle/>
        <a:p>
          <a:endParaRPr lang="en-US"/>
        </a:p>
      </dgm:t>
    </dgm:pt>
    <dgm:pt modelId="{5A09E866-F1BF-4AFC-8C9D-58B3254DD757}" type="sibTrans" cxnId="{BF0C6072-119D-41A8-B170-B4397825E770}">
      <dgm:prSet/>
      <dgm:spPr/>
      <dgm:t>
        <a:bodyPr/>
        <a:lstStyle/>
        <a:p>
          <a:endParaRPr lang="en-US"/>
        </a:p>
      </dgm:t>
    </dgm:pt>
    <dgm:pt modelId="{5C3014D3-D6F5-4017-B870-B9EDA567F94C}">
      <dgm:prSet phldrT="[Text]" custT="1"/>
      <dgm:spPr/>
      <dgm:t>
        <a:bodyPr/>
        <a:lstStyle/>
        <a:p>
          <a:r>
            <a:rPr lang="en-US" sz="1800" dirty="0" smtClean="0"/>
            <a:t>Found in Build</a:t>
          </a:r>
          <a:endParaRPr lang="en-US" sz="1800" dirty="0"/>
        </a:p>
      </dgm:t>
    </dgm:pt>
    <dgm:pt modelId="{D6581CAD-4A43-40EA-9DA3-50C004756ECE}" type="parTrans" cxnId="{08B910C9-BF06-41CE-8E58-BD632074CA9B}">
      <dgm:prSet/>
      <dgm:spPr/>
      <dgm:t>
        <a:bodyPr/>
        <a:lstStyle/>
        <a:p>
          <a:endParaRPr lang="en-US"/>
        </a:p>
      </dgm:t>
    </dgm:pt>
    <dgm:pt modelId="{A873EBB9-BF98-4E34-84B7-E360C99530E2}" type="sibTrans" cxnId="{08B910C9-BF06-41CE-8E58-BD632074CA9B}">
      <dgm:prSet/>
      <dgm:spPr/>
      <dgm:t>
        <a:bodyPr/>
        <a:lstStyle/>
        <a:p>
          <a:endParaRPr lang="en-US"/>
        </a:p>
      </dgm:t>
    </dgm:pt>
    <dgm:pt modelId="{32B75BA6-876A-41A3-AB91-C27EDE827CA2}">
      <dgm:prSet phldrT="[Text]" custT="1"/>
      <dgm:spPr/>
      <dgm:t>
        <a:bodyPr/>
        <a:lstStyle/>
        <a:p>
          <a:r>
            <a:rPr lang="en-US" sz="1800" dirty="0" smtClean="0"/>
            <a:t>Don’t Set</a:t>
          </a:r>
          <a:endParaRPr lang="en-US" sz="1800" dirty="0"/>
        </a:p>
      </dgm:t>
    </dgm:pt>
    <dgm:pt modelId="{086EA0DA-9DF2-4D02-B74E-D943DCD8C431}" type="parTrans" cxnId="{B0732CFA-6973-41C2-B04F-D4454D62431B}">
      <dgm:prSet/>
      <dgm:spPr/>
      <dgm:t>
        <a:bodyPr/>
        <a:lstStyle/>
        <a:p>
          <a:endParaRPr lang="en-US"/>
        </a:p>
      </dgm:t>
    </dgm:pt>
    <dgm:pt modelId="{EB25BD1B-FF2E-465F-ACE0-5F1C715851D1}" type="sibTrans" cxnId="{B0732CFA-6973-41C2-B04F-D4454D62431B}">
      <dgm:prSet/>
      <dgm:spPr/>
      <dgm:t>
        <a:bodyPr/>
        <a:lstStyle/>
        <a:p>
          <a:endParaRPr lang="en-US"/>
        </a:p>
      </dgm:t>
    </dgm:pt>
    <dgm:pt modelId="{20E6A738-48A6-4969-B2F8-C8AB41DA30FB}">
      <dgm:prSet phldrT="[Text]" custT="1"/>
      <dgm:spPr/>
      <dgm:t>
        <a:bodyPr/>
        <a:lstStyle/>
        <a:p>
          <a:r>
            <a:rPr lang="en-US" sz="1800" dirty="0" smtClean="0"/>
            <a:t>Status Resolved</a:t>
          </a:r>
          <a:endParaRPr lang="en-US" sz="1800" dirty="0"/>
        </a:p>
      </dgm:t>
    </dgm:pt>
    <dgm:pt modelId="{530FEF55-4169-4365-9CBD-25818CC4D382}" type="parTrans" cxnId="{B13EBCD8-090B-441A-AF3A-7FB8A40B0796}">
      <dgm:prSet/>
      <dgm:spPr/>
      <dgm:t>
        <a:bodyPr/>
        <a:lstStyle/>
        <a:p>
          <a:endParaRPr lang="en-US"/>
        </a:p>
      </dgm:t>
    </dgm:pt>
    <dgm:pt modelId="{EBECFAE0-09B8-4897-91C4-17144F5B7816}" type="sibTrans" cxnId="{B13EBCD8-090B-441A-AF3A-7FB8A40B0796}">
      <dgm:prSet/>
      <dgm:spPr/>
      <dgm:t>
        <a:bodyPr/>
        <a:lstStyle/>
        <a:p>
          <a:endParaRPr lang="en-US"/>
        </a:p>
      </dgm:t>
    </dgm:pt>
    <dgm:pt modelId="{67F89180-A453-41E8-A6E4-9858CC95C4C7}">
      <dgm:prSet phldrT="[Text]" custT="1"/>
      <dgm:spPr/>
      <dgm:t>
        <a:bodyPr/>
        <a:lstStyle/>
        <a:p>
          <a:r>
            <a:rPr lang="en-US" sz="1800" dirty="0" smtClean="0"/>
            <a:t>Iteration</a:t>
          </a:r>
          <a:endParaRPr lang="en-US" sz="1800" dirty="0"/>
        </a:p>
      </dgm:t>
    </dgm:pt>
    <dgm:pt modelId="{CA43C15B-9BDE-4F49-B947-4C22B0C4D9E3}" type="parTrans" cxnId="{AD1A2310-0437-4B5D-ACF4-753348C3902D}">
      <dgm:prSet/>
      <dgm:spPr/>
      <dgm:t>
        <a:bodyPr/>
        <a:lstStyle/>
        <a:p>
          <a:endParaRPr lang="en-US"/>
        </a:p>
      </dgm:t>
    </dgm:pt>
    <dgm:pt modelId="{1D994DE5-F4F3-436C-855C-097EC74DDA26}" type="sibTrans" cxnId="{AD1A2310-0437-4B5D-ACF4-753348C3902D}">
      <dgm:prSet/>
      <dgm:spPr/>
      <dgm:t>
        <a:bodyPr/>
        <a:lstStyle/>
        <a:p>
          <a:endParaRPr lang="en-US"/>
        </a:p>
      </dgm:t>
    </dgm:pt>
    <dgm:pt modelId="{56D987FA-AD4F-4FA4-A520-A76ABCAB11D4}">
      <dgm:prSet phldrT="[Text]" custT="1"/>
      <dgm:spPr/>
      <dgm:t>
        <a:bodyPr/>
        <a:lstStyle/>
        <a:p>
          <a:r>
            <a:rPr lang="en-US" sz="1800" dirty="0" smtClean="0"/>
            <a:t>…</a:t>
          </a:r>
          <a:endParaRPr lang="en-US" sz="1800" dirty="0"/>
        </a:p>
      </dgm:t>
    </dgm:pt>
    <dgm:pt modelId="{6F28377E-23A1-4558-8D10-8C794196332F}" type="parTrans" cxnId="{37829531-08A6-46D1-8B20-34003831E216}">
      <dgm:prSet/>
      <dgm:spPr/>
      <dgm:t>
        <a:bodyPr/>
        <a:lstStyle/>
        <a:p>
          <a:endParaRPr lang="en-US"/>
        </a:p>
      </dgm:t>
    </dgm:pt>
    <dgm:pt modelId="{49FD67A4-CDFF-4C54-8A44-868DB1BBA14D}" type="sibTrans" cxnId="{37829531-08A6-46D1-8B20-34003831E216}">
      <dgm:prSet/>
      <dgm:spPr/>
      <dgm:t>
        <a:bodyPr/>
        <a:lstStyle/>
        <a:p>
          <a:endParaRPr lang="en-US"/>
        </a:p>
      </dgm:t>
    </dgm:pt>
    <dgm:pt modelId="{946C18FB-5393-4DAB-B096-2BC608C17C6D}">
      <dgm:prSet phldrT="[Text]" custT="1"/>
      <dgm:spPr/>
      <dgm:t>
        <a:bodyPr/>
        <a:lstStyle/>
        <a:p>
          <a:r>
            <a:rPr lang="en-US" sz="1800" dirty="0" smtClean="0"/>
            <a:t>If successful set status to “Closed”</a:t>
          </a:r>
          <a:endParaRPr lang="en-US" sz="1800" dirty="0"/>
        </a:p>
      </dgm:t>
    </dgm:pt>
    <dgm:pt modelId="{AFF46818-B1D3-4001-95E0-EBCCEB3A8C0A}" type="parTrans" cxnId="{B605BE86-87F4-4E53-977B-7CA9C4B15EB4}">
      <dgm:prSet/>
      <dgm:spPr/>
      <dgm:t>
        <a:bodyPr/>
        <a:lstStyle/>
        <a:p>
          <a:endParaRPr lang="en-US"/>
        </a:p>
      </dgm:t>
    </dgm:pt>
    <dgm:pt modelId="{58B18084-7D68-4F12-ADAD-CBD20BAFF654}" type="sibTrans" cxnId="{B605BE86-87F4-4E53-977B-7CA9C4B15EB4}">
      <dgm:prSet/>
      <dgm:spPr/>
      <dgm:t>
        <a:bodyPr/>
        <a:lstStyle/>
        <a:p>
          <a:endParaRPr lang="en-US"/>
        </a:p>
      </dgm:t>
    </dgm:pt>
    <dgm:pt modelId="{C0D7D3A3-CE85-417D-9EEF-4D0F9A16DBE7}">
      <dgm:prSet phldrT="[Text]" custT="1"/>
      <dgm:spPr/>
      <dgm:t>
        <a:bodyPr/>
        <a:lstStyle/>
        <a:p>
          <a:r>
            <a:rPr lang="en-US" sz="1800" dirty="0" smtClean="0"/>
            <a:t>Build/Deploy</a:t>
          </a:r>
          <a:endParaRPr lang="en-US" sz="1800" dirty="0"/>
        </a:p>
      </dgm:t>
    </dgm:pt>
    <dgm:pt modelId="{F87B4866-0AAC-476A-ADF8-03F6BEB45B60}" type="parTrans" cxnId="{144C04DA-8FD6-4F57-8273-CBA14A6744D3}">
      <dgm:prSet/>
      <dgm:spPr/>
      <dgm:t>
        <a:bodyPr/>
        <a:lstStyle/>
        <a:p>
          <a:endParaRPr lang="en-US"/>
        </a:p>
      </dgm:t>
    </dgm:pt>
    <dgm:pt modelId="{7C30361A-A8DB-4586-B6B1-757AE7B0F96B}" type="sibTrans" cxnId="{144C04DA-8FD6-4F57-8273-CBA14A6744D3}">
      <dgm:prSet/>
      <dgm:spPr/>
      <dgm:t>
        <a:bodyPr/>
        <a:lstStyle/>
        <a:p>
          <a:endParaRPr lang="en-US"/>
        </a:p>
      </dgm:t>
    </dgm:pt>
    <dgm:pt modelId="{617DC173-61AB-428E-ACDE-21D762EE8980}">
      <dgm:prSet phldrT="[Text]" custT="1"/>
      <dgm:spPr/>
      <dgm:t>
        <a:bodyPr/>
        <a:lstStyle/>
        <a:p>
          <a:r>
            <a:rPr lang="en-US" sz="1800" dirty="0" smtClean="0"/>
            <a:t>Create missing automated tests</a:t>
          </a:r>
          <a:endParaRPr lang="en-US" sz="1800" dirty="0"/>
        </a:p>
      </dgm:t>
    </dgm:pt>
    <dgm:pt modelId="{562D99A5-8C32-4DC9-86BC-A21E4990C1E7}" type="parTrans" cxnId="{72671BF2-F46F-4F38-B9B1-BF9C77738985}">
      <dgm:prSet/>
      <dgm:spPr/>
      <dgm:t>
        <a:bodyPr/>
        <a:lstStyle/>
        <a:p>
          <a:endParaRPr lang="en-US"/>
        </a:p>
      </dgm:t>
    </dgm:pt>
    <dgm:pt modelId="{92E70F52-722E-4441-ABA7-5FDC6F766EBC}" type="sibTrans" cxnId="{72671BF2-F46F-4F38-B9B1-BF9C77738985}">
      <dgm:prSet/>
      <dgm:spPr/>
      <dgm:t>
        <a:bodyPr/>
        <a:lstStyle/>
        <a:p>
          <a:endParaRPr lang="en-US"/>
        </a:p>
      </dgm:t>
    </dgm:pt>
    <dgm:pt modelId="{2189FDA0-E25B-421B-8607-C946069CE5DB}" type="pres">
      <dgm:prSet presAssocID="{A232E936-B9AA-4604-933E-EB0C7B4937F5}" presName="Name0" presStyleCnt="0">
        <dgm:presLayoutVars>
          <dgm:dir/>
          <dgm:animLvl val="lvl"/>
          <dgm:resizeHandles val="exact"/>
        </dgm:presLayoutVars>
      </dgm:prSet>
      <dgm:spPr/>
    </dgm:pt>
    <dgm:pt modelId="{FFD36647-971A-4787-824F-467D9AD13AE8}" type="pres">
      <dgm:prSet presAssocID="{FCD464AF-0438-476A-90F9-B862C687FC43}" presName="composite" presStyleCnt="0"/>
      <dgm:spPr/>
    </dgm:pt>
    <dgm:pt modelId="{78C65BD3-4E92-4165-9752-C6E7474A9D86}" type="pres">
      <dgm:prSet presAssocID="{FCD464AF-0438-476A-90F9-B862C687FC43}" presName="parTx" presStyleLbl="node1" presStyleIdx="0" presStyleCnt="4">
        <dgm:presLayoutVars>
          <dgm:chMax val="0"/>
          <dgm:chPref val="0"/>
          <dgm:bulletEnabled val="1"/>
        </dgm:presLayoutVars>
      </dgm:prSet>
      <dgm:spPr/>
      <dgm:t>
        <a:bodyPr/>
        <a:lstStyle/>
        <a:p>
          <a:endParaRPr lang="en-US"/>
        </a:p>
      </dgm:t>
    </dgm:pt>
    <dgm:pt modelId="{4C2DA8F3-0395-482D-A4C7-CD909C5C9F64}" type="pres">
      <dgm:prSet presAssocID="{FCD464AF-0438-476A-90F9-B862C687FC43}" presName="desTx" presStyleLbl="revTx" presStyleIdx="0" presStyleCnt="4">
        <dgm:presLayoutVars>
          <dgm:bulletEnabled val="1"/>
        </dgm:presLayoutVars>
      </dgm:prSet>
      <dgm:spPr/>
      <dgm:t>
        <a:bodyPr/>
        <a:lstStyle/>
        <a:p>
          <a:endParaRPr lang="en-US"/>
        </a:p>
      </dgm:t>
    </dgm:pt>
    <dgm:pt modelId="{3E85B2E4-E178-49A9-8C40-1F2658F0DE5C}" type="pres">
      <dgm:prSet presAssocID="{5E8A1A3D-8C52-44A2-B36A-14441F1A9623}" presName="space" presStyleCnt="0"/>
      <dgm:spPr/>
    </dgm:pt>
    <dgm:pt modelId="{BBDFE2C3-F59A-4AC3-9AE5-36EEF6347611}" type="pres">
      <dgm:prSet presAssocID="{93703BCC-CC77-4948-BFDA-FFC8F6CDA177}" presName="composite" presStyleCnt="0"/>
      <dgm:spPr/>
    </dgm:pt>
    <dgm:pt modelId="{F138ED43-D84C-4D83-BDC2-2985A4C7F10C}" type="pres">
      <dgm:prSet presAssocID="{93703BCC-CC77-4948-BFDA-FFC8F6CDA177}" presName="parTx" presStyleLbl="node1" presStyleIdx="1" presStyleCnt="4">
        <dgm:presLayoutVars>
          <dgm:chMax val="0"/>
          <dgm:chPref val="0"/>
          <dgm:bulletEnabled val="1"/>
        </dgm:presLayoutVars>
      </dgm:prSet>
      <dgm:spPr/>
      <dgm:t>
        <a:bodyPr/>
        <a:lstStyle/>
        <a:p>
          <a:endParaRPr lang="en-US"/>
        </a:p>
      </dgm:t>
    </dgm:pt>
    <dgm:pt modelId="{27B7C049-6327-460E-84F0-631A9DB1C28F}" type="pres">
      <dgm:prSet presAssocID="{93703BCC-CC77-4948-BFDA-FFC8F6CDA177}" presName="desTx" presStyleLbl="revTx" presStyleIdx="1" presStyleCnt="4">
        <dgm:presLayoutVars>
          <dgm:bulletEnabled val="1"/>
        </dgm:presLayoutVars>
      </dgm:prSet>
      <dgm:spPr/>
      <dgm:t>
        <a:bodyPr/>
        <a:lstStyle/>
        <a:p>
          <a:endParaRPr lang="en-US"/>
        </a:p>
      </dgm:t>
    </dgm:pt>
    <dgm:pt modelId="{3F613FBB-DD99-4177-AF37-9C5658372810}" type="pres">
      <dgm:prSet presAssocID="{F00252EF-47BF-461D-B8DA-F9558DB704EF}" presName="space" presStyleCnt="0"/>
      <dgm:spPr/>
    </dgm:pt>
    <dgm:pt modelId="{F04E748B-D3DC-4CBE-9699-6E33853DE5BC}" type="pres">
      <dgm:prSet presAssocID="{DA42A13F-8610-4BEC-ABC4-DF05AF2327AA}" presName="composite" presStyleCnt="0"/>
      <dgm:spPr/>
    </dgm:pt>
    <dgm:pt modelId="{541E7B69-2DDF-44BC-9A93-3085E6FD1113}" type="pres">
      <dgm:prSet presAssocID="{DA42A13F-8610-4BEC-ABC4-DF05AF2327AA}" presName="parTx" presStyleLbl="node1" presStyleIdx="2" presStyleCnt="4">
        <dgm:presLayoutVars>
          <dgm:chMax val="0"/>
          <dgm:chPref val="0"/>
          <dgm:bulletEnabled val="1"/>
        </dgm:presLayoutVars>
      </dgm:prSet>
      <dgm:spPr/>
      <dgm:t>
        <a:bodyPr/>
        <a:lstStyle/>
        <a:p>
          <a:endParaRPr lang="en-US"/>
        </a:p>
      </dgm:t>
    </dgm:pt>
    <dgm:pt modelId="{599A0087-FF3D-48A4-B4B2-746E0237087B}" type="pres">
      <dgm:prSet presAssocID="{DA42A13F-8610-4BEC-ABC4-DF05AF2327AA}" presName="desTx" presStyleLbl="revTx" presStyleIdx="2" presStyleCnt="4">
        <dgm:presLayoutVars>
          <dgm:bulletEnabled val="1"/>
        </dgm:presLayoutVars>
      </dgm:prSet>
      <dgm:spPr/>
      <dgm:t>
        <a:bodyPr/>
        <a:lstStyle/>
        <a:p>
          <a:endParaRPr lang="en-US"/>
        </a:p>
      </dgm:t>
    </dgm:pt>
    <dgm:pt modelId="{F0ACC645-8F34-41F7-AB15-78A7F91B5A1E}" type="pres">
      <dgm:prSet presAssocID="{0DA593F2-DAD9-4B38-A6EA-9D5472E72794}" presName="space" presStyleCnt="0"/>
      <dgm:spPr/>
    </dgm:pt>
    <dgm:pt modelId="{57FE4908-FAEF-4464-9151-8383DDE52A81}" type="pres">
      <dgm:prSet presAssocID="{0650C29E-251E-41A6-B69E-7703041AE9B4}" presName="composite" presStyleCnt="0"/>
      <dgm:spPr/>
    </dgm:pt>
    <dgm:pt modelId="{3D95B1F6-8D6E-4A69-BEF3-5BE91509E8B0}" type="pres">
      <dgm:prSet presAssocID="{0650C29E-251E-41A6-B69E-7703041AE9B4}" presName="parTx" presStyleLbl="node1" presStyleIdx="3" presStyleCnt="4">
        <dgm:presLayoutVars>
          <dgm:chMax val="0"/>
          <dgm:chPref val="0"/>
          <dgm:bulletEnabled val="1"/>
        </dgm:presLayoutVars>
      </dgm:prSet>
      <dgm:spPr/>
      <dgm:t>
        <a:bodyPr/>
        <a:lstStyle/>
        <a:p>
          <a:endParaRPr lang="en-US"/>
        </a:p>
      </dgm:t>
    </dgm:pt>
    <dgm:pt modelId="{5F694B40-3C95-4C50-AB0E-E00F7C3821EC}" type="pres">
      <dgm:prSet presAssocID="{0650C29E-251E-41A6-B69E-7703041AE9B4}" presName="desTx" presStyleLbl="revTx" presStyleIdx="3" presStyleCnt="4">
        <dgm:presLayoutVars>
          <dgm:bulletEnabled val="1"/>
        </dgm:presLayoutVars>
      </dgm:prSet>
      <dgm:spPr/>
      <dgm:t>
        <a:bodyPr/>
        <a:lstStyle/>
        <a:p>
          <a:endParaRPr lang="en-US"/>
        </a:p>
      </dgm:t>
    </dgm:pt>
  </dgm:ptLst>
  <dgm:cxnLst>
    <dgm:cxn modelId="{A1DB4873-AC39-4CC1-A850-4FC0495836FB}" type="presOf" srcId="{C2050784-FCE8-459F-AA2F-4B10499B4317}" destId="{599A0087-FF3D-48A4-B4B2-746E0237087B}" srcOrd="0" destOrd="3" presId="urn:microsoft.com/office/officeart/2005/8/layout/chevron1"/>
    <dgm:cxn modelId="{DDA56FA3-B37E-4F76-99C5-2983C362E8B3}" type="presOf" srcId="{93703BCC-CC77-4948-BFDA-FFC8F6CDA177}" destId="{F138ED43-D84C-4D83-BDC2-2985A4C7F10C}" srcOrd="0" destOrd="0" presId="urn:microsoft.com/office/officeart/2005/8/layout/chevron1"/>
    <dgm:cxn modelId="{144C04DA-8FD6-4F57-8273-CBA14A6744D3}" srcId="{DA42A13F-8610-4BEC-ABC4-DF05AF2327AA}" destId="{C0D7D3A3-CE85-417D-9EEF-4D0F9A16DBE7}" srcOrd="3" destOrd="0" parTransId="{F87B4866-0AAC-476A-ADF8-03F6BEB45B60}" sibTransId="{7C30361A-A8DB-4586-B6B1-757AE7B0F96B}"/>
    <dgm:cxn modelId="{5ABA16A9-DC91-4B7E-A4CB-B19ADE678F77}" type="presOf" srcId="{53B384FE-7C6C-43CB-8412-872CC84C0A9F}" destId="{4C2DA8F3-0395-482D-A4C7-CD909C5C9F64}" srcOrd="0" destOrd="3" presId="urn:microsoft.com/office/officeart/2005/8/layout/chevron1"/>
    <dgm:cxn modelId="{B25094BE-C946-438B-9589-5D206A8CF463}" type="presOf" srcId="{56D987FA-AD4F-4FA4-A520-A76ABCAB11D4}" destId="{4C2DA8F3-0395-482D-A4C7-CD909C5C9F64}" srcOrd="0" destOrd="5" presId="urn:microsoft.com/office/officeart/2005/8/layout/chevron1"/>
    <dgm:cxn modelId="{B13EBCD8-090B-441A-AF3A-7FB8A40B0796}" srcId="{2244A354-6721-4850-B66C-A260E51C3FBE}" destId="{20E6A738-48A6-4969-B2F8-C8AB41DA30FB}" srcOrd="0" destOrd="0" parTransId="{530FEF55-4169-4365-9CBD-25818CC4D382}" sibTransId="{EBECFAE0-09B8-4897-91C4-17144F5B7816}"/>
    <dgm:cxn modelId="{0CCDFDF4-5011-47D8-BB54-7634B71AF849}" srcId="{A232E936-B9AA-4604-933E-EB0C7B4937F5}" destId="{DA42A13F-8610-4BEC-ABC4-DF05AF2327AA}" srcOrd="2" destOrd="0" parTransId="{E29710C1-AEF1-4ABA-AF07-C5E628D71C56}" sibTransId="{0DA593F2-DAD9-4B38-A6EA-9D5472E72794}"/>
    <dgm:cxn modelId="{30A3CFBE-DDC3-4D29-809F-27E7430EDA67}" type="presOf" srcId="{11D8A91A-02F2-450F-A472-B4D2A230A807}" destId="{4C2DA8F3-0395-482D-A4C7-CD909C5C9F64}" srcOrd="0" destOrd="2" presId="urn:microsoft.com/office/officeart/2005/8/layout/chevron1"/>
    <dgm:cxn modelId="{4449D94E-670A-4FD1-9D48-7F9B1D998EF2}" type="presOf" srcId="{DA42A13F-8610-4BEC-ABC4-DF05AF2327AA}" destId="{541E7B69-2DDF-44BC-9A93-3085E6FD1113}" srcOrd="0" destOrd="0" presId="urn:microsoft.com/office/officeart/2005/8/layout/chevron1"/>
    <dgm:cxn modelId="{C2DC2A43-B89F-4FAF-BEF3-F0B34CF553EE}" srcId="{A232E936-B9AA-4604-933E-EB0C7B4937F5}" destId="{FCD464AF-0438-476A-90F9-B862C687FC43}" srcOrd="0" destOrd="0" parTransId="{B04F7B25-7EE7-46E4-BAAF-ADA70DDBC510}" sibTransId="{5E8A1A3D-8C52-44A2-B36A-14441F1A9623}"/>
    <dgm:cxn modelId="{5E3B7BAA-28FF-491C-889D-81B653ED41EE}" type="presOf" srcId="{3A8AF972-A2E1-4311-A4A0-5962C40F2575}" destId="{5F694B40-3C95-4C50-AB0E-E00F7C3821EC}" srcOrd="0" destOrd="1" presId="urn:microsoft.com/office/officeart/2005/8/layout/chevron1"/>
    <dgm:cxn modelId="{28EAAEE6-410C-42B4-B332-59C3DFA25A4C}" srcId="{FCD464AF-0438-476A-90F9-B862C687FC43}" destId="{505CCBE4-FF91-4157-8C71-BFCEB9D3FFA1}" srcOrd="1" destOrd="0" parTransId="{EAE031FA-AD90-493E-9CDD-DECE69E8D3D5}" sibTransId="{B91D2B1A-92B7-408D-ADA2-C6438530B1CD}"/>
    <dgm:cxn modelId="{9C9A3EC1-B874-4E40-A242-307C87DCAA3F}" srcId="{2244A354-6721-4850-B66C-A260E51C3FBE}" destId="{C2050784-FCE8-459F-AA2F-4B10499B4317}" srcOrd="1" destOrd="0" parTransId="{587E6BFE-3F89-4879-8FC7-9C9B48437F89}" sibTransId="{BC29D664-A4CD-4B67-8295-F1E757FC8CA7}"/>
    <dgm:cxn modelId="{A4F34E7C-ED16-443C-8901-E263BB6B57DC}" type="presOf" srcId="{505CCBE4-FF91-4157-8C71-BFCEB9D3FFA1}" destId="{4C2DA8F3-0395-482D-A4C7-CD909C5C9F64}" srcOrd="0" destOrd="1" presId="urn:microsoft.com/office/officeart/2005/8/layout/chevron1"/>
    <dgm:cxn modelId="{A7359A5C-4C01-4F93-9B30-7D81CDE986A8}" type="presOf" srcId="{52413695-1D5F-41B5-8E3D-74E209B413A5}" destId="{599A0087-FF3D-48A4-B4B2-746E0237087B}" srcOrd="0" destOrd="0" presId="urn:microsoft.com/office/officeart/2005/8/layout/chevron1"/>
    <dgm:cxn modelId="{72671BF2-F46F-4F38-B9B1-BF9C77738985}" srcId="{DA42A13F-8610-4BEC-ABC4-DF05AF2327AA}" destId="{617DC173-61AB-428E-ACDE-21D762EE8980}" srcOrd="2" destOrd="0" parTransId="{562D99A5-8C32-4DC9-86BC-A21E4990C1E7}" sibTransId="{92E70F52-722E-4441-ABA7-5FDC6F766EBC}"/>
    <dgm:cxn modelId="{C383C050-54D8-4DD2-B598-B334B1BF6DC3}" type="presOf" srcId="{FCD464AF-0438-476A-90F9-B862C687FC43}" destId="{78C65BD3-4E92-4165-9752-C6E7474A9D86}" srcOrd="0" destOrd="0" presId="urn:microsoft.com/office/officeart/2005/8/layout/chevron1"/>
    <dgm:cxn modelId="{BF0C6072-119D-41A8-B170-B4397825E770}" srcId="{505CCBE4-FF91-4157-8C71-BFCEB9D3FFA1}" destId="{53B384FE-7C6C-43CB-8412-872CC84C0A9F}" srcOrd="1" destOrd="0" parTransId="{8C16397D-8FF1-4243-B0D0-67B5180DB09E}" sibTransId="{5A09E866-F1BF-4AFC-8C9D-58B3254DD757}"/>
    <dgm:cxn modelId="{C5E2A4B0-64D1-41C7-8605-576F1D489A55}" type="presOf" srcId="{C0D7D3A3-CE85-417D-9EEF-4D0F9A16DBE7}" destId="{599A0087-FF3D-48A4-B4B2-746E0237087B}" srcOrd="0" destOrd="6" presId="urn:microsoft.com/office/officeart/2005/8/layout/chevron1"/>
    <dgm:cxn modelId="{37829531-08A6-46D1-8B20-34003831E216}" srcId="{505CCBE4-FF91-4157-8C71-BFCEB9D3FFA1}" destId="{56D987FA-AD4F-4FA4-A520-A76ABCAB11D4}" srcOrd="3" destOrd="0" parTransId="{6F28377E-23A1-4558-8D10-8C794196332F}" sibTransId="{49FD67A4-CDFF-4C54-8A44-868DB1BBA14D}"/>
    <dgm:cxn modelId="{88D14222-4AA5-4AF9-B896-9672F7477E7A}" type="presOf" srcId="{946C18FB-5393-4DAB-B096-2BC608C17C6D}" destId="{5F694B40-3C95-4C50-AB0E-E00F7C3821EC}" srcOrd="0" destOrd="0" presId="urn:microsoft.com/office/officeart/2005/8/layout/chevron1"/>
    <dgm:cxn modelId="{CE6711B0-C6BA-4272-9B6B-DC2F82885A1E}" srcId="{505CCBE4-FF91-4157-8C71-BFCEB9D3FFA1}" destId="{11D8A91A-02F2-450F-A472-B4D2A230A807}" srcOrd="0" destOrd="0" parTransId="{A26311D3-EA20-4727-B2A9-BE526642D252}" sibTransId="{3D174259-6E78-442E-8B2A-CE144C48742B}"/>
    <dgm:cxn modelId="{B03E953A-59CA-4424-8BAD-E128C14227F2}" srcId="{0650C29E-251E-41A6-B69E-7703041AE9B4}" destId="{3A8AF972-A2E1-4311-A4A0-5962C40F2575}" srcOrd="1" destOrd="0" parTransId="{1A04FD91-F6E2-44C7-A319-F34CD646E00C}" sibTransId="{6145A53C-84A6-4BC3-9275-2C384631C22E}"/>
    <dgm:cxn modelId="{FA6315A5-A38D-45D9-957E-AB2B7E868DE0}" srcId="{DA42A13F-8610-4BEC-ABC4-DF05AF2327AA}" destId="{52413695-1D5F-41B5-8E3D-74E209B413A5}" srcOrd="0" destOrd="0" parTransId="{82702335-D092-4480-8F9C-BC107407E96A}" sibTransId="{12F56045-2EF3-486A-9710-3369BD0CFC88}"/>
    <dgm:cxn modelId="{BF5471AE-C06D-40F8-9552-938875128800}" type="presOf" srcId="{617DC173-61AB-428E-ACDE-21D762EE8980}" destId="{599A0087-FF3D-48A4-B4B2-746E0237087B}" srcOrd="0" destOrd="5" presId="urn:microsoft.com/office/officeart/2005/8/layout/chevron1"/>
    <dgm:cxn modelId="{DDEAB7E4-BB3D-4E78-ACEC-E2D1EB8A909A}" srcId="{93703BCC-CC77-4948-BFDA-FFC8F6CDA177}" destId="{5DDD7DB9-3398-4576-A337-E685FAD194B6}" srcOrd="1" destOrd="0" parTransId="{07A50D9E-56AB-410A-9A53-75EDE64EE66F}" sibTransId="{59FCC849-D6E4-4A3E-A6CD-6B22197F3927}"/>
    <dgm:cxn modelId="{7F12634A-8760-4745-B04E-DA9A3E0A16A5}" type="presOf" srcId="{5C3014D3-D6F5-4017-B870-B9EDA567F94C}" destId="{4C2DA8F3-0395-482D-A4C7-CD909C5C9F64}" srcOrd="0" destOrd="4" presId="urn:microsoft.com/office/officeart/2005/8/layout/chevron1"/>
    <dgm:cxn modelId="{DC20A5B8-3272-4BA2-BB0E-C4ACF62294CB}" type="presOf" srcId="{67F89180-A453-41E8-A6E4-9858CC95C4C7}" destId="{4C2DA8F3-0395-482D-A4C7-CD909C5C9F64}" srcOrd="0" destOrd="7" presId="urn:microsoft.com/office/officeart/2005/8/layout/chevron1"/>
    <dgm:cxn modelId="{7F47657A-0199-4857-81F1-45FBFD1F5E63}" type="presOf" srcId="{5DDD7DB9-3398-4576-A337-E685FAD194B6}" destId="{27B7C049-6327-460E-84F0-631A9DB1C28F}" srcOrd="0" destOrd="1" presId="urn:microsoft.com/office/officeart/2005/8/layout/chevron1"/>
    <dgm:cxn modelId="{48CB8C67-8A4F-4702-BA6A-C61DB34DF916}" srcId="{A232E936-B9AA-4604-933E-EB0C7B4937F5}" destId="{0650C29E-251E-41A6-B69E-7703041AE9B4}" srcOrd="3" destOrd="0" parTransId="{48160037-EF0F-4F9F-8959-5445E59449F5}" sibTransId="{70EC3B55-2078-4B44-8DB2-DCB58C6A3140}"/>
    <dgm:cxn modelId="{1EA33934-5CFF-4ABB-91D5-46FB34192FA6}" srcId="{A232E936-B9AA-4604-933E-EB0C7B4937F5}" destId="{93703BCC-CC77-4948-BFDA-FFC8F6CDA177}" srcOrd="1" destOrd="0" parTransId="{60C0CB34-3F0C-42D6-9AC2-DD924848A22F}" sibTransId="{F00252EF-47BF-461D-B8DA-F9558DB704EF}"/>
    <dgm:cxn modelId="{ED3BAE55-D122-4F15-ADE5-B52E20AAF58A}" type="presOf" srcId="{B8A28FA7-DE6B-48EB-9861-06745D58CBF1}" destId="{27B7C049-6327-460E-84F0-631A9DB1C28F}" srcOrd="0" destOrd="0" presId="urn:microsoft.com/office/officeart/2005/8/layout/chevron1"/>
    <dgm:cxn modelId="{A4E267C9-9C7F-4051-8180-93BB86916493}" type="presOf" srcId="{2244A354-6721-4850-B66C-A260E51C3FBE}" destId="{599A0087-FF3D-48A4-B4B2-746E0237087B}" srcOrd="0" destOrd="1" presId="urn:microsoft.com/office/officeart/2005/8/layout/chevron1"/>
    <dgm:cxn modelId="{2D7A07FF-F40A-4553-BC80-96E928630974}" srcId="{DA42A13F-8610-4BEC-ABC4-DF05AF2327AA}" destId="{2244A354-6721-4850-B66C-A260E51C3FBE}" srcOrd="1" destOrd="0" parTransId="{A51D5480-6200-4D09-A2AB-6A57C10F22AA}" sibTransId="{C3F418EA-6A65-4678-A829-94BD84C0BB84}"/>
    <dgm:cxn modelId="{115EDE66-ACDF-4C53-BD4E-54B090F5195B}" srcId="{2244A354-6721-4850-B66C-A260E51C3FBE}" destId="{C1AC4BD7-4641-44A7-AC51-AE219C8DA461}" srcOrd="2" destOrd="0" parTransId="{9D7C04A1-6B5D-4A6A-BE9F-40082C065B3F}" sibTransId="{26B8BACE-5D4B-4583-A332-CA250C6ED438}"/>
    <dgm:cxn modelId="{B0732CFA-6973-41C2-B04F-D4454D62431B}" srcId="{FCD464AF-0438-476A-90F9-B862C687FC43}" destId="{32B75BA6-876A-41A3-AB91-C27EDE827CA2}" srcOrd="2" destOrd="0" parTransId="{086EA0DA-9DF2-4D02-B74E-D943DCD8C431}" sibTransId="{EB25BD1B-FF2E-465F-ACE0-5F1C715851D1}"/>
    <dgm:cxn modelId="{8EB2569C-A252-41A5-AB76-A40CE5B3801F}" srcId="{FCD464AF-0438-476A-90F9-B862C687FC43}" destId="{0ED6361E-4400-40AA-ADF8-3519DF959802}" srcOrd="0" destOrd="0" parTransId="{12BA029E-6DDB-48F0-97A4-58EA5763CF27}" sibTransId="{D7286164-872F-4621-A1A7-A533F7D26F4E}"/>
    <dgm:cxn modelId="{97314457-7BCF-4E0A-A068-F29C366C3B22}" type="presOf" srcId="{A232E936-B9AA-4604-933E-EB0C7B4937F5}" destId="{2189FDA0-E25B-421B-8607-C946069CE5DB}" srcOrd="0" destOrd="0" presId="urn:microsoft.com/office/officeart/2005/8/layout/chevron1"/>
    <dgm:cxn modelId="{22D15D41-4BB4-4DA6-B139-2C379A83C2FA}" type="presOf" srcId="{C1AC4BD7-4641-44A7-AC51-AE219C8DA461}" destId="{599A0087-FF3D-48A4-B4B2-746E0237087B}" srcOrd="0" destOrd="4" presId="urn:microsoft.com/office/officeart/2005/8/layout/chevron1"/>
    <dgm:cxn modelId="{AD1A2310-0437-4B5D-ACF4-753348C3902D}" srcId="{32B75BA6-876A-41A3-AB91-C27EDE827CA2}" destId="{67F89180-A453-41E8-A6E4-9858CC95C4C7}" srcOrd="0" destOrd="0" parTransId="{CA43C15B-9BDE-4F49-B947-4C22B0C4D9E3}" sibTransId="{1D994DE5-F4F3-436C-855C-097EC74DDA26}"/>
    <dgm:cxn modelId="{B605BE86-87F4-4E53-977B-7CA9C4B15EB4}" srcId="{0650C29E-251E-41A6-B69E-7703041AE9B4}" destId="{946C18FB-5393-4DAB-B096-2BC608C17C6D}" srcOrd="0" destOrd="0" parTransId="{AFF46818-B1D3-4001-95E0-EBCCEB3A8C0A}" sibTransId="{58B18084-7D68-4F12-ADAD-CBD20BAFF654}"/>
    <dgm:cxn modelId="{08B910C9-BF06-41CE-8E58-BD632074CA9B}" srcId="{505CCBE4-FF91-4157-8C71-BFCEB9D3FFA1}" destId="{5C3014D3-D6F5-4017-B870-B9EDA567F94C}" srcOrd="2" destOrd="0" parTransId="{D6581CAD-4A43-40EA-9DA3-50C004756ECE}" sibTransId="{A873EBB9-BF98-4E34-84B7-E360C99530E2}"/>
    <dgm:cxn modelId="{03767220-F892-4CA7-8784-57B4E295E782}" type="presOf" srcId="{20E6A738-48A6-4969-B2F8-C8AB41DA30FB}" destId="{599A0087-FF3D-48A4-B4B2-746E0237087B}" srcOrd="0" destOrd="2" presId="urn:microsoft.com/office/officeart/2005/8/layout/chevron1"/>
    <dgm:cxn modelId="{7695C7C3-7000-47FB-BBDF-E390DC60D7D8}" srcId="{93703BCC-CC77-4948-BFDA-FFC8F6CDA177}" destId="{B8A28FA7-DE6B-48EB-9861-06745D58CBF1}" srcOrd="0" destOrd="0" parTransId="{18357276-C39E-4887-A057-586641DE5D3C}" sibTransId="{DD4A0548-AA08-442C-B307-FA2EB425676A}"/>
    <dgm:cxn modelId="{3A827B2B-B491-4353-B6D0-0DDD55A56429}" type="presOf" srcId="{0ED6361E-4400-40AA-ADF8-3519DF959802}" destId="{4C2DA8F3-0395-482D-A4C7-CD909C5C9F64}" srcOrd="0" destOrd="0" presId="urn:microsoft.com/office/officeart/2005/8/layout/chevron1"/>
    <dgm:cxn modelId="{B6C82F63-3653-44A6-8AA8-E004BE62905B}" type="presOf" srcId="{32B75BA6-876A-41A3-AB91-C27EDE827CA2}" destId="{4C2DA8F3-0395-482D-A4C7-CD909C5C9F64}" srcOrd="0" destOrd="6" presId="urn:microsoft.com/office/officeart/2005/8/layout/chevron1"/>
    <dgm:cxn modelId="{755767A7-8879-4702-ADAC-9F600084B8E2}" type="presOf" srcId="{0650C29E-251E-41A6-B69E-7703041AE9B4}" destId="{3D95B1F6-8D6E-4A69-BEF3-5BE91509E8B0}" srcOrd="0" destOrd="0" presId="urn:microsoft.com/office/officeart/2005/8/layout/chevron1"/>
    <dgm:cxn modelId="{B37F2A44-43F2-43B8-9FA7-0D5E26ACEB3E}" type="presParOf" srcId="{2189FDA0-E25B-421B-8607-C946069CE5DB}" destId="{FFD36647-971A-4787-824F-467D9AD13AE8}" srcOrd="0" destOrd="0" presId="urn:microsoft.com/office/officeart/2005/8/layout/chevron1"/>
    <dgm:cxn modelId="{922DF311-981C-4BA4-9A7A-8E6BED9B8F93}" type="presParOf" srcId="{FFD36647-971A-4787-824F-467D9AD13AE8}" destId="{78C65BD3-4E92-4165-9752-C6E7474A9D86}" srcOrd="0" destOrd="0" presId="urn:microsoft.com/office/officeart/2005/8/layout/chevron1"/>
    <dgm:cxn modelId="{3797A54D-2C7B-4758-A176-E14C7C887506}" type="presParOf" srcId="{FFD36647-971A-4787-824F-467D9AD13AE8}" destId="{4C2DA8F3-0395-482D-A4C7-CD909C5C9F64}" srcOrd="1" destOrd="0" presId="urn:microsoft.com/office/officeart/2005/8/layout/chevron1"/>
    <dgm:cxn modelId="{651EDEE2-4B07-48B5-AB8F-D1470EB5E9E9}" type="presParOf" srcId="{2189FDA0-E25B-421B-8607-C946069CE5DB}" destId="{3E85B2E4-E178-49A9-8C40-1F2658F0DE5C}" srcOrd="1" destOrd="0" presId="urn:microsoft.com/office/officeart/2005/8/layout/chevron1"/>
    <dgm:cxn modelId="{08D359CF-10F8-46A0-9F95-C1A0DB328B4F}" type="presParOf" srcId="{2189FDA0-E25B-421B-8607-C946069CE5DB}" destId="{BBDFE2C3-F59A-4AC3-9AE5-36EEF6347611}" srcOrd="2" destOrd="0" presId="urn:microsoft.com/office/officeart/2005/8/layout/chevron1"/>
    <dgm:cxn modelId="{987C4ABB-3696-4F63-8B5A-DCA6A031F224}" type="presParOf" srcId="{BBDFE2C3-F59A-4AC3-9AE5-36EEF6347611}" destId="{F138ED43-D84C-4D83-BDC2-2985A4C7F10C}" srcOrd="0" destOrd="0" presId="urn:microsoft.com/office/officeart/2005/8/layout/chevron1"/>
    <dgm:cxn modelId="{5CAF91B1-20BF-4A3C-9A78-2AFC9A51C474}" type="presParOf" srcId="{BBDFE2C3-F59A-4AC3-9AE5-36EEF6347611}" destId="{27B7C049-6327-460E-84F0-631A9DB1C28F}" srcOrd="1" destOrd="0" presId="urn:microsoft.com/office/officeart/2005/8/layout/chevron1"/>
    <dgm:cxn modelId="{8EE97C9C-81A8-414D-AF48-18C5B62C02EF}" type="presParOf" srcId="{2189FDA0-E25B-421B-8607-C946069CE5DB}" destId="{3F613FBB-DD99-4177-AF37-9C5658372810}" srcOrd="3" destOrd="0" presId="urn:microsoft.com/office/officeart/2005/8/layout/chevron1"/>
    <dgm:cxn modelId="{8077FFB3-AD5A-4AE9-A8AA-E85D7271F516}" type="presParOf" srcId="{2189FDA0-E25B-421B-8607-C946069CE5DB}" destId="{F04E748B-D3DC-4CBE-9699-6E33853DE5BC}" srcOrd="4" destOrd="0" presId="urn:microsoft.com/office/officeart/2005/8/layout/chevron1"/>
    <dgm:cxn modelId="{8290A31D-9362-486B-B5CD-A8B8EE40CD8E}" type="presParOf" srcId="{F04E748B-D3DC-4CBE-9699-6E33853DE5BC}" destId="{541E7B69-2DDF-44BC-9A93-3085E6FD1113}" srcOrd="0" destOrd="0" presId="urn:microsoft.com/office/officeart/2005/8/layout/chevron1"/>
    <dgm:cxn modelId="{59B451D4-DD13-4031-A77E-26438A77FC58}" type="presParOf" srcId="{F04E748B-D3DC-4CBE-9699-6E33853DE5BC}" destId="{599A0087-FF3D-48A4-B4B2-746E0237087B}" srcOrd="1" destOrd="0" presId="urn:microsoft.com/office/officeart/2005/8/layout/chevron1"/>
    <dgm:cxn modelId="{459AEB2A-47CD-4093-BE1E-ED9D8DE38115}" type="presParOf" srcId="{2189FDA0-E25B-421B-8607-C946069CE5DB}" destId="{F0ACC645-8F34-41F7-AB15-78A7F91B5A1E}" srcOrd="5" destOrd="0" presId="urn:microsoft.com/office/officeart/2005/8/layout/chevron1"/>
    <dgm:cxn modelId="{1038C313-A69E-42C9-89CE-C6D5E5F7070F}" type="presParOf" srcId="{2189FDA0-E25B-421B-8607-C946069CE5DB}" destId="{57FE4908-FAEF-4464-9151-8383DDE52A81}" srcOrd="6" destOrd="0" presId="urn:microsoft.com/office/officeart/2005/8/layout/chevron1"/>
    <dgm:cxn modelId="{8EC426A1-D0BB-4A85-B17B-4AAC466EC0D3}" type="presParOf" srcId="{57FE4908-FAEF-4464-9151-8383DDE52A81}" destId="{3D95B1F6-8D6E-4A69-BEF3-5BE91509E8B0}" srcOrd="0" destOrd="0" presId="urn:microsoft.com/office/officeart/2005/8/layout/chevron1"/>
    <dgm:cxn modelId="{469757E7-D092-49A2-92E8-F45A0154AD6C}" type="presParOf" srcId="{57FE4908-FAEF-4464-9151-8383DDE52A81}" destId="{5F694B40-3C95-4C50-AB0E-E00F7C3821E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65BD3-4E92-4165-9752-C6E7474A9D86}">
      <dsp:nvSpPr>
        <dsp:cNvPr id="0" name=""/>
        <dsp:cNvSpPr/>
      </dsp:nvSpPr>
      <dsp:spPr>
        <a:xfrm>
          <a:off x="3301" y="805961"/>
          <a:ext cx="2373296" cy="94931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Grooming</a:t>
          </a:r>
          <a:endParaRPr lang="en-US" sz="2400" kern="1200" dirty="0"/>
        </a:p>
      </dsp:txBody>
      <dsp:txXfrm>
        <a:off x="477960" y="805961"/>
        <a:ext cx="1423978" cy="949318"/>
      </dsp:txXfrm>
    </dsp:sp>
    <dsp:sp modelId="{4C2DA8F3-0395-482D-A4C7-CD909C5C9F64}">
      <dsp:nvSpPr>
        <dsp:cNvPr id="0" name=""/>
        <dsp:cNvSpPr/>
      </dsp:nvSpPr>
      <dsp:spPr>
        <a:xfrm>
          <a:off x="3301" y="1873945"/>
          <a:ext cx="1898637" cy="27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Use Backlog</a:t>
          </a:r>
          <a:endParaRPr lang="en-US" sz="1800" kern="1200" dirty="0"/>
        </a:p>
        <a:p>
          <a:pPr marL="171450" lvl="1" indent="-171450" algn="l" defTabSz="800100">
            <a:lnSpc>
              <a:spcPct val="90000"/>
            </a:lnSpc>
            <a:spcBef>
              <a:spcPct val="0"/>
            </a:spcBef>
            <a:spcAft>
              <a:spcPct val="15000"/>
            </a:spcAft>
            <a:buChar char="••"/>
          </a:pPr>
          <a:r>
            <a:rPr lang="en-US" sz="1800" kern="1200" dirty="0" smtClean="0"/>
            <a:t>On going activity for business</a:t>
          </a:r>
          <a:endParaRPr lang="en-US" sz="1800" kern="1200" dirty="0"/>
        </a:p>
        <a:p>
          <a:pPr marL="171450" lvl="1" indent="-171450" algn="l" defTabSz="800100">
            <a:lnSpc>
              <a:spcPct val="90000"/>
            </a:lnSpc>
            <a:spcBef>
              <a:spcPct val="0"/>
            </a:spcBef>
            <a:spcAft>
              <a:spcPct val="15000"/>
            </a:spcAft>
            <a:buChar char="••"/>
          </a:pPr>
          <a:r>
            <a:rPr lang="en-US" sz="1800" kern="1200" dirty="0" smtClean="0"/>
            <a:t>Planned activity with Dev</a:t>
          </a:r>
          <a:endParaRPr lang="en-US" sz="1800" kern="1200" dirty="0"/>
        </a:p>
        <a:p>
          <a:pPr marL="171450" lvl="1" indent="-171450" algn="l" defTabSz="800100">
            <a:lnSpc>
              <a:spcPct val="90000"/>
            </a:lnSpc>
            <a:spcBef>
              <a:spcPct val="0"/>
            </a:spcBef>
            <a:spcAft>
              <a:spcPct val="15000"/>
            </a:spcAft>
            <a:buChar char="••"/>
          </a:pPr>
          <a:r>
            <a:rPr lang="en-US" sz="1800" kern="1200" dirty="0" smtClean="0"/>
            <a:t>Refine WI content for future sprints</a:t>
          </a:r>
          <a:endParaRPr lang="en-US" sz="1800" kern="1200" dirty="0"/>
        </a:p>
        <a:p>
          <a:pPr marL="171450" lvl="1" indent="-171450" algn="l" defTabSz="800100">
            <a:lnSpc>
              <a:spcPct val="90000"/>
            </a:lnSpc>
            <a:spcBef>
              <a:spcPct val="0"/>
            </a:spcBef>
            <a:spcAft>
              <a:spcPct val="15000"/>
            </a:spcAft>
            <a:buChar char="••"/>
          </a:pPr>
          <a:r>
            <a:rPr lang="en-US" sz="1800" kern="1200" dirty="0" smtClean="0"/>
            <a:t>Prioritization</a:t>
          </a:r>
          <a:endParaRPr lang="en-US" sz="1800" kern="1200" dirty="0"/>
        </a:p>
        <a:p>
          <a:pPr marL="171450" lvl="1" indent="-171450" algn="l" defTabSz="800100">
            <a:lnSpc>
              <a:spcPct val="90000"/>
            </a:lnSpc>
            <a:spcBef>
              <a:spcPct val="0"/>
            </a:spcBef>
            <a:spcAft>
              <a:spcPct val="15000"/>
            </a:spcAft>
            <a:buChar char="••"/>
          </a:pPr>
          <a:r>
            <a:rPr lang="en-US" sz="1800" kern="1200" dirty="0" smtClean="0"/>
            <a:t>(Includes any type of Bugs)</a:t>
          </a:r>
          <a:endParaRPr lang="en-US" sz="1800" kern="1200" dirty="0"/>
        </a:p>
      </dsp:txBody>
      <dsp:txXfrm>
        <a:off x="3301" y="1873945"/>
        <a:ext cx="1898637" cy="2738759"/>
      </dsp:txXfrm>
    </dsp:sp>
    <dsp:sp modelId="{F138ED43-D84C-4D83-BDC2-2985A4C7F10C}">
      <dsp:nvSpPr>
        <dsp:cNvPr id="0" name=""/>
        <dsp:cNvSpPr/>
      </dsp:nvSpPr>
      <dsp:spPr>
        <a:xfrm>
          <a:off x="2160598" y="805961"/>
          <a:ext cx="2373296" cy="949318"/>
        </a:xfrm>
        <a:prstGeom prst="chevron">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Sprint Start</a:t>
          </a:r>
          <a:endParaRPr lang="en-US" sz="2400" kern="1200" dirty="0"/>
        </a:p>
      </dsp:txBody>
      <dsp:txXfrm>
        <a:off x="2635257" y="805961"/>
        <a:ext cx="1423978" cy="949318"/>
      </dsp:txXfrm>
    </dsp:sp>
    <dsp:sp modelId="{27B7C049-6327-460E-84F0-631A9DB1C28F}">
      <dsp:nvSpPr>
        <dsp:cNvPr id="0" name=""/>
        <dsp:cNvSpPr/>
      </dsp:nvSpPr>
      <dsp:spPr>
        <a:xfrm>
          <a:off x="2160598" y="1873945"/>
          <a:ext cx="1898637" cy="27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Create “Iteration”</a:t>
          </a:r>
          <a:endParaRPr lang="en-US" sz="1800" kern="1200" dirty="0"/>
        </a:p>
        <a:p>
          <a:pPr marL="171450" lvl="1" indent="-171450" algn="l" defTabSz="800100">
            <a:lnSpc>
              <a:spcPct val="90000"/>
            </a:lnSpc>
            <a:spcBef>
              <a:spcPct val="0"/>
            </a:spcBef>
            <a:spcAft>
              <a:spcPct val="15000"/>
            </a:spcAft>
            <a:buChar char="••"/>
          </a:pPr>
          <a:r>
            <a:rPr lang="en-US" sz="1800" kern="1200" dirty="0" smtClean="0"/>
            <a:t>Create Queries and Dashboards</a:t>
          </a:r>
          <a:endParaRPr lang="en-US" sz="1800" kern="1200" dirty="0"/>
        </a:p>
      </dsp:txBody>
      <dsp:txXfrm>
        <a:off x="2160598" y="1873945"/>
        <a:ext cx="1898637" cy="2738759"/>
      </dsp:txXfrm>
    </dsp:sp>
    <dsp:sp modelId="{541E7B69-2DDF-44BC-9A93-3085E6FD1113}">
      <dsp:nvSpPr>
        <dsp:cNvPr id="0" name=""/>
        <dsp:cNvSpPr/>
      </dsp:nvSpPr>
      <dsp:spPr>
        <a:xfrm>
          <a:off x="4317894" y="805961"/>
          <a:ext cx="2373296" cy="949318"/>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Sprint Planning</a:t>
          </a:r>
          <a:endParaRPr lang="en-US" sz="2400" kern="1200" dirty="0"/>
        </a:p>
      </dsp:txBody>
      <dsp:txXfrm>
        <a:off x="4792553" y="805961"/>
        <a:ext cx="1423978" cy="949318"/>
      </dsp:txXfrm>
    </dsp:sp>
    <dsp:sp modelId="{599A0087-FF3D-48A4-B4B2-746E0237087B}">
      <dsp:nvSpPr>
        <dsp:cNvPr id="0" name=""/>
        <dsp:cNvSpPr/>
      </dsp:nvSpPr>
      <dsp:spPr>
        <a:xfrm>
          <a:off x="4317894" y="1873945"/>
          <a:ext cx="1898637" cy="27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Use Backlog</a:t>
          </a:r>
          <a:endParaRPr lang="en-US" sz="1800" kern="1200" dirty="0"/>
        </a:p>
        <a:p>
          <a:pPr marL="171450" lvl="1" indent="-171450" algn="l" defTabSz="800100">
            <a:lnSpc>
              <a:spcPct val="90000"/>
            </a:lnSpc>
            <a:spcBef>
              <a:spcPct val="0"/>
            </a:spcBef>
            <a:spcAft>
              <a:spcPct val="15000"/>
            </a:spcAft>
            <a:buChar char="••"/>
          </a:pPr>
          <a:r>
            <a:rPr lang="en-US" sz="1800" kern="1200" dirty="0" smtClean="0"/>
            <a:t>Review WI</a:t>
          </a:r>
          <a:endParaRPr lang="en-US" sz="1800" kern="1200" dirty="0"/>
        </a:p>
        <a:p>
          <a:pPr marL="171450" lvl="1" indent="-171450" algn="l" defTabSz="800100">
            <a:lnSpc>
              <a:spcPct val="90000"/>
            </a:lnSpc>
            <a:spcBef>
              <a:spcPct val="0"/>
            </a:spcBef>
            <a:spcAft>
              <a:spcPct val="15000"/>
            </a:spcAft>
            <a:buChar char="••"/>
          </a:pPr>
          <a:r>
            <a:rPr lang="en-US" sz="1800" kern="1200" dirty="0" smtClean="0"/>
            <a:t>Review/Set Story Points</a:t>
          </a:r>
          <a:endParaRPr lang="en-US" sz="1800" kern="1200" dirty="0"/>
        </a:p>
        <a:p>
          <a:pPr marL="171450" lvl="1" indent="-171450" algn="l" defTabSz="800100">
            <a:lnSpc>
              <a:spcPct val="90000"/>
            </a:lnSpc>
            <a:spcBef>
              <a:spcPct val="0"/>
            </a:spcBef>
            <a:spcAft>
              <a:spcPct val="15000"/>
            </a:spcAft>
            <a:buChar char="••"/>
          </a:pPr>
          <a:r>
            <a:rPr lang="en-US" sz="1800" kern="1200" dirty="0" smtClean="0"/>
            <a:t>Commit work to sprint by setting “Iteration”</a:t>
          </a:r>
          <a:endParaRPr lang="en-US" sz="1800" kern="1200" dirty="0"/>
        </a:p>
      </dsp:txBody>
      <dsp:txXfrm>
        <a:off x="4317894" y="1873945"/>
        <a:ext cx="1898637" cy="2738759"/>
      </dsp:txXfrm>
    </dsp:sp>
    <dsp:sp modelId="{3D95B1F6-8D6E-4A69-BEF3-5BE91509E8B0}">
      <dsp:nvSpPr>
        <dsp:cNvPr id="0" name=""/>
        <dsp:cNvSpPr/>
      </dsp:nvSpPr>
      <dsp:spPr>
        <a:xfrm>
          <a:off x="6475191" y="805961"/>
          <a:ext cx="2373296" cy="949318"/>
        </a:xfrm>
        <a:prstGeom prst="chevron">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Daily Standup</a:t>
          </a:r>
          <a:endParaRPr lang="en-US" sz="2400" kern="1200" dirty="0"/>
        </a:p>
      </dsp:txBody>
      <dsp:txXfrm>
        <a:off x="6949850" y="805961"/>
        <a:ext cx="1423978" cy="949318"/>
      </dsp:txXfrm>
    </dsp:sp>
    <dsp:sp modelId="{5F694B40-3C95-4C50-AB0E-E00F7C3821EC}">
      <dsp:nvSpPr>
        <dsp:cNvPr id="0" name=""/>
        <dsp:cNvSpPr/>
      </dsp:nvSpPr>
      <dsp:spPr>
        <a:xfrm>
          <a:off x="6475191" y="1873945"/>
          <a:ext cx="1898637" cy="27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Use Teams Board</a:t>
          </a:r>
          <a:endParaRPr lang="en-US" sz="1800" kern="1200" dirty="0"/>
        </a:p>
        <a:p>
          <a:pPr marL="171450" lvl="1" indent="-171450" algn="l" defTabSz="800100">
            <a:lnSpc>
              <a:spcPct val="90000"/>
            </a:lnSpc>
            <a:spcBef>
              <a:spcPct val="0"/>
            </a:spcBef>
            <a:spcAft>
              <a:spcPct val="15000"/>
            </a:spcAft>
            <a:buChar char="••"/>
          </a:pPr>
          <a:r>
            <a:rPr lang="en-US" sz="1800" kern="1200" dirty="0" smtClean="0"/>
            <a:t>Ensure WIs are up to date</a:t>
          </a:r>
          <a:endParaRPr lang="en-US" sz="1800" kern="1200" dirty="0"/>
        </a:p>
      </dsp:txBody>
      <dsp:txXfrm>
        <a:off x="6475191" y="1873945"/>
        <a:ext cx="1898637" cy="2738759"/>
      </dsp:txXfrm>
    </dsp:sp>
    <dsp:sp modelId="{99A7F7ED-22A9-46A3-BAFE-CEC2BF5AF0F9}">
      <dsp:nvSpPr>
        <dsp:cNvPr id="0" name=""/>
        <dsp:cNvSpPr/>
      </dsp:nvSpPr>
      <dsp:spPr>
        <a:xfrm>
          <a:off x="8632487" y="805961"/>
          <a:ext cx="2373296" cy="949318"/>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Sprint Close</a:t>
          </a:r>
          <a:endParaRPr lang="en-US" sz="2400" kern="1200" dirty="0"/>
        </a:p>
      </dsp:txBody>
      <dsp:txXfrm>
        <a:off x="9107146" y="805961"/>
        <a:ext cx="1423978" cy="949318"/>
      </dsp:txXfrm>
    </dsp:sp>
    <dsp:sp modelId="{CD2548AE-93E1-4125-8492-AC43EDA1DBD9}">
      <dsp:nvSpPr>
        <dsp:cNvPr id="0" name=""/>
        <dsp:cNvSpPr/>
      </dsp:nvSpPr>
      <dsp:spPr>
        <a:xfrm>
          <a:off x="8632487" y="1873945"/>
          <a:ext cx="1898637" cy="27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Ensure WIs are up to date</a:t>
          </a:r>
          <a:endParaRPr lang="en-US" sz="1800" kern="1200" dirty="0"/>
        </a:p>
        <a:p>
          <a:pPr marL="171450" lvl="1" indent="-171450" algn="l" defTabSz="800100">
            <a:lnSpc>
              <a:spcPct val="90000"/>
            </a:lnSpc>
            <a:spcBef>
              <a:spcPct val="0"/>
            </a:spcBef>
            <a:spcAft>
              <a:spcPct val="15000"/>
            </a:spcAft>
            <a:buChar char="••"/>
          </a:pPr>
          <a:r>
            <a:rPr lang="en-US" sz="1800" kern="1200" dirty="0" smtClean="0"/>
            <a:t>Move/Split WIs not completed to backlog</a:t>
          </a:r>
          <a:endParaRPr lang="en-US" sz="1800" kern="1200" dirty="0"/>
        </a:p>
      </dsp:txBody>
      <dsp:txXfrm>
        <a:off x="8632487" y="1873945"/>
        <a:ext cx="1898637" cy="2738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65BD3-4E92-4165-9752-C6E7474A9D86}">
      <dsp:nvSpPr>
        <dsp:cNvPr id="0" name=""/>
        <dsp:cNvSpPr/>
      </dsp:nvSpPr>
      <dsp:spPr>
        <a:xfrm>
          <a:off x="1468" y="797469"/>
          <a:ext cx="2913537" cy="11654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Raise</a:t>
          </a:r>
          <a:endParaRPr lang="en-US" sz="2400" kern="1200" dirty="0"/>
        </a:p>
      </dsp:txBody>
      <dsp:txXfrm>
        <a:off x="584175" y="797469"/>
        <a:ext cx="1748123" cy="1165414"/>
      </dsp:txXfrm>
    </dsp:sp>
    <dsp:sp modelId="{4C2DA8F3-0395-482D-A4C7-CD909C5C9F64}">
      <dsp:nvSpPr>
        <dsp:cNvPr id="0" name=""/>
        <dsp:cNvSpPr/>
      </dsp:nvSpPr>
      <dsp:spPr>
        <a:xfrm>
          <a:off x="1468" y="2108561"/>
          <a:ext cx="2330829" cy="2512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Create Bug</a:t>
          </a:r>
          <a:endParaRPr lang="en-US" sz="1800" kern="1200" dirty="0"/>
        </a:p>
        <a:p>
          <a:pPr marL="171450" lvl="1" indent="-171450" algn="l" defTabSz="800100">
            <a:lnSpc>
              <a:spcPct val="90000"/>
            </a:lnSpc>
            <a:spcBef>
              <a:spcPct val="0"/>
            </a:spcBef>
            <a:spcAft>
              <a:spcPct val="15000"/>
            </a:spcAft>
            <a:buChar char="••"/>
          </a:pPr>
          <a:r>
            <a:rPr lang="en-US" sz="1800" kern="1200" dirty="0" smtClean="0"/>
            <a:t>To Set</a:t>
          </a:r>
          <a:endParaRPr lang="en-US" sz="1800" kern="1200" dirty="0"/>
        </a:p>
        <a:p>
          <a:pPr marL="342900" lvl="2" indent="-171450" algn="l" defTabSz="800100">
            <a:lnSpc>
              <a:spcPct val="90000"/>
            </a:lnSpc>
            <a:spcBef>
              <a:spcPct val="0"/>
            </a:spcBef>
            <a:spcAft>
              <a:spcPct val="15000"/>
            </a:spcAft>
            <a:buChar char="••"/>
          </a:pPr>
          <a:r>
            <a:rPr lang="en-US" sz="1800" kern="1200" dirty="0" smtClean="0"/>
            <a:t>Description</a:t>
          </a:r>
          <a:endParaRPr lang="en-US" sz="1800" kern="1200" dirty="0"/>
        </a:p>
        <a:p>
          <a:pPr marL="342900" lvl="2" indent="-171450" algn="l" defTabSz="800100">
            <a:lnSpc>
              <a:spcPct val="90000"/>
            </a:lnSpc>
            <a:spcBef>
              <a:spcPct val="0"/>
            </a:spcBef>
            <a:spcAft>
              <a:spcPct val="15000"/>
            </a:spcAft>
            <a:buChar char="••"/>
          </a:pPr>
          <a:r>
            <a:rPr lang="en-US" sz="1800" kern="1200" dirty="0" smtClean="0"/>
            <a:t>Severity</a:t>
          </a:r>
          <a:endParaRPr lang="en-US" sz="1800" kern="1200" dirty="0"/>
        </a:p>
        <a:p>
          <a:pPr marL="342900" lvl="2" indent="-171450" algn="l" defTabSz="800100">
            <a:lnSpc>
              <a:spcPct val="90000"/>
            </a:lnSpc>
            <a:spcBef>
              <a:spcPct val="0"/>
            </a:spcBef>
            <a:spcAft>
              <a:spcPct val="15000"/>
            </a:spcAft>
            <a:buChar char="••"/>
          </a:pPr>
          <a:r>
            <a:rPr lang="en-US" sz="1800" kern="1200" dirty="0" smtClean="0"/>
            <a:t>Found in Build</a:t>
          </a:r>
          <a:endParaRPr lang="en-US" sz="1800" kern="1200" dirty="0"/>
        </a:p>
        <a:p>
          <a:pPr marL="342900" lvl="2" indent="-171450" algn="l" defTabSz="800100">
            <a:lnSpc>
              <a:spcPct val="90000"/>
            </a:lnSpc>
            <a:spcBef>
              <a:spcPct val="0"/>
            </a:spcBef>
            <a:spcAft>
              <a:spcPct val="15000"/>
            </a:spcAft>
            <a:buChar char="••"/>
          </a:pPr>
          <a:r>
            <a:rPr lang="en-US" sz="1800" kern="1200" dirty="0" smtClean="0"/>
            <a:t>…</a:t>
          </a:r>
          <a:endParaRPr lang="en-US" sz="1800" kern="1200" dirty="0"/>
        </a:p>
        <a:p>
          <a:pPr marL="171450" lvl="1" indent="-171450" algn="l" defTabSz="800100">
            <a:lnSpc>
              <a:spcPct val="90000"/>
            </a:lnSpc>
            <a:spcBef>
              <a:spcPct val="0"/>
            </a:spcBef>
            <a:spcAft>
              <a:spcPct val="15000"/>
            </a:spcAft>
            <a:buChar char="••"/>
          </a:pPr>
          <a:r>
            <a:rPr lang="en-US" sz="1800" kern="1200" dirty="0" smtClean="0"/>
            <a:t>Don’t Set</a:t>
          </a:r>
          <a:endParaRPr lang="en-US" sz="1800" kern="1200" dirty="0"/>
        </a:p>
        <a:p>
          <a:pPr marL="342900" lvl="2" indent="-171450" algn="l" defTabSz="800100">
            <a:lnSpc>
              <a:spcPct val="90000"/>
            </a:lnSpc>
            <a:spcBef>
              <a:spcPct val="0"/>
            </a:spcBef>
            <a:spcAft>
              <a:spcPct val="15000"/>
            </a:spcAft>
            <a:buChar char="••"/>
          </a:pPr>
          <a:r>
            <a:rPr lang="en-US" sz="1800" kern="1200" dirty="0" smtClean="0"/>
            <a:t>Iteration</a:t>
          </a:r>
          <a:endParaRPr lang="en-US" sz="1800" kern="1200" dirty="0"/>
        </a:p>
      </dsp:txBody>
      <dsp:txXfrm>
        <a:off x="1468" y="2108561"/>
        <a:ext cx="2330829" cy="2512636"/>
      </dsp:txXfrm>
    </dsp:sp>
    <dsp:sp modelId="{F138ED43-D84C-4D83-BDC2-2985A4C7F10C}">
      <dsp:nvSpPr>
        <dsp:cNvPr id="0" name=""/>
        <dsp:cNvSpPr/>
      </dsp:nvSpPr>
      <dsp:spPr>
        <a:xfrm>
          <a:off x="2699005" y="797469"/>
          <a:ext cx="2913537" cy="1165414"/>
        </a:xfrm>
        <a:prstGeom prst="chevron">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Triage</a:t>
          </a:r>
          <a:endParaRPr lang="en-US" sz="2400" kern="1200" dirty="0"/>
        </a:p>
      </dsp:txBody>
      <dsp:txXfrm>
        <a:off x="3281712" y="797469"/>
        <a:ext cx="1748123" cy="1165414"/>
      </dsp:txXfrm>
    </dsp:sp>
    <dsp:sp modelId="{27B7C049-6327-460E-84F0-631A9DB1C28F}">
      <dsp:nvSpPr>
        <dsp:cNvPr id="0" name=""/>
        <dsp:cNvSpPr/>
      </dsp:nvSpPr>
      <dsp:spPr>
        <a:xfrm>
          <a:off x="2699005" y="2108561"/>
          <a:ext cx="2330829" cy="2512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Review Bug content</a:t>
          </a:r>
          <a:endParaRPr lang="en-US" sz="1800" kern="1200" dirty="0"/>
        </a:p>
        <a:p>
          <a:pPr marL="171450" lvl="1" indent="-171450" algn="l" defTabSz="800100">
            <a:lnSpc>
              <a:spcPct val="90000"/>
            </a:lnSpc>
            <a:spcBef>
              <a:spcPct val="0"/>
            </a:spcBef>
            <a:spcAft>
              <a:spcPct val="15000"/>
            </a:spcAft>
            <a:buChar char="••"/>
          </a:pPr>
          <a:r>
            <a:rPr lang="en-US" sz="1800" kern="1200" dirty="0" smtClean="0"/>
            <a:t>To be prioritize at Backlog Grooming</a:t>
          </a:r>
          <a:endParaRPr lang="en-US" sz="1800" kern="1200" dirty="0"/>
        </a:p>
      </dsp:txBody>
      <dsp:txXfrm>
        <a:off x="2699005" y="2108561"/>
        <a:ext cx="2330829" cy="2512636"/>
      </dsp:txXfrm>
    </dsp:sp>
    <dsp:sp modelId="{541E7B69-2DDF-44BC-9A93-3085E6FD1113}">
      <dsp:nvSpPr>
        <dsp:cNvPr id="0" name=""/>
        <dsp:cNvSpPr/>
      </dsp:nvSpPr>
      <dsp:spPr>
        <a:xfrm>
          <a:off x="5396543" y="797469"/>
          <a:ext cx="2913537" cy="1165414"/>
        </a:xfrm>
        <a:prstGeom prst="chevron">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Addressing</a:t>
          </a:r>
          <a:endParaRPr lang="en-US" sz="2400" kern="1200" dirty="0"/>
        </a:p>
      </dsp:txBody>
      <dsp:txXfrm>
        <a:off x="5979250" y="797469"/>
        <a:ext cx="1748123" cy="1165414"/>
      </dsp:txXfrm>
    </dsp:sp>
    <dsp:sp modelId="{599A0087-FF3D-48A4-B4B2-746E0237087B}">
      <dsp:nvSpPr>
        <dsp:cNvPr id="0" name=""/>
        <dsp:cNvSpPr/>
      </dsp:nvSpPr>
      <dsp:spPr>
        <a:xfrm>
          <a:off x="5396543" y="2108561"/>
          <a:ext cx="2330829" cy="2512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Commit work to sprint by setting “Iteration”</a:t>
          </a:r>
          <a:endParaRPr lang="en-US" sz="1800" kern="1200" dirty="0"/>
        </a:p>
        <a:p>
          <a:pPr marL="171450" lvl="1" indent="-171450" algn="l" defTabSz="800100">
            <a:lnSpc>
              <a:spcPct val="90000"/>
            </a:lnSpc>
            <a:spcBef>
              <a:spcPct val="0"/>
            </a:spcBef>
            <a:spcAft>
              <a:spcPct val="15000"/>
            </a:spcAft>
            <a:buChar char="••"/>
          </a:pPr>
          <a:r>
            <a:rPr lang="en-US" sz="1800" kern="1200" dirty="0" smtClean="0"/>
            <a:t>Once addressed to set:</a:t>
          </a:r>
          <a:endParaRPr lang="en-US" sz="1800" kern="1200" dirty="0"/>
        </a:p>
        <a:p>
          <a:pPr marL="342900" lvl="2" indent="-171450" algn="l" defTabSz="800100">
            <a:lnSpc>
              <a:spcPct val="90000"/>
            </a:lnSpc>
            <a:spcBef>
              <a:spcPct val="0"/>
            </a:spcBef>
            <a:spcAft>
              <a:spcPct val="15000"/>
            </a:spcAft>
            <a:buChar char="••"/>
          </a:pPr>
          <a:r>
            <a:rPr lang="en-US" sz="1800" kern="1200" dirty="0" smtClean="0"/>
            <a:t>Status Resolved</a:t>
          </a:r>
          <a:endParaRPr lang="en-US" sz="1800" kern="1200" dirty="0"/>
        </a:p>
        <a:p>
          <a:pPr marL="342900" lvl="2" indent="-171450" algn="l" defTabSz="800100">
            <a:lnSpc>
              <a:spcPct val="90000"/>
            </a:lnSpc>
            <a:spcBef>
              <a:spcPct val="0"/>
            </a:spcBef>
            <a:spcAft>
              <a:spcPct val="15000"/>
            </a:spcAft>
            <a:buChar char="••"/>
          </a:pPr>
          <a:r>
            <a:rPr lang="en-US" sz="1800" kern="1200" dirty="0" smtClean="0"/>
            <a:t>“Integrated In” field</a:t>
          </a:r>
          <a:endParaRPr lang="en-US" sz="1800" kern="1200" dirty="0"/>
        </a:p>
        <a:p>
          <a:pPr marL="342900" lvl="2" indent="-171450" algn="l" defTabSz="800100">
            <a:lnSpc>
              <a:spcPct val="90000"/>
            </a:lnSpc>
            <a:spcBef>
              <a:spcPct val="0"/>
            </a:spcBef>
            <a:spcAft>
              <a:spcPct val="15000"/>
            </a:spcAft>
            <a:buChar char="••"/>
          </a:pPr>
          <a:r>
            <a:rPr lang="en-US" sz="1800" kern="1200" dirty="0" smtClean="0"/>
            <a:t>Comments</a:t>
          </a:r>
          <a:endParaRPr lang="en-US" sz="1800" kern="1200" dirty="0"/>
        </a:p>
        <a:p>
          <a:pPr marL="171450" lvl="1" indent="-171450" algn="l" defTabSz="800100">
            <a:lnSpc>
              <a:spcPct val="90000"/>
            </a:lnSpc>
            <a:spcBef>
              <a:spcPct val="0"/>
            </a:spcBef>
            <a:spcAft>
              <a:spcPct val="15000"/>
            </a:spcAft>
            <a:buChar char="••"/>
          </a:pPr>
          <a:r>
            <a:rPr lang="en-US" sz="1800" kern="1200" dirty="0" smtClean="0"/>
            <a:t>Create missing automated tests</a:t>
          </a:r>
          <a:endParaRPr lang="en-US" sz="1800" kern="1200" dirty="0"/>
        </a:p>
        <a:p>
          <a:pPr marL="171450" lvl="1" indent="-171450" algn="l" defTabSz="800100">
            <a:lnSpc>
              <a:spcPct val="90000"/>
            </a:lnSpc>
            <a:spcBef>
              <a:spcPct val="0"/>
            </a:spcBef>
            <a:spcAft>
              <a:spcPct val="15000"/>
            </a:spcAft>
            <a:buChar char="••"/>
          </a:pPr>
          <a:r>
            <a:rPr lang="en-US" sz="1800" kern="1200" dirty="0" smtClean="0"/>
            <a:t>Build/Deploy</a:t>
          </a:r>
          <a:endParaRPr lang="en-US" sz="1800" kern="1200" dirty="0"/>
        </a:p>
      </dsp:txBody>
      <dsp:txXfrm>
        <a:off x="5396543" y="2108561"/>
        <a:ext cx="2330829" cy="2512636"/>
      </dsp:txXfrm>
    </dsp:sp>
    <dsp:sp modelId="{3D95B1F6-8D6E-4A69-BEF3-5BE91509E8B0}">
      <dsp:nvSpPr>
        <dsp:cNvPr id="0" name=""/>
        <dsp:cNvSpPr/>
      </dsp:nvSpPr>
      <dsp:spPr>
        <a:xfrm>
          <a:off x="8094080" y="797469"/>
          <a:ext cx="2913537" cy="1165414"/>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Re-Test</a:t>
          </a:r>
          <a:endParaRPr lang="en-US" sz="2400" kern="1200" dirty="0"/>
        </a:p>
      </dsp:txBody>
      <dsp:txXfrm>
        <a:off x="8676787" y="797469"/>
        <a:ext cx="1748123" cy="1165414"/>
      </dsp:txXfrm>
    </dsp:sp>
    <dsp:sp modelId="{5F694B40-3C95-4C50-AB0E-E00F7C3821EC}">
      <dsp:nvSpPr>
        <dsp:cNvPr id="0" name=""/>
        <dsp:cNvSpPr/>
      </dsp:nvSpPr>
      <dsp:spPr>
        <a:xfrm>
          <a:off x="8094080" y="2108561"/>
          <a:ext cx="2330829" cy="2512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If successful set status to “Closed”</a:t>
          </a:r>
          <a:endParaRPr lang="en-US" sz="1800" kern="1200" dirty="0"/>
        </a:p>
        <a:p>
          <a:pPr marL="171450" lvl="1" indent="-171450" algn="l" defTabSz="800100">
            <a:lnSpc>
              <a:spcPct val="90000"/>
            </a:lnSpc>
            <a:spcBef>
              <a:spcPct val="0"/>
            </a:spcBef>
            <a:spcAft>
              <a:spcPct val="15000"/>
            </a:spcAft>
            <a:buChar char="••"/>
          </a:pPr>
          <a:r>
            <a:rPr lang="en-US" sz="1800" kern="1200" dirty="0" smtClean="0"/>
            <a:t>If not successful set status back to “Active”, and it will go back to Triage</a:t>
          </a:r>
          <a:endParaRPr lang="en-US" sz="1800" kern="1200" dirty="0"/>
        </a:p>
      </dsp:txBody>
      <dsp:txXfrm>
        <a:off x="8094080" y="2108561"/>
        <a:ext cx="2330829" cy="25126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E91BE-14F5-4DDC-AF02-017BC3687AB5}" type="datetimeFigureOut">
              <a:rPr lang="en-CA" smtClean="0"/>
              <a:t>2020-09-22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C5E3C-00AA-41AC-B178-00C03244BAD5}" type="slidenum">
              <a:rPr lang="en-CA" smtClean="0"/>
              <a:t>‹#›</a:t>
            </a:fld>
            <a:endParaRPr lang="en-CA"/>
          </a:p>
        </p:txBody>
      </p:sp>
    </p:spTree>
    <p:extLst>
      <p:ext uri="{BB962C8B-B14F-4D97-AF65-F5344CB8AC3E}">
        <p14:creationId xmlns:p14="http://schemas.microsoft.com/office/powerpoint/2010/main" val="426048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2</a:t>
            </a:fld>
            <a:endParaRPr lang="en-CA"/>
          </a:p>
        </p:txBody>
      </p:sp>
    </p:spTree>
    <p:extLst>
      <p:ext uri="{BB962C8B-B14F-4D97-AF65-F5344CB8AC3E}">
        <p14:creationId xmlns:p14="http://schemas.microsoft.com/office/powerpoint/2010/main" val="333342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15</a:t>
            </a:fld>
            <a:endParaRPr lang="en-CA"/>
          </a:p>
        </p:txBody>
      </p:sp>
    </p:spTree>
    <p:extLst>
      <p:ext uri="{BB962C8B-B14F-4D97-AF65-F5344CB8AC3E}">
        <p14:creationId xmlns:p14="http://schemas.microsoft.com/office/powerpoint/2010/main" val="415887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16</a:t>
            </a:fld>
            <a:endParaRPr lang="en-CA"/>
          </a:p>
        </p:txBody>
      </p:sp>
    </p:spTree>
    <p:extLst>
      <p:ext uri="{BB962C8B-B14F-4D97-AF65-F5344CB8AC3E}">
        <p14:creationId xmlns:p14="http://schemas.microsoft.com/office/powerpoint/2010/main" val="4286848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17</a:t>
            </a:fld>
            <a:endParaRPr lang="en-CA"/>
          </a:p>
        </p:txBody>
      </p:sp>
    </p:spTree>
    <p:extLst>
      <p:ext uri="{BB962C8B-B14F-4D97-AF65-F5344CB8AC3E}">
        <p14:creationId xmlns:p14="http://schemas.microsoft.com/office/powerpoint/2010/main" val="119388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SCRUM,</a:t>
            </a:r>
            <a:r>
              <a:rPr lang="en-CA" baseline="0" dirty="0" smtClean="0"/>
              <a:t> dev teams don’t raise bugs, testing and the successful implementation prevents a Story from being “closed” until it is fully functional.</a:t>
            </a:r>
          </a:p>
          <a:p>
            <a:endParaRPr lang="en-CA" baseline="0" dirty="0" smtClean="0"/>
          </a:p>
          <a:p>
            <a:r>
              <a:rPr lang="en-CA" dirty="0" smtClean="0"/>
              <a:t>NOTE:</a:t>
            </a:r>
          </a:p>
          <a:p>
            <a:r>
              <a:rPr lang="en-CA" dirty="0" smtClean="0"/>
              <a:t>-If</a:t>
            </a:r>
            <a:r>
              <a:rPr lang="en-CA" baseline="0" dirty="0" smtClean="0"/>
              <a:t> a bug fix allows you to get further in your application and you find another issue.  Raise this new discovery as a new bug!</a:t>
            </a:r>
          </a:p>
          <a:p>
            <a:r>
              <a:rPr lang="en-CA" baseline="0" dirty="0" smtClean="0"/>
              <a:t>-setting status to “resolved” will impact your teams velocity rating, as items in your sprint would not be “closed” and therefore will not count.</a:t>
            </a:r>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18</a:t>
            </a:fld>
            <a:endParaRPr lang="en-CA"/>
          </a:p>
        </p:txBody>
      </p:sp>
    </p:spTree>
    <p:extLst>
      <p:ext uri="{BB962C8B-B14F-4D97-AF65-F5344CB8AC3E}">
        <p14:creationId xmlns:p14="http://schemas.microsoft.com/office/powerpoint/2010/main" val="3248266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19</a:t>
            </a:fld>
            <a:endParaRPr lang="en-CA"/>
          </a:p>
        </p:txBody>
      </p:sp>
    </p:spTree>
    <p:extLst>
      <p:ext uri="{BB962C8B-B14F-4D97-AF65-F5344CB8AC3E}">
        <p14:creationId xmlns:p14="http://schemas.microsoft.com/office/powerpoint/2010/main" val="4219696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Example: Cargo </a:t>
            </a:r>
            <a:r>
              <a:rPr lang="en-CA" dirty="0"/>
              <a:t>Cult</a:t>
            </a:r>
          </a:p>
        </p:txBody>
      </p:sp>
      <p:sp>
        <p:nvSpPr>
          <p:cNvPr id="4" name="Slide Number Placeholder 3"/>
          <p:cNvSpPr>
            <a:spLocks noGrp="1"/>
          </p:cNvSpPr>
          <p:nvPr>
            <p:ph type="sldNum" sz="quarter" idx="10"/>
          </p:nvPr>
        </p:nvSpPr>
        <p:spPr/>
        <p:txBody>
          <a:bodyPr/>
          <a:lstStyle/>
          <a:p>
            <a:fld id="{542C5E3C-00AA-41AC-B178-00C03244BAD5}" type="slidenum">
              <a:rPr lang="en-CA" smtClean="0"/>
              <a:t>21</a:t>
            </a:fld>
            <a:endParaRPr lang="en-CA"/>
          </a:p>
        </p:txBody>
      </p:sp>
    </p:spTree>
    <p:extLst>
      <p:ext uri="{BB962C8B-B14F-4D97-AF65-F5344CB8AC3E}">
        <p14:creationId xmlns:p14="http://schemas.microsoft.com/office/powerpoint/2010/main" val="3011479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Industry Trends</a:t>
            </a:r>
            <a:r>
              <a:rPr lang="en-CA" baseline="0" dirty="0"/>
              <a:t> and </a:t>
            </a:r>
            <a:r>
              <a:rPr lang="en-CA" dirty="0"/>
              <a:t>DevOps show that</a:t>
            </a:r>
            <a:r>
              <a:rPr lang="en-CA" baseline="0" dirty="0"/>
              <a:t> people to be more broad skilled.</a:t>
            </a:r>
            <a:endParaRPr lang="en-CA" dirty="0"/>
          </a:p>
        </p:txBody>
      </p:sp>
      <p:sp>
        <p:nvSpPr>
          <p:cNvPr id="4" name="Slide Number Placeholder 3"/>
          <p:cNvSpPr>
            <a:spLocks noGrp="1"/>
          </p:cNvSpPr>
          <p:nvPr>
            <p:ph type="sldNum" sz="quarter" idx="10"/>
          </p:nvPr>
        </p:nvSpPr>
        <p:spPr/>
        <p:txBody>
          <a:bodyPr/>
          <a:lstStyle/>
          <a:p>
            <a:fld id="{3928F02B-4593-4F70-979B-E71225C5F7F9}" type="slidenum">
              <a:rPr lang="en-CA" smtClean="0"/>
              <a:t>22</a:t>
            </a:fld>
            <a:endParaRPr lang="en-CA"/>
          </a:p>
        </p:txBody>
      </p:sp>
    </p:spTree>
    <p:extLst>
      <p:ext uri="{BB962C8B-B14F-4D97-AF65-F5344CB8AC3E}">
        <p14:creationId xmlns:p14="http://schemas.microsoft.com/office/powerpoint/2010/main" val="1045782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24</a:t>
            </a:fld>
            <a:endParaRPr lang="en-CA"/>
          </a:p>
        </p:txBody>
      </p:sp>
    </p:spTree>
    <p:extLst>
      <p:ext uri="{BB962C8B-B14F-4D97-AF65-F5344CB8AC3E}">
        <p14:creationId xmlns:p14="http://schemas.microsoft.com/office/powerpoint/2010/main" val="3731730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The role of product owners evolved out of the roles of project manager, business subject matter expert (SME) and project sponsor from the waterfall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Acts as the connector: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Dev Team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Work daily together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Build/Enhances</a:t>
            </a:r>
            <a:r>
              <a:rPr lang="en-CA" sz="1200" b="0" i="0" kern="1200" baseline="0" dirty="0">
                <a:solidFill>
                  <a:schemeClr val="tx1"/>
                </a:solidFill>
                <a:effectLst/>
                <a:latin typeface="+mn-lt"/>
                <a:ea typeface="+mn-ea"/>
                <a:cs typeface="+mn-cs"/>
              </a:rPr>
              <a:t> the product for the PO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baseline="0" dirty="0">
                <a:solidFill>
                  <a:schemeClr val="tx1"/>
                </a:solidFill>
                <a:effectLst/>
                <a:latin typeface="+mn-lt"/>
                <a:ea typeface="+mn-ea"/>
                <a:cs typeface="+mn-cs"/>
              </a:rPr>
              <a:t>PO provides what to build/enhance and its priorities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baseline="0" dirty="0">
                <a:solidFill>
                  <a:schemeClr val="tx1"/>
                </a:solidFill>
                <a:effectLst/>
                <a:latin typeface="+mn-lt"/>
                <a:ea typeface="+mn-ea"/>
                <a:cs typeface="+mn-cs"/>
              </a:rPr>
              <a:t>PO is the only one that assigns work to the Dev team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baseline="0" dirty="0">
                <a:solidFill>
                  <a:schemeClr val="tx1"/>
                </a:solidFill>
                <a:effectLst/>
                <a:latin typeface="+mn-lt"/>
                <a:ea typeface="+mn-ea"/>
                <a:cs typeface="+mn-cs"/>
              </a:rPr>
              <a:t>Scrum Master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Work daily together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Relationship relates to PO knowledge and behavior.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SM needs to know the PO’s concerns, questions, and obstacles to help.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SM educate/coach PO and</a:t>
            </a:r>
            <a:r>
              <a:rPr lang="en-CA" baseline="0" dirty="0"/>
              <a:t> Team on Agile Mindset and principles to continually improve and deliver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Customers/Users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The product is built for them, therefore: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PO needs to know their goals and real issues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PO uses their real feedback to prioritize work and create the best product for them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Stakeholders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Project Sponsors, Architecture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They provide the organizational vision/mandates/objectives and set direction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They should view the PO as having the final accountability and responsibility for product success.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PO is responsible for making the development status visible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PO is</a:t>
            </a:r>
            <a:r>
              <a:rPr lang="en-CA" baseline="0" dirty="0"/>
              <a:t> responsible for </a:t>
            </a:r>
            <a:r>
              <a:rPr lang="en-CA" dirty="0"/>
              <a:t>realizing Stakeholders desired impacts (e.g., ROI and market share). </a:t>
            </a:r>
            <a:endParaRPr lang="en-C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 person, not a committee</a:t>
            </a:r>
          </a:p>
          <a:p>
            <a:pPr marL="171450" indent="-171450">
              <a:buFont typeface="Arial" panose="020B0604020202020204" pitchFamily="34" charset="0"/>
              <a:buChar char="•"/>
            </a:pPr>
            <a:r>
              <a:rPr lang="en-CA" dirty="0"/>
              <a:t>may represent the desires of a committee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a:t>Has</a:t>
            </a:r>
            <a:r>
              <a:rPr lang="en-CA" b="0" baseline="0" dirty="0"/>
              <a:t> the authority and delegation to make decisions</a:t>
            </a:r>
            <a:endParaRPr lang="en-CA" b="0" dirty="0"/>
          </a:p>
          <a:p>
            <a:pPr marL="171450" indent="-171450">
              <a:buFont typeface="Arial" panose="020B0604020202020204" pitchFamily="34" charset="0"/>
              <a:buChar char="•"/>
            </a:pPr>
            <a:r>
              <a:rPr lang="en-CA" dirty="0"/>
              <a:t>to succeed, the entire organization must respect the POs decisions.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Bridge between business and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Language barriers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Both</a:t>
            </a:r>
            <a:r>
              <a:rPr lang="en-CA" sz="1200" b="0" i="0" kern="1200" baseline="0" dirty="0">
                <a:solidFill>
                  <a:schemeClr val="tx1"/>
                </a:solidFill>
                <a:effectLst/>
                <a:latin typeface="+mn-lt"/>
                <a:ea typeface="+mn-ea"/>
                <a:cs typeface="+mn-cs"/>
              </a:rPr>
              <a:t> need each other, business needs IT to build, IT needs requirement to build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baseline="0" dirty="0">
                <a:solidFill>
                  <a:schemeClr val="tx1"/>
                </a:solidFill>
                <a:effectLst/>
                <a:latin typeface="+mn-lt"/>
                <a:ea typeface="+mn-ea"/>
                <a:cs typeface="+mn-cs"/>
              </a:rPr>
              <a:t>Manages expectations of both</a:t>
            </a: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Responsible for maximizing value of a product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Based</a:t>
            </a:r>
            <a:r>
              <a:rPr lang="en-CA" sz="1200" b="0" i="0" kern="1200" baseline="0" dirty="0">
                <a:solidFill>
                  <a:schemeClr val="tx1"/>
                </a:solidFill>
                <a:effectLst/>
                <a:latin typeface="+mn-lt"/>
                <a:ea typeface="+mn-ea"/>
                <a:cs typeface="+mn-cs"/>
              </a:rPr>
              <a:t> on objectives, feedback of all parties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Sole responsibility of managing the backlog and Dev Team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those wanting to change a Product Backlog item’s priority must address the Product Owner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Include</a:t>
            </a:r>
            <a:r>
              <a:rPr lang="en-CA" baseline="0" dirty="0"/>
              <a:t> bugs and technical debt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the waterfall model of projects, each of these roles provided different levels of direction, management and leadership. The project manager is the administrator. The SME provides information on what is done today and what they will need in the future. The sponsor’s role includes providing resources, framing the scope of the project, providing direction as the project moves forward and to demand that the project delivers. The sponsor and the project manager are generally the outsiders that exhort the team into action . . . they act as drill sergeants. While classic project management techniques often include a role similar to a drill sergeant, Scrum and other Agile frameworks actively eschew this role. The Agile principle that states that “the business and developers must work together daily” suggests shedding the approach of an outsider exhorting the team, and implementing the concept of the product owner as leader within the team."</a:t>
            </a:r>
          </a:p>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25</a:t>
            </a:fld>
            <a:endParaRPr lang="en-CA"/>
          </a:p>
        </p:txBody>
      </p:sp>
    </p:spTree>
    <p:extLst>
      <p:ext uri="{BB962C8B-B14F-4D97-AF65-F5344CB8AC3E}">
        <p14:creationId xmlns:p14="http://schemas.microsoft.com/office/powerpoint/2010/main" val="4198376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Watermelon Analogy:  Applies</a:t>
            </a:r>
            <a:r>
              <a:rPr lang="en-CA" baseline="0" dirty="0"/>
              <a:t> to IT projects where status reports show green,  when really hiding it’s true issues, risks and concerns.</a:t>
            </a:r>
          </a:p>
          <a:p>
            <a:r>
              <a:rPr lang="en-CA" baseline="0" dirty="0"/>
              <a:t>The lack of metrics on work to do, in progress and done, lack of feedback and our waterfall model promotes this.</a:t>
            </a:r>
          </a:p>
          <a:p>
            <a:r>
              <a:rPr lang="en-CA" baseline="0" dirty="0"/>
              <a:t>A lot of time is wasted in creating and gathering the information for the status report, often creating extra resources or taken time away from the product (where value is given). To then make decisions based on the unknown or inaccurate information.</a:t>
            </a:r>
          </a:p>
          <a:p>
            <a:endParaRPr lang="en-CA" baseline="0" dirty="0"/>
          </a:p>
          <a:p>
            <a:r>
              <a:rPr lang="en-CA" baseline="0" dirty="0"/>
              <a:t>Business (PO) is now embedded in team and in dev activities, they are on the floor and therefore has a much greater knowledge of the work and its progress.</a:t>
            </a:r>
          </a:p>
          <a:p>
            <a:r>
              <a:rPr lang="en-CA" baseline="0" dirty="0"/>
              <a:t>The use of Backlog and boards (scrum, Kanban, wall) show work done, in progress and to do.  Shows dependencies that may lead in impediments.  </a:t>
            </a:r>
          </a:p>
          <a:p>
            <a:r>
              <a:rPr lang="en-CA" baseline="0" dirty="0"/>
              <a:t>Show order/priority of work.  Helps discussions and collaboration.</a:t>
            </a:r>
          </a:p>
          <a:p>
            <a:r>
              <a:rPr lang="en-CA" baseline="0" dirty="0"/>
              <a:t>Charts show factual information, velocity, burn down rates, issues tested etc…</a:t>
            </a:r>
          </a:p>
          <a:p>
            <a:endParaRPr lang="en-CA" baseline="0" dirty="0"/>
          </a:p>
        </p:txBody>
      </p:sp>
      <p:sp>
        <p:nvSpPr>
          <p:cNvPr id="4" name="Slide Number Placeholder 3"/>
          <p:cNvSpPr>
            <a:spLocks noGrp="1"/>
          </p:cNvSpPr>
          <p:nvPr>
            <p:ph type="sldNum" sz="quarter" idx="10"/>
          </p:nvPr>
        </p:nvSpPr>
        <p:spPr/>
        <p:txBody>
          <a:bodyPr/>
          <a:lstStyle/>
          <a:p>
            <a:fld id="{542C5E3C-00AA-41AC-B178-00C03244BAD5}" type="slidenum">
              <a:rPr lang="en-CA" smtClean="0"/>
              <a:t>26</a:t>
            </a:fld>
            <a:endParaRPr lang="en-CA"/>
          </a:p>
        </p:txBody>
      </p:sp>
    </p:spTree>
    <p:extLst>
      <p:ext uri="{BB962C8B-B14F-4D97-AF65-F5344CB8AC3E}">
        <p14:creationId xmlns:p14="http://schemas.microsoft.com/office/powerpoint/2010/main" val="113514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3</a:t>
            </a:fld>
            <a:endParaRPr lang="en-CA"/>
          </a:p>
        </p:txBody>
      </p:sp>
    </p:spTree>
    <p:extLst>
      <p:ext uri="{BB962C8B-B14F-4D97-AF65-F5344CB8AC3E}">
        <p14:creationId xmlns:p14="http://schemas.microsoft.com/office/powerpoint/2010/main" val="392069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28F02B-4593-4F70-979B-E71225C5F7F9}" type="slidenum">
              <a:rPr lang="en-CA" smtClean="0"/>
              <a:t>5</a:t>
            </a:fld>
            <a:endParaRPr lang="en-CA"/>
          </a:p>
        </p:txBody>
      </p:sp>
    </p:spTree>
    <p:extLst>
      <p:ext uri="{BB962C8B-B14F-4D97-AF65-F5344CB8AC3E}">
        <p14:creationId xmlns:p14="http://schemas.microsoft.com/office/powerpoint/2010/main" val="1519190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Projects</a:t>
            </a:r>
          </a:p>
          <a:p>
            <a:pPr marL="171450" indent="-171450">
              <a:buFont typeface="Arial" panose="020B0604020202020204" pitchFamily="34" charset="0"/>
              <a:buChar char="•"/>
            </a:pPr>
            <a:r>
              <a:rPr lang="en-CA" dirty="0"/>
              <a:t>Short lived</a:t>
            </a:r>
          </a:p>
          <a:p>
            <a:pPr marL="171450" indent="-171450">
              <a:buFont typeface="Arial" panose="020B0604020202020204" pitchFamily="34" charset="0"/>
              <a:buChar char="•"/>
            </a:pPr>
            <a:r>
              <a:rPr lang="en-CA" dirty="0"/>
              <a:t>Way to get funding</a:t>
            </a:r>
          </a:p>
          <a:p>
            <a:pPr marL="171450" indent="-171450">
              <a:buFont typeface="Arial" panose="020B0604020202020204" pitchFamily="34" charset="0"/>
              <a:buChar char="•"/>
            </a:pPr>
            <a:r>
              <a:rPr lang="en-CA" dirty="0"/>
              <a:t>Realization of New ideas, legislative changes</a:t>
            </a:r>
          </a:p>
          <a:p>
            <a:pPr marL="171450" indent="-171450">
              <a:buFont typeface="Arial" panose="020B0604020202020204" pitchFamily="34" charset="0"/>
              <a:buChar char="•"/>
            </a:pPr>
            <a:r>
              <a:rPr lang="en-CA" dirty="0"/>
              <a:t>We use them to create or enhance our Products</a:t>
            </a:r>
          </a:p>
          <a:p>
            <a:pPr marL="171450" indent="-171450">
              <a:buFont typeface="Arial" panose="020B0604020202020204" pitchFamily="34" charset="0"/>
              <a:buChar char="•"/>
            </a:pPr>
            <a:r>
              <a:rPr lang="en-CA" dirty="0"/>
              <a:t>All Projects should leave the product in a better state (Scouts – leave campsite cleaner then when u got there)</a:t>
            </a:r>
          </a:p>
          <a:p>
            <a:pPr marL="171450" indent="-171450">
              <a:buFont typeface="Arial" panose="020B0604020202020204" pitchFamily="34" charset="0"/>
              <a:buChar char="•"/>
            </a:pPr>
            <a:r>
              <a:rPr lang="en-CA" dirty="0"/>
              <a:t>Success</a:t>
            </a:r>
            <a:r>
              <a:rPr lang="en-CA" baseline="0" dirty="0"/>
              <a:t> focuses on Timeline and Costs</a:t>
            </a:r>
            <a:endParaRPr lang="en-CA" dirty="0"/>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Products</a:t>
            </a:r>
          </a:p>
          <a:p>
            <a:pPr marL="171450" indent="-171450" fontAlgn="base">
              <a:buFont typeface="Arial" panose="020B0604020202020204" pitchFamily="34" charset="0"/>
              <a:buChar char="•"/>
            </a:pPr>
            <a:r>
              <a:rPr lang="en-CA" dirty="0"/>
              <a:t>Something that is created through a process and that provides benefits to a market or to address a market need.</a:t>
            </a:r>
            <a:r>
              <a:rPr lang="en-US" dirty="0"/>
              <a:t>​</a:t>
            </a:r>
          </a:p>
          <a:p>
            <a:pPr marL="628650" lvl="1" indent="-171450" fontAlgn="base">
              <a:buFont typeface="Arial" panose="020B0604020202020204" pitchFamily="34" charset="0"/>
              <a:buChar char="•"/>
            </a:pPr>
            <a:r>
              <a:rPr lang="en-CA" dirty="0"/>
              <a:t>Chair (design, cut, sand, build)</a:t>
            </a:r>
            <a:r>
              <a:rPr lang="en-US" dirty="0"/>
              <a:t>​</a:t>
            </a:r>
          </a:p>
          <a:p>
            <a:pPr marL="628650" lvl="1" indent="-171450" fontAlgn="base">
              <a:buFont typeface="Arial" panose="020B0604020202020204" pitchFamily="34" charset="0"/>
              <a:buChar char="•"/>
            </a:pPr>
            <a:r>
              <a:rPr lang="en-CA" dirty="0"/>
              <a:t>MS Office (design, code, test, deploy)</a:t>
            </a:r>
            <a:r>
              <a:rPr lang="en-US" dirty="0"/>
              <a:t>​</a:t>
            </a:r>
          </a:p>
          <a:p>
            <a:pPr marL="628650" lvl="1" indent="-171450" fontAlgn="base">
              <a:buFont typeface="Arial" panose="020B0604020202020204" pitchFamily="34" charset="0"/>
              <a:buChar char="•"/>
            </a:pPr>
            <a:r>
              <a:rPr lang="en-CA" dirty="0"/>
              <a:t>Consulting service (document, session, workshop)</a:t>
            </a:r>
            <a:r>
              <a:rPr lang="en-US" dirty="0"/>
              <a:t>​</a:t>
            </a:r>
          </a:p>
          <a:p>
            <a:pPr marL="171450" indent="-171450" fontAlgn="base">
              <a:buFont typeface="Arial" panose="020B0604020202020204" pitchFamily="34" charset="0"/>
              <a:buChar char="•"/>
            </a:pPr>
            <a:r>
              <a:rPr lang="en-CA" dirty="0"/>
              <a:t>Could have sub-products (pre-milled legs)</a:t>
            </a:r>
            <a:r>
              <a:rPr lang="en-US" dirty="0"/>
              <a:t>​</a:t>
            </a:r>
            <a:endParaRPr lang="en-CA" dirty="0"/>
          </a:p>
          <a:p>
            <a:pPr marL="171450" indent="-171450" fontAlgn="base">
              <a:buFont typeface="Arial" panose="020B0604020202020204" pitchFamily="34" charset="0"/>
              <a:buChar char="•"/>
            </a:pPr>
            <a:r>
              <a:rPr lang="en-CA" dirty="0"/>
              <a:t>Long-Lived (beyond the projects)</a:t>
            </a:r>
            <a:endParaRPr lang="en-US" dirty="0"/>
          </a:p>
          <a:p>
            <a:pPr marL="171450" indent="-171450" fontAlgn="base">
              <a:buFont typeface="Arial" panose="020B0604020202020204" pitchFamily="34" charset="0"/>
              <a:buChar char="•"/>
            </a:pPr>
            <a:r>
              <a:rPr lang="en-CA" dirty="0"/>
              <a:t>Without it an organization cannot</a:t>
            </a:r>
            <a:endParaRPr lang="en-US" dirty="0"/>
          </a:p>
          <a:p>
            <a:pPr marL="628650" lvl="1" indent="-171450" fontAlgn="base">
              <a:buFont typeface="Arial" panose="020B0604020202020204" pitchFamily="34" charset="0"/>
              <a:buChar char="•"/>
            </a:pPr>
            <a:r>
              <a:rPr lang="en-CA" dirty="0"/>
              <a:t>Focus its strategy and Market its product appropriately</a:t>
            </a:r>
          </a:p>
          <a:p>
            <a:pPr marL="628650" lvl="1" indent="-171450" fontAlgn="base">
              <a:buFont typeface="Arial" panose="020B0604020202020204" pitchFamily="34" charset="0"/>
              <a:buChar char="•"/>
            </a:pPr>
            <a:r>
              <a:rPr lang="en-CA" dirty="0"/>
              <a:t>Identify its owner, teams, roles</a:t>
            </a:r>
            <a:r>
              <a:rPr lang="en-US" dirty="0"/>
              <a:t>​ and responsibility</a:t>
            </a:r>
          </a:p>
          <a:p>
            <a:pPr marL="628650" lvl="1" indent="-171450" fontAlgn="base">
              <a:buFont typeface="Arial" panose="020B0604020202020204" pitchFamily="34" charset="0"/>
              <a:buChar char="•"/>
            </a:pPr>
            <a:r>
              <a:rPr lang="en-CA" dirty="0"/>
              <a:t>Create a backlog</a:t>
            </a:r>
          </a:p>
          <a:p>
            <a:pPr marL="171450" lvl="0" indent="-171450" fontAlgn="base">
              <a:buFont typeface="Arial" panose="020B0604020202020204" pitchFamily="34" charset="0"/>
              <a:buChar char="•"/>
            </a:pPr>
            <a:r>
              <a:rPr lang="en-CA" b="0" i="0" dirty="0">
                <a:effectLst/>
              </a:rPr>
              <a:t>Success</a:t>
            </a:r>
            <a:r>
              <a:rPr lang="en-CA" b="0" i="0" baseline="0" dirty="0">
                <a:effectLst/>
              </a:rPr>
              <a:t> focuses on business outcome and the value given to the </a:t>
            </a:r>
            <a:r>
              <a:rPr lang="en-CA" b="0" i="0" baseline="0" dirty="0" smtClean="0">
                <a:effectLst/>
              </a:rPr>
              <a:t>customer</a:t>
            </a:r>
          </a:p>
          <a:p>
            <a:pPr marL="171450" lvl="0" indent="-171450" fontAlgn="base">
              <a:buFont typeface="Arial" panose="020B0604020202020204" pitchFamily="34" charset="0"/>
              <a:buChar char="•"/>
            </a:pPr>
            <a:r>
              <a:rPr lang="en-CA" b="0" i="0" baseline="0" dirty="0" err="1" smtClean="0">
                <a:effectLst/>
              </a:rPr>
              <a:t>Devs</a:t>
            </a:r>
            <a:r>
              <a:rPr lang="en-CA" b="0" i="0" baseline="0" dirty="0" smtClean="0">
                <a:effectLst/>
              </a:rPr>
              <a:t> and Testers are assigned to the product</a:t>
            </a:r>
            <a:endParaRPr lang="en-US" b="0" i="0" dirty="0">
              <a:effectLst/>
            </a:endParaRPr>
          </a:p>
        </p:txBody>
      </p:sp>
      <p:sp>
        <p:nvSpPr>
          <p:cNvPr id="4" name="Slide Number Placeholder 3"/>
          <p:cNvSpPr>
            <a:spLocks noGrp="1"/>
          </p:cNvSpPr>
          <p:nvPr>
            <p:ph type="sldNum" sz="quarter" idx="10"/>
          </p:nvPr>
        </p:nvSpPr>
        <p:spPr/>
        <p:txBody>
          <a:bodyPr/>
          <a:lstStyle/>
          <a:p>
            <a:fld id="{542C5E3C-00AA-41AC-B178-00C03244BAD5}" type="slidenum">
              <a:rPr lang="en-CA" smtClean="0"/>
              <a:t>9</a:t>
            </a:fld>
            <a:endParaRPr lang="en-CA"/>
          </a:p>
        </p:txBody>
      </p:sp>
    </p:spTree>
    <p:extLst>
      <p:ext uri="{BB962C8B-B14F-4D97-AF65-F5344CB8AC3E}">
        <p14:creationId xmlns:p14="http://schemas.microsoft.com/office/powerpoint/2010/main" val="95365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cs typeface="Calibri"/>
              </a:rPr>
              <a:t>Funnel effect needs to be brought higher and in business</a:t>
            </a:r>
          </a:p>
          <a:p>
            <a:r>
              <a:rPr lang="en-US" b="0" dirty="0">
                <a:cs typeface="Calibri"/>
              </a:rPr>
              <a:t>Do</a:t>
            </a:r>
            <a:r>
              <a:rPr lang="en-US" b="0" baseline="0" dirty="0">
                <a:cs typeface="Calibri"/>
              </a:rPr>
              <a:t> smaller projects</a:t>
            </a:r>
          </a:p>
          <a:p>
            <a:r>
              <a:rPr lang="en-US" b="0" baseline="0" dirty="0">
                <a:cs typeface="Calibri"/>
              </a:rPr>
              <a:t>20% of project A, 10% of project B….</a:t>
            </a:r>
            <a:endParaRPr lang="en-US" b="0" dirty="0">
              <a:cs typeface="Calibri"/>
            </a:endParaRPr>
          </a:p>
          <a:p>
            <a:endParaRPr lang="en-US" b="1" dirty="0">
              <a:cs typeface="Calibri"/>
            </a:endParaRPr>
          </a:p>
          <a:p>
            <a:r>
              <a:rPr lang="en-US" b="1" dirty="0">
                <a:cs typeface="Calibri"/>
              </a:rPr>
              <a:t>To Succeed</a:t>
            </a:r>
          </a:p>
          <a:p>
            <a:pPr marL="285750" indent="-285750">
              <a:buFont typeface="Arial"/>
              <a:buChar char="•"/>
            </a:pPr>
            <a:r>
              <a:rPr lang="en-US" dirty="0">
                <a:cs typeface="Calibri"/>
              </a:rPr>
              <a:t>Workload Management</a:t>
            </a:r>
          </a:p>
          <a:p>
            <a:pPr marL="285750" indent="-285750">
              <a:buFont typeface="Arial"/>
              <a:buChar char="•"/>
            </a:pPr>
            <a:r>
              <a:rPr lang="en-US" dirty="0">
                <a:cs typeface="Calibri"/>
              </a:rPr>
              <a:t>Prioritization</a:t>
            </a:r>
          </a:p>
          <a:p>
            <a:pPr marL="285750" indent="-285750">
              <a:buFont typeface="Arial"/>
              <a:buChar char="•"/>
            </a:pPr>
            <a:r>
              <a:rPr lang="en-US" dirty="0">
                <a:cs typeface="Calibri"/>
              </a:rPr>
              <a:t>Product Structure</a:t>
            </a:r>
          </a:p>
          <a:p>
            <a:pPr marL="285750" indent="-285750">
              <a:buFont typeface="Arial"/>
              <a:buChar char="•"/>
            </a:pPr>
            <a:r>
              <a:rPr lang="en-US" dirty="0">
                <a:cs typeface="Calibri"/>
              </a:rPr>
              <a:t>Team Structure</a:t>
            </a:r>
          </a:p>
          <a:p>
            <a:pPr marL="285750" indent="-285750">
              <a:buFont typeface="Arial"/>
              <a:buChar char="•"/>
            </a:pPr>
            <a:endParaRPr lang="en-US" dirty="0">
              <a:cs typeface="Calibri"/>
            </a:endParaRPr>
          </a:p>
          <a:p>
            <a:r>
              <a:rPr lang="en-US" b="1" dirty="0">
                <a:cs typeface="Calibri"/>
              </a:rPr>
              <a:t>Impacts</a:t>
            </a:r>
          </a:p>
          <a:p>
            <a:pPr marL="285750" indent="-285750">
              <a:buFont typeface="Arial"/>
              <a:buChar char="•"/>
            </a:pPr>
            <a:r>
              <a:rPr lang="en-US" dirty="0">
                <a:ea typeface="+mn-lt"/>
                <a:cs typeface="+mn-lt"/>
              </a:rPr>
              <a:t>Unable to satisfy business/customer needs efficiently</a:t>
            </a:r>
          </a:p>
          <a:p>
            <a:pPr marL="285750" indent="-285750">
              <a:buFont typeface="Arial,Sans-Serif"/>
              <a:buChar char="•"/>
            </a:pPr>
            <a:r>
              <a:rPr lang="en-US" dirty="0">
                <a:ea typeface="+mn-lt"/>
                <a:cs typeface="+mn-lt"/>
              </a:rPr>
              <a:t>Reduced flow</a:t>
            </a:r>
          </a:p>
          <a:p>
            <a:pPr marL="285750" indent="-285750">
              <a:buFont typeface="Arial,Sans-Serif"/>
              <a:buChar char="•"/>
            </a:pPr>
            <a:r>
              <a:rPr lang="en-US" dirty="0">
                <a:ea typeface="+mn-lt"/>
                <a:cs typeface="+mn-lt"/>
              </a:rPr>
              <a:t>Complex coordination</a:t>
            </a:r>
          </a:p>
          <a:p>
            <a:pPr marL="285750" indent="-285750">
              <a:buFont typeface="Arial"/>
              <a:buChar char="•"/>
            </a:pPr>
            <a:r>
              <a:rPr lang="en-US" dirty="0">
                <a:ea typeface="+mn-lt"/>
                <a:cs typeface="+mn-lt"/>
              </a:rPr>
              <a:t>Complex </a:t>
            </a:r>
            <a:r>
              <a:rPr lang="en-US" dirty="0">
                <a:cs typeface="Calibri"/>
              </a:rPr>
              <a:t>IT</a:t>
            </a:r>
          </a:p>
          <a:p>
            <a:pPr marL="742950" lvl="1" indent="-285750">
              <a:buFont typeface="Arial"/>
              <a:buChar char="•"/>
            </a:pPr>
            <a:r>
              <a:rPr lang="en-US" dirty="0">
                <a:cs typeface="Calibri"/>
              </a:rPr>
              <a:t>Code branching/merging</a:t>
            </a:r>
          </a:p>
          <a:p>
            <a:pPr marL="742950" lvl="1" indent="-285750">
              <a:buFont typeface="Arial"/>
              <a:buChar char="•"/>
            </a:pPr>
            <a:r>
              <a:rPr lang="en-US" dirty="0">
                <a:cs typeface="Calibri"/>
              </a:rPr>
              <a:t>Technical debt takes a back seat</a:t>
            </a:r>
          </a:p>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10</a:t>
            </a:fld>
            <a:endParaRPr lang="en-CA"/>
          </a:p>
        </p:txBody>
      </p:sp>
    </p:spTree>
    <p:extLst>
      <p:ext uri="{BB962C8B-B14F-4D97-AF65-F5344CB8AC3E}">
        <p14:creationId xmlns:p14="http://schemas.microsoft.com/office/powerpoint/2010/main" val="168811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Keep Title short and precise</a:t>
            </a:r>
          </a:p>
          <a:p>
            <a:r>
              <a:rPr lang="en-CA" dirty="0" smtClean="0"/>
              <a:t>“As a [who],</a:t>
            </a:r>
            <a:r>
              <a:rPr lang="en-CA" baseline="0" dirty="0" smtClean="0"/>
              <a:t> I want [what], so that I can [why]” goes in the description</a:t>
            </a:r>
          </a:p>
          <a:p>
            <a:r>
              <a:rPr lang="en-CA" baseline="0" dirty="0" smtClean="0"/>
              <a:t>This makes it easier to read in the boards</a:t>
            </a:r>
          </a:p>
          <a:p>
            <a:endParaRPr lang="en-CA" baseline="0" dirty="0" smtClean="0"/>
          </a:p>
          <a:p>
            <a:r>
              <a:rPr lang="en-CA" baseline="0" dirty="0" smtClean="0"/>
              <a:t>Tip: Create your links via the “+” in the backlog</a:t>
            </a:r>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11</a:t>
            </a:fld>
            <a:endParaRPr lang="en-CA"/>
          </a:p>
        </p:txBody>
      </p:sp>
    </p:spTree>
    <p:extLst>
      <p:ext uri="{BB962C8B-B14F-4D97-AF65-F5344CB8AC3E}">
        <p14:creationId xmlns:p14="http://schemas.microsoft.com/office/powerpoint/2010/main" val="3530368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12</a:t>
            </a:fld>
            <a:endParaRPr lang="en-CA"/>
          </a:p>
        </p:txBody>
      </p:sp>
    </p:spTree>
    <p:extLst>
      <p:ext uri="{BB962C8B-B14F-4D97-AF65-F5344CB8AC3E}">
        <p14:creationId xmlns:p14="http://schemas.microsoft.com/office/powerpoint/2010/main" val="152183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13</a:t>
            </a:fld>
            <a:endParaRPr lang="en-CA"/>
          </a:p>
        </p:txBody>
      </p:sp>
    </p:spTree>
    <p:extLst>
      <p:ext uri="{BB962C8B-B14F-4D97-AF65-F5344CB8AC3E}">
        <p14:creationId xmlns:p14="http://schemas.microsoft.com/office/powerpoint/2010/main" val="3152556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14</a:t>
            </a:fld>
            <a:endParaRPr lang="en-CA"/>
          </a:p>
        </p:txBody>
      </p:sp>
    </p:spTree>
    <p:extLst>
      <p:ext uri="{BB962C8B-B14F-4D97-AF65-F5344CB8AC3E}">
        <p14:creationId xmlns:p14="http://schemas.microsoft.com/office/powerpoint/2010/main" val="3866592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7470F838-7DB8-4713-86FF-62A1A84059C8}"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60044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470F838-7DB8-4713-86FF-62A1A84059C8}"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08210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470F838-7DB8-4713-86FF-62A1A84059C8}"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89501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470F838-7DB8-4713-86FF-62A1A84059C8}"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6726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70F838-7DB8-4713-86FF-62A1A84059C8}"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4569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7470F838-7DB8-4713-86FF-62A1A84059C8}"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71221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7470F838-7DB8-4713-86FF-62A1A84059C8}" type="datetimeFigureOut">
              <a:rPr lang="en-CA" smtClean="0"/>
              <a:t>2020-09-22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95065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7470F838-7DB8-4713-86FF-62A1A84059C8}" type="datetimeFigureOut">
              <a:rPr lang="en-CA" smtClean="0"/>
              <a:t>2020-09-22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10791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0F838-7DB8-4713-86FF-62A1A84059C8}" type="datetimeFigureOut">
              <a:rPr lang="en-CA" smtClean="0"/>
              <a:t>2020-09-22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05093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0F838-7DB8-4713-86FF-62A1A84059C8}"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36340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0F838-7DB8-4713-86FF-62A1A84059C8}"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9612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0F838-7DB8-4713-86FF-62A1A84059C8}" type="datetimeFigureOut">
              <a:rPr lang="en-CA" smtClean="0"/>
              <a:t>2020-09-22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A3881-104A-4570-BAA5-5BBD8A5DD0E2}" type="slidenum">
              <a:rPr lang="en-CA" smtClean="0"/>
              <a:t>‹#›</a:t>
            </a:fld>
            <a:endParaRPr lang="en-CA"/>
          </a:p>
        </p:txBody>
      </p:sp>
    </p:spTree>
    <p:extLst>
      <p:ext uri="{BB962C8B-B14F-4D97-AF65-F5344CB8AC3E}">
        <p14:creationId xmlns:p14="http://schemas.microsoft.com/office/powerpoint/2010/main" val="390939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6.emf"/><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30127" y="2829697"/>
            <a:ext cx="3933736" cy="4014016"/>
          </a:xfrm>
          <a:prstGeom prst="rect">
            <a:avLst/>
          </a:prstGeom>
        </p:spPr>
      </p:pic>
      <p:sp>
        <p:nvSpPr>
          <p:cNvPr id="2" name="Title 1"/>
          <p:cNvSpPr>
            <a:spLocks noGrp="1"/>
          </p:cNvSpPr>
          <p:nvPr>
            <p:ph type="ctrTitle"/>
          </p:nvPr>
        </p:nvSpPr>
        <p:spPr>
          <a:xfrm>
            <a:off x="1181100" y="822325"/>
            <a:ext cx="9829800" cy="2387600"/>
          </a:xfrm>
        </p:spPr>
        <p:txBody>
          <a:bodyPr>
            <a:normAutofit/>
          </a:bodyPr>
          <a:lstStyle/>
          <a:p>
            <a:r>
              <a:rPr lang="en-CA" sz="6600" b="1" dirty="0" smtClean="0">
                <a:solidFill>
                  <a:srgbClr val="DC4604"/>
                </a:solidFill>
              </a:rPr>
              <a:t>ADO Making it Work for you!</a:t>
            </a:r>
            <a:endParaRPr lang="en-CA" sz="6600" b="1" dirty="0">
              <a:solidFill>
                <a:srgbClr val="DC4604"/>
              </a:solidFill>
            </a:endParaRPr>
          </a:p>
        </p:txBody>
      </p:sp>
      <p:sp>
        <p:nvSpPr>
          <p:cNvPr id="3" name="Subtitle 2"/>
          <p:cNvSpPr>
            <a:spLocks noGrp="1"/>
          </p:cNvSpPr>
          <p:nvPr>
            <p:ph type="subTitle" idx="1"/>
          </p:nvPr>
        </p:nvSpPr>
        <p:spPr>
          <a:xfrm>
            <a:off x="1524000" y="3281998"/>
            <a:ext cx="9144000" cy="1655762"/>
          </a:xfrm>
        </p:spPr>
        <p:txBody>
          <a:bodyPr/>
          <a:lstStyle/>
          <a:p>
            <a:r>
              <a:rPr lang="en-CA" dirty="0"/>
              <a:t>Presented for </a:t>
            </a:r>
            <a:r>
              <a:rPr lang="en-CA" dirty="0" smtClean="0"/>
              <a:t>Development Community</a:t>
            </a:r>
            <a:endParaRPr lang="en-CA" dirty="0"/>
          </a:p>
        </p:txBody>
      </p:sp>
    </p:spTree>
    <p:extLst>
      <p:ext uri="{BB962C8B-B14F-4D97-AF65-F5344CB8AC3E}">
        <p14:creationId xmlns:p14="http://schemas.microsoft.com/office/powerpoint/2010/main" val="387573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52002" y="2857466"/>
            <a:ext cx="237566" cy="369332"/>
          </a:xfrm>
          <a:prstGeom prst="rect">
            <a:avLst/>
          </a:prstGeom>
        </p:spPr>
        <p:txBody>
          <a:bodyPr wrap="none">
            <a:spAutoFit/>
          </a:bodyPr>
          <a:lstStyle/>
          <a:p>
            <a:r>
              <a:rPr lang="en-CA" dirty="0"/>
              <a:t> </a:t>
            </a:r>
          </a:p>
        </p:txBody>
      </p:sp>
      <p:grpSp>
        <p:nvGrpSpPr>
          <p:cNvPr id="8" name="Group 7">
            <a:extLst>
              <a:ext uri="{FF2B5EF4-FFF2-40B4-BE49-F238E27FC236}">
                <a16:creationId xmlns:a16="http://schemas.microsoft.com/office/drawing/2014/main" id="{BE2E2574-E7DB-4D93-B54C-CABCF8FA1116}"/>
              </a:ext>
            </a:extLst>
          </p:cNvPr>
          <p:cNvGrpSpPr/>
          <p:nvPr/>
        </p:nvGrpSpPr>
        <p:grpSpPr>
          <a:xfrm>
            <a:off x="677868" y="553897"/>
            <a:ext cx="7052558" cy="3979737"/>
            <a:chOff x="203083" y="724890"/>
            <a:chExt cx="8634067" cy="3533466"/>
          </a:xfrm>
        </p:grpSpPr>
        <p:sp>
          <p:nvSpPr>
            <p:cNvPr id="9" name="Flowchart: Manual Operation 3"/>
            <p:cNvSpPr/>
            <p:nvPr/>
          </p:nvSpPr>
          <p:spPr>
            <a:xfrm flipH="1">
              <a:off x="4919568" y="2543317"/>
              <a:ext cx="2435504" cy="96637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062"/>
                <a:gd name="connsiteY0" fmla="*/ 0 h 10088"/>
                <a:gd name="connsiteX1" fmla="*/ 10000 w 10062"/>
                <a:gd name="connsiteY1" fmla="*/ 0 h 10088"/>
                <a:gd name="connsiteX2" fmla="*/ 10062 w 10062"/>
                <a:gd name="connsiteY2" fmla="*/ 10088 h 10088"/>
                <a:gd name="connsiteX3" fmla="*/ 2000 w 10062"/>
                <a:gd name="connsiteY3" fmla="*/ 10000 h 10088"/>
                <a:gd name="connsiteX4" fmla="*/ 0 w 10062"/>
                <a:gd name="connsiteY4" fmla="*/ 0 h 10088"/>
                <a:gd name="connsiteX0" fmla="*/ 0 w 10004"/>
                <a:gd name="connsiteY0" fmla="*/ 0 h 10088"/>
                <a:gd name="connsiteX1" fmla="*/ 10000 w 10004"/>
                <a:gd name="connsiteY1" fmla="*/ 0 h 10088"/>
                <a:gd name="connsiteX2" fmla="*/ 9984 w 10004"/>
                <a:gd name="connsiteY2" fmla="*/ 10088 h 10088"/>
                <a:gd name="connsiteX3" fmla="*/ 2000 w 10004"/>
                <a:gd name="connsiteY3" fmla="*/ 10000 h 10088"/>
                <a:gd name="connsiteX4" fmla="*/ 0 w 10004"/>
                <a:gd name="connsiteY4" fmla="*/ 0 h 10088"/>
                <a:gd name="connsiteX0" fmla="*/ 0 w 10062"/>
                <a:gd name="connsiteY0" fmla="*/ 0 h 10088"/>
                <a:gd name="connsiteX1" fmla="*/ 10000 w 10062"/>
                <a:gd name="connsiteY1" fmla="*/ 0 h 10088"/>
                <a:gd name="connsiteX2" fmla="*/ 10062 w 10062"/>
                <a:gd name="connsiteY2" fmla="*/ 10088 h 10088"/>
                <a:gd name="connsiteX3" fmla="*/ 2000 w 10062"/>
                <a:gd name="connsiteY3" fmla="*/ 10000 h 10088"/>
                <a:gd name="connsiteX4" fmla="*/ 0 w 10062"/>
                <a:gd name="connsiteY4" fmla="*/ 0 h 10088"/>
                <a:gd name="connsiteX0" fmla="*/ 0 w 10004"/>
                <a:gd name="connsiteY0" fmla="*/ 0 h 10088"/>
                <a:gd name="connsiteX1" fmla="*/ 10000 w 10004"/>
                <a:gd name="connsiteY1" fmla="*/ 0 h 10088"/>
                <a:gd name="connsiteX2" fmla="*/ 9988 w 10004"/>
                <a:gd name="connsiteY2" fmla="*/ 10088 h 10088"/>
                <a:gd name="connsiteX3" fmla="*/ 2000 w 10004"/>
                <a:gd name="connsiteY3" fmla="*/ 10000 h 10088"/>
                <a:gd name="connsiteX4" fmla="*/ 0 w 10004"/>
                <a:gd name="connsiteY4" fmla="*/ 0 h 1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88">
                  <a:moveTo>
                    <a:pt x="0" y="0"/>
                  </a:moveTo>
                  <a:lnTo>
                    <a:pt x="10000" y="0"/>
                  </a:lnTo>
                  <a:cubicBezTo>
                    <a:pt x="10021" y="3363"/>
                    <a:pt x="9967" y="6725"/>
                    <a:pt x="9988" y="10088"/>
                  </a:cubicBezTo>
                  <a:lnTo>
                    <a:pt x="2000" y="10000"/>
                  </a:lnTo>
                  <a:lnTo>
                    <a:pt x="0" y="0"/>
                  </a:lnTo>
                  <a:close/>
                </a:path>
              </a:pathLst>
            </a:cu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Flowchart: Manual Operation 3"/>
            <p:cNvSpPr/>
            <p:nvPr/>
          </p:nvSpPr>
          <p:spPr>
            <a:xfrm flipH="1">
              <a:off x="4919568" y="1389976"/>
              <a:ext cx="3098478" cy="10931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100"/>
                <a:gd name="connsiteY0" fmla="*/ 0 h 10000"/>
                <a:gd name="connsiteX1" fmla="*/ 10000 w 10100"/>
                <a:gd name="connsiteY1" fmla="*/ 0 h 10000"/>
                <a:gd name="connsiteX2" fmla="*/ 10100 w 10100"/>
                <a:gd name="connsiteY2" fmla="*/ 9936 h 10000"/>
                <a:gd name="connsiteX3" fmla="*/ 2000 w 10100"/>
                <a:gd name="connsiteY3" fmla="*/ 10000 h 10000"/>
                <a:gd name="connsiteX4" fmla="*/ 0 w 10100"/>
                <a:gd name="connsiteY4" fmla="*/ 0 h 10000"/>
                <a:gd name="connsiteX0" fmla="*/ 0 w 10010"/>
                <a:gd name="connsiteY0" fmla="*/ 0 h 10000"/>
                <a:gd name="connsiteX1" fmla="*/ 10000 w 10010"/>
                <a:gd name="connsiteY1" fmla="*/ 0 h 10000"/>
                <a:gd name="connsiteX2" fmla="*/ 10008 w 10010"/>
                <a:gd name="connsiteY2" fmla="*/ 9854 h 10000"/>
                <a:gd name="connsiteX3" fmla="*/ 2000 w 10010"/>
                <a:gd name="connsiteY3" fmla="*/ 10000 h 10000"/>
                <a:gd name="connsiteX4" fmla="*/ 0 w 10010"/>
                <a:gd name="connsiteY4" fmla="*/ 0 h 10000"/>
                <a:gd name="connsiteX0" fmla="*/ 0 w 10010"/>
                <a:gd name="connsiteY0" fmla="*/ 0 h 10000"/>
                <a:gd name="connsiteX1" fmla="*/ 10000 w 10010"/>
                <a:gd name="connsiteY1" fmla="*/ 0 h 10000"/>
                <a:gd name="connsiteX2" fmla="*/ 10008 w 10010"/>
                <a:gd name="connsiteY2" fmla="*/ 9936 h 10000"/>
                <a:gd name="connsiteX3" fmla="*/ 2000 w 10010"/>
                <a:gd name="connsiteY3" fmla="*/ 10000 h 10000"/>
                <a:gd name="connsiteX4" fmla="*/ 0 w 10010"/>
                <a:gd name="connsiteY4" fmla="*/ 0 h 10000"/>
                <a:gd name="connsiteX0" fmla="*/ 0 w 10010"/>
                <a:gd name="connsiteY0" fmla="*/ 0 h 10018"/>
                <a:gd name="connsiteX1" fmla="*/ 10000 w 10010"/>
                <a:gd name="connsiteY1" fmla="*/ 0 h 10018"/>
                <a:gd name="connsiteX2" fmla="*/ 10008 w 10010"/>
                <a:gd name="connsiteY2" fmla="*/ 10018 h 10018"/>
                <a:gd name="connsiteX3" fmla="*/ 2000 w 10010"/>
                <a:gd name="connsiteY3" fmla="*/ 10000 h 10018"/>
                <a:gd name="connsiteX4" fmla="*/ 0 w 10010"/>
                <a:gd name="connsiteY4" fmla="*/ 0 h 10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0" h="10018">
                  <a:moveTo>
                    <a:pt x="0" y="0"/>
                  </a:moveTo>
                  <a:lnTo>
                    <a:pt x="10000" y="0"/>
                  </a:lnTo>
                  <a:cubicBezTo>
                    <a:pt x="10033" y="3312"/>
                    <a:pt x="9975" y="6706"/>
                    <a:pt x="10008" y="10018"/>
                  </a:cubicBezTo>
                  <a:lnTo>
                    <a:pt x="2000" y="10000"/>
                  </a:lnTo>
                  <a:lnTo>
                    <a:pt x="0" y="0"/>
                  </a:lnTo>
                  <a:close/>
                </a:path>
              </a:pathLst>
            </a:cu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1" name="TextBox 10"/>
            <p:cNvSpPr txBox="1"/>
            <p:nvPr/>
          </p:nvSpPr>
          <p:spPr>
            <a:xfrm rot="16200000">
              <a:off x="2757367" y="1871521"/>
              <a:ext cx="2783096" cy="489833"/>
            </a:xfrm>
            <a:prstGeom prst="rect">
              <a:avLst/>
            </a:prstGeom>
            <a:solidFill>
              <a:schemeClr val="accent2">
                <a:lumMod val="40000"/>
                <a:lumOff val="60000"/>
              </a:schemeClr>
            </a:solidFill>
            <a:ln>
              <a:solidFill>
                <a:schemeClr val="tx1"/>
              </a:solidFill>
            </a:ln>
          </p:spPr>
          <p:txBody>
            <a:bodyPr wrap="square" rtlCol="0" anchor="ctr">
              <a:spAutoFit/>
            </a:bodyPr>
            <a:lstStyle/>
            <a:p>
              <a:r>
                <a:rPr lang="en-CA" sz="2000" b="1" dirty="0"/>
                <a:t>Technical Debt</a:t>
              </a:r>
            </a:p>
          </p:txBody>
        </p:sp>
        <p:sp>
          <p:nvSpPr>
            <p:cNvPr id="12" name="TextBox 11"/>
            <p:cNvSpPr txBox="1"/>
            <p:nvPr/>
          </p:nvSpPr>
          <p:spPr>
            <a:xfrm rot="16200000">
              <a:off x="3248695" y="1871521"/>
              <a:ext cx="2783095" cy="489833"/>
            </a:xfrm>
            <a:prstGeom prst="rect">
              <a:avLst/>
            </a:prstGeom>
            <a:solidFill>
              <a:schemeClr val="accent2">
                <a:lumMod val="40000"/>
                <a:lumOff val="60000"/>
              </a:schemeClr>
            </a:solidFill>
            <a:ln>
              <a:solidFill>
                <a:schemeClr val="tx1"/>
              </a:solidFill>
            </a:ln>
          </p:spPr>
          <p:txBody>
            <a:bodyPr wrap="square" rtlCol="0" anchor="ctr">
              <a:spAutoFit/>
            </a:bodyPr>
            <a:lstStyle/>
            <a:p>
              <a:r>
                <a:rPr lang="en-CA" sz="2000" b="1" dirty="0"/>
                <a:t>BDM</a:t>
              </a:r>
            </a:p>
          </p:txBody>
        </p:sp>
        <p:sp>
          <p:nvSpPr>
            <p:cNvPr id="13" name="Flowchart: Manual Operation 3"/>
            <p:cNvSpPr/>
            <p:nvPr/>
          </p:nvSpPr>
          <p:spPr>
            <a:xfrm>
              <a:off x="969685" y="1389976"/>
              <a:ext cx="2911571" cy="10931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100"/>
                <a:gd name="connsiteY0" fmla="*/ 0 h 10000"/>
                <a:gd name="connsiteX1" fmla="*/ 10000 w 10100"/>
                <a:gd name="connsiteY1" fmla="*/ 0 h 10000"/>
                <a:gd name="connsiteX2" fmla="*/ 10100 w 10100"/>
                <a:gd name="connsiteY2" fmla="*/ 9936 h 10000"/>
                <a:gd name="connsiteX3" fmla="*/ 2000 w 10100"/>
                <a:gd name="connsiteY3" fmla="*/ 10000 h 10000"/>
                <a:gd name="connsiteX4" fmla="*/ 0 w 10100"/>
                <a:gd name="connsiteY4" fmla="*/ 0 h 10000"/>
                <a:gd name="connsiteX0" fmla="*/ 0 w 10010"/>
                <a:gd name="connsiteY0" fmla="*/ 0 h 10000"/>
                <a:gd name="connsiteX1" fmla="*/ 10000 w 10010"/>
                <a:gd name="connsiteY1" fmla="*/ 0 h 10000"/>
                <a:gd name="connsiteX2" fmla="*/ 10008 w 10010"/>
                <a:gd name="connsiteY2" fmla="*/ 9854 h 10000"/>
                <a:gd name="connsiteX3" fmla="*/ 2000 w 10010"/>
                <a:gd name="connsiteY3" fmla="*/ 10000 h 10000"/>
                <a:gd name="connsiteX4" fmla="*/ 0 w 10010"/>
                <a:gd name="connsiteY4" fmla="*/ 0 h 10000"/>
                <a:gd name="connsiteX0" fmla="*/ 0 w 10010"/>
                <a:gd name="connsiteY0" fmla="*/ 0 h 10000"/>
                <a:gd name="connsiteX1" fmla="*/ 10000 w 10010"/>
                <a:gd name="connsiteY1" fmla="*/ 0 h 10000"/>
                <a:gd name="connsiteX2" fmla="*/ 10008 w 10010"/>
                <a:gd name="connsiteY2" fmla="*/ 9936 h 10000"/>
                <a:gd name="connsiteX3" fmla="*/ 2000 w 10010"/>
                <a:gd name="connsiteY3" fmla="*/ 10000 h 10000"/>
                <a:gd name="connsiteX4" fmla="*/ 0 w 10010"/>
                <a:gd name="connsiteY4" fmla="*/ 0 h 10000"/>
                <a:gd name="connsiteX0" fmla="*/ 0 w 10010"/>
                <a:gd name="connsiteY0" fmla="*/ 0 h 10018"/>
                <a:gd name="connsiteX1" fmla="*/ 10000 w 10010"/>
                <a:gd name="connsiteY1" fmla="*/ 0 h 10018"/>
                <a:gd name="connsiteX2" fmla="*/ 10008 w 10010"/>
                <a:gd name="connsiteY2" fmla="*/ 10018 h 10018"/>
                <a:gd name="connsiteX3" fmla="*/ 2000 w 10010"/>
                <a:gd name="connsiteY3" fmla="*/ 10000 h 10018"/>
                <a:gd name="connsiteX4" fmla="*/ 0 w 10010"/>
                <a:gd name="connsiteY4" fmla="*/ 0 h 10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0" h="10018">
                  <a:moveTo>
                    <a:pt x="0" y="0"/>
                  </a:moveTo>
                  <a:lnTo>
                    <a:pt x="10000" y="0"/>
                  </a:lnTo>
                  <a:cubicBezTo>
                    <a:pt x="10033" y="3312"/>
                    <a:pt x="9975" y="6706"/>
                    <a:pt x="10008" y="10018"/>
                  </a:cubicBezTo>
                  <a:lnTo>
                    <a:pt x="2000" y="10000"/>
                  </a:lnTo>
                  <a:lnTo>
                    <a:pt x="0" y="0"/>
                  </a:lnTo>
                  <a:close/>
                </a:path>
              </a:pathLst>
            </a:cu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4" name="Flowchart: Manual Operation 3"/>
            <p:cNvSpPr/>
            <p:nvPr/>
          </p:nvSpPr>
          <p:spPr>
            <a:xfrm>
              <a:off x="1568824" y="2543317"/>
              <a:ext cx="2312432" cy="96637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062"/>
                <a:gd name="connsiteY0" fmla="*/ 0 h 10088"/>
                <a:gd name="connsiteX1" fmla="*/ 10000 w 10062"/>
                <a:gd name="connsiteY1" fmla="*/ 0 h 10088"/>
                <a:gd name="connsiteX2" fmla="*/ 10062 w 10062"/>
                <a:gd name="connsiteY2" fmla="*/ 10088 h 10088"/>
                <a:gd name="connsiteX3" fmla="*/ 2000 w 10062"/>
                <a:gd name="connsiteY3" fmla="*/ 10000 h 10088"/>
                <a:gd name="connsiteX4" fmla="*/ 0 w 10062"/>
                <a:gd name="connsiteY4" fmla="*/ 0 h 10088"/>
                <a:gd name="connsiteX0" fmla="*/ 0 w 10004"/>
                <a:gd name="connsiteY0" fmla="*/ 0 h 10088"/>
                <a:gd name="connsiteX1" fmla="*/ 10000 w 10004"/>
                <a:gd name="connsiteY1" fmla="*/ 0 h 10088"/>
                <a:gd name="connsiteX2" fmla="*/ 9984 w 10004"/>
                <a:gd name="connsiteY2" fmla="*/ 10088 h 10088"/>
                <a:gd name="connsiteX3" fmla="*/ 2000 w 10004"/>
                <a:gd name="connsiteY3" fmla="*/ 10000 h 10088"/>
                <a:gd name="connsiteX4" fmla="*/ 0 w 10004"/>
                <a:gd name="connsiteY4" fmla="*/ 0 h 10088"/>
                <a:gd name="connsiteX0" fmla="*/ 0 w 10062"/>
                <a:gd name="connsiteY0" fmla="*/ 0 h 10088"/>
                <a:gd name="connsiteX1" fmla="*/ 10000 w 10062"/>
                <a:gd name="connsiteY1" fmla="*/ 0 h 10088"/>
                <a:gd name="connsiteX2" fmla="*/ 10062 w 10062"/>
                <a:gd name="connsiteY2" fmla="*/ 10088 h 10088"/>
                <a:gd name="connsiteX3" fmla="*/ 2000 w 10062"/>
                <a:gd name="connsiteY3" fmla="*/ 10000 h 10088"/>
                <a:gd name="connsiteX4" fmla="*/ 0 w 10062"/>
                <a:gd name="connsiteY4" fmla="*/ 0 h 10088"/>
                <a:gd name="connsiteX0" fmla="*/ 0 w 10004"/>
                <a:gd name="connsiteY0" fmla="*/ 0 h 10088"/>
                <a:gd name="connsiteX1" fmla="*/ 10000 w 10004"/>
                <a:gd name="connsiteY1" fmla="*/ 0 h 10088"/>
                <a:gd name="connsiteX2" fmla="*/ 9984 w 10004"/>
                <a:gd name="connsiteY2" fmla="*/ 10088 h 10088"/>
                <a:gd name="connsiteX3" fmla="*/ 2000 w 10004"/>
                <a:gd name="connsiteY3" fmla="*/ 10000 h 10088"/>
                <a:gd name="connsiteX4" fmla="*/ 0 w 10004"/>
                <a:gd name="connsiteY4" fmla="*/ 0 h 1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88">
                  <a:moveTo>
                    <a:pt x="0" y="0"/>
                  </a:moveTo>
                  <a:lnTo>
                    <a:pt x="10000" y="0"/>
                  </a:lnTo>
                  <a:cubicBezTo>
                    <a:pt x="10021" y="3363"/>
                    <a:pt x="9963" y="6725"/>
                    <a:pt x="9984" y="10088"/>
                  </a:cubicBezTo>
                  <a:lnTo>
                    <a:pt x="2000" y="10000"/>
                  </a:lnTo>
                  <a:lnTo>
                    <a:pt x="0" y="0"/>
                  </a:lnTo>
                  <a:close/>
                </a:path>
              </a:pathLst>
            </a:cu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Rectangle 14"/>
            <p:cNvSpPr/>
            <p:nvPr/>
          </p:nvSpPr>
          <p:spPr>
            <a:xfrm rot="16200000">
              <a:off x="1932066" y="1668203"/>
              <a:ext cx="960017" cy="478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GIS</a:t>
              </a:r>
              <a:endParaRPr lang="en-US"/>
            </a:p>
          </p:txBody>
        </p:sp>
        <p:sp>
          <p:nvSpPr>
            <p:cNvPr id="16" name="Rectangle 15"/>
            <p:cNvSpPr/>
            <p:nvPr/>
          </p:nvSpPr>
          <p:spPr>
            <a:xfrm rot="16200000">
              <a:off x="2468806" y="1668203"/>
              <a:ext cx="960017" cy="478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Allowance</a:t>
              </a:r>
            </a:p>
          </p:txBody>
        </p:sp>
        <p:sp>
          <p:nvSpPr>
            <p:cNvPr id="17" name="Rectangle 16"/>
            <p:cNvSpPr/>
            <p:nvPr/>
          </p:nvSpPr>
          <p:spPr>
            <a:xfrm rot="16200000">
              <a:off x="3031252" y="1668203"/>
              <a:ext cx="960017" cy="478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Allowance for Survivor</a:t>
              </a:r>
            </a:p>
          </p:txBody>
        </p:sp>
        <p:sp>
          <p:nvSpPr>
            <p:cNvPr id="18" name="Rectangle 17"/>
            <p:cNvSpPr/>
            <p:nvPr/>
          </p:nvSpPr>
          <p:spPr>
            <a:xfrm rot="16200000">
              <a:off x="1378552" y="1664485"/>
              <a:ext cx="960017" cy="478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OAS Pension</a:t>
              </a:r>
            </a:p>
          </p:txBody>
        </p:sp>
        <p:sp>
          <p:nvSpPr>
            <p:cNvPr id="19" name="Rectangle 18"/>
            <p:cNvSpPr/>
            <p:nvPr/>
          </p:nvSpPr>
          <p:spPr>
            <a:xfrm rot="16200000">
              <a:off x="3120340" y="2835752"/>
              <a:ext cx="790849" cy="420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OAS-SIS</a:t>
              </a:r>
            </a:p>
          </p:txBody>
        </p:sp>
        <p:sp>
          <p:nvSpPr>
            <p:cNvPr id="20" name="Flowchart: Manual Operation 3"/>
            <p:cNvSpPr/>
            <p:nvPr/>
          </p:nvSpPr>
          <p:spPr>
            <a:xfrm>
              <a:off x="203083" y="724890"/>
              <a:ext cx="3678173" cy="60455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000"/>
                <a:gd name="connsiteY0" fmla="*/ 0 h 10182"/>
                <a:gd name="connsiteX1" fmla="*/ 10000 w 10000"/>
                <a:gd name="connsiteY1" fmla="*/ 0 h 10182"/>
                <a:gd name="connsiteX2" fmla="*/ 9995 w 10000"/>
                <a:gd name="connsiteY2" fmla="*/ 10182 h 10182"/>
                <a:gd name="connsiteX3" fmla="*/ 2000 w 10000"/>
                <a:gd name="connsiteY3" fmla="*/ 10000 h 10182"/>
                <a:gd name="connsiteX4" fmla="*/ 0 w 10000"/>
                <a:gd name="connsiteY4" fmla="*/ 0 h 10182"/>
                <a:gd name="connsiteX0" fmla="*/ 0 w 10000"/>
                <a:gd name="connsiteY0" fmla="*/ 0 h 10033"/>
                <a:gd name="connsiteX1" fmla="*/ 10000 w 10000"/>
                <a:gd name="connsiteY1" fmla="*/ 0 h 10033"/>
                <a:gd name="connsiteX2" fmla="*/ 9995 w 10000"/>
                <a:gd name="connsiteY2" fmla="*/ 10033 h 10033"/>
                <a:gd name="connsiteX3" fmla="*/ 2000 w 10000"/>
                <a:gd name="connsiteY3" fmla="*/ 10000 h 10033"/>
                <a:gd name="connsiteX4" fmla="*/ 0 w 10000"/>
                <a:gd name="connsiteY4" fmla="*/ 0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33">
                  <a:moveTo>
                    <a:pt x="0" y="0"/>
                  </a:moveTo>
                  <a:lnTo>
                    <a:pt x="10000" y="0"/>
                  </a:lnTo>
                  <a:cubicBezTo>
                    <a:pt x="9998" y="3394"/>
                    <a:pt x="9997" y="6639"/>
                    <a:pt x="9995" y="10033"/>
                  </a:cubicBezTo>
                  <a:lnTo>
                    <a:pt x="2000" y="10000"/>
                  </a:lnTo>
                  <a:lnTo>
                    <a:pt x="0" y="0"/>
                  </a:lnTo>
                  <a:close/>
                </a:path>
              </a:pathLst>
            </a:cu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a:solidFill>
                    <a:schemeClr val="tx1"/>
                  </a:solidFill>
                </a:rPr>
                <a:t>OAS</a:t>
              </a:r>
            </a:p>
          </p:txBody>
        </p:sp>
        <p:sp>
          <p:nvSpPr>
            <p:cNvPr id="21" name="Rectangle 20"/>
            <p:cNvSpPr/>
            <p:nvPr/>
          </p:nvSpPr>
          <p:spPr>
            <a:xfrm rot="16200000">
              <a:off x="5934464" y="2831732"/>
              <a:ext cx="790849" cy="420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CPP-E</a:t>
              </a:r>
            </a:p>
          </p:txBody>
        </p:sp>
        <p:sp>
          <p:nvSpPr>
            <p:cNvPr id="22" name="Rectangle 21"/>
            <p:cNvSpPr/>
            <p:nvPr/>
          </p:nvSpPr>
          <p:spPr>
            <a:xfrm rot="16200000">
              <a:off x="5403053" y="2831732"/>
              <a:ext cx="790849" cy="420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CPP-D</a:t>
              </a:r>
            </a:p>
          </p:txBody>
        </p:sp>
        <p:sp>
          <p:nvSpPr>
            <p:cNvPr id="23" name="Rectangle 22"/>
            <p:cNvSpPr/>
            <p:nvPr/>
          </p:nvSpPr>
          <p:spPr>
            <a:xfrm rot="16200000">
              <a:off x="4897005" y="2833898"/>
              <a:ext cx="790849" cy="420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CPP-SIS</a:t>
              </a:r>
            </a:p>
          </p:txBody>
        </p:sp>
        <p:sp>
          <p:nvSpPr>
            <p:cNvPr id="24" name="Rectangle 23"/>
            <p:cNvSpPr/>
            <p:nvPr/>
          </p:nvSpPr>
          <p:spPr>
            <a:xfrm rot="16200000">
              <a:off x="4729937" y="1813908"/>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Retirement</a:t>
              </a:r>
            </a:p>
          </p:txBody>
        </p:sp>
        <p:sp>
          <p:nvSpPr>
            <p:cNvPr id="25" name="Rectangle 24"/>
            <p:cNvSpPr/>
            <p:nvPr/>
          </p:nvSpPr>
          <p:spPr>
            <a:xfrm rot="16200000">
              <a:off x="5076611" y="1813908"/>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Post-Ret</a:t>
              </a:r>
            </a:p>
          </p:txBody>
        </p:sp>
        <p:sp>
          <p:nvSpPr>
            <p:cNvPr id="26" name="Rectangle 25"/>
            <p:cNvSpPr/>
            <p:nvPr/>
          </p:nvSpPr>
          <p:spPr>
            <a:xfrm rot="16200000">
              <a:off x="5433406" y="1802152"/>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Disability</a:t>
              </a:r>
            </a:p>
          </p:txBody>
        </p:sp>
        <p:sp>
          <p:nvSpPr>
            <p:cNvPr id="27" name="Rectangle 26"/>
            <p:cNvSpPr/>
            <p:nvPr/>
          </p:nvSpPr>
          <p:spPr>
            <a:xfrm rot="16200000">
              <a:off x="5791865" y="1802151"/>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Post-Ret-Dis</a:t>
              </a:r>
            </a:p>
          </p:txBody>
        </p:sp>
        <p:sp>
          <p:nvSpPr>
            <p:cNvPr id="28" name="Rectangle 27"/>
            <p:cNvSpPr/>
            <p:nvPr/>
          </p:nvSpPr>
          <p:spPr>
            <a:xfrm rot="16200000">
              <a:off x="6136853" y="1802151"/>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Death</a:t>
              </a:r>
            </a:p>
          </p:txBody>
        </p:sp>
        <p:sp>
          <p:nvSpPr>
            <p:cNvPr id="29" name="Rectangle 28"/>
            <p:cNvSpPr/>
            <p:nvPr/>
          </p:nvSpPr>
          <p:spPr>
            <a:xfrm rot="16200000">
              <a:off x="6458701" y="1801258"/>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Children’s</a:t>
              </a:r>
            </a:p>
          </p:txBody>
        </p:sp>
        <p:sp>
          <p:nvSpPr>
            <p:cNvPr id="30" name="Rectangle 29"/>
            <p:cNvSpPr/>
            <p:nvPr/>
          </p:nvSpPr>
          <p:spPr>
            <a:xfrm rot="16200000">
              <a:off x="6790030" y="1801258"/>
              <a:ext cx="960017" cy="263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Survivor</a:t>
              </a:r>
            </a:p>
          </p:txBody>
        </p:sp>
        <p:sp>
          <p:nvSpPr>
            <p:cNvPr id="32" name="Flowchart: Manual Operation 3"/>
            <p:cNvSpPr/>
            <p:nvPr/>
          </p:nvSpPr>
          <p:spPr>
            <a:xfrm flipH="1">
              <a:off x="4919568" y="724890"/>
              <a:ext cx="3917582" cy="60455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000"/>
                <a:gd name="connsiteY0" fmla="*/ 0 h 10182"/>
                <a:gd name="connsiteX1" fmla="*/ 10000 w 10000"/>
                <a:gd name="connsiteY1" fmla="*/ 0 h 10182"/>
                <a:gd name="connsiteX2" fmla="*/ 9995 w 10000"/>
                <a:gd name="connsiteY2" fmla="*/ 10182 h 10182"/>
                <a:gd name="connsiteX3" fmla="*/ 2000 w 10000"/>
                <a:gd name="connsiteY3" fmla="*/ 10000 h 10182"/>
                <a:gd name="connsiteX4" fmla="*/ 0 w 10000"/>
                <a:gd name="connsiteY4" fmla="*/ 0 h 10182"/>
                <a:gd name="connsiteX0" fmla="*/ 0 w 10000"/>
                <a:gd name="connsiteY0" fmla="*/ 0 h 10033"/>
                <a:gd name="connsiteX1" fmla="*/ 10000 w 10000"/>
                <a:gd name="connsiteY1" fmla="*/ 0 h 10033"/>
                <a:gd name="connsiteX2" fmla="*/ 9995 w 10000"/>
                <a:gd name="connsiteY2" fmla="*/ 10033 h 10033"/>
                <a:gd name="connsiteX3" fmla="*/ 2000 w 10000"/>
                <a:gd name="connsiteY3" fmla="*/ 10000 h 10033"/>
                <a:gd name="connsiteX4" fmla="*/ 0 w 10000"/>
                <a:gd name="connsiteY4" fmla="*/ 0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33">
                  <a:moveTo>
                    <a:pt x="0" y="0"/>
                  </a:moveTo>
                  <a:lnTo>
                    <a:pt x="10000" y="0"/>
                  </a:lnTo>
                  <a:cubicBezTo>
                    <a:pt x="9998" y="3394"/>
                    <a:pt x="9997" y="6639"/>
                    <a:pt x="9995" y="10033"/>
                  </a:cubicBezTo>
                  <a:lnTo>
                    <a:pt x="2000" y="10000"/>
                  </a:lnTo>
                  <a:lnTo>
                    <a:pt x="0" y="0"/>
                  </a:lnTo>
                  <a:close/>
                </a:path>
              </a:pathLst>
            </a:cu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a:solidFill>
                    <a:schemeClr val="tx1"/>
                  </a:solidFill>
                </a:rPr>
                <a:t>CPP</a:t>
              </a:r>
            </a:p>
          </p:txBody>
        </p:sp>
        <p:sp>
          <p:nvSpPr>
            <p:cNvPr id="33" name="Down Arrow 32"/>
            <p:cNvSpPr/>
            <p:nvPr/>
          </p:nvSpPr>
          <p:spPr>
            <a:xfrm>
              <a:off x="2870016" y="3709633"/>
              <a:ext cx="3045002" cy="548723"/>
            </a:xfrm>
            <a:prstGeom prst="downArrow">
              <a:avLst>
                <a:gd name="adj1" fmla="val 50000"/>
                <a:gd name="adj2" fmla="val 7063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TextBox 33">
            <a:extLst>
              <a:ext uri="{FF2B5EF4-FFF2-40B4-BE49-F238E27FC236}">
                <a16:creationId xmlns:a16="http://schemas.microsoft.com/office/drawing/2014/main" id="{972A8FB1-62D6-42AD-A5FD-2C32650252EB}"/>
              </a:ext>
            </a:extLst>
          </p:cNvPr>
          <p:cNvSpPr txBox="1"/>
          <p:nvPr/>
        </p:nvSpPr>
        <p:spPr>
          <a:xfrm>
            <a:off x="8042591" y="553897"/>
            <a:ext cx="400840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To Succeed</a:t>
            </a:r>
          </a:p>
          <a:p>
            <a:pPr marL="285750" indent="-285750">
              <a:buFont typeface="Arial"/>
              <a:buChar char="•"/>
            </a:pPr>
            <a:r>
              <a:rPr lang="en-US" dirty="0">
                <a:cs typeface="Calibri"/>
              </a:rPr>
              <a:t>Workload Management</a:t>
            </a:r>
          </a:p>
          <a:p>
            <a:pPr marL="285750" indent="-285750">
              <a:buFont typeface="Arial"/>
              <a:buChar char="•"/>
            </a:pPr>
            <a:r>
              <a:rPr lang="en-US" dirty="0">
                <a:cs typeface="Calibri"/>
              </a:rPr>
              <a:t>Prioritization</a:t>
            </a:r>
          </a:p>
          <a:p>
            <a:pPr marL="285750" indent="-285750">
              <a:buFont typeface="Arial"/>
              <a:buChar char="•"/>
            </a:pPr>
            <a:r>
              <a:rPr lang="en-US" dirty="0">
                <a:cs typeface="Calibri"/>
              </a:rPr>
              <a:t>Product Structure</a:t>
            </a:r>
          </a:p>
          <a:p>
            <a:pPr marL="285750" indent="-285750">
              <a:buFont typeface="Arial"/>
              <a:buChar char="•"/>
            </a:pPr>
            <a:r>
              <a:rPr lang="en-US" dirty="0">
                <a:cs typeface="Calibri"/>
              </a:rPr>
              <a:t>Team Structure</a:t>
            </a:r>
          </a:p>
          <a:p>
            <a:pPr marL="285750" indent="-285750">
              <a:buFont typeface="Arial"/>
              <a:buChar char="•"/>
            </a:pPr>
            <a:endParaRPr lang="en-US" dirty="0">
              <a:cs typeface="Calibri"/>
            </a:endParaRPr>
          </a:p>
          <a:p>
            <a:r>
              <a:rPr lang="en-US" b="1" dirty="0">
                <a:cs typeface="Calibri"/>
              </a:rPr>
              <a:t>Impacts</a:t>
            </a:r>
          </a:p>
          <a:p>
            <a:pPr marL="285750" indent="-285750">
              <a:buFont typeface="Arial"/>
              <a:buChar char="•"/>
            </a:pPr>
            <a:r>
              <a:rPr lang="en-US" dirty="0">
                <a:ea typeface="+mn-lt"/>
                <a:cs typeface="+mn-lt"/>
              </a:rPr>
              <a:t>Unable to satisfy business/customer needs efficiently</a:t>
            </a:r>
          </a:p>
          <a:p>
            <a:pPr marL="285750" indent="-285750">
              <a:buFont typeface="Arial,Sans-Serif"/>
              <a:buChar char="•"/>
            </a:pPr>
            <a:r>
              <a:rPr lang="en-US" dirty="0">
                <a:ea typeface="+mn-lt"/>
                <a:cs typeface="+mn-lt"/>
              </a:rPr>
              <a:t>Reduced flow</a:t>
            </a:r>
          </a:p>
          <a:p>
            <a:pPr marL="285750" indent="-285750">
              <a:buFont typeface="Arial,Sans-Serif"/>
              <a:buChar char="•"/>
            </a:pPr>
            <a:r>
              <a:rPr lang="en-US" dirty="0">
                <a:ea typeface="+mn-lt"/>
                <a:cs typeface="+mn-lt"/>
              </a:rPr>
              <a:t>Complex coordination</a:t>
            </a:r>
          </a:p>
          <a:p>
            <a:pPr marL="285750" indent="-285750">
              <a:buFont typeface="Arial"/>
              <a:buChar char="•"/>
            </a:pPr>
            <a:r>
              <a:rPr lang="en-US" dirty="0">
                <a:ea typeface="+mn-lt"/>
                <a:cs typeface="+mn-lt"/>
              </a:rPr>
              <a:t>Complex </a:t>
            </a:r>
            <a:r>
              <a:rPr lang="en-US" dirty="0">
                <a:cs typeface="Calibri"/>
              </a:rPr>
              <a:t>IT</a:t>
            </a:r>
          </a:p>
          <a:p>
            <a:pPr marL="742950" lvl="1" indent="-285750">
              <a:buFont typeface="Arial"/>
              <a:buChar char="•"/>
            </a:pPr>
            <a:r>
              <a:rPr lang="en-US" dirty="0">
                <a:cs typeface="Calibri"/>
              </a:rPr>
              <a:t>Code branching/merging</a:t>
            </a:r>
          </a:p>
          <a:p>
            <a:pPr marL="742950" lvl="1" indent="-285750">
              <a:buFont typeface="Arial"/>
              <a:buChar char="•"/>
            </a:pPr>
            <a:r>
              <a:rPr lang="en-US" dirty="0">
                <a:cs typeface="Calibri"/>
              </a:rPr>
              <a:t>Technical debt takes a back seat</a:t>
            </a:r>
          </a:p>
          <a:p>
            <a:pPr marL="285750" indent="-285750">
              <a:buFont typeface="Arial"/>
              <a:buChar char="•"/>
            </a:pPr>
            <a:r>
              <a:rPr lang="en-US" dirty="0">
                <a:cs typeface="Calibri"/>
              </a:rPr>
              <a:t>Cost Increase</a:t>
            </a:r>
          </a:p>
        </p:txBody>
      </p:sp>
      <p:sp>
        <p:nvSpPr>
          <p:cNvPr id="62" name="Rectangle 61"/>
          <p:cNvSpPr/>
          <p:nvPr/>
        </p:nvSpPr>
        <p:spPr>
          <a:xfrm>
            <a:off x="5466451" y="4728673"/>
            <a:ext cx="1081266" cy="580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Retirement Planning</a:t>
            </a:r>
          </a:p>
        </p:txBody>
      </p:sp>
      <p:sp>
        <p:nvSpPr>
          <p:cNvPr id="63" name="Rectangle 62"/>
          <p:cNvSpPr/>
          <p:nvPr/>
        </p:nvSpPr>
        <p:spPr>
          <a:xfrm>
            <a:off x="6678523" y="4728673"/>
            <a:ext cx="1081266" cy="580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Retirement Income Calculator</a:t>
            </a:r>
          </a:p>
        </p:txBody>
      </p:sp>
      <p:sp>
        <p:nvSpPr>
          <p:cNvPr id="65" name="Rectangle 64"/>
          <p:cNvSpPr/>
          <p:nvPr/>
        </p:nvSpPr>
        <p:spPr>
          <a:xfrm>
            <a:off x="6689568" y="5390924"/>
            <a:ext cx="1081266" cy="580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Benefits Finder</a:t>
            </a:r>
          </a:p>
        </p:txBody>
      </p:sp>
      <p:sp>
        <p:nvSpPr>
          <p:cNvPr id="66" name="Rectangle 65"/>
          <p:cNvSpPr/>
          <p:nvPr/>
        </p:nvSpPr>
        <p:spPr>
          <a:xfrm>
            <a:off x="1726697" y="4769249"/>
            <a:ext cx="1081266" cy="4524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Citizen Portal </a:t>
            </a:r>
          </a:p>
        </p:txBody>
      </p:sp>
      <p:sp>
        <p:nvSpPr>
          <p:cNvPr id="37" name="Rectangle 36"/>
          <p:cNvSpPr/>
          <p:nvPr/>
        </p:nvSpPr>
        <p:spPr>
          <a:xfrm>
            <a:off x="2987630" y="4744679"/>
            <a:ext cx="2344558" cy="1195095"/>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CA" sz="1100" b="1" dirty="0"/>
              <a:t>Pension Benefits Management</a:t>
            </a:r>
          </a:p>
        </p:txBody>
      </p:sp>
      <p:sp>
        <p:nvSpPr>
          <p:cNvPr id="67" name="Rectangle 66"/>
          <p:cNvSpPr/>
          <p:nvPr/>
        </p:nvSpPr>
        <p:spPr>
          <a:xfrm>
            <a:off x="3303392" y="5000959"/>
            <a:ext cx="1733881" cy="2005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Agent Portal</a:t>
            </a:r>
          </a:p>
        </p:txBody>
      </p:sp>
      <p:sp>
        <p:nvSpPr>
          <p:cNvPr id="35" name="Rectangle 34"/>
          <p:cNvSpPr/>
          <p:nvPr/>
        </p:nvSpPr>
        <p:spPr>
          <a:xfrm>
            <a:off x="3294782" y="5296666"/>
            <a:ext cx="1751750" cy="1885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Adjudication</a:t>
            </a:r>
          </a:p>
        </p:txBody>
      </p:sp>
      <p:sp>
        <p:nvSpPr>
          <p:cNvPr id="36" name="Rectangle 35"/>
          <p:cNvSpPr/>
          <p:nvPr/>
        </p:nvSpPr>
        <p:spPr>
          <a:xfrm>
            <a:off x="3290989" y="5553211"/>
            <a:ext cx="1751750" cy="2070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Payments</a:t>
            </a:r>
          </a:p>
        </p:txBody>
      </p:sp>
      <p:sp>
        <p:nvSpPr>
          <p:cNvPr id="38" name="Rectangle 37"/>
          <p:cNvSpPr/>
          <p:nvPr/>
        </p:nvSpPr>
        <p:spPr>
          <a:xfrm>
            <a:off x="5466451" y="5390924"/>
            <a:ext cx="1081266" cy="580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Rules Based Reassessment System</a:t>
            </a:r>
          </a:p>
        </p:txBody>
      </p:sp>
    </p:spTree>
    <p:extLst>
      <p:ext uri="{BB962C8B-B14F-4D97-AF65-F5344CB8AC3E}">
        <p14:creationId xmlns:p14="http://schemas.microsoft.com/office/powerpoint/2010/main" val="924011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Work Items Hierarchy</a:t>
            </a:r>
            <a:endParaRPr lang="en-CA" b="1" dirty="0">
              <a:solidFill>
                <a:srgbClr val="DC4604"/>
              </a:solidFill>
            </a:endParaRPr>
          </a:p>
        </p:txBody>
      </p:sp>
      <p:sp>
        <p:nvSpPr>
          <p:cNvPr id="22" name="Rounded Rectangle 21"/>
          <p:cNvSpPr/>
          <p:nvPr/>
        </p:nvSpPr>
        <p:spPr>
          <a:xfrm>
            <a:off x="3508608" y="3314283"/>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23" name="Rounded Rectangle 22"/>
          <p:cNvSpPr/>
          <p:nvPr/>
        </p:nvSpPr>
        <p:spPr>
          <a:xfrm>
            <a:off x="4221114" y="4432459"/>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24" name="Rounded Rectangle 23"/>
          <p:cNvSpPr/>
          <p:nvPr/>
        </p:nvSpPr>
        <p:spPr>
          <a:xfrm>
            <a:off x="4221114" y="5093763"/>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25" name="Rounded Rectangle 24"/>
          <p:cNvSpPr/>
          <p:nvPr/>
        </p:nvSpPr>
        <p:spPr>
          <a:xfrm>
            <a:off x="2375276" y="1648794"/>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cxnSp>
        <p:nvCxnSpPr>
          <p:cNvPr id="26" name="Elbow Connector 25"/>
          <p:cNvCxnSpPr>
            <a:stCxn id="25" idx="2"/>
            <a:endCxn id="57" idx="0"/>
          </p:cNvCxnSpPr>
          <p:nvPr/>
        </p:nvCxnSpPr>
        <p:spPr>
          <a:xfrm rot="16200000" flipH="1">
            <a:off x="2983316" y="1926264"/>
            <a:ext cx="461412" cy="622370"/>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Elbow Connector 26"/>
          <p:cNvCxnSpPr>
            <a:stCxn id="22" idx="2"/>
            <a:endCxn id="23" idx="1"/>
          </p:cNvCxnSpPr>
          <p:nvPr/>
        </p:nvCxnSpPr>
        <p:spPr>
          <a:xfrm rot="16200000" flipH="1">
            <a:off x="3659040" y="4049360"/>
            <a:ext cx="939202" cy="184945"/>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Elbow Connector 27"/>
          <p:cNvCxnSpPr>
            <a:stCxn id="22" idx="2"/>
            <a:endCxn id="24" idx="1"/>
          </p:cNvCxnSpPr>
          <p:nvPr/>
        </p:nvCxnSpPr>
        <p:spPr>
          <a:xfrm rot="16200000" flipH="1">
            <a:off x="3328388" y="4380012"/>
            <a:ext cx="1600506" cy="184945"/>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4280750" y="4505347"/>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30" name="Rounded Rectangle 29"/>
          <p:cNvSpPr/>
          <p:nvPr/>
        </p:nvSpPr>
        <p:spPr>
          <a:xfrm>
            <a:off x="4364950" y="4569069"/>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31" name="Rounded Rectangle 30"/>
          <p:cNvSpPr/>
          <p:nvPr/>
        </p:nvSpPr>
        <p:spPr>
          <a:xfrm>
            <a:off x="4297612" y="5155866"/>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32" name="Rounded Rectangle 31"/>
          <p:cNvSpPr/>
          <p:nvPr/>
        </p:nvSpPr>
        <p:spPr>
          <a:xfrm>
            <a:off x="4374110" y="5219588"/>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33" name="Rounded Rectangle 32"/>
          <p:cNvSpPr/>
          <p:nvPr/>
        </p:nvSpPr>
        <p:spPr>
          <a:xfrm>
            <a:off x="5317530" y="3307606"/>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34" name="Rounded Rectangle 33"/>
          <p:cNvSpPr/>
          <p:nvPr/>
        </p:nvSpPr>
        <p:spPr>
          <a:xfrm>
            <a:off x="7027060" y="3314283"/>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cxnSp>
        <p:nvCxnSpPr>
          <p:cNvPr id="35" name="Elbow Connector 34"/>
          <p:cNvCxnSpPr>
            <a:stCxn id="25" idx="2"/>
            <a:endCxn id="58" idx="0"/>
          </p:cNvCxnSpPr>
          <p:nvPr/>
        </p:nvCxnSpPr>
        <p:spPr>
          <a:xfrm rot="16200000" flipH="1">
            <a:off x="3724475" y="1185104"/>
            <a:ext cx="455735" cy="2099011"/>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Elbow Connector 35"/>
          <p:cNvCxnSpPr>
            <a:stCxn id="25" idx="2"/>
            <a:endCxn id="58" idx="0"/>
          </p:cNvCxnSpPr>
          <p:nvPr/>
        </p:nvCxnSpPr>
        <p:spPr>
          <a:xfrm rot="16200000" flipH="1">
            <a:off x="3724475" y="1185104"/>
            <a:ext cx="455735" cy="2099011"/>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7" name="Rounded Rectangle 36"/>
          <p:cNvSpPr/>
          <p:nvPr/>
        </p:nvSpPr>
        <p:spPr>
          <a:xfrm>
            <a:off x="6048935" y="4445982"/>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38" name="Rounded Rectangle 37"/>
          <p:cNvSpPr/>
          <p:nvPr/>
        </p:nvSpPr>
        <p:spPr>
          <a:xfrm>
            <a:off x="6048935" y="5107286"/>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cxnSp>
        <p:nvCxnSpPr>
          <p:cNvPr id="39" name="Elbow Connector 38"/>
          <p:cNvCxnSpPr>
            <a:stCxn id="33" idx="2"/>
            <a:endCxn id="37" idx="1"/>
          </p:cNvCxnSpPr>
          <p:nvPr/>
        </p:nvCxnSpPr>
        <p:spPr>
          <a:xfrm rot="16200000" flipH="1">
            <a:off x="5467312" y="4043334"/>
            <a:ext cx="959402" cy="20384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Elbow Connector 39"/>
          <p:cNvCxnSpPr>
            <a:stCxn id="33" idx="2"/>
            <a:endCxn id="38" idx="1"/>
          </p:cNvCxnSpPr>
          <p:nvPr/>
        </p:nvCxnSpPr>
        <p:spPr>
          <a:xfrm rot="16200000" flipH="1">
            <a:off x="5136660" y="4373986"/>
            <a:ext cx="1620706" cy="20384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1" name="Rounded Rectangle 40"/>
          <p:cNvSpPr/>
          <p:nvPr/>
        </p:nvSpPr>
        <p:spPr>
          <a:xfrm>
            <a:off x="6108571" y="4518870"/>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42" name="Rounded Rectangle 41"/>
          <p:cNvSpPr/>
          <p:nvPr/>
        </p:nvSpPr>
        <p:spPr>
          <a:xfrm>
            <a:off x="6192771" y="4582592"/>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43" name="Rounded Rectangle 42"/>
          <p:cNvSpPr/>
          <p:nvPr/>
        </p:nvSpPr>
        <p:spPr>
          <a:xfrm>
            <a:off x="6125433" y="5169389"/>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44" name="Rounded Rectangle 43"/>
          <p:cNvSpPr/>
          <p:nvPr/>
        </p:nvSpPr>
        <p:spPr>
          <a:xfrm>
            <a:off x="6201931" y="5233111"/>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45" name="Rounded Rectangle 44"/>
          <p:cNvSpPr/>
          <p:nvPr/>
        </p:nvSpPr>
        <p:spPr>
          <a:xfrm>
            <a:off x="7757483" y="4449610"/>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46" name="Rounded Rectangle 45"/>
          <p:cNvSpPr/>
          <p:nvPr/>
        </p:nvSpPr>
        <p:spPr>
          <a:xfrm>
            <a:off x="7757483" y="5110914"/>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cxnSp>
        <p:nvCxnSpPr>
          <p:cNvPr id="47" name="Elbow Connector 46"/>
          <p:cNvCxnSpPr>
            <a:endCxn id="45" idx="1"/>
          </p:cNvCxnSpPr>
          <p:nvPr/>
        </p:nvCxnSpPr>
        <p:spPr>
          <a:xfrm rot="16200000" flipH="1">
            <a:off x="7346733" y="4217834"/>
            <a:ext cx="617657" cy="20384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Elbow Connector 47"/>
          <p:cNvCxnSpPr>
            <a:endCxn id="46" idx="1"/>
          </p:cNvCxnSpPr>
          <p:nvPr/>
        </p:nvCxnSpPr>
        <p:spPr>
          <a:xfrm rot="16200000" flipH="1">
            <a:off x="7016081" y="4548486"/>
            <a:ext cx="1278961" cy="20384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9" name="Rounded Rectangle 48"/>
          <p:cNvSpPr/>
          <p:nvPr/>
        </p:nvSpPr>
        <p:spPr>
          <a:xfrm>
            <a:off x="7817119" y="4522498"/>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50" name="Rounded Rectangle 49"/>
          <p:cNvSpPr/>
          <p:nvPr/>
        </p:nvSpPr>
        <p:spPr>
          <a:xfrm>
            <a:off x="7901319" y="4586220"/>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51" name="Rounded Rectangle 50"/>
          <p:cNvSpPr/>
          <p:nvPr/>
        </p:nvSpPr>
        <p:spPr>
          <a:xfrm>
            <a:off x="7833981" y="5173017"/>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52" name="Rounded Rectangle 51"/>
          <p:cNvSpPr/>
          <p:nvPr/>
        </p:nvSpPr>
        <p:spPr>
          <a:xfrm>
            <a:off x="7910479" y="5236739"/>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53" name="Left Brace 52"/>
          <p:cNvSpPr/>
          <p:nvPr/>
        </p:nvSpPr>
        <p:spPr>
          <a:xfrm>
            <a:off x="2096739" y="1601334"/>
            <a:ext cx="278537" cy="51726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CA" dirty="0"/>
          </a:p>
        </p:txBody>
      </p:sp>
      <p:sp>
        <p:nvSpPr>
          <p:cNvPr id="54" name="Left Brace 53"/>
          <p:cNvSpPr/>
          <p:nvPr/>
        </p:nvSpPr>
        <p:spPr>
          <a:xfrm>
            <a:off x="2119359" y="2462476"/>
            <a:ext cx="309582" cy="31285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CA" dirty="0"/>
          </a:p>
        </p:txBody>
      </p:sp>
      <p:sp>
        <p:nvSpPr>
          <p:cNvPr id="55" name="TextBox 63"/>
          <p:cNvSpPr txBox="1"/>
          <p:nvPr/>
        </p:nvSpPr>
        <p:spPr>
          <a:xfrm>
            <a:off x="503065" y="1634993"/>
            <a:ext cx="1925876" cy="5078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1600" b="1" dirty="0" smtClean="0">
                <a:latin typeface="Georgia" panose="02040502050405020303" pitchFamily="18" charset="0"/>
              </a:rPr>
              <a:t>Project</a:t>
            </a:r>
          </a:p>
          <a:p>
            <a:endParaRPr lang="en-CA" sz="1100" dirty="0">
              <a:latin typeface="Georgia" panose="02040502050405020303" pitchFamily="18" charset="0"/>
            </a:endParaRPr>
          </a:p>
        </p:txBody>
      </p:sp>
      <p:sp>
        <p:nvSpPr>
          <p:cNvPr id="56" name="TextBox 64"/>
          <p:cNvSpPr txBox="1"/>
          <p:nvPr/>
        </p:nvSpPr>
        <p:spPr>
          <a:xfrm>
            <a:off x="456752" y="3782728"/>
            <a:ext cx="239058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1600" b="1" dirty="0" smtClean="0">
                <a:latin typeface="Georgia" panose="02040502050405020303" pitchFamily="18" charset="0"/>
              </a:rPr>
              <a:t>Product</a:t>
            </a:r>
          </a:p>
        </p:txBody>
      </p:sp>
      <p:sp>
        <p:nvSpPr>
          <p:cNvPr id="57" name="Rounded Rectangle 56"/>
          <p:cNvSpPr/>
          <p:nvPr/>
        </p:nvSpPr>
        <p:spPr>
          <a:xfrm>
            <a:off x="2997646" y="2468155"/>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58" name="Rounded Rectangle 57"/>
          <p:cNvSpPr/>
          <p:nvPr/>
        </p:nvSpPr>
        <p:spPr>
          <a:xfrm>
            <a:off x="4474287" y="2462478"/>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59" name="Elbow Connector 58"/>
          <p:cNvCxnSpPr>
            <a:stCxn id="64" idx="2"/>
            <a:endCxn id="22" idx="0"/>
          </p:cNvCxnSpPr>
          <p:nvPr/>
        </p:nvCxnSpPr>
        <p:spPr>
          <a:xfrm rot="16200000" flipH="1">
            <a:off x="3739795" y="3017909"/>
            <a:ext cx="339298" cy="253449"/>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Elbow Connector 59"/>
          <p:cNvCxnSpPr>
            <a:stCxn id="58" idx="2"/>
            <a:endCxn id="33" idx="0"/>
          </p:cNvCxnSpPr>
          <p:nvPr/>
        </p:nvCxnSpPr>
        <p:spPr>
          <a:xfrm rot="16200000" flipH="1">
            <a:off x="5179880" y="2642394"/>
            <a:ext cx="487179" cy="843243"/>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Elbow Connector 60"/>
          <p:cNvCxnSpPr>
            <a:stCxn id="58" idx="2"/>
            <a:endCxn id="34" idx="0"/>
          </p:cNvCxnSpPr>
          <p:nvPr/>
        </p:nvCxnSpPr>
        <p:spPr>
          <a:xfrm rot="16200000" flipH="1">
            <a:off x="6031306" y="1790968"/>
            <a:ext cx="493856" cy="2552773"/>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Elbow Connector 61"/>
          <p:cNvCxnSpPr>
            <a:stCxn id="25" idx="2"/>
            <a:endCxn id="24" idx="1"/>
          </p:cNvCxnSpPr>
          <p:nvPr/>
        </p:nvCxnSpPr>
        <p:spPr>
          <a:xfrm rot="16200000" flipH="1">
            <a:off x="1928978" y="2980601"/>
            <a:ext cx="3265995" cy="1318277"/>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3" name="Rounded Rectangle 62"/>
          <p:cNvSpPr/>
          <p:nvPr/>
        </p:nvSpPr>
        <p:spPr>
          <a:xfrm>
            <a:off x="3120508" y="2554933"/>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64" name="Rounded Rectangle 63"/>
          <p:cNvSpPr/>
          <p:nvPr/>
        </p:nvSpPr>
        <p:spPr>
          <a:xfrm>
            <a:off x="3255159" y="2617036"/>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65" name="Rounded Rectangle 64"/>
          <p:cNvSpPr/>
          <p:nvPr/>
        </p:nvSpPr>
        <p:spPr>
          <a:xfrm>
            <a:off x="3624063" y="3420502"/>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66" name="Rounded Rectangle 65"/>
          <p:cNvSpPr/>
          <p:nvPr/>
        </p:nvSpPr>
        <p:spPr>
          <a:xfrm>
            <a:off x="3739518" y="3526721"/>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cxnSp>
        <p:nvCxnSpPr>
          <p:cNvPr id="67" name="Elbow Connector 66"/>
          <p:cNvCxnSpPr>
            <a:endCxn id="24" idx="1"/>
          </p:cNvCxnSpPr>
          <p:nvPr/>
        </p:nvCxnSpPr>
        <p:spPr>
          <a:xfrm rot="16200000" flipH="1">
            <a:off x="2223571" y="3275195"/>
            <a:ext cx="2782152" cy="121293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0456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Areas and Iterations</a:t>
            </a:r>
            <a:endParaRPr lang="en-CA" b="1" dirty="0">
              <a:solidFill>
                <a:srgbClr val="DC4604"/>
              </a:solidFill>
            </a:endParaRPr>
          </a:p>
        </p:txBody>
      </p:sp>
      <p:sp>
        <p:nvSpPr>
          <p:cNvPr id="4" name="TextBox 3"/>
          <p:cNvSpPr txBox="1"/>
          <p:nvPr/>
        </p:nvSpPr>
        <p:spPr>
          <a:xfrm>
            <a:off x="942109" y="1538288"/>
            <a:ext cx="5382491" cy="2308324"/>
          </a:xfrm>
          <a:prstGeom prst="rect">
            <a:avLst/>
          </a:prstGeom>
          <a:noFill/>
          <a:ln>
            <a:solidFill>
              <a:schemeClr val="tx1"/>
            </a:solidFill>
          </a:ln>
        </p:spPr>
        <p:txBody>
          <a:bodyPr wrap="square" rtlCol="0">
            <a:spAutoFit/>
          </a:bodyPr>
          <a:lstStyle/>
          <a:p>
            <a:r>
              <a:rPr lang="en-US" b="1" dirty="0" smtClean="0"/>
              <a:t>Areas</a:t>
            </a:r>
          </a:p>
          <a:p>
            <a:pPr marL="285750" indent="-285750">
              <a:buFont typeface="Arial" panose="020B0604020202020204" pitchFamily="34" charset="0"/>
              <a:buChar char="•"/>
            </a:pPr>
            <a:r>
              <a:rPr lang="en-US" dirty="0" smtClean="0"/>
              <a:t>Represents slices of your product</a:t>
            </a:r>
          </a:p>
          <a:p>
            <a:pPr marL="285750" indent="-285750">
              <a:buFont typeface="Arial" panose="020B0604020202020204" pitchFamily="34" charset="0"/>
              <a:buChar char="•"/>
            </a:pPr>
            <a:r>
              <a:rPr lang="en-US" dirty="0" smtClean="0"/>
              <a:t>Shouldn’t change from project to project</a:t>
            </a:r>
          </a:p>
          <a:p>
            <a:pPr marL="285750" indent="-285750">
              <a:buFont typeface="Arial" panose="020B0604020202020204" pitchFamily="34" charset="0"/>
              <a:buChar char="•"/>
            </a:pPr>
            <a:r>
              <a:rPr lang="en-US" dirty="0" smtClean="0"/>
              <a:t>Examples</a:t>
            </a:r>
          </a:p>
          <a:p>
            <a:pPr marL="742950" lvl="1" indent="-285750">
              <a:buFont typeface="Arial" panose="020B0604020202020204" pitchFamily="34" charset="0"/>
              <a:buChar char="•"/>
            </a:pPr>
            <a:r>
              <a:rPr lang="en-US" dirty="0" smtClean="0"/>
              <a:t>Public Web, Internal Web, backend</a:t>
            </a:r>
          </a:p>
          <a:p>
            <a:pPr marL="742950" lvl="1" indent="-285750">
              <a:buFont typeface="Arial" panose="020B0604020202020204" pitchFamily="34" charset="0"/>
              <a:buChar char="•"/>
            </a:pPr>
            <a:r>
              <a:rPr lang="en-US" dirty="0" smtClean="0"/>
              <a:t>Intake, Adjudication, Payment</a:t>
            </a:r>
          </a:p>
          <a:p>
            <a:pPr marL="742950" lvl="1" indent="-285750">
              <a:buFont typeface="Arial" panose="020B0604020202020204" pitchFamily="34" charset="0"/>
              <a:buChar char="•"/>
            </a:pPr>
            <a:r>
              <a:rPr lang="en-US" dirty="0" smtClean="0"/>
              <a:t>Job Search, Job Monitoring, Employer Job Posting</a:t>
            </a:r>
          </a:p>
        </p:txBody>
      </p:sp>
      <p:sp>
        <p:nvSpPr>
          <p:cNvPr id="44" name="TextBox 43"/>
          <p:cNvSpPr txBox="1"/>
          <p:nvPr/>
        </p:nvSpPr>
        <p:spPr>
          <a:xfrm>
            <a:off x="6550429" y="1538288"/>
            <a:ext cx="5382491" cy="3416320"/>
          </a:xfrm>
          <a:prstGeom prst="rect">
            <a:avLst/>
          </a:prstGeom>
          <a:noFill/>
          <a:ln>
            <a:solidFill>
              <a:schemeClr val="tx1"/>
            </a:solidFill>
          </a:ln>
        </p:spPr>
        <p:txBody>
          <a:bodyPr wrap="square" rtlCol="0">
            <a:spAutoFit/>
          </a:bodyPr>
          <a:lstStyle/>
          <a:p>
            <a:r>
              <a:rPr lang="en-US" b="1" dirty="0" smtClean="0"/>
              <a:t>Iterations</a:t>
            </a:r>
          </a:p>
          <a:p>
            <a:pPr marL="285750" indent="-285750">
              <a:buFont typeface="Arial" panose="020B0604020202020204" pitchFamily="34" charset="0"/>
              <a:buChar char="•"/>
            </a:pPr>
            <a:r>
              <a:rPr lang="en-US" dirty="0" smtClean="0"/>
              <a:t>Represent time-related items (sprints, milestones)</a:t>
            </a:r>
          </a:p>
          <a:p>
            <a:pPr marL="285750" indent="-285750">
              <a:buFont typeface="Arial" panose="020B0604020202020204" pitchFamily="34" charset="0"/>
              <a:buChar char="•"/>
            </a:pPr>
            <a:r>
              <a:rPr lang="en-US" dirty="0" smtClean="0"/>
              <a:t>Shows when work is being addressed</a:t>
            </a:r>
          </a:p>
          <a:p>
            <a:pPr marL="285750" indent="-285750">
              <a:buFont typeface="Arial" panose="020B0604020202020204" pitchFamily="34" charset="0"/>
              <a:buChar char="•"/>
            </a:pPr>
            <a:r>
              <a:rPr lang="en-US" dirty="0" smtClean="0"/>
              <a:t>Creates a “Sprint”</a:t>
            </a:r>
          </a:p>
          <a:p>
            <a:pPr marL="285750" indent="-285750">
              <a:buFont typeface="Arial" panose="020B0604020202020204" pitchFamily="34" charset="0"/>
              <a:buChar char="•"/>
            </a:pPr>
            <a:r>
              <a:rPr lang="en-US" dirty="0" smtClean="0"/>
              <a:t>Examples: </a:t>
            </a:r>
          </a:p>
          <a:p>
            <a:pPr marL="742950" lvl="1" indent="-285750">
              <a:buFont typeface="Arial" panose="020B0604020202020204" pitchFamily="34" charset="0"/>
              <a:buChar char="•"/>
            </a:pPr>
            <a:r>
              <a:rPr lang="en-US" dirty="0" smtClean="0"/>
              <a:t>Sprint 10, 11, 12</a:t>
            </a:r>
          </a:p>
          <a:p>
            <a:pPr marL="742950" lvl="1" indent="-285750">
              <a:buFont typeface="Arial" panose="020B0604020202020204" pitchFamily="34" charset="0"/>
              <a:buChar char="•"/>
            </a:pPr>
            <a:r>
              <a:rPr lang="en-US" dirty="0" smtClean="0"/>
              <a:t>Modify Gender field</a:t>
            </a:r>
          </a:p>
          <a:p>
            <a:pPr marL="1200150" lvl="2" indent="-285750">
              <a:buFont typeface="Arial" panose="020B0604020202020204" pitchFamily="34" charset="0"/>
              <a:buChar char="•"/>
            </a:pPr>
            <a:r>
              <a:rPr lang="en-US" dirty="0" smtClean="0"/>
              <a:t>Sprint 2</a:t>
            </a:r>
          </a:p>
          <a:p>
            <a:pPr marL="742950" lvl="1" indent="-285750">
              <a:buFont typeface="Arial" panose="020B0604020202020204" pitchFamily="34" charset="0"/>
              <a:buChar char="•"/>
            </a:pPr>
            <a:r>
              <a:rPr lang="en-US" dirty="0" smtClean="0"/>
              <a:t>Benefit X</a:t>
            </a:r>
          </a:p>
          <a:p>
            <a:pPr marL="1200150" lvl="2" indent="-285750">
              <a:buFont typeface="Arial" panose="020B0604020202020204" pitchFamily="34" charset="0"/>
              <a:buChar char="•"/>
            </a:pPr>
            <a:r>
              <a:rPr lang="en-US" dirty="0" smtClean="0"/>
              <a:t>Sprint 3, 4</a:t>
            </a:r>
          </a:p>
          <a:p>
            <a:pPr marL="742950" lvl="1" indent="-285750">
              <a:buFont typeface="Arial" panose="020B0604020202020204" pitchFamily="34" charset="0"/>
              <a:buChar char="•"/>
            </a:pPr>
            <a:r>
              <a:rPr lang="en-US" dirty="0" smtClean="0"/>
              <a:t>Benefit Y</a:t>
            </a:r>
          </a:p>
          <a:p>
            <a:pPr marL="1200150" lvl="2" indent="-285750">
              <a:buFont typeface="Arial" panose="020B0604020202020204" pitchFamily="34" charset="0"/>
              <a:buChar char="•"/>
            </a:pPr>
            <a:r>
              <a:rPr lang="en-US" dirty="0" smtClean="0"/>
              <a:t>Sprint 5, 6, 7</a:t>
            </a:r>
          </a:p>
        </p:txBody>
      </p:sp>
      <p:sp>
        <p:nvSpPr>
          <p:cNvPr id="45" name="TextBox 44"/>
          <p:cNvSpPr txBox="1"/>
          <p:nvPr/>
        </p:nvSpPr>
        <p:spPr>
          <a:xfrm>
            <a:off x="1055023" y="4845249"/>
            <a:ext cx="10877897" cy="1477328"/>
          </a:xfrm>
          <a:prstGeom prst="rect">
            <a:avLst/>
          </a:prstGeom>
          <a:noFill/>
        </p:spPr>
        <p:txBody>
          <a:bodyPr wrap="square" rtlCol="0">
            <a:spAutoFit/>
          </a:bodyPr>
          <a:lstStyle/>
          <a:p>
            <a:r>
              <a:rPr lang="en-US" b="1" dirty="0" smtClean="0"/>
              <a:t>Don’t</a:t>
            </a:r>
          </a:p>
          <a:p>
            <a:pPr marL="742950" lvl="1" indent="-285750">
              <a:buFont typeface="Arial" panose="020B0604020202020204" pitchFamily="34" charset="0"/>
              <a:buChar char="•"/>
            </a:pPr>
            <a:r>
              <a:rPr lang="en-US" dirty="0" smtClean="0"/>
              <a:t>Use them to identify when something happened (bug)</a:t>
            </a:r>
          </a:p>
          <a:p>
            <a:pPr marL="742950" lvl="1" indent="-285750">
              <a:buFont typeface="Arial" panose="020B0604020202020204" pitchFamily="34" charset="0"/>
              <a:buChar char="•"/>
            </a:pPr>
            <a:r>
              <a:rPr lang="en-US" dirty="0"/>
              <a:t>Use them for </a:t>
            </a:r>
            <a:r>
              <a:rPr lang="en-US" dirty="0" smtClean="0"/>
              <a:t>environments (</a:t>
            </a:r>
            <a:r>
              <a:rPr lang="en-US" dirty="0" err="1" smtClean="0"/>
              <a:t>systest</a:t>
            </a:r>
            <a:r>
              <a:rPr lang="en-US" dirty="0" smtClean="0"/>
              <a:t>, UAT)</a:t>
            </a:r>
          </a:p>
          <a:p>
            <a:pPr marL="742950" lvl="1" indent="-285750">
              <a:buFont typeface="Arial" panose="020B0604020202020204" pitchFamily="34" charset="0"/>
              <a:buChar char="•"/>
            </a:pPr>
            <a:r>
              <a:rPr lang="en-US" dirty="0" smtClean="0"/>
              <a:t>Avoid using numbers (</a:t>
            </a:r>
            <a:r>
              <a:rPr lang="en-US" dirty="0" err="1" smtClean="0"/>
              <a:t>rel</a:t>
            </a:r>
            <a:r>
              <a:rPr lang="en-US" dirty="0" smtClean="0"/>
              <a:t> 1, 2, 3) the order will change</a:t>
            </a:r>
          </a:p>
          <a:p>
            <a:pPr marL="742950" lvl="1" indent="-285750">
              <a:buFont typeface="Arial" panose="020B0604020202020204" pitchFamily="34" charset="0"/>
              <a:buChar char="•"/>
            </a:pPr>
            <a:r>
              <a:rPr lang="en-US" dirty="0" smtClean="0"/>
              <a:t>Avoid using project milestone (they are all product increment… tags can be used to highlight projects)</a:t>
            </a:r>
            <a:endParaRPr lang="en-US" dirty="0"/>
          </a:p>
        </p:txBody>
      </p:sp>
    </p:spTree>
    <p:extLst>
      <p:ext uri="{BB962C8B-B14F-4D97-AF65-F5344CB8AC3E}">
        <p14:creationId xmlns:p14="http://schemas.microsoft.com/office/powerpoint/2010/main" val="85181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Teams</a:t>
            </a:r>
            <a:endParaRPr lang="en-CA" b="1" dirty="0">
              <a:solidFill>
                <a:srgbClr val="DC4604"/>
              </a:solidFill>
            </a:endParaRPr>
          </a:p>
        </p:txBody>
      </p:sp>
      <p:sp>
        <p:nvSpPr>
          <p:cNvPr id="4" name="TextBox 3"/>
          <p:cNvSpPr txBox="1"/>
          <p:nvPr/>
        </p:nvSpPr>
        <p:spPr>
          <a:xfrm>
            <a:off x="942109" y="1865748"/>
            <a:ext cx="10091651"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Represents your teams structure</a:t>
            </a:r>
          </a:p>
          <a:p>
            <a:pPr marL="742950" lvl="1" indent="-285750">
              <a:buFont typeface="Arial" panose="020B0604020202020204" pitchFamily="34" charset="0"/>
              <a:buChar char="•"/>
            </a:pPr>
            <a:r>
              <a:rPr lang="en-US" sz="2800" dirty="0" smtClean="0"/>
              <a:t>Examples: Blue Team, Green Team, UI Team, DB Team</a:t>
            </a:r>
          </a:p>
          <a:p>
            <a:pPr marL="285750" indent="-285750">
              <a:buFont typeface="Arial" panose="020B0604020202020204" pitchFamily="34" charset="0"/>
              <a:buChar char="•"/>
            </a:pPr>
            <a:r>
              <a:rPr lang="en-US" sz="2800" dirty="0" smtClean="0"/>
              <a:t>Get their filtered spaces in ADO</a:t>
            </a:r>
          </a:p>
          <a:p>
            <a:pPr marL="742950" lvl="1" indent="-285750">
              <a:buFont typeface="Arial" panose="020B0604020202020204" pitchFamily="34" charset="0"/>
              <a:buChar char="•"/>
            </a:pPr>
            <a:r>
              <a:rPr lang="en-US" sz="2800" dirty="0" smtClean="0"/>
              <a:t>Based on the Area and Iteration configured for them</a:t>
            </a:r>
          </a:p>
          <a:p>
            <a:pPr marL="285750" indent="-285750">
              <a:buFont typeface="Arial" panose="020B0604020202020204" pitchFamily="34" charset="0"/>
              <a:buChar char="•"/>
            </a:pPr>
            <a:r>
              <a:rPr lang="en-US" sz="2800" dirty="0" smtClean="0"/>
              <a:t>Can be used for escalation/impediment tracking</a:t>
            </a:r>
          </a:p>
          <a:p>
            <a:pPr marL="742950" lvl="1" indent="-285750">
              <a:buFont typeface="Arial" panose="020B0604020202020204" pitchFamily="34" charset="0"/>
              <a:buChar char="•"/>
            </a:pPr>
            <a:r>
              <a:rPr lang="en-US" sz="2800" dirty="0" smtClean="0"/>
              <a:t>Links back to your items</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56981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Backlog, Boards, Sprints</a:t>
            </a:r>
            <a:endParaRPr lang="en-CA" b="1" dirty="0">
              <a:solidFill>
                <a:srgbClr val="DC4604"/>
              </a:solidFill>
            </a:endParaRPr>
          </a:p>
        </p:txBody>
      </p:sp>
      <p:sp>
        <p:nvSpPr>
          <p:cNvPr id="4" name="TextBox 3"/>
          <p:cNvSpPr txBox="1"/>
          <p:nvPr/>
        </p:nvSpPr>
        <p:spPr>
          <a:xfrm>
            <a:off x="942109" y="1865748"/>
            <a:ext cx="10091651"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Backlog</a:t>
            </a:r>
          </a:p>
          <a:p>
            <a:pPr marL="742950" lvl="1" indent="-285750">
              <a:buFont typeface="Arial" panose="020B0604020202020204" pitchFamily="34" charset="0"/>
              <a:buChar char="•"/>
            </a:pPr>
            <a:r>
              <a:rPr lang="en-US" sz="2800" dirty="0" smtClean="0"/>
              <a:t>All the work</a:t>
            </a:r>
          </a:p>
          <a:p>
            <a:pPr marL="285750" indent="-285750">
              <a:buFont typeface="Arial" panose="020B0604020202020204" pitchFamily="34" charset="0"/>
              <a:buChar char="•"/>
            </a:pPr>
            <a:r>
              <a:rPr lang="en-US" sz="2800" dirty="0" smtClean="0"/>
              <a:t>Boards</a:t>
            </a:r>
          </a:p>
          <a:p>
            <a:pPr marL="742950" lvl="1" indent="-285750">
              <a:buFont typeface="Arial" panose="020B0604020202020204" pitchFamily="34" charset="0"/>
              <a:buChar char="•"/>
            </a:pPr>
            <a:r>
              <a:rPr lang="en-US" sz="2800" dirty="0" smtClean="0"/>
              <a:t>Work filtered by team, area, iteration</a:t>
            </a:r>
          </a:p>
          <a:p>
            <a:pPr marL="742950" lvl="1" indent="-285750">
              <a:buFont typeface="Arial" panose="020B0604020202020204" pitchFamily="34" charset="0"/>
              <a:buChar char="•"/>
            </a:pPr>
            <a:r>
              <a:rPr lang="en-US" sz="2800" dirty="0" smtClean="0"/>
              <a:t>Views: Feature Timeline, Epic Roadmap</a:t>
            </a:r>
          </a:p>
          <a:p>
            <a:pPr marL="285750" indent="-285750">
              <a:buFont typeface="Arial" panose="020B0604020202020204" pitchFamily="34" charset="0"/>
              <a:buChar char="•"/>
            </a:pPr>
            <a:r>
              <a:rPr lang="en-US" sz="2800" dirty="0" smtClean="0"/>
              <a:t>Sprints</a:t>
            </a:r>
          </a:p>
          <a:p>
            <a:pPr marL="742950" lvl="1" indent="-285750">
              <a:buFont typeface="Arial" panose="020B0604020202020204" pitchFamily="34" charset="0"/>
              <a:buChar char="•"/>
            </a:pPr>
            <a:r>
              <a:rPr lang="en-US" sz="2800" dirty="0" smtClean="0"/>
              <a:t>Work filtered Sprint (Iteration) team, area</a:t>
            </a:r>
          </a:p>
          <a:p>
            <a:pPr marL="742950" lvl="1" indent="-285750">
              <a:buFont typeface="Arial" panose="020B0604020202020204" pitchFamily="34" charset="0"/>
              <a:buChar char="•"/>
            </a:pPr>
            <a:r>
              <a:rPr lang="en-US" sz="2800" dirty="0" smtClean="0"/>
              <a:t>Views: </a:t>
            </a:r>
            <a:r>
              <a:rPr lang="en-US" sz="2800" dirty="0" err="1" smtClean="0"/>
              <a:t>Taskboard</a:t>
            </a:r>
            <a:r>
              <a:rPr lang="en-US" sz="2800" dirty="0" smtClean="0"/>
              <a:t>, Backlog, Capacity</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038502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Queries</a:t>
            </a:r>
            <a:endParaRPr lang="en-CA" b="1" dirty="0">
              <a:solidFill>
                <a:srgbClr val="DC4604"/>
              </a:solidFill>
            </a:endParaRPr>
          </a:p>
        </p:txBody>
      </p:sp>
      <p:sp>
        <p:nvSpPr>
          <p:cNvPr id="4" name="TextBox 3"/>
          <p:cNvSpPr txBox="1"/>
          <p:nvPr/>
        </p:nvSpPr>
        <p:spPr>
          <a:xfrm>
            <a:off x="942109" y="1865748"/>
            <a:ext cx="1009165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Backbone of your dashboards</a:t>
            </a:r>
          </a:p>
          <a:p>
            <a:pPr marL="285750" indent="-285750">
              <a:buFont typeface="Arial" panose="020B0604020202020204" pitchFamily="34" charset="0"/>
              <a:buChar char="•"/>
            </a:pPr>
            <a:r>
              <a:rPr lang="en-US" sz="2800" dirty="0" smtClean="0"/>
              <a:t>Can span over to other ADO projects</a:t>
            </a:r>
          </a:p>
          <a:p>
            <a:pPr marL="285750" indent="-285750">
              <a:buFont typeface="Arial" panose="020B0604020202020204" pitchFamily="34" charset="0"/>
              <a:buChar char="•"/>
            </a:pPr>
            <a:r>
              <a:rPr lang="en-US" sz="2800" dirty="0" smtClean="0"/>
              <a:t>Recommended folder structure (All, By Area, By Team, by Iteration)</a:t>
            </a:r>
          </a:p>
          <a:p>
            <a:pPr marL="285750" indent="-285750">
              <a:buFont typeface="Arial" panose="020B0604020202020204" pitchFamily="34" charset="0"/>
              <a:buChar char="•"/>
            </a:pPr>
            <a:r>
              <a:rPr lang="en-US" sz="2800" dirty="0" smtClean="0"/>
              <a:t>@</a:t>
            </a:r>
            <a:r>
              <a:rPr lang="en-US" sz="2800" dirty="0" err="1" smtClean="0"/>
              <a:t>currentIteration</a:t>
            </a:r>
            <a:endParaRPr lang="en-US" sz="2800" dirty="0" smtClean="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536887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Dashboards</a:t>
            </a:r>
            <a:endParaRPr lang="en-CA" b="1" dirty="0">
              <a:solidFill>
                <a:srgbClr val="DC4604"/>
              </a:solidFill>
            </a:endParaRPr>
          </a:p>
        </p:txBody>
      </p:sp>
      <p:sp>
        <p:nvSpPr>
          <p:cNvPr id="4" name="TextBox 3"/>
          <p:cNvSpPr txBox="1"/>
          <p:nvPr/>
        </p:nvSpPr>
        <p:spPr>
          <a:xfrm>
            <a:off x="942109" y="1865748"/>
            <a:ext cx="1009165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Making the tool work for you!</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532436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Using ADO following SCRUM</a:t>
            </a:r>
            <a:endParaRPr lang="en-CA" b="1" dirty="0">
              <a:solidFill>
                <a:srgbClr val="DC4604"/>
              </a:solidFill>
            </a:endParaRPr>
          </a:p>
        </p:txBody>
      </p:sp>
      <p:graphicFrame>
        <p:nvGraphicFramePr>
          <p:cNvPr id="3" name="Diagram 2"/>
          <p:cNvGraphicFramePr/>
          <p:nvPr>
            <p:extLst>
              <p:ext uri="{D42A27DB-BD31-4B8C-83A1-F6EECF244321}">
                <p14:modId xmlns:p14="http://schemas.microsoft.com/office/powerpoint/2010/main" val="930565831"/>
              </p:ext>
            </p:extLst>
          </p:nvPr>
        </p:nvGraphicFramePr>
        <p:xfrm>
          <a:off x="954314" y="948267"/>
          <a:ext cx="1100908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24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Using ADO for Bug (Traditional Testing)</a:t>
            </a:r>
            <a:endParaRPr lang="en-CA" b="1" dirty="0">
              <a:solidFill>
                <a:srgbClr val="DC4604"/>
              </a:solidFill>
            </a:endParaRPr>
          </a:p>
        </p:txBody>
      </p:sp>
      <p:graphicFrame>
        <p:nvGraphicFramePr>
          <p:cNvPr id="3" name="Diagram 2"/>
          <p:cNvGraphicFramePr/>
          <p:nvPr>
            <p:extLst>
              <p:ext uri="{D42A27DB-BD31-4B8C-83A1-F6EECF244321}">
                <p14:modId xmlns:p14="http://schemas.microsoft.com/office/powerpoint/2010/main" val="3595256320"/>
              </p:ext>
            </p:extLst>
          </p:nvPr>
        </p:nvGraphicFramePr>
        <p:xfrm>
          <a:off x="838200" y="861182"/>
          <a:ext cx="1100908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406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p:cNvSpPr/>
          <p:nvPr/>
        </p:nvSpPr>
        <p:spPr>
          <a:xfrm>
            <a:off x="6563932" y="2336797"/>
            <a:ext cx="2705021" cy="3929241"/>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CA" dirty="0" smtClean="0"/>
              <a:t>Parent &amp; Product X ADO</a:t>
            </a:r>
            <a:endParaRPr lang="en-CA" dirty="0"/>
          </a:p>
        </p:txBody>
      </p:sp>
      <p:sp>
        <p:nvSpPr>
          <p:cNvPr id="2" name="Title 1"/>
          <p:cNvSpPr>
            <a:spLocks noGrp="1"/>
          </p:cNvSpPr>
          <p:nvPr>
            <p:ph type="title"/>
          </p:nvPr>
        </p:nvSpPr>
        <p:spPr/>
        <p:txBody>
          <a:bodyPr/>
          <a:lstStyle/>
          <a:p>
            <a:r>
              <a:rPr lang="en-CA" b="1" dirty="0" smtClean="0">
                <a:solidFill>
                  <a:srgbClr val="DC4604"/>
                </a:solidFill>
              </a:rPr>
              <a:t>Parent ADO Models</a:t>
            </a:r>
            <a:endParaRPr lang="en-CA" b="1" dirty="0">
              <a:solidFill>
                <a:srgbClr val="DC4604"/>
              </a:solidFill>
            </a:endParaRPr>
          </a:p>
        </p:txBody>
      </p:sp>
      <p:sp>
        <p:nvSpPr>
          <p:cNvPr id="3" name="Rounded Rectangle 2"/>
          <p:cNvSpPr/>
          <p:nvPr/>
        </p:nvSpPr>
        <p:spPr>
          <a:xfrm>
            <a:off x="350984" y="2336798"/>
            <a:ext cx="4396909" cy="1206804"/>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CA" dirty="0" smtClean="0"/>
              <a:t>Parent ADO</a:t>
            </a:r>
            <a:endParaRPr lang="en-CA" dirty="0"/>
          </a:p>
        </p:txBody>
      </p:sp>
      <p:sp>
        <p:nvSpPr>
          <p:cNvPr id="25" name="Rounded Rectangle 24"/>
          <p:cNvSpPr/>
          <p:nvPr/>
        </p:nvSpPr>
        <p:spPr>
          <a:xfrm>
            <a:off x="1286879" y="2803918"/>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68" name="Rounded Rectangle 67"/>
          <p:cNvSpPr/>
          <p:nvPr/>
        </p:nvSpPr>
        <p:spPr>
          <a:xfrm>
            <a:off x="1411571" y="2928610"/>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69" name="Rounded Rectangle 68"/>
          <p:cNvSpPr/>
          <p:nvPr/>
        </p:nvSpPr>
        <p:spPr>
          <a:xfrm>
            <a:off x="1545499" y="3053302"/>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70" name="Rounded Rectangle 69"/>
          <p:cNvSpPr/>
          <p:nvPr/>
        </p:nvSpPr>
        <p:spPr>
          <a:xfrm>
            <a:off x="350983" y="3838327"/>
            <a:ext cx="2439030" cy="2495072"/>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CA" dirty="0" smtClean="0"/>
              <a:t>Product X ADO</a:t>
            </a:r>
            <a:endParaRPr lang="en-CA" dirty="0"/>
          </a:p>
        </p:txBody>
      </p:sp>
      <p:sp>
        <p:nvSpPr>
          <p:cNvPr id="22" name="Rounded Rectangle 21"/>
          <p:cNvSpPr/>
          <p:nvPr/>
        </p:nvSpPr>
        <p:spPr>
          <a:xfrm>
            <a:off x="1033228" y="5334901"/>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cxnSp>
        <p:nvCxnSpPr>
          <p:cNvPr id="26" name="Elbow Connector 25"/>
          <p:cNvCxnSpPr>
            <a:stCxn id="69" idx="1"/>
            <a:endCxn id="57" idx="0"/>
          </p:cNvCxnSpPr>
          <p:nvPr/>
        </p:nvCxnSpPr>
        <p:spPr>
          <a:xfrm rot="10800000" flipV="1">
            <a:off x="1049827" y="3232277"/>
            <a:ext cx="495672" cy="1256496"/>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7" name="Rounded Rectangle 56"/>
          <p:cNvSpPr/>
          <p:nvPr/>
        </p:nvSpPr>
        <p:spPr>
          <a:xfrm>
            <a:off x="522266" y="4488773"/>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59" name="Elbow Connector 58"/>
          <p:cNvCxnSpPr>
            <a:stCxn id="64" idx="2"/>
            <a:endCxn id="22" idx="0"/>
          </p:cNvCxnSpPr>
          <p:nvPr/>
        </p:nvCxnSpPr>
        <p:spPr>
          <a:xfrm rot="16200000" flipH="1">
            <a:off x="1264415" y="5038527"/>
            <a:ext cx="339298" cy="253449"/>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3" name="Rounded Rectangle 62"/>
          <p:cNvSpPr/>
          <p:nvPr/>
        </p:nvSpPr>
        <p:spPr>
          <a:xfrm>
            <a:off x="645128" y="4575551"/>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64" name="Rounded Rectangle 63"/>
          <p:cNvSpPr/>
          <p:nvPr/>
        </p:nvSpPr>
        <p:spPr>
          <a:xfrm>
            <a:off x="779779" y="4637654"/>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65" name="Rounded Rectangle 64"/>
          <p:cNvSpPr/>
          <p:nvPr/>
        </p:nvSpPr>
        <p:spPr>
          <a:xfrm>
            <a:off x="1148683" y="5441120"/>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66" name="Rounded Rectangle 65"/>
          <p:cNvSpPr/>
          <p:nvPr/>
        </p:nvSpPr>
        <p:spPr>
          <a:xfrm>
            <a:off x="1264138" y="5547339"/>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71" name="Rounded Rectangle 70"/>
          <p:cNvSpPr/>
          <p:nvPr/>
        </p:nvSpPr>
        <p:spPr>
          <a:xfrm>
            <a:off x="2892876" y="3851759"/>
            <a:ext cx="1855017" cy="2495072"/>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CA" dirty="0" smtClean="0"/>
              <a:t>Product Y ADO</a:t>
            </a:r>
            <a:endParaRPr lang="en-CA" dirty="0"/>
          </a:p>
        </p:txBody>
      </p:sp>
      <p:sp>
        <p:nvSpPr>
          <p:cNvPr id="33" name="Rounded Rectangle 32"/>
          <p:cNvSpPr/>
          <p:nvPr/>
        </p:nvSpPr>
        <p:spPr>
          <a:xfrm>
            <a:off x="3357051" y="5342886"/>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34" name="Rounded Rectangle 33"/>
          <p:cNvSpPr/>
          <p:nvPr/>
        </p:nvSpPr>
        <p:spPr>
          <a:xfrm>
            <a:off x="3475207" y="5414547"/>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58" name="Rounded Rectangle 57"/>
          <p:cNvSpPr/>
          <p:nvPr/>
        </p:nvSpPr>
        <p:spPr>
          <a:xfrm>
            <a:off x="2994095" y="4497758"/>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60" name="Elbow Connector 59"/>
          <p:cNvCxnSpPr>
            <a:stCxn id="58" idx="2"/>
            <a:endCxn id="33" idx="0"/>
          </p:cNvCxnSpPr>
          <p:nvPr/>
        </p:nvCxnSpPr>
        <p:spPr>
          <a:xfrm rot="16200000" flipH="1">
            <a:off x="3459545" y="4917818"/>
            <a:ext cx="487179" cy="362956"/>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2" name="Elbow Connector 71"/>
          <p:cNvCxnSpPr>
            <a:stCxn id="69" idx="3"/>
            <a:endCxn id="58" idx="0"/>
          </p:cNvCxnSpPr>
          <p:nvPr/>
        </p:nvCxnSpPr>
        <p:spPr>
          <a:xfrm>
            <a:off x="2600621" y="3232277"/>
            <a:ext cx="921035" cy="1265481"/>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966691" y="1690688"/>
            <a:ext cx="46459" cy="4931787"/>
          </a:xfrm>
          <a:prstGeom prst="line">
            <a:avLst/>
          </a:prstGeom>
          <a:ln w="28575"/>
        </p:spPr>
        <p:style>
          <a:lnRef idx="1">
            <a:schemeClr val="dk1"/>
          </a:lnRef>
          <a:fillRef idx="0">
            <a:schemeClr val="dk1"/>
          </a:fillRef>
          <a:effectRef idx="0">
            <a:schemeClr val="dk1"/>
          </a:effectRef>
          <a:fontRef idx="minor">
            <a:schemeClr val="tx1"/>
          </a:fontRef>
        </p:style>
      </p:cxnSp>
      <p:sp>
        <p:nvSpPr>
          <p:cNvPr id="74" name="Rounded Rectangle 73"/>
          <p:cNvSpPr/>
          <p:nvPr/>
        </p:nvSpPr>
        <p:spPr>
          <a:xfrm>
            <a:off x="6880987" y="3106001"/>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75" name="Rounded Rectangle 74"/>
          <p:cNvSpPr/>
          <p:nvPr/>
        </p:nvSpPr>
        <p:spPr>
          <a:xfrm>
            <a:off x="7005679" y="3221457"/>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76" name="Rounded Rectangle 75"/>
          <p:cNvSpPr/>
          <p:nvPr/>
        </p:nvSpPr>
        <p:spPr>
          <a:xfrm>
            <a:off x="7139607" y="3346149"/>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78" name="Rounded Rectangle 77"/>
          <p:cNvSpPr/>
          <p:nvPr/>
        </p:nvSpPr>
        <p:spPr>
          <a:xfrm>
            <a:off x="7652570" y="5350672"/>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cxnSp>
        <p:nvCxnSpPr>
          <p:cNvPr id="79" name="Elbow Connector 78"/>
          <p:cNvCxnSpPr>
            <a:stCxn id="76" idx="2"/>
            <a:endCxn id="80" idx="0"/>
          </p:cNvCxnSpPr>
          <p:nvPr/>
        </p:nvCxnSpPr>
        <p:spPr>
          <a:xfrm rot="16200000" flipH="1">
            <a:off x="7267945" y="4103320"/>
            <a:ext cx="800446" cy="2001"/>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0" name="Rounded Rectangle 79"/>
          <p:cNvSpPr/>
          <p:nvPr/>
        </p:nvSpPr>
        <p:spPr>
          <a:xfrm>
            <a:off x="7141608" y="4504544"/>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81" name="Elbow Connector 80"/>
          <p:cNvCxnSpPr>
            <a:stCxn id="83" idx="2"/>
            <a:endCxn id="78" idx="0"/>
          </p:cNvCxnSpPr>
          <p:nvPr/>
        </p:nvCxnSpPr>
        <p:spPr>
          <a:xfrm rot="16200000" flipH="1">
            <a:off x="7883757" y="5054298"/>
            <a:ext cx="339298" cy="253449"/>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2" name="Rounded Rectangle 81"/>
          <p:cNvSpPr/>
          <p:nvPr/>
        </p:nvSpPr>
        <p:spPr>
          <a:xfrm>
            <a:off x="7264470" y="4591322"/>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83" name="Rounded Rectangle 82"/>
          <p:cNvSpPr/>
          <p:nvPr/>
        </p:nvSpPr>
        <p:spPr>
          <a:xfrm>
            <a:off x="7399121" y="4653425"/>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84" name="Rounded Rectangle 83"/>
          <p:cNvSpPr/>
          <p:nvPr/>
        </p:nvSpPr>
        <p:spPr>
          <a:xfrm>
            <a:off x="7768025" y="5456891"/>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85" name="Rounded Rectangle 84"/>
          <p:cNvSpPr/>
          <p:nvPr/>
        </p:nvSpPr>
        <p:spPr>
          <a:xfrm>
            <a:off x="7883480" y="5563110"/>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93" name="Rounded Rectangle 92"/>
          <p:cNvSpPr/>
          <p:nvPr/>
        </p:nvSpPr>
        <p:spPr>
          <a:xfrm>
            <a:off x="9498325" y="3838327"/>
            <a:ext cx="1855017" cy="2495072"/>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CA" dirty="0" smtClean="0"/>
              <a:t>Product Y ADO</a:t>
            </a:r>
            <a:endParaRPr lang="en-CA" dirty="0"/>
          </a:p>
        </p:txBody>
      </p:sp>
      <p:cxnSp>
        <p:nvCxnSpPr>
          <p:cNvPr id="92" name="Elbow Connector 91"/>
          <p:cNvCxnSpPr>
            <a:stCxn id="76" idx="3"/>
            <a:endCxn id="96" idx="0"/>
          </p:cNvCxnSpPr>
          <p:nvPr/>
        </p:nvCxnSpPr>
        <p:spPr>
          <a:xfrm>
            <a:off x="8194729" y="3525124"/>
            <a:ext cx="1932376" cy="959202"/>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4" name="Rounded Rectangle 93"/>
          <p:cNvSpPr/>
          <p:nvPr/>
        </p:nvSpPr>
        <p:spPr>
          <a:xfrm>
            <a:off x="9962500" y="5329454"/>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95" name="Rounded Rectangle 94"/>
          <p:cNvSpPr/>
          <p:nvPr/>
        </p:nvSpPr>
        <p:spPr>
          <a:xfrm>
            <a:off x="10080656" y="5401115"/>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96" name="Rounded Rectangle 95"/>
          <p:cNvSpPr/>
          <p:nvPr/>
        </p:nvSpPr>
        <p:spPr>
          <a:xfrm>
            <a:off x="9599544" y="4484326"/>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97" name="Elbow Connector 96"/>
          <p:cNvCxnSpPr>
            <a:stCxn id="96" idx="2"/>
            <a:endCxn id="94" idx="0"/>
          </p:cNvCxnSpPr>
          <p:nvPr/>
        </p:nvCxnSpPr>
        <p:spPr>
          <a:xfrm rot="16200000" flipH="1">
            <a:off x="10064994" y="4904386"/>
            <a:ext cx="487179" cy="362956"/>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1704155" y="1598854"/>
            <a:ext cx="2738170" cy="369332"/>
          </a:xfrm>
          <a:prstGeom prst="rect">
            <a:avLst/>
          </a:prstGeom>
          <a:noFill/>
        </p:spPr>
        <p:txBody>
          <a:bodyPr wrap="square" rtlCol="0">
            <a:spAutoFit/>
          </a:bodyPr>
          <a:lstStyle/>
          <a:p>
            <a:r>
              <a:rPr lang="en-CA" dirty="0" smtClean="0">
                <a:solidFill>
                  <a:srgbClr val="DC4604"/>
                </a:solidFill>
              </a:rPr>
              <a:t>Separate Parent</a:t>
            </a:r>
            <a:endParaRPr lang="en-CA" dirty="0">
              <a:solidFill>
                <a:srgbClr val="DC4604"/>
              </a:solidFill>
            </a:endParaRPr>
          </a:p>
        </p:txBody>
      </p:sp>
      <p:sp>
        <p:nvSpPr>
          <p:cNvPr id="99" name="TextBox 98"/>
          <p:cNvSpPr txBox="1"/>
          <p:nvPr/>
        </p:nvSpPr>
        <p:spPr>
          <a:xfrm>
            <a:off x="7735750" y="1600967"/>
            <a:ext cx="2738170" cy="369332"/>
          </a:xfrm>
          <a:prstGeom prst="rect">
            <a:avLst/>
          </a:prstGeom>
          <a:noFill/>
        </p:spPr>
        <p:txBody>
          <a:bodyPr wrap="square" rtlCol="0">
            <a:spAutoFit/>
          </a:bodyPr>
          <a:lstStyle/>
          <a:p>
            <a:r>
              <a:rPr lang="en-CA" dirty="0" smtClean="0">
                <a:solidFill>
                  <a:srgbClr val="DC4604"/>
                </a:solidFill>
              </a:rPr>
              <a:t>Integrated Parent</a:t>
            </a:r>
            <a:endParaRPr lang="en-CA" dirty="0">
              <a:solidFill>
                <a:srgbClr val="DC4604"/>
              </a:solidFill>
            </a:endParaRPr>
          </a:p>
        </p:txBody>
      </p:sp>
    </p:spTree>
    <p:extLst>
      <p:ext uri="{BB962C8B-B14F-4D97-AF65-F5344CB8AC3E}">
        <p14:creationId xmlns:p14="http://schemas.microsoft.com/office/powerpoint/2010/main" val="258386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Why</a:t>
            </a:r>
            <a:endParaRPr lang="en-CA" b="1" dirty="0">
              <a:solidFill>
                <a:srgbClr val="DC4604"/>
              </a:solidFill>
            </a:endParaRPr>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927" y="1492568"/>
            <a:ext cx="6689988" cy="4816792"/>
          </a:xfrm>
          <a:prstGeom prst="rect">
            <a:avLst/>
          </a:prstGeom>
        </p:spPr>
      </p:pic>
      <p:sp>
        <p:nvSpPr>
          <p:cNvPr id="4" name="Content Placeholder 3"/>
          <p:cNvSpPr>
            <a:spLocks noGrp="1"/>
          </p:cNvSpPr>
          <p:nvPr>
            <p:ph idx="1"/>
          </p:nvPr>
        </p:nvSpPr>
        <p:spPr>
          <a:xfrm>
            <a:off x="5455920" y="1958022"/>
            <a:ext cx="6522720" cy="4351338"/>
          </a:xfrm>
        </p:spPr>
        <p:txBody>
          <a:bodyPr/>
          <a:lstStyle/>
          <a:p>
            <a:pPr marL="0" indent="0">
              <a:buNone/>
            </a:pPr>
            <a:r>
              <a:rPr lang="en-CA" sz="3200" b="1" dirty="0" smtClean="0">
                <a:solidFill>
                  <a:srgbClr val="DC4604"/>
                </a:solidFill>
              </a:rPr>
              <a:t>Take Away</a:t>
            </a:r>
          </a:p>
          <a:p>
            <a:r>
              <a:rPr lang="en-CA" dirty="0" smtClean="0"/>
              <a:t>Change/Transformation is happening and possible</a:t>
            </a:r>
          </a:p>
          <a:p>
            <a:r>
              <a:rPr lang="en-CA" dirty="0" smtClean="0"/>
              <a:t>Importance of Transparency</a:t>
            </a:r>
          </a:p>
          <a:p>
            <a:r>
              <a:rPr lang="en-CA" dirty="0" smtClean="0"/>
              <a:t>Tips on configuring ADO</a:t>
            </a:r>
            <a:endParaRPr lang="en-CA" dirty="0"/>
          </a:p>
        </p:txBody>
      </p:sp>
    </p:spTree>
    <p:extLst>
      <p:ext uri="{BB962C8B-B14F-4D97-AF65-F5344CB8AC3E}">
        <p14:creationId xmlns:p14="http://schemas.microsoft.com/office/powerpoint/2010/main" val="283545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30127" y="2829697"/>
            <a:ext cx="3933736" cy="4014016"/>
          </a:xfrm>
          <a:prstGeom prst="rect">
            <a:avLst/>
          </a:prstGeom>
        </p:spPr>
      </p:pic>
      <p:sp>
        <p:nvSpPr>
          <p:cNvPr id="2" name="Title 1"/>
          <p:cNvSpPr>
            <a:spLocks noGrp="1"/>
          </p:cNvSpPr>
          <p:nvPr>
            <p:ph type="ctrTitle"/>
          </p:nvPr>
        </p:nvSpPr>
        <p:spPr/>
        <p:txBody>
          <a:bodyPr>
            <a:normAutofit/>
          </a:bodyPr>
          <a:lstStyle/>
          <a:p>
            <a:r>
              <a:rPr lang="en-CA" sz="6600" b="1" dirty="0" smtClean="0">
                <a:solidFill>
                  <a:srgbClr val="DC4604"/>
                </a:solidFill>
              </a:rPr>
              <a:t>Annex</a:t>
            </a:r>
            <a:endParaRPr lang="en-CA" sz="6600" b="1" dirty="0">
              <a:solidFill>
                <a:srgbClr val="DC4604"/>
              </a:solidFill>
            </a:endParaRPr>
          </a:p>
        </p:txBody>
      </p:sp>
    </p:spTree>
    <p:extLst>
      <p:ext uri="{BB962C8B-B14F-4D97-AF65-F5344CB8AC3E}">
        <p14:creationId xmlns:p14="http://schemas.microsoft.com/office/powerpoint/2010/main" val="2185841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87739" y="1485636"/>
            <a:ext cx="5460184" cy="4998916"/>
          </a:xfrm>
          <a:prstGeom prst="ellipse">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Mindset</a:t>
            </a:r>
          </a:p>
        </p:txBody>
      </p:sp>
      <p:sp>
        <p:nvSpPr>
          <p:cNvPr id="5" name="Oval 4"/>
          <p:cNvSpPr/>
          <p:nvPr/>
        </p:nvSpPr>
        <p:spPr>
          <a:xfrm>
            <a:off x="2223778" y="2663620"/>
            <a:ext cx="4188107" cy="3820932"/>
          </a:xfrm>
          <a:prstGeom prst="ellipse">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Values</a:t>
            </a:r>
          </a:p>
        </p:txBody>
      </p:sp>
      <p:sp>
        <p:nvSpPr>
          <p:cNvPr id="6" name="Oval 5"/>
          <p:cNvSpPr/>
          <p:nvPr/>
        </p:nvSpPr>
        <p:spPr>
          <a:xfrm>
            <a:off x="2889322" y="3587023"/>
            <a:ext cx="2857018" cy="2897529"/>
          </a:xfrm>
          <a:prstGeom prst="ellipse">
            <a:avLst/>
          </a:prstGeom>
          <a:solidFill>
            <a:schemeClr val="accent2">
              <a:lumMod val="60000"/>
              <a:lumOff val="40000"/>
            </a:schemeClr>
          </a:solid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Principles</a:t>
            </a:r>
          </a:p>
        </p:txBody>
      </p:sp>
      <p:sp>
        <p:nvSpPr>
          <p:cNvPr id="7" name="Oval 6"/>
          <p:cNvSpPr/>
          <p:nvPr/>
        </p:nvSpPr>
        <p:spPr>
          <a:xfrm>
            <a:off x="3298295" y="4457053"/>
            <a:ext cx="2039073" cy="2027499"/>
          </a:xfrm>
          <a:prstGeom prst="ellipse">
            <a:avLst/>
          </a:prstGeom>
          <a:solidFill>
            <a:schemeClr val="accent5">
              <a:lumMod val="60000"/>
              <a:lumOff val="40000"/>
            </a:schemeClr>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Practices</a:t>
            </a:r>
          </a:p>
        </p:txBody>
      </p:sp>
      <p:sp>
        <p:nvSpPr>
          <p:cNvPr id="9" name="Google Shape;197;p8"/>
          <p:cNvSpPr txBox="1"/>
          <p:nvPr/>
        </p:nvSpPr>
        <p:spPr>
          <a:xfrm>
            <a:off x="8886260" y="6340848"/>
            <a:ext cx="2780097" cy="241500"/>
          </a:xfrm>
          <a:prstGeom prst="rect">
            <a:avLst/>
          </a:prstGeom>
          <a:noFill/>
          <a:ln>
            <a:noFill/>
          </a:ln>
        </p:spPr>
        <p:txBody>
          <a:bodyPr spcFirstLastPara="1" wrap="square" lIns="91425" tIns="91425" rIns="91425" bIns="91425"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CA" sz="900" dirty="0"/>
              <a:t>Adapted from Agile Onion by AWA, Simon Powers</a:t>
            </a:r>
            <a:endParaRPr lang="en-CA" sz="900" dirty="0">
              <a:solidFill>
                <a:srgbClr val="000000"/>
              </a:solidFill>
              <a:ea typeface="Arial"/>
              <a:cs typeface="Arial"/>
              <a:sym typeface="Arial"/>
            </a:endParaRPr>
          </a:p>
        </p:txBody>
      </p:sp>
      <p:sp>
        <p:nvSpPr>
          <p:cNvPr id="11" name="Title 20"/>
          <p:cNvSpPr txBox="1">
            <a:spLocks/>
          </p:cNvSpPr>
          <p:nvPr/>
        </p:nvSpPr>
        <p:spPr>
          <a:xfrm>
            <a:off x="930196" y="554377"/>
            <a:ext cx="8596668" cy="1320800"/>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b="1" dirty="0">
                <a:solidFill>
                  <a:schemeClr val="tx1"/>
                </a:solidFill>
              </a:rPr>
              <a:t>Doing vs Being</a:t>
            </a:r>
          </a:p>
        </p:txBody>
      </p:sp>
      <p:sp>
        <p:nvSpPr>
          <p:cNvPr id="12" name="Oval 11"/>
          <p:cNvSpPr/>
          <p:nvPr/>
        </p:nvSpPr>
        <p:spPr>
          <a:xfrm>
            <a:off x="3634925" y="5271145"/>
            <a:ext cx="1365812" cy="1213407"/>
          </a:xfrm>
          <a:prstGeom prst="ellipse">
            <a:avLst/>
          </a:prstGeom>
          <a:solidFill>
            <a:schemeClr val="accent6">
              <a:lumMod val="60000"/>
              <a:lumOff val="40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Tools</a:t>
            </a:r>
          </a:p>
        </p:txBody>
      </p:sp>
      <p:sp>
        <p:nvSpPr>
          <p:cNvPr id="13" name="TextBox 12"/>
          <p:cNvSpPr txBox="1"/>
          <p:nvPr/>
        </p:nvSpPr>
        <p:spPr>
          <a:xfrm>
            <a:off x="8493042" y="1455334"/>
            <a:ext cx="200799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dirty="0"/>
              <a:t>Less Visible </a:t>
            </a:r>
          </a:p>
          <a:p>
            <a:r>
              <a:rPr lang="en-CA" dirty="0">
                <a:solidFill>
                  <a:schemeClr val="accent5"/>
                </a:solidFill>
              </a:rPr>
              <a:t>More Powerful</a:t>
            </a:r>
          </a:p>
        </p:txBody>
      </p:sp>
      <p:sp>
        <p:nvSpPr>
          <p:cNvPr id="14" name="TextBox 13"/>
          <p:cNvSpPr txBox="1"/>
          <p:nvPr/>
        </p:nvSpPr>
        <p:spPr>
          <a:xfrm>
            <a:off x="8535001" y="5648217"/>
            <a:ext cx="200799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dirty="0">
                <a:solidFill>
                  <a:schemeClr val="accent5"/>
                </a:solidFill>
              </a:rPr>
              <a:t>More Visible </a:t>
            </a:r>
          </a:p>
          <a:p>
            <a:r>
              <a:rPr lang="en-CA" dirty="0"/>
              <a:t>Less Powerful</a:t>
            </a:r>
          </a:p>
        </p:txBody>
      </p:sp>
      <p:sp>
        <p:nvSpPr>
          <p:cNvPr id="15" name="Oval 14"/>
          <p:cNvSpPr/>
          <p:nvPr/>
        </p:nvSpPr>
        <p:spPr>
          <a:xfrm>
            <a:off x="8648375" y="4079570"/>
            <a:ext cx="1781244" cy="868101"/>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CA" dirty="0"/>
              <a:t>Culture Shift!</a:t>
            </a:r>
          </a:p>
        </p:txBody>
      </p:sp>
      <p:sp>
        <p:nvSpPr>
          <p:cNvPr id="16" name="Right Arrow 15"/>
          <p:cNvSpPr/>
          <p:nvPr/>
        </p:nvSpPr>
        <p:spPr>
          <a:xfrm rot="16200000">
            <a:off x="5292512" y="3483600"/>
            <a:ext cx="4984225" cy="988295"/>
          </a:xfrm>
          <a:prstGeom prst="rightArrow">
            <a:avLst/>
          </a:prstGeom>
          <a:gradFill>
            <a:gsLst>
              <a:gs pos="0">
                <a:srgbClr val="00B050"/>
              </a:gs>
              <a:gs pos="84000">
                <a:schemeClr val="accent2">
                  <a:lumMod val="20000"/>
                  <a:lumOff val="80000"/>
                </a:schemeClr>
              </a:gs>
              <a:gs pos="100000">
                <a:schemeClr val="accent2">
                  <a:lumMod val="7500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200" b="1" dirty="0">
                <a:solidFill>
                  <a:sysClr val="windowText" lastClr="000000"/>
                </a:solidFill>
              </a:rPr>
              <a:t>Doing                vs                Being</a:t>
            </a:r>
          </a:p>
        </p:txBody>
      </p:sp>
      <p:cxnSp>
        <p:nvCxnSpPr>
          <p:cNvPr id="17" name="Straight Arrow Connector 16"/>
          <p:cNvCxnSpPr>
            <a:stCxn id="15" idx="2"/>
          </p:cNvCxnSpPr>
          <p:nvPr/>
        </p:nvCxnSpPr>
        <p:spPr>
          <a:xfrm flipH="1">
            <a:off x="4894310" y="4513621"/>
            <a:ext cx="3754065" cy="133768"/>
          </a:xfrm>
          <a:prstGeom prst="straightConnector1">
            <a:avLst/>
          </a:prstGeom>
          <a:ln w="28575">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706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Georgia" panose="02040502050405020303" pitchFamily="18" charset="0"/>
              </a:rPr>
              <a:t>Team Structure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555" y="1586779"/>
            <a:ext cx="9349654" cy="4618684"/>
          </a:xfrm>
          <a:prstGeom prst="rect">
            <a:avLst/>
          </a:prstGeom>
        </p:spPr>
      </p:pic>
    </p:spTree>
    <p:extLst>
      <p:ext uri="{BB962C8B-B14F-4D97-AF65-F5344CB8AC3E}">
        <p14:creationId xmlns:p14="http://schemas.microsoft.com/office/powerpoint/2010/main" val="3594214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00113" y="4325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n-CA" b="1" dirty="0">
                <a:solidFill>
                  <a:srgbClr val="DC4604"/>
                </a:solidFill>
              </a:rPr>
              <a:t>SCRUM at a Glance</a:t>
            </a:r>
          </a:p>
        </p:txBody>
      </p:sp>
      <p:pic>
        <p:nvPicPr>
          <p:cNvPr id="5" name="Picture 4"/>
          <p:cNvPicPr>
            <a:picLocks noChangeAspect="1"/>
          </p:cNvPicPr>
          <p:nvPr/>
        </p:nvPicPr>
        <p:blipFill>
          <a:blip r:embed="rId2"/>
          <a:stretch>
            <a:fillRect/>
          </a:stretch>
        </p:blipFill>
        <p:spPr>
          <a:xfrm>
            <a:off x="3186112" y="1554241"/>
            <a:ext cx="8458201" cy="5003721"/>
          </a:xfrm>
          <a:prstGeom prst="rect">
            <a:avLst/>
          </a:prstGeom>
        </p:spPr>
      </p:pic>
      <p:sp>
        <p:nvSpPr>
          <p:cNvPr id="6" name="Rounded Rectangle 5"/>
          <p:cNvSpPr/>
          <p:nvPr/>
        </p:nvSpPr>
        <p:spPr>
          <a:xfrm>
            <a:off x="471488" y="2400300"/>
            <a:ext cx="2243137" cy="2687266"/>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CA" b="1" dirty="0"/>
              <a:t>Sprint 0</a:t>
            </a:r>
          </a:p>
        </p:txBody>
      </p:sp>
      <p:cxnSp>
        <p:nvCxnSpPr>
          <p:cNvPr id="7" name="Straight Arrow Connector 6"/>
          <p:cNvCxnSpPr/>
          <p:nvPr/>
        </p:nvCxnSpPr>
        <p:spPr>
          <a:xfrm flipV="1">
            <a:off x="2217906" y="4543427"/>
            <a:ext cx="1482557" cy="911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pic>
        <p:nvPicPr>
          <p:cNvPr id="8" name="Picture 7"/>
          <p:cNvPicPr>
            <a:picLocks noChangeAspect="1"/>
          </p:cNvPicPr>
          <p:nvPr/>
        </p:nvPicPr>
        <p:blipFill>
          <a:blip r:embed="rId3"/>
          <a:stretch>
            <a:fillRect/>
          </a:stretch>
        </p:blipFill>
        <p:spPr>
          <a:xfrm>
            <a:off x="609600" y="2956812"/>
            <a:ext cx="1890409" cy="488899"/>
          </a:xfrm>
          <a:prstGeom prst="rect">
            <a:avLst/>
          </a:prstGeom>
        </p:spPr>
      </p:pic>
      <p:pic>
        <p:nvPicPr>
          <p:cNvPr id="9" name="Picture 8"/>
          <p:cNvPicPr>
            <a:picLocks noChangeAspect="1"/>
          </p:cNvPicPr>
          <p:nvPr/>
        </p:nvPicPr>
        <p:blipFill>
          <a:blip r:embed="rId4"/>
          <a:stretch>
            <a:fillRect/>
          </a:stretch>
        </p:blipFill>
        <p:spPr>
          <a:xfrm>
            <a:off x="661378" y="3572319"/>
            <a:ext cx="1770537" cy="459528"/>
          </a:xfrm>
          <a:prstGeom prst="rect">
            <a:avLst/>
          </a:prstGeom>
        </p:spPr>
      </p:pic>
      <p:pic>
        <p:nvPicPr>
          <p:cNvPr id="10" name="Picture 9"/>
          <p:cNvPicPr>
            <a:picLocks noChangeAspect="1"/>
          </p:cNvPicPr>
          <p:nvPr/>
        </p:nvPicPr>
        <p:blipFill>
          <a:blip r:embed="rId5"/>
          <a:stretch>
            <a:fillRect/>
          </a:stretch>
        </p:blipFill>
        <p:spPr>
          <a:xfrm>
            <a:off x="1202531" y="4155323"/>
            <a:ext cx="809625" cy="800100"/>
          </a:xfrm>
          <a:prstGeom prst="rect">
            <a:avLst/>
          </a:prstGeom>
        </p:spPr>
      </p:pic>
      <p:sp>
        <p:nvSpPr>
          <p:cNvPr id="11" name="Oval 10"/>
          <p:cNvSpPr/>
          <p:nvPr/>
        </p:nvSpPr>
        <p:spPr>
          <a:xfrm>
            <a:off x="1471181" y="4423845"/>
            <a:ext cx="291780" cy="263055"/>
          </a:xfrm>
          <a:prstGeom prst="ellipse">
            <a:avLst/>
          </a:prstGeom>
          <a:solidFill>
            <a:srgbClr val="178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471488" y="5307562"/>
            <a:ext cx="2243137" cy="1384995"/>
          </a:xfrm>
          <a:prstGeom prst="rect">
            <a:avLst/>
          </a:prstGeom>
          <a:noFill/>
        </p:spPr>
        <p:txBody>
          <a:bodyPr wrap="square" rtlCol="0">
            <a:spAutoFit/>
          </a:bodyPr>
          <a:lstStyle/>
          <a:p>
            <a:r>
              <a:rPr lang="en-CA" sz="1400" dirty="0">
                <a:solidFill>
                  <a:schemeClr val="bg2">
                    <a:lumMod val="50000"/>
                  </a:schemeClr>
                </a:solidFill>
              </a:rPr>
              <a:t>Define Product Roadmap, Team Agreements and Strategies, High Level Architecture, cross functional teams, funding, Initial Backlog</a:t>
            </a:r>
          </a:p>
        </p:txBody>
      </p:sp>
      <p:cxnSp>
        <p:nvCxnSpPr>
          <p:cNvPr id="13" name="Straight Connector 12"/>
          <p:cNvCxnSpPr/>
          <p:nvPr/>
        </p:nvCxnSpPr>
        <p:spPr>
          <a:xfrm>
            <a:off x="3064213" y="1478604"/>
            <a:ext cx="0" cy="507935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23878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503550" y="2493952"/>
            <a:ext cx="2576946" cy="2816957"/>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CA" sz="1600" dirty="0" smtClean="0"/>
              <a:t>Pensions</a:t>
            </a:r>
            <a:endParaRPr lang="en-CA" sz="1600" dirty="0"/>
          </a:p>
        </p:txBody>
      </p:sp>
      <p:sp>
        <p:nvSpPr>
          <p:cNvPr id="2" name="Title 1"/>
          <p:cNvSpPr>
            <a:spLocks noGrp="1"/>
          </p:cNvSpPr>
          <p:nvPr>
            <p:ph type="title"/>
          </p:nvPr>
        </p:nvSpPr>
        <p:spPr/>
        <p:txBody>
          <a:bodyPr/>
          <a:lstStyle/>
          <a:p>
            <a:r>
              <a:rPr lang="en-CA" b="1" dirty="0" smtClean="0">
                <a:solidFill>
                  <a:srgbClr val="DC4604"/>
                </a:solidFill>
              </a:rPr>
              <a:t>ADO</a:t>
            </a:r>
            <a:endParaRPr lang="en-CA" b="1" dirty="0">
              <a:solidFill>
                <a:srgbClr val="DC4604"/>
              </a:solidFill>
            </a:endParaRPr>
          </a:p>
        </p:txBody>
      </p:sp>
      <p:pic>
        <p:nvPicPr>
          <p:cNvPr id="22" name="Picture 21"/>
          <p:cNvPicPr>
            <a:picLocks noChangeAspect="1"/>
          </p:cNvPicPr>
          <p:nvPr/>
        </p:nvPicPr>
        <p:blipFill>
          <a:blip r:embed="rId3"/>
          <a:stretch>
            <a:fillRect/>
          </a:stretch>
        </p:blipFill>
        <p:spPr>
          <a:xfrm>
            <a:off x="7474132" y="3007084"/>
            <a:ext cx="1102352" cy="1941081"/>
          </a:xfrm>
          <a:prstGeom prst="rect">
            <a:avLst/>
          </a:prstGeom>
        </p:spPr>
      </p:pic>
      <p:sp>
        <p:nvSpPr>
          <p:cNvPr id="24" name="Rounded Rectangle 23"/>
          <p:cNvSpPr/>
          <p:nvPr/>
        </p:nvSpPr>
        <p:spPr>
          <a:xfrm>
            <a:off x="3592855" y="2493952"/>
            <a:ext cx="2576946" cy="2816957"/>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t"/>
          <a:lstStyle/>
          <a:p>
            <a:pPr algn="ctr"/>
            <a:r>
              <a:rPr lang="en-CA" sz="1600" dirty="0" smtClean="0"/>
              <a:t>MSCA</a:t>
            </a:r>
            <a:endParaRPr lang="en-CA" sz="1600" dirty="0"/>
          </a:p>
        </p:txBody>
      </p:sp>
      <p:pic>
        <p:nvPicPr>
          <p:cNvPr id="23" name="Picture 22"/>
          <p:cNvPicPr>
            <a:picLocks noChangeAspect="1"/>
          </p:cNvPicPr>
          <p:nvPr/>
        </p:nvPicPr>
        <p:blipFill>
          <a:blip r:embed="rId4"/>
          <a:stretch>
            <a:fillRect/>
          </a:stretch>
        </p:blipFill>
        <p:spPr>
          <a:xfrm>
            <a:off x="6389094" y="2327343"/>
            <a:ext cx="751289" cy="1030530"/>
          </a:xfrm>
          <a:prstGeom prst="rect">
            <a:avLst/>
          </a:prstGeom>
        </p:spPr>
      </p:pic>
      <p:sp>
        <p:nvSpPr>
          <p:cNvPr id="4" name="TextBox 3"/>
          <p:cNvSpPr txBox="1"/>
          <p:nvPr/>
        </p:nvSpPr>
        <p:spPr>
          <a:xfrm>
            <a:off x="7355663" y="4830630"/>
            <a:ext cx="1911927" cy="307777"/>
          </a:xfrm>
          <a:prstGeom prst="rect">
            <a:avLst/>
          </a:prstGeom>
          <a:noFill/>
        </p:spPr>
        <p:txBody>
          <a:bodyPr wrap="square" rtlCol="0">
            <a:spAutoFit/>
          </a:bodyPr>
          <a:lstStyle/>
          <a:p>
            <a:r>
              <a:rPr lang="en-CA" sz="1400" dirty="0" smtClean="0"/>
              <a:t>Pensions Backlog</a:t>
            </a:r>
            <a:endParaRPr lang="en-CA" sz="1400" dirty="0"/>
          </a:p>
        </p:txBody>
      </p:sp>
      <p:pic>
        <p:nvPicPr>
          <p:cNvPr id="25" name="Picture 24"/>
          <p:cNvPicPr>
            <a:picLocks noChangeAspect="1"/>
          </p:cNvPicPr>
          <p:nvPr/>
        </p:nvPicPr>
        <p:blipFill>
          <a:blip r:embed="rId3"/>
          <a:stretch>
            <a:fillRect/>
          </a:stretch>
        </p:blipFill>
        <p:spPr>
          <a:xfrm>
            <a:off x="4428086" y="3020217"/>
            <a:ext cx="1102352" cy="1941081"/>
          </a:xfrm>
          <a:prstGeom prst="rect">
            <a:avLst/>
          </a:prstGeom>
        </p:spPr>
      </p:pic>
      <p:sp>
        <p:nvSpPr>
          <p:cNvPr id="26" name="TextBox 25"/>
          <p:cNvSpPr txBox="1"/>
          <p:nvPr/>
        </p:nvSpPr>
        <p:spPr>
          <a:xfrm>
            <a:off x="4457393" y="4843763"/>
            <a:ext cx="1911927" cy="307777"/>
          </a:xfrm>
          <a:prstGeom prst="rect">
            <a:avLst/>
          </a:prstGeom>
          <a:noFill/>
        </p:spPr>
        <p:txBody>
          <a:bodyPr wrap="square" rtlCol="0">
            <a:spAutoFit/>
          </a:bodyPr>
          <a:lstStyle/>
          <a:p>
            <a:r>
              <a:rPr lang="en-CA" sz="1400" dirty="0" smtClean="0"/>
              <a:t>MSCA Backlog</a:t>
            </a:r>
            <a:endParaRPr lang="en-CA" sz="1400" dirty="0"/>
          </a:p>
        </p:txBody>
      </p:sp>
      <p:pic>
        <p:nvPicPr>
          <p:cNvPr id="27" name="Picture 26"/>
          <p:cNvPicPr>
            <a:picLocks noChangeAspect="1"/>
          </p:cNvPicPr>
          <p:nvPr/>
        </p:nvPicPr>
        <p:blipFill>
          <a:blip r:embed="rId5"/>
          <a:stretch>
            <a:fillRect/>
          </a:stretch>
        </p:blipFill>
        <p:spPr>
          <a:xfrm>
            <a:off x="3422633" y="2288223"/>
            <a:ext cx="821531" cy="1176934"/>
          </a:xfrm>
          <a:prstGeom prst="rect">
            <a:avLst/>
          </a:prstGeom>
        </p:spPr>
      </p:pic>
      <p:cxnSp>
        <p:nvCxnSpPr>
          <p:cNvPr id="30" name="Straight Arrow Connector 29"/>
          <p:cNvCxnSpPr>
            <a:endCxn id="24" idx="0"/>
          </p:cNvCxnSpPr>
          <p:nvPr/>
        </p:nvCxnSpPr>
        <p:spPr>
          <a:xfrm flipH="1">
            <a:off x="4881328" y="1275197"/>
            <a:ext cx="2762664" cy="121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endCxn id="3" idx="0"/>
          </p:cNvCxnSpPr>
          <p:nvPr/>
        </p:nvCxnSpPr>
        <p:spPr>
          <a:xfrm>
            <a:off x="7643992" y="1275197"/>
            <a:ext cx="148031" cy="121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885542" y="1797331"/>
            <a:ext cx="2344717" cy="307777"/>
          </a:xfrm>
          <a:prstGeom prst="rect">
            <a:avLst/>
          </a:prstGeom>
          <a:noFill/>
        </p:spPr>
        <p:txBody>
          <a:bodyPr wrap="square" rtlCol="0">
            <a:spAutoFit/>
          </a:bodyPr>
          <a:lstStyle/>
          <a:p>
            <a:r>
              <a:rPr lang="en-CA" sz="1400" dirty="0" smtClean="0"/>
              <a:t>Impacted Products</a:t>
            </a:r>
            <a:endParaRPr lang="en-CA" sz="1400" dirty="0"/>
          </a:p>
        </p:txBody>
      </p:sp>
      <p:sp>
        <p:nvSpPr>
          <p:cNvPr id="34" name="Rounded Rectangle 33"/>
          <p:cNvSpPr/>
          <p:nvPr/>
        </p:nvSpPr>
        <p:spPr>
          <a:xfrm>
            <a:off x="9306877" y="2493952"/>
            <a:ext cx="2576946" cy="2816957"/>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CA" sz="1600" dirty="0" smtClean="0"/>
              <a:t>YY</a:t>
            </a:r>
            <a:endParaRPr lang="en-CA" sz="1600" dirty="0"/>
          </a:p>
        </p:txBody>
      </p:sp>
      <p:cxnSp>
        <p:nvCxnSpPr>
          <p:cNvPr id="35" name="Straight Arrow Connector 34"/>
          <p:cNvCxnSpPr>
            <a:endCxn id="34" idx="0"/>
          </p:cNvCxnSpPr>
          <p:nvPr/>
        </p:nvCxnSpPr>
        <p:spPr>
          <a:xfrm>
            <a:off x="7643992" y="1275197"/>
            <a:ext cx="2951358" cy="121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3404161" y="414831"/>
            <a:ext cx="8479662" cy="132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smtClean="0"/>
              <a:t>CPP-SIS Project</a:t>
            </a:r>
            <a:endParaRPr lang="en-CA" dirty="0"/>
          </a:p>
        </p:txBody>
      </p:sp>
      <p:pic>
        <p:nvPicPr>
          <p:cNvPr id="45" name="Picture 44"/>
          <p:cNvPicPr>
            <a:picLocks noChangeAspect="1"/>
          </p:cNvPicPr>
          <p:nvPr/>
        </p:nvPicPr>
        <p:blipFill>
          <a:blip r:embed="rId6"/>
          <a:stretch>
            <a:fillRect/>
          </a:stretch>
        </p:blipFill>
        <p:spPr>
          <a:xfrm>
            <a:off x="3830555" y="639951"/>
            <a:ext cx="823816" cy="1050737"/>
          </a:xfrm>
          <a:prstGeom prst="rect">
            <a:avLst/>
          </a:prstGeom>
        </p:spPr>
      </p:pic>
      <p:sp>
        <p:nvSpPr>
          <p:cNvPr id="46" name="Rectangle 45"/>
          <p:cNvSpPr/>
          <p:nvPr/>
        </p:nvSpPr>
        <p:spPr>
          <a:xfrm>
            <a:off x="4979261" y="885815"/>
            <a:ext cx="2494871" cy="56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Project Governance Team</a:t>
            </a:r>
            <a:endParaRPr lang="en-CA" dirty="0"/>
          </a:p>
        </p:txBody>
      </p:sp>
      <p:sp>
        <p:nvSpPr>
          <p:cNvPr id="47" name="TextBox 46"/>
          <p:cNvSpPr txBox="1"/>
          <p:nvPr/>
        </p:nvSpPr>
        <p:spPr>
          <a:xfrm>
            <a:off x="212801" y="2715270"/>
            <a:ext cx="2988966" cy="3293209"/>
          </a:xfrm>
          <a:prstGeom prst="rect">
            <a:avLst/>
          </a:prstGeom>
          <a:noFill/>
        </p:spPr>
        <p:txBody>
          <a:bodyPr wrap="square" rtlCol="0">
            <a:spAutoFit/>
          </a:bodyPr>
          <a:lstStyle/>
          <a:p>
            <a:pPr marL="285750" indent="-285750">
              <a:buFont typeface="Arial" panose="020B0604020202020204" pitchFamily="34" charset="0"/>
              <a:buChar char="•"/>
            </a:pPr>
            <a:r>
              <a:rPr lang="en-CA" sz="1600" dirty="0" smtClean="0"/>
              <a:t>Choose MSCA as Parent ADO</a:t>
            </a:r>
          </a:p>
          <a:p>
            <a:pPr marL="285750" indent="-285750">
              <a:buFont typeface="Arial" panose="020B0604020202020204" pitchFamily="34" charset="0"/>
              <a:buChar char="•"/>
            </a:pPr>
            <a:r>
              <a:rPr lang="en-CA" sz="1600" dirty="0" smtClean="0"/>
              <a:t>Create Project Epics in MSCA ADO</a:t>
            </a:r>
          </a:p>
          <a:p>
            <a:pPr marL="285750" indent="-285750">
              <a:buFont typeface="Arial" panose="020B0604020202020204" pitchFamily="34" charset="0"/>
              <a:buChar char="•"/>
            </a:pPr>
            <a:r>
              <a:rPr lang="en-CA" sz="1600" dirty="0" smtClean="0"/>
              <a:t>Create Features/Stories in Appropriate Product ADO</a:t>
            </a:r>
          </a:p>
          <a:p>
            <a:pPr marL="285750" indent="-285750">
              <a:buFont typeface="Arial" panose="020B0604020202020204" pitchFamily="34" charset="0"/>
              <a:buChar char="•"/>
            </a:pPr>
            <a:r>
              <a:rPr lang="en-CA" sz="1600" dirty="0" smtClean="0"/>
              <a:t>Link All Features back to Parent MSCA ADO</a:t>
            </a:r>
          </a:p>
          <a:p>
            <a:pPr marL="285750" indent="-285750">
              <a:buFont typeface="Arial" panose="020B0604020202020204" pitchFamily="34" charset="0"/>
              <a:buChar char="•"/>
            </a:pPr>
            <a:r>
              <a:rPr lang="en-CA" sz="1600" dirty="0" smtClean="0"/>
              <a:t>Project Reporting managed in Parent MSCA ADO</a:t>
            </a:r>
          </a:p>
          <a:p>
            <a:pPr marL="285750" indent="-285750">
              <a:buFont typeface="Arial" panose="020B0604020202020204" pitchFamily="34" charset="0"/>
              <a:buChar char="•"/>
            </a:pPr>
            <a:r>
              <a:rPr lang="en-CA" sz="1600" dirty="0" smtClean="0"/>
              <a:t>Project needs read access to product ADOs</a:t>
            </a:r>
          </a:p>
          <a:p>
            <a:pPr marL="285750" indent="-285750">
              <a:buFont typeface="Arial" panose="020B0604020202020204" pitchFamily="34" charset="0"/>
              <a:buChar char="•"/>
            </a:pPr>
            <a:r>
              <a:rPr lang="en-CA" sz="1600" dirty="0" smtClean="0"/>
              <a:t>Use “Iteration” to filter work for project</a:t>
            </a:r>
            <a:endParaRPr lang="en-CA" sz="1600" dirty="0"/>
          </a:p>
        </p:txBody>
      </p:sp>
      <p:sp>
        <p:nvSpPr>
          <p:cNvPr id="48" name="TextBox 47"/>
          <p:cNvSpPr txBox="1"/>
          <p:nvPr/>
        </p:nvSpPr>
        <p:spPr>
          <a:xfrm>
            <a:off x="3616750" y="5298254"/>
            <a:ext cx="3486013" cy="1384995"/>
          </a:xfrm>
          <a:prstGeom prst="rect">
            <a:avLst/>
          </a:prstGeom>
          <a:noFill/>
        </p:spPr>
        <p:txBody>
          <a:bodyPr wrap="square" rtlCol="0">
            <a:spAutoFit/>
          </a:bodyPr>
          <a:lstStyle/>
          <a:p>
            <a:pPr marL="285750" indent="-285750">
              <a:buFont typeface="Arial" panose="020B0604020202020204" pitchFamily="34" charset="0"/>
              <a:buChar char="•"/>
            </a:pPr>
            <a:r>
              <a:rPr lang="en-CA" sz="1400" dirty="0" smtClean="0"/>
              <a:t>Parent ADO</a:t>
            </a:r>
          </a:p>
          <a:p>
            <a:pPr marL="285750" indent="-285750">
              <a:buFont typeface="Arial" panose="020B0604020202020204" pitchFamily="34" charset="0"/>
              <a:buChar char="•"/>
            </a:pPr>
            <a:r>
              <a:rPr lang="en-CA" sz="1400" dirty="0" smtClean="0"/>
              <a:t>+ Impacted Product ADO </a:t>
            </a:r>
          </a:p>
          <a:p>
            <a:pPr marL="285750" indent="-285750">
              <a:buFont typeface="Arial" panose="020B0604020202020204" pitchFamily="34" charset="0"/>
              <a:buChar char="•"/>
            </a:pPr>
            <a:r>
              <a:rPr lang="en-CA" sz="1400" dirty="0" smtClean="0"/>
              <a:t>Contains:</a:t>
            </a:r>
          </a:p>
          <a:p>
            <a:pPr marL="742950" lvl="1" indent="-285750">
              <a:buFont typeface="Arial" panose="020B0604020202020204" pitchFamily="34" charset="0"/>
              <a:buChar char="•"/>
            </a:pPr>
            <a:r>
              <a:rPr lang="en-CA" sz="1400" dirty="0"/>
              <a:t>CPP-SIS Project Reporting</a:t>
            </a:r>
          </a:p>
          <a:p>
            <a:pPr marL="742950" lvl="1" indent="-285750">
              <a:buFont typeface="Arial" panose="020B0604020202020204" pitchFamily="34" charset="0"/>
              <a:buChar char="•"/>
            </a:pPr>
            <a:r>
              <a:rPr lang="en-CA" sz="1400" dirty="0" smtClean="0"/>
              <a:t>CPP-SIS Project Epics</a:t>
            </a:r>
          </a:p>
          <a:p>
            <a:pPr marL="742950" lvl="1" indent="-285750">
              <a:buFont typeface="Arial" panose="020B0604020202020204" pitchFamily="34" charset="0"/>
              <a:buChar char="•"/>
            </a:pPr>
            <a:r>
              <a:rPr lang="en-CA" sz="1400" dirty="0" smtClean="0"/>
              <a:t>Features/Stories for MSCA changes</a:t>
            </a:r>
          </a:p>
        </p:txBody>
      </p:sp>
      <p:sp>
        <p:nvSpPr>
          <p:cNvPr id="49" name="TextBox 48"/>
          <p:cNvSpPr txBox="1"/>
          <p:nvPr/>
        </p:nvSpPr>
        <p:spPr>
          <a:xfrm>
            <a:off x="7792023" y="5310909"/>
            <a:ext cx="3790809" cy="954107"/>
          </a:xfrm>
          <a:prstGeom prst="rect">
            <a:avLst/>
          </a:prstGeom>
          <a:noFill/>
        </p:spPr>
        <p:txBody>
          <a:bodyPr wrap="square" rtlCol="0">
            <a:spAutoFit/>
          </a:bodyPr>
          <a:lstStyle/>
          <a:p>
            <a:pPr marL="285750" indent="-285750">
              <a:buFont typeface="Arial" panose="020B0604020202020204" pitchFamily="34" charset="0"/>
              <a:buChar char="•"/>
            </a:pPr>
            <a:r>
              <a:rPr lang="en-CA" sz="1400" dirty="0" smtClean="0"/>
              <a:t>Impacted Product ADO</a:t>
            </a:r>
          </a:p>
          <a:p>
            <a:pPr marL="285750" indent="-285750">
              <a:buFont typeface="Arial" panose="020B0604020202020204" pitchFamily="34" charset="0"/>
              <a:buChar char="•"/>
            </a:pPr>
            <a:r>
              <a:rPr lang="en-CA" sz="1400" dirty="0" smtClean="0"/>
              <a:t>Contains:</a:t>
            </a:r>
          </a:p>
          <a:p>
            <a:pPr marL="742950" lvl="1" indent="-285750">
              <a:buFont typeface="Arial" panose="020B0604020202020204" pitchFamily="34" charset="0"/>
              <a:buChar char="•"/>
            </a:pPr>
            <a:r>
              <a:rPr lang="en-CA" sz="1400" dirty="0" smtClean="0"/>
              <a:t>Features/Stories for Pension changes</a:t>
            </a:r>
          </a:p>
          <a:p>
            <a:pPr marL="742950" lvl="1" indent="-285750">
              <a:buFont typeface="Arial" panose="020B0604020202020204" pitchFamily="34" charset="0"/>
              <a:buChar char="•"/>
            </a:pPr>
            <a:r>
              <a:rPr lang="en-CA" sz="1400" dirty="0" smtClean="0"/>
              <a:t>Features are linked to Parent ADO Epics</a:t>
            </a:r>
          </a:p>
        </p:txBody>
      </p:sp>
    </p:spTree>
    <p:extLst>
      <p:ext uri="{BB962C8B-B14F-4D97-AF65-F5344CB8AC3E}">
        <p14:creationId xmlns:p14="http://schemas.microsoft.com/office/powerpoint/2010/main" val="3025715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a:off x="7935686" y="2405705"/>
            <a:ext cx="2090117" cy="1817400"/>
          </a:xfrm>
          <a:custGeom>
            <a:avLst/>
            <a:gdLst>
              <a:gd name="connsiteX0" fmla="*/ 56 w 2057516"/>
              <a:gd name="connsiteY0" fmla="*/ 870894 h 1719984"/>
              <a:gd name="connsiteX1" fmla="*/ 1034199 w 2057516"/>
              <a:gd name="connsiteY1" fmla="*/ 37 h 1719984"/>
              <a:gd name="connsiteX2" fmla="*/ 2057456 w 2057516"/>
              <a:gd name="connsiteY2" fmla="*/ 903552 h 1719984"/>
              <a:gd name="connsiteX3" fmla="*/ 1077742 w 2057516"/>
              <a:gd name="connsiteY3" fmla="*/ 1719980 h 1719984"/>
              <a:gd name="connsiteX4" fmla="*/ 56 w 2057516"/>
              <a:gd name="connsiteY4" fmla="*/ 870894 h 171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516" h="1719984">
                <a:moveTo>
                  <a:pt x="56" y="870894"/>
                </a:moveTo>
                <a:cubicBezTo>
                  <a:pt x="-7201" y="584237"/>
                  <a:pt x="691299" y="-5406"/>
                  <a:pt x="1034199" y="37"/>
                </a:cubicBezTo>
                <a:cubicBezTo>
                  <a:pt x="1377099" y="5480"/>
                  <a:pt x="2050199" y="616895"/>
                  <a:pt x="2057456" y="903552"/>
                </a:cubicBezTo>
                <a:cubicBezTo>
                  <a:pt x="2064713" y="1190209"/>
                  <a:pt x="1418828" y="1721794"/>
                  <a:pt x="1077742" y="1719980"/>
                </a:cubicBezTo>
                <a:cubicBezTo>
                  <a:pt x="736656" y="1718166"/>
                  <a:pt x="7313" y="1157551"/>
                  <a:pt x="56" y="870894"/>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3"/>
          <a:stretch>
            <a:fillRect/>
          </a:stretch>
        </p:blipFill>
        <p:spPr>
          <a:xfrm>
            <a:off x="8460266" y="2683046"/>
            <a:ext cx="1076325" cy="1476375"/>
          </a:xfrm>
          <a:prstGeom prst="rect">
            <a:avLst/>
          </a:prstGeom>
        </p:spPr>
      </p:pic>
      <p:sp>
        <p:nvSpPr>
          <p:cNvPr id="21" name="Oval 20"/>
          <p:cNvSpPr/>
          <p:nvPr/>
        </p:nvSpPr>
        <p:spPr>
          <a:xfrm rot="16200000">
            <a:off x="7125065" y="1056455"/>
            <a:ext cx="3717247" cy="2516258"/>
          </a:xfrm>
          <a:prstGeom prst="ellipse">
            <a:avLst/>
          </a:prstGeom>
          <a:noFill/>
          <a:ln w="57150">
            <a:solidFill>
              <a:srgbClr val="4A91B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9" name="Oval 18"/>
          <p:cNvSpPr/>
          <p:nvPr/>
        </p:nvSpPr>
        <p:spPr>
          <a:xfrm rot="5400000">
            <a:off x="7198884" y="2973439"/>
            <a:ext cx="3569605" cy="2516259"/>
          </a:xfrm>
          <a:prstGeom prst="ellipse">
            <a:avLst/>
          </a:prstGeom>
          <a:noFill/>
          <a:ln w="57150">
            <a:solidFill>
              <a:srgbClr val="DC460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 name="Title 1"/>
          <p:cNvSpPr>
            <a:spLocks noGrp="1"/>
          </p:cNvSpPr>
          <p:nvPr>
            <p:ph type="title"/>
          </p:nvPr>
        </p:nvSpPr>
        <p:spPr/>
        <p:txBody>
          <a:bodyPr/>
          <a:lstStyle/>
          <a:p>
            <a:r>
              <a:rPr lang="en-CA" b="1" dirty="0">
                <a:solidFill>
                  <a:srgbClr val="4A91B1"/>
                </a:solidFill>
              </a:rPr>
              <a:t>The Importance of the PO</a:t>
            </a:r>
          </a:p>
        </p:txBody>
      </p:sp>
      <p:sp>
        <p:nvSpPr>
          <p:cNvPr id="3" name="Content Placeholder 2"/>
          <p:cNvSpPr>
            <a:spLocks noGrp="1"/>
          </p:cNvSpPr>
          <p:nvPr>
            <p:ph idx="1"/>
          </p:nvPr>
        </p:nvSpPr>
        <p:spPr>
          <a:xfrm>
            <a:off x="838199" y="1825625"/>
            <a:ext cx="6568323" cy="3879056"/>
          </a:xfrm>
        </p:spPr>
        <p:txBody>
          <a:bodyPr>
            <a:normAutofit fontScale="92500" lnSpcReduction="10000"/>
          </a:bodyPr>
          <a:lstStyle/>
          <a:p>
            <a:r>
              <a:rPr lang="en-CA" dirty="0"/>
              <a:t>There for the duration of the product!</a:t>
            </a:r>
          </a:p>
          <a:p>
            <a:r>
              <a:rPr lang="en-CA" dirty="0"/>
              <a:t>Acts as the connector</a:t>
            </a:r>
          </a:p>
          <a:p>
            <a:r>
              <a:rPr lang="en-CA" dirty="0"/>
              <a:t>A person, not a committee </a:t>
            </a:r>
          </a:p>
          <a:p>
            <a:r>
              <a:rPr lang="en-CA" dirty="0"/>
              <a:t>Bridge between Business and IT</a:t>
            </a:r>
          </a:p>
          <a:p>
            <a:r>
              <a:rPr lang="en-CA" dirty="0"/>
              <a:t>Maximizes value of a product</a:t>
            </a:r>
          </a:p>
          <a:p>
            <a:r>
              <a:rPr lang="en-CA" dirty="0"/>
              <a:t>Sole responsibility of managing the backlog and Dev Team</a:t>
            </a:r>
          </a:p>
          <a:p>
            <a:r>
              <a:rPr lang="en-CA" dirty="0"/>
              <a:t>Must be transparent</a:t>
            </a:r>
          </a:p>
          <a:p>
            <a:r>
              <a:rPr lang="en-CA" dirty="0"/>
              <a:t>WHO: IT or Business?</a:t>
            </a:r>
          </a:p>
        </p:txBody>
      </p:sp>
      <p:sp>
        <p:nvSpPr>
          <p:cNvPr id="6" name="AutoShape 4" descr="data:image/jpeg;base64,/9j/4AAQSkZJRgABAQEAYABgAAD/2wBDAAgGBgcGBQgHBwcJCQgKDBQNDAsLDBkSEw8UHRofHh0aHBwgJC4nICIsIxwcKDcpLDAxNDQ0Hyc5PTgyPC4zNDL/2wBDAQkJCQwLDBgNDRgyIRwhMjIyMjIyMjIyMjIyMjIyMjIyMjIyMjIyMjIyMjIyMjIyMjIyMjIyMjIyMjIyMjIyMjL/wAARCAGFAmw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sLVdXubTxX4f0uBUMV8bhpywyQscYIx6fMy1u1zerWV3J410W9ht3kggsb1GkGMI7mHYD9drUAa8esaZKrNHqNo6rEJ2KzqQIzkBzz93g89ODXO+EvG1jr1zqUB1G3meO+nS28roYUxg7hwehOc9K5P4f8AgOXR5dLg1vTvtButHc3vnxeYglWaIxxtnIyqhcD1ViO9Tal4f19vhvp2mx27wg6nNLqUCQec5haaVxhAw3qSUJXPI9RkEA9M/tCy+zx3H2y38mVxHHJ5q7XYnAUHOCSeMetRf21pX22Sy/tKz+1RsqPB5671Zs7QVzkE4OB3xXm7+GNY/wCEHuNL0qyls45tQtJbd5kT7QJPtCvLcOi/IigAbYwOAvPXA1fF/gc3eh6BomjQyJAuqxyXs6viQxbJPMdm6szZ69ctQB2b6zpcdhHfSalZpZynbHcNOojc9MBs4NZ8mo3Z8e2umxygWX9mS3EqbR8z+bGqHPXgb/zrz680rVYPCdjpMeiX8llFcan5kVlAglz5z+SgL42Rsjsdy8kAAdeeo8I6dfWWuW8d7FLutfDlhbtK6nDSBpd4z68Lke4oA6++vrXTLGa9vZ0gtoV3SSP0Uf57Vy3ijxrb6Z4IutWgmNjdspW0jv4jDI75AGI3wSOc9Ola3iux+26FIwuRbtaSR3iu0RlXdEwcBkXlh8vQc+nNc3f2114r8N6bqcugxxai2o2qyN5fz/ZkulYsC6q4Qhd20gHB6UAdVaeJdFvkhaDU7Y+fIYoVd9jSMMEhQ2CTyOlQ2Wvfadd1y1lWKGy0wwxm4Z8bpGTewOeAArR/ma4v4iabrOsaw1tBp1/JB5VutrPaJHtEhmy7yufnwmEIVfUk9OK9p4ZvD4o8Qa7PoNtrcUmpuv2K5G2SMKqhZIvMPltkY67TwMN2oA9PGoWRslvRdwG1YZE/mDYR/vZxWdqerTWuuaFYwCJo7+WUTM3JEaRM2V567tnrxmvO/FGna34k1uz+2aDqVj4egt2jgtYraC4laU4BO0OUjO3hWOdvzH5SQa1ZfC99qd94T0/UrN7bTrSG6823tmYokIEaxQSSZ+Ykfexw21hyMmgD0H7Za/ZDdfaYfswGTN5g2dcdenWse81K7HjbRtOtpV+yTWV1c3C7Qd20wqnPUcuelcZd+HdStBHanw41/oyavdzrpsLRKjBlHkFgSFEe4uSOxwcVbsNG1vRHjtraMz6hY+GHht5cHyjcF8hAx7AqoGewFAHV6xqdxa694fsrWRNt3dyR3KkAnYsEj/gdyrWuLmA3JthNGZ1XcYg43AeuOuK800DQrpPE2k3en+Hp7G3gtJzcahfqonuroqAGlAbcRy/JPc4AGCaPgrwzrVnq9rf3VlcPrYdvtt5d26xQxBmBl2sGLTuwG1WztUdl6EA9Qk1rSooYJpNTs0iuJfJhdp1CySZxtU55bIIwOciotM1+x1e6uIbHz5UgJU3HkMIXIOCEkI2sQRg4JrmfBHhJrS2vb7VopBez3d39njkxm0hed2AT0LE7yepyo/hFW/BVxeWwm8PSQiaz0iJLeG/SB4RIVyuwq4wWAUEshKnPbpQB11FFFABRRRQAUUUUAFFFFABRRRQAUUUUAFFFFABRRRQAUUUUAFFFFABRRRQAUUUUAFFFFABRRRQAUUUUAFFFFABRRRQAUUUUAFFFFABRRRQAUUUUAFFFFABRRRQAUUUUAFFFFABRRRQAUUUUAFFFFABRRRQAUUUUAFFFcV41+KPhzwMwt7+WS4v2G4WdsAzgdi2SAo+pz6A0AdrWH4j8X6B4TthPrepQ2u4ZSMktI/8AuoMk/XFeVXv7R2lyaHeNY6VdRaoFxbJPtaIk9yQc8dcY59a+fdV1a/1vUptQ1O6kuruZsvLIck+3sPQDgUAfSVx+0b4TimKQ6dq0yD+MRxqD9Mvmt7w98avBfiCdLcX0mn3DnCpfoIwT/vAlfzNfIdFAH38CCAQcg9CKWvmP4O/Fe40O+g8O63O8ulTEJbSOcm2c9Bn+4emO3XgZr6Dl1lzxDGFHq3JoA2aK5t7+6k6zMP8Ad4/lURlmbrI5/wCBGgDqaK5YSzL0kcf8CNSpf3UfSZj/AL3P86AOkorGi1lxxNGCPVeK0oLyC5/1bjd/dPBoAnooooAKKKKACiiigAooooAKKKKACiiigAooooAKKKKACiiigAooooAKKKKACiiqWqavp2iWbXeqX1vZ2448yeQKCfQZ6n2oAu0Vznh/x54Y8U3s1nouqx3VxEu9o/LdDtzjI3AZGfTNdHQAUUUUAFFFFABRRRQAUVBeXkGn2Nxe3T+Xb28TSyvgnaqjJOBz0FFndwahY297ayCS3uI1licDG5WGQefY0AT0UUUAFFFFABRRRQAUUUUAFFFFABRRRQAUUUUAFFFFABRRRQAUUUUAFFFFABRRRQAUUUUAFFFFABRRRQBznjvxRH4O8HX+ssFaWJNsCN0eVuFH0zyfYGvjRf7R8T+IUV5HudR1G5C73PLyO2Bn8TXvP7SupPHpOg6YpO2eeWdx/uKFH/ow15T8JIUn+Knh9JMbRcFxn1VGYfqBQA/xp4c0zQ/iFb+GbUHyLUW8FxMTzNIwDO/t9/AHYAV2N58PNJ1s2fkhbARHEhgQZkXH889z71jfFjSLg/Gy8jYMq3TQTow/ueWoJ/Aqw/Cu4068AA5poDlNV+B135Bm0LUkuGAz5FyNjH6MOCfqB9a5LTvh/wCIE8S2Njqmg6gts9wiTusZ2BCRuO8ZXgZ5zXv9pqe1R81TT6puX71FhHimk/DG+s/EMj6oE+wWsmY2DAm4wfl4HQdM5+lfSugWcV/o9rdyuzmROQOORwf5V5nqN6GB5r0rRby20HwHb32pTLBbQWxnldv4VOW/PnpQBuJaW8Q+WFBjuRmsS98eeEtMmMF34j0uKVTho/tKll+oB4r5m+IXxb1nxndzW1rNLY6KCVjtY2w0o9ZCOpPp0Hv1rzukM+6tL8S6DrpK6XrFhesBkpBOrsPqAcir8lpbyfehQ+4GDXwTFNLbzJNDI8cqHcroxBU+oI6V778JfjPdXF9b+HfFNx5pmIjtb9z827skh756Buueuc5AB7ZNo0bcwuVPo3IrLmtp7VvnUjnhh0/OunpGVXUqwBU9QaAMa01VkIS4yy/3u4/xrZV1dQykFT0IrGvtLMYMsAJXuncfSq9lfPavg5MZPK/1FAHRUU1HWRA6HKkZBp1ABRRRQAUUUUAFFFFABRRRQAUUUUAFFFFABRRRQAUUUUAFFFFABXkOowrZfEDVNV8beHdS1S1WQDSriG3+1WtvDjvGPusT1JB56e/r1VNR1Ox0ixkvdRu4bS1jxulmcKoz05NAGNoHinwp4huQNHvrOW7jjKCLZ5cyJ1I2sAwHHpipPEnjLSPC7QRXrzzXdx/qbS1iMszj1Cjt7muPvpF+I3iXRbnQtMeOw028S6k16aIxGVV/5ZQ5wzhuhJ44+lRaLrcmheJfEt1q2ga3d69dXzpB9msmkVrRcCJUf7oXueRz1oA9K1HUI9M0i71GWKV47aB53jjALkKpYgAkc8Vzl18Q9Ki0/S57S1vtQu9Tt1ubawtIg8/lkZ3MM4UDpknr0zVC+l8W3mi6vq2rJDplhFp9wYtIgAnllPltgyyYwD6Kn4k034R+F49D8GWV/Pvk1LULeOSWWX7yx4/dxjPRVXHHrmgDoLXxZaT6pfWM9vPaNZ2MV9K04A2o4YkHBOCu05qvP8QPDtp4a0/xBe3b2thf/wDHu0sTbmOCcEAHHCn2rznx3aeIbrxL41stOsrhYrzToJHvNh2C3ijdnjU93d8IAO26rPibR4tY8NfC/Q2iY2s0tuZRtP3FhBYH0yM0AdJZ/FWyvfCb6wmlXgvDemxg00kedLLgMAPQbSGJPTnr367w/rVv4i8P2OsWqukN3EJFV+q56g/Q5FeYeGvDlzd/FnxhqTo4t9PkcWcZGF8+aNQWHvsUD/gQrtvhrY3Wm/DrRbO9t5be5igIkilXDKdx6jtQBz/xR8d2mneH9e0O2s766vPsRjuJIoD5NsJV2qXc4HO7gDNQ6Z48uvCVppOh+IvD7WWyyVII7W6F3cOI1C5MSL8oIBOSexrW+L8cs3w7uoY43kWS5thIEUk7fNUnp9BXn2oW/kfEDxN/wlniK90xbuRVjhsrNjJfW2PkSOUBiB2ZV6nr7AHs9l4i03UfDS6/ZyvPp7QtOrJGxYqucgLjJPBGMdaz/D/jSz17U5tNOn6lpt9HCLhYNQgEbSxE43rgnjPB7jNchc33iPSfhxrV9p+nvpFiiww6TZeTme0gyFklcDJ3EEtg5Ixk1leBoNDl+KC3Hh+LUXt7TSHe4vr7zPMvXdwA438kcHnAGQeKAOtg+LPh++8T6do+medeR3bmKS8RCscEnzbEbcActsb8OeaveHvH9j4j8TXWj2tpcLHHC09teNjy7pEfy3ZfYPwPWvF18PXg+C+hXOnRyJq2reIBJvUEMhIliXnsOM/8Cr1fS/Dc2ifEjSY7W1l/smz8OGzScL8vmCZTgn+8QM/nQB39FFFABRRRQAUUUUAFFFFABRRRQAUUUUAFFFFABRRRQAUUUUAFFFFABRRRQAUUUUAFFFFAHh/x/wDCeveIJ9Gu9I0u4voraOVZfs672UkqR8o5PQ9BXKeCvh34m03xl4R1KDQ7mOKKNJr6SYeXszLIGzuwdwTbwOelfTdQXd5b2Nu1xcyrHEvVm/zyaAOA+KvhCTWLGHW9Og8zUbBCrIq5aWEnJA9SDyB7nvivJNP1RSoIava73xdPeM0dinkwnjewy5/wriNU+Htrq0zXdlO1jdudzlV3RufUr6+4/WmBjw6px96pJNV4+9SD4a+KkbCS2Eq9mErD9CtaVn8Nr5WDarfRqo6x22ST/wACIGPyoER+GNIn8U6ykIDfY4iGuZOwX0z6np+vak/aM197PSdJ8OWzbI7ljPOq8ZRMBF+mST/wEV2Fg8nh2EQaaRFCDkxnkMfU+/vXjfx11CTV/EulXJhMZ+x+VgHILB2Jx/30KBmZZ/Cy61HwVb6xY3Jnv5trraBRgoxxgH1Gc/nXoemfs+6Gmko2q6vfS3xXL/ZSiRqfQblJP14+grE+EN7fw2lzFeSuYUii+yq3RULSZx/wIH8h7V6udW/d43UCPEfEfwXvLB2fR9Rjuov+edwNjj8Rwf0rlYfAOtpcD7WkdtGpyX8wMfwCnrXvuo34YHmuO1S5BDc0WA9s8Ham2r+FLC6kcvN5flyMxyWZTtJPucZ/Gt2uL+FiuPBEMjdJJ5WX6bsfzBrjvH3x5stBupdM8OQRajexkrJcyE+RG3oMcufoQPc0hnstY+p2AXNxEOP41Hb3r5UvPjN49vJjIdeeEZ4SGGNFH/jufzJrV0P49eMdNmUajLb6tbdGjniVGx7MgHP1BoA+jrHUDaBlYFkPIGehq0dbHaD83/8ArVxHhXxpo/jK0efTXaOVMebay/fiz/MehH6HiugpiNX+22/54D/vr/61H9tt/wA8B/31WVRQBrDWz3t//H//AK1PGtJ3hYfQ1jUUAbq6xbHqJF+oqZdRtH6TAfUEVzlFAHVJLHJ9x1b6HNPrkqnjvLmL7sz/AEJyKQzpqKxI9ZmX/WIrj24NXYtVtpOGJjP+0OKAL1FNV1ddyMGHqDmnUAFFFFABRRRQAUUUUAFVdQ0yx1a0a01Gzgu7ZiCYp4w6kjkHBq1RQAiqqIERQqqMAAYAFLRRQAUUUUAFFFFABRRRQAUUUUAFJtG7dgbsYzjmlooAKKKKACiiigAoornfG/i608E+F7jWbpDKVIjhhBwZZD0XPboST6A0AdFTJZY4YmlldY41GWZzgAe5r5Hvfjf47utSN3FqyWse7K28VunlqPT5gSfxNYHirx74j8ZT79X1B3hH3LaL5Il+ijqfc5NAH1ddfE7wTZTGKbxNp5cdfLk8wD8VyK1tH8UaF4gBOkavZ3pUZZIZgzKPdeo/EV8LVNa3VxZXUdzaTyQXETbklicqyn1BHIoA++aK8a+Fvxotdbgh0bxNcpBqwISK5cBUufQE9Ff9D254r2WgAooooAKKKKACiiigAooooAKKKKACiiigAooooAKKKKAK99e2+nWU13dSBIYl3Mx/z1ryTVfENz4gv/OkJSBT+6hzwo/x96tfE7xEZ9Uj0OB/3VuBJPg9XI4H4A5/H2rl7OTpTQHUWWOK6SxxxXKWcuMV1GkwXF4f3EZYDqx4A/GgR0tr5ezmql7t5xVqPTJ1X5plB9gTVO/sLuOMuqiRR12dfyoA52+xzXn/AI00CHXLRC2RNblmjYDOMj/HB/Cu2vJ85rGeF7p9qnA9TTA5vTbuK1iVIlVBknA7Ekk/qTWn/avy/eqe78FNcxmWxudlweSsg+Rvy6frXP3HhvxRbtt/sqaUdmiZWB/I0gLV1qeQfmrERLrW9Vt9MsEMl1cPsRew9SfQAck+1XYfBvim/cB7NbOM9ZLiQf8AoIya9A8G6fZeCfMc2/2u6mGJbs8Pj+6o6Bfb8yeKAM74ueIj4A+Hun+GdJmKXd5GYPNXhliUDzG9ixOPxb0r5/1PwlrWkaRbape2TRWlwQFbcCQSMgMOoyPWu6+PGrpqfj6xkgYvDFYRhUYY53uTx/npW78Ub7f8PoVCspnuogVPUfKzYP5UhnhtAxkZGR3r1x/ghLJp1rPb6ykdy8KtNBPCcK5A3AMD0z7Vmj4PXsTf6Xq9qqj/AJ4ozn9cUAc5o8+oeF9f0zV9HZ545jmMDjzBnDxOPXsfwIr6mtp0urWK4iOY5UDqfYjNeL2ui2nh/Tfsdu7ygOZC8hGdxABx6dK9P8GStN4UsmbnG9R9A7AUxG9RRRQAUUUUAFFFFABRRVG81vSdOl8q+1OytZAobZPOqHB6HBPTg/lQBeoqnYavpuqiQ6dqFreCPG/7PMsm3PTODxVygBySPE26N2U+oNaEGsSpgTKHHqODWTJPFE8aSSojyttjVmALnBOB6nAJ/CpKAOlgvYLj7j/N/dPBqxXJVbs9aKyPD5qTGIgSJuBZMjIz6cc80hnRUVBb3cNyuY257qeoqegAooooAKKKKACiiigAooooAKKKKACiiigAooooAKKKKACiiigAooooAK8X/aRimbwfpMq58lL/AA+OmSjY/ka9orH8U+G7Hxb4du9F1AHybheHX70bDlWHuD/hQB8MUEEHBGCOxrptf8PXnw/8bJY6ksc7Wksc6lDlZo85Bx2zjoa9E8XeG7LxTJoOuaaEdbi5iguHQcPEzABj7r0PfnHagDxWivqDxN8NvCPiFDN9hFhdEf66yxHn6rjafyz715fqXwcltpT9l1qKSPP/AC0hKkfkTn9KAPM5oZbeUxyoUcAHB9CMg/ka+3vBVzdXngbQrm+3fapbCFpC3ViUHJ9z1/Gvnm/8L6YI7M3CefNawLDvJwJAowMivoLwLcNc+CdKkbqIdg+ikqP0FAHQ0UUUAFFFFABRRRQAUUUUAFFFFABRRRQAUUUUAFMllSGF5ZG2oilmPoB1p9ZXieG7ufCeswWEZkvJbGZIEBALOUIUc++KAPmttZfWNTutRkPz3MzSkZ6ZOcVtWc/TmsrSfhv46t1CzeH5l/7bR/8AxVdLD4I8VQoWk0iVVUZJ8xP/AIqmBueHLVtV1SG0DFVY5dh2Uda9et7eK1gSGFAkaDAArzrwDpt3YX0j3sBidiqpkg8YOen4V6VQwCiori6t7SPzLiZIk9XbFch4o8Ywpo00eju8t3IfLDKhGxe7DP5D61m6kYuzZLklo2Yvi6/sptZaKw+8vE7r90t7e/rVOyUcVzloSpwwIPvXQWUnStEM6eyQHFdBbW6slc1ZzgY5roLY3DRgpE5B74oAhvYlXNc5fKOa374zIpMkbqPUjiucvZQc0AedeLPDtte6/p2rSsf9HO1kxkPgll/Umr13BZazBbRXql0gnW4QBsfMucZ9Rya1b2E3itCELbvSucv7LUNGG+aNmgPSVOVHsfQ0AdYdV+X71Zl7qOQfmrmDrA2/eqjcavvYRx7nkY4VEGST6AUAXNSvC52ICzMcKo5JJ7CvYtG0t9F0a00+XHmwxDzMdnPLfqTXGfDvwzBDq0eseIz5EsR3WltIOFbs7nsR2Hbr1r0m+ZXvZWUgqTwQeDxQBXorpbWNPskOUXOwdvapvLQ9UX8qBnKUV1JgiPWJD9VFMaytm6wR/gMUAczRXQNpVo3RCv0Y1A+iof8AVzMP94ZoEY1cBfWmo3/xE1MafZac7R2VtG11ervEGTIcqg5Yn6gcc16dJpNyn3drj2P+NYkOifYNZv8AUWMokvViV1cfKvlggY+u40AcXYX6eHdf1LRrWzl1LXp/Jk855An2gFTlmwuIo0xjAz94YyTWvZ+MhLqUVrdWDQQO0kBvBKGi8+NC0iDoSo2uNxABKmta10SC11/UNYDs896kUZDAfu1QHgH3zk/SshPAlj5dzFNe3k0DpcR28TMoW2E27zCuBkt8x5bOAcUAZ0muDxD4l8NhNPuoLP7TLc29xOFUTqsLjcq53AZZTyBwRV/SPHNpqAh8+NbcDTP7RuZPMysK5AC9MnIyfoB61Lp/g77NqlnqV7q11e3NrC0EYZUSNYyAMBVHB465yap2fw10mysbm0S5u2S6tVtpnZgXbawKtnHYAADGMAcUAbNrrlzc6Rcai+kzwIBm1imlRXuAR8vBOEJJxhjmue8JSa9e6/rmoyW9hbQy3whuITI0kimONVwrABT/AI5ret/C9sLuO71K7u9VuYjuia8ZSkZ9VjUBAffGfermk6THpIvRHK8n2u7kum3AfKXwSB7UASatq0eiadJfyCRihVY44vvyOxCqq+5JAqrZ/FWxtY40162msJRNNBMSQ4ieNA+CR97crLjA5JxUut6QutWKQG4ltpIpknhmiALI6HIOGBB+hFZT+BtLlGm+c88zWV214zyMC1xKerPxzyB0x0A6UAdNB49tbzwzFqlrYXDXtxcvZ2+myEJM86sRsPULgDcT2HJqtpXxFj1TxZ/YSaZIuy8uLOW483KpJGHIHQZJEbH2+XrmqujaDZ6N4nvNcQyyy3JJEUjZSAsFDlB2LbVyfatKw8GaaksF1aTs2NTudRnEiBjK06OjIemAA4x1+770hiaP8QbLXPEn9l2VpK9uVdlvBIhX5SFyVByqsThScbuwxzS6X4zudduns9L0pZbi1upYL4yXO2O3CSsg+YKSzsF3BQOAeSMjLdF+HtnpEdvaC8eXTbWUTQWawxxqXU5RpWUAyspxgnuASCea3dB0O30Cymtrd2kM91NdSSOBud5HLHOPTIH0AoA1KKKKACiiigAooooAKKKKACiiigAooooAKKKKACiiigAooooA+cv2j9Blj1vStejQmG4h+ySEDgOpLLn3IY/981o+Fiuk6BY2PGYoxuH+0eT+pNexeKdM0jWdDm0/WDGIJCGUt95XByrL7g14LeztpOqXFhJKHaE/eAwGU8g4PqKaA7dtV+X71ZV7qO4H5q5s6uMferPu9YUDG7k9B3NAi1qN2ZG2ICzscKo5JJ6Cvojw5praR4c0/T3/ANZBAqvj+9jLfrmvGPhVptjqeuS6vq0nl/YZdlvDKuAZRyWYnuvGB6n2r3sHIyKQylrE19b6LezaZbLc36QO1vCzYDyAfKCfrXDaNNpA1C0uNb13Xo9aLqcakZrOIuf4Ej4iKnpgbifU16NXLa3pmseJ3u9HuYoLHQmISWXeJJrtMAkKOkQzxk5PHAHBoA2LjW7C31e30ppXe+nG4RRRM+xefmcgEIpwQC2MkcVX1LxTpek3s1peSSJNHAk4VYyxkDuUVUA5Zyy42jnkVmReHtetdS1R7LVLKCDULnz2uGtjJcINqqEGW24ULwSD9KLXwXHB4yt9bnne7S0sPs8DXMjSSiVpGZ5CTx0bAx0yQABQBdPi/TYY7hryO6szbwwSyJPFhgJneNBgEncWQjHuKhvvHmgaf4hXRJ7pvtYJE5CHZb4j8weYx4GVBx16H0NZniDwNea14n/tRb+NbZJLKZbYgjfJBKW+Zh/DsZ8DH3myelVNZ+G761f6lPcy2+2+1m2u5cE5a2iiCeWeOpy49MN+FACeJfElx4m8HQJ4cnu9Pvr7Uo7GN5V8uSNh+8JIz0KLn6HnuK0rvxXcXvg3TZtMVU1rWQLa2jYZ8mbBErMPSPa5P+7jvUkXhK6g8RWt6LqGS0j1K51GRGUhg0kIiRR1Bxl+eO3FP0Lwb/ZPirVNXluvPimd2sYNuBaiQh5se7OAc+goAr6B4oNn8OtH1XWPtdzO0AWd4YGlbcoIZm2jj7pyT39zWoPEcl9qcNpolml9F5cU9xdPP5ccccnK7flJdyuW28DGMkZFcpd+Bddl0m1s4zpU8VtcX7x2t8XeH97KWhcgD5mRSwweBuz2rSt/DGp6JPoMeiF4jFBb2+ozGZfIkjiAXBjILFyuQrLt7ZOBigCtD4rudQ+IEjaZpWrXdlb6cqyDasC5eU4k2yshIxGwBxnr2rpdJ8XaLrl/NZ6ddNPLFH5uRC6pIm7buRiAHGeMqSKqXvhe4vb3xNJ9sEKavYRWkTx53wlRKCfp+8B6+vSs3wp4Mv8ARZbdpTa2aW6jeLW4lnkvGCFV8ySQAiNQSRGBgHHPFAGxp/jLS9WksU09Lq5a6iWY+XCSLdG+6ZT0TODx14z05roa53wR4YTwl4XtdMPlNcgF7mWPOJZD1OTzjoB7AV0VABRRRQAUyUBonBIAKkEmn1zPie+abTLq3gJ27DuKnBP40m7K4m7K5mtrdpYzo+/zGRgdsfP69KrX/ja/uMraIlsh7/eb8zx+lebrcX1uN3mXKp6yIJ0/76XmrEGtSvwYYp/U28oz/wB8tg15VWtXn8L08v8AM82WKlLTY3p7ia5kMk8ryuf4nYk1FWloOkvrdt9qDNBCHKESIQ+R7V1dnoNhZ4Ii81x/FJz+nSsqeDq1NXoXCjKepx1ppF5f48q3JT++wwv5mugsvCiRDNzcMW/uxcAfia1bzWLGxyJZgXH8Ccn/AOt+Nc/eeK7iTK2kQiX+83zN/gP1rrj7HDbyu/6/rU2Xs6W71OisbSw0jdNcPuwflaQgBf8A69aVv4i0m6bbHfRBs4w/y/zry+e4muZN88ryN6sc1FWcsxlf3VoS8U76I9nysicYZSPqDXnnjA2FpfrDZv8Av2GZYl+6np9CfSuYGvHS5NsN7LHKekcLEsfwH9aoxXzXV7I7xFHYlmMkoMjE9yvOPxrqoYr2js42LhiYyfL1OgslyRXRWcKsMEAg9Qa52yccV0dlKBius6BzeBvD16TJNo9oWPJKxhc/likj8O6VpGfsGnW1sxGC0cQDH6nqa24LwKmM1UvLgNnmgDnb2Mc1lxapPp0vynfFn5oyf5elal7IDmucvW60wPXtLv7XUtPiuLSQPGRj3UjsR2NXK8V8N+Jn8PawrSMTZTELOvoP7w9x/KvaVZXRXVgysMgg8EVIxaKKKACiiigApCAwwQCD2NLRQBTm0y2l5C7G9V/wrNn0meLmPEi+3X8q3qKAOTIKnBBBHUGkrp57WG5GJEBPZh1FeSfGfXZvCHhlILKfbd6kzRRODhkQD52HvyBn/azTEbI8TWF1Pc22mzx3U9tJ5c205Ebeh9fw9D6VQ1XWJNOsnvL6+FvAvGQMZPYADkk+nWvnfTf+El8Lw2/iC0iuLa3lO1ZiuUkHow7g9s/hX0N4IvZvH3gr+07i1jsrpJXijmjUPtYKB5iBgcfeIwc9DQBxmofEHxLbDzrWySztT92bWJFj3/SPIb8q6Dwd8T7LxBcrp1+sdrfE7I5IyxguG9ELAEH2P4E0zVvh3aQ4ls5gb5mzNfX8f2qVh/s7jtU/h+Fc1qXg+BwDd6lqV0ykMN8+FUjuFUACgD2epre4ktpd8Z+o7GsPwnftq+kL5km64tz5Upbq3HDH6j9c10AtV7sT9KANy1uo7qLenBH3l7ip6woR9nfdGSGxipjcTN1kb8DSGa9NLoOrKPqaxizN1Yn6mkoA2DcQj/lov50w3cA/5afoayqKYjUN7B6k/hTTfw+jn8KzaKANH+0Iv7r/AKUn9oJ/cas+igDQ/tBP7jfnR/aCf3G/Os+igDQ/tBP7jUv9oR/3GrOooA0vt8X91/ypft0Pqw/CsyigDVF5Af4/0NOFzCf+Wi1kUUAbIljPR1P41zfiDxbFpztZ2W2W76M3VY/8T7VkeLNf/si0W3gb/S5x8v8AsL3b/D/61cRaOSckkk9SaLAdLHNNeTGa4laSRurMax9VtYbLx1ol5PEj2uoo2nzq6gqT95Mg9cn+Valkw4qHxraPeeD7mWDi5smW8hb+60ZyT/3zuoYGy/w18M3ZMj6btJ6+XNIg/INiqd/4d0DwhpN5qdppsEb20LSB2y75A4AZiSMnjrXW6LrMWo6NaX0WNlzCsoHpkZxXGfE24N7YafoUTYfVbyOJsdRGp3MfwwKBmV4V01rHwlZebnz51NxKT1LP83PvggfhW5p/iS80WULkzWufmiY9P909v5VNdbEQIgAVRgAdhXPXrDmgR65p2o22q2aXVpJvjbr6qfQjsat14poPiSXw7qyzZZrWQhZ4x3HqPcV7RDNHcQRzROHjkUMjDoQeQaQx9FFFABRRRQAUUUUAFFFFABRRRQAUUUUAFFFRXM620DSN26D1NAFLVL3yk8iM/Ow+YjsK5jVU8zSrldu7KHjyzJn/AICOTV53aSRnc5Zjkmm0NXViWrqx415axTFVMSSjqFZrWT8j8tOm8zH+kqWX1u7fcP8Av4leu3Frb3cfl3MEUyf3ZEDD9axZ/BukuS1ss9k5720pUf8AfJyP0rjlhXumefLByXwsufD8ofDPyBAvntjZKZB26E8j6Vd8YPInhW9aJ2R8JgpL5Z++v8Xb/Iq14Z0c2GmNbLdfaGEhclkCHn6cHp1qHxlaTyeFr2NYZHYhOEh83+Nc/L3/AMmuizVK3kdfK40bPseTfbb21GXllVf+nmHcv/faf4Vbg1l3HzW3mj+9bSCT/wAd4IrLjXy5CsDIrg8rbzmFvxR+KJj83+lJGW9bq3MTfg6cV5bpxe6/r+u55Kk0a02s7U3RW7Bf+ek58pR+fJ/AVQlubq6QvJK5i9QfIi/76PzN+FQIymX9ykfm+sZNzJ+BPyqKkjgluJyER5Z1BJCKbmYAf+OpRGmk9F/X9dh3bI12rCShJiPXyv3EX4ufmarVg4U5RUEfbyoCqf8AfZ5aueXxDbXMu60Xe3/Pec+Y34Z4H5Vo2tyzv5kkskjnqWYn9K7KNGakpM6sPQmpKTVkdjaT4xzXfaDojSwJc3eVVhlI+hI9TXB+D7ZdU162t3GYwTI49QOcficD8a9lrtZ6JGkEMa4SJFHsKiuLC2uUKyRLz/EvBqzVS+vBaw8cyN90f1pDOD8QWjadcMqv5kWcBvQ+h965G7m6816PJp7atHJak8yA5Y/wn1/OvJr2Yo7o3DKSCPQ0xFG9l617B8L9cOr+FRbyPunsX8g5PJTqp/Lj/gNeGX1yACc113wL1gv4v1fTg3yy2Ymx7o4H/tSgZ71RRRSAKKKKACiikLBRliAPU0ALRVWS+iXhcufbpVZ72V+hCj2oA0iyqMsQB7mvmn9oqa4u/GGlwxJI9vFYgqwUld7O2QPfCrXvhYscsST7muF8dxNBe2d6B8joYifQg5H8z+VMDnLjyLj4R3EVxFhRpG4I642useV49QwFdd8OIv7C+Hek2DjbIYfNkB6hnJcg+43Y/Cuetb5Sm1sFT1BrUGqfL96gRr6ncqwPNcXqkoO6r93qO4HmuZ1G8GDzTA6X4cXLf25f24PyvAHI9w2B/wChGvSq80+Fdq8txqWpEHywFgQ+p+835fL+del0gCiiigAooooAKKKKACiiigAooooAKKKKACiiigAooooAKQkKpYkAAZJNLXP+ONROleCdWuw21hB5an0LkIP/AEKgDzDVNabWtcub0sfLZ9sQ9EHA/wAfxq7Zy9K43T7kMikGuitLjpzQB11pPjHNdRY2DXdsfPGIZFIKn+IH+lcr4Zt/7R1NI25jQb39wO354r0boMCgDivhwTb6RfaHOSZtIvJLfnqYydyn8cn8qhkt11z4qyKCRBotjjI5xNL/APYfyqRnXQfitI7sEtdasdxJ4HnQ9f8Axz+dP+HCNdaXqOvyqRJq97JOueojB2oPwwaQyXVopbN9sg+U/dYdDXM3cvWvStSsl1CxkgONxGUPo3avJLyYqzK3DA4I9KoRRvJOteifDHxPJPpk2lSkO1md0eevlt2/A/zFeWXk/B5qz8PNY+zfEOztt2Fuo5IW/wC+Sw/VRSA+i0v4z94Ff1qwkscn3HB/GsaigDcorJS6mj6OSPQ81Zj1AHiRMe4pDLtFMSWOQfIwNPoAKKKKACiiigAooooAKwtWufNuPKU/LH1+tbFzMILd5T/COPrXMEliSTknk0AJRRRTEFFFFAEkMzwSiSM4YfrXQWl7Hdpxw46qaw7S1e7kKKcADJJ7U2SOa0mwwKOOhH9KANq/0jTdUTZf2FtcjGB5sQYj6E9K5q7+GuiyAmxlvNPY/wAMMxZPxV8j8sVuW2r8Bbgf8DUfzFaccscq7o3Vh7GplFS3RMqcJbo4nT/hlp0JzqV7PfrnIiUCCM/VV5J/H8K62DSrC1sHsra0it7Z1KtHCoQEEYPTv71copRhGOiQQpwh8KOCt/g34Jtf9Tpsy4/6e5T/AOzVeT4Z+Fo/u2Mo/wC3h/8AGuvoqizF0nwppGiXRubC3aOUoUyZGbg49T7VtUySWOFd0jqo9zWXc6vwVtx/wNh/IUAXru9jtE55c9FrBZpbu4yctIx4Aojimu5sKC7HqT/Wt2zsUtFz96Q9W/wpgLZWi2kOOrt941hXHw/8N3U0ks1k7PIxZj57jJPXvXTUUgONl+FnhCYYk02Qg/8ATzIP/Zqs+Hfh14Y8KarJqWj2DwXckRhZ2uJHyhIJGGJHVRXU0UAFFFIzKi7mIAHc0ALTJJUiGXYCqc18T8sQwP7xqmWLHLEknuaALkt+x4jXHuaqO7OcsxJ96bRTEFFFFABVDWNLh1nTJbOY7dwyj45Rh0NS3+oW+nQebO+M8Ko6sfaubl1i51B8Z8qI9EU/zPegDz28F1o19JZ3i7ZEPUHIYeoPpQNV4+9Xoj6PZ6pb+ReQLKnbPUfQ9RWNcfCe3uGLWeqXFuD/AAyRiQD+VAHFXGqDB+aqFnDe+ItUj07TlDSufmcn5Y1/vMfT+dd9H8IrWNt19qt1cKP4I0EQP16mtqHRbHSLX7NYWyQRDkhRyT6k9Sfc0AdBoWj2+g6Pb6dbZKRL8zkcux5LH6mtGuPg1u609wGJmh7ox5H0NdPY39vqNuJrd9w6MD1U+hoAs0UUUAFFFC/O21Pmb0FABRUwtZz/AMsz+NOFlOf4QPxoAr0VaFhN6qPxpf7Pk/vpQBUoq5/Z7/8APRfypf7Pb/noPyoApUVd/s4/89f/AB2l/s4/89f/AB2gCjRV3+zj/wA9B+VH9nt/z0H5UAUqKt/2fJ2daT7BL6p+dAFWsDxn4ck8V+F7nR47sWrTMh80pvxtYN0yPT1rqDZTegP4002k4/5Z/qKAPHrL4NXVooDa9G+P+nUj/wBmrVi+GU8X/MXQ/wDbA/8AxVekmCUdY2/KmFWHVSPqKAMLwx4WbRWuZHu1mLqoGI9uOvvWncXYt8/Jux71cjfax9CMVk6j/FQAeI/A1r4ssLUXVzcWtxAWdHt2GRuXDLkg8EfyrCl1qPwdptnpiWJkit4/JU+bg/Lwc8de9dFp/ieZrm1sZLdWZ3Cebuxx9Mda868W6kb6+vIhazRR2t1JEJZBgSnvt9hQMnvvi/FZRsx0V3x/08gf+y1PD4Ol8RWcOsLeLai/jW6EBi3GMON23ORnGcZxXncGhz+I9Yt9MgB/fP8AvHA+4n8TfgP6V9DQwx28EcMShY41CIo7ADAFAjzS4+E9xMCBrSLn/p3P/wAVVbQ/g9c6R4psNZbXklW1l8wxC2K7uCMZ3cdfSvV6KACiiigAooooAASDkVZjvZU4b5x79arUUAasV1FLxna3oanrDqxDdyRcE7l9DSGalFRxTpMMqee4PWpKACiiigDL1mXEccQ/iO4/hWNV7VX33zD+4AP6/wBao0xBRRRQAUUVNaReddRxnoTz9KANzTrfyLRcj53+Y1YlhjmTZIoZfen0UhmNcaOwy0Dbh/dbrVBkmtn+ZXjbseldRSEBhggEehoA5+PU7pOPM3D/AGhmphrM/eOM/ga0nsLWTrCo/wB3j+VRHSbU9nH0agCkdZn7Rxj8DUEmp3T8eZtH+yMVqDSbUdnP1apUsLWPpCp/3uf50AYCpNcv8qvI3c9a0LfR2OGuG2j+6vX861wAowAAPQUtADIoo4U2RqFX2p9FFABRRRQAUUVFPMIY9x5J6CgAmnSBcnknoKzJZnmbLH6DsKa7tI5Zjkmm0xBRRRQAUUUUAFVNS1CDS7CS7uDhEHAHVj2Aq3Xl/jnXPtmtjTom/cWnDY7yHr+Q4/OgBs2pT6petc3Dcn7qjoo9BWzp8UkoyiFgOpxwK5Wzk6V0+lytsYoxBGOhrSlDnlymOIqulTc0rm2s5tl+7lvrVS71e9dSizGNfSPj9etOMvmD94MH1H+FUrmJgCw+ZfUV6VCjCL1R4GLxVacdHp5Fb+3dRtBhLhnUfwyfMP15pD4qSQYubcqf70ZyPyNZOpXMNrHvnlWNe249foO9chqHiEHK2sf/AAN/6CuqtQoSV5I48BiMYpWg3bz2/r0O9kvra6H7mZWP93ofyqpbarcaRei5gb2dD0cehrjPCs0lxrU0srs5WA4JPTJFdBeSda8SrGMZWjsfW0ZSlBOe56nZ6ouoWcdzA+Y3GenIPcH3qUyOerH86858E6z9n1VtNkb91cZMeezgf1H8hXolZGgVNaS+TdRv2Dc/SoaKAOtoqK2fzbaJ+5UZqWkMKKKKACiiigAooooAKKKKACiiigAooooAKKKKAGmNG6op+orM1LSPtSFoCEf+6eh/wrVooA8+bTdV0/UYbldPlmMThgqcg/iM1nX/AIZ8Q+JrstJapZwFywMzYxn26n8q9Sop3A5HQPBsPhy3YQL51xJ/rZz1b2HoPatRkdPvKR9RW1RSAw6K13toX6oPqOKrvp4/5Zv+DUxFCipZLeWL7ynHqOlRUAFFFFABRRRQAUUUUAKGKkFSQR3FaFteB8JJw3Y+tZ1FAG5RVOzud37tz83Y+tXKQzmLtt15Mf8AbNQ0+b/Xyf7x/nTKYgooooAK0dGTN0zf3VrOrW0Qczn/AHf60Aa9FFFIYUUUUAFFFFABRRRQAUUUUAFFFFABRRRQAVk3MvmzE/wjgVpTNtgcjsprHoAKKKKYgooooAKKKKAILy6Sysbi7l/1cEbSN9FGT/KvniC/e8nkupWzJM5dz6knJr3HxpFdz+CtZgsYXmuZbR4444xlmJGMAfjXhOk+F/FKKqy6DqC/70JFAzorSfpzXV6BJ5jyJ/sg1zlt4U8Srjdot4P+2Zrp/Dui6xZ3jvd6dcRReWQWdOByK0pO00znxMealJGxso21b8v2pDHXocx4fszwzWJnk1S6LsWIlYZJz3NZUjVe1Rv+Jld/9dn/AJmsyVq2rT0sdmGp9TofCJxNeSeiqv5k/wCFa93P15qh4N0jU7/Try5srKaeJZQjPGuQCBnH5MPzq/c6HrbZ26Xdn6RmvIqO8merBWRhy6m+nXcN5GfnhkWRfqDmvfYZUuII5ozlJFDqfUEZFfO2r+GvE8qlYtCv2+kJr3bwulxF4T0iK7jeO5SyiSVHGGVggBB981BRrUUUUAdDpbbrBPYkfrVyqGkf8eR/3z/Sr9IYUUUUAFFFFABRRRQAUUUhIAyTgDuaAFoqhPq0EWRHmRvbp+dZ0uqXMvRgg9FFAG+SFGSQB71E13br1nj/AO+hXPiG5uDuCSP7nP8AOpV0u7PWMD6sKANn7fa/890pwu7duk8f/fQrH/si6/2P++qa2lXY6ID9GFAG+GDDKkEexpa5loLm3O4xyJjuB/WpYtTuour7x6NzQB0NFZ8GrwyYEoMbevUVfBDAFSCD0IoAWiiigAooooAKrzWccnKja3qKsUUAY0kbROVYYNMq9qBX5B/F/SqNMQUUUUAFFFFABRRRQAoJBBHBFa8Enmwq/fv9ax6miuGiTaPXNAGZcDFzKPRz/Oo6s6gmy+mHqc/nVagAooooAK1NFb95MvqAf8/nWXV3SpNl8oPRwVoA6CiiikMKKKKACiiigAooooAKKKKACiiigAooooAZKu+J19QRWNW5WXeQ+XLuA+VuRQBXooopiCiiigAooooAKKKKALUF40YCv8y+vcVd81JYzsYHjp3rIpQSDkHBoApX6IrlgoB9qoJLFI20MA3901o3yM8ZYAn1rk9QJBJFaQqyiYVMPCeuzPILixub3UrowxnZ5z5c8KOT3qG402O1iYsd7469hXdXwABAAA9q0PC3w+udfvY7vUomh0tTuIYYaf2Ht6n8vaqteU2VSoqCsdR8J9Gk0X4aebMpSS/eS7IPUBgFX81UH8a2K3tSKQad5SKFU4RVUYAA9PyrBrE1CiiigAooooA3tIGLHPqxNX6q6euywiHqM/nVqkMKKKKAEZlRSzEKoGSScACuH1T4weBdJuGgm16KWVTgi2jeYD/gSgr+teKfGP4n3fiHWLnQNKuWi0a1cxyGM4+1OOCSe6g8AdDjPpjzDS9Jv9bv0sdNtJbq5fkRxjJwOpPoPc0AfZGg/Evwf4luFttM1yB7hjhYZQ0TsfQBwNx+ma6uvinUvh34p0a0a7u9NKRxjc5jlRyo9cKSa9q+FfjrX1hm8N+IEeW4t2KWt47bicAEo3c8EFW7jPoKAPY7q9itV+Y7nPRRWJPdz3j4JOCeEXpSQW817McZPOWc9q3bWzitV+QZbux60AZlvpEj4aZti/3R1rThsreD7kYz6tyasVznjTxtpPgbRf7Q1N2ZnO2C3j+/M3oPYdz2/IEA6OsHxL4y8P8AhG3WbW9Siti4zHFy0j/RBkke/SvDz+0nq5mmZfD1mICpEY85yyMQdpZuh57YGfavINbvtW1i/fV9Ye4lnvCXE0qkBx/s9sDpgcCgD6Qf9ovwes+wWOssmceYII8fkZM123hb4g+GfGIK6PqSPcAZa2lBSUD/AHT1HuMivieprS7uLG7iu7SeSC4hYPHLGxVlI6EEUAffNQTWdvP9+MZ9Rwa434U+N5fHHhBbq7XbqFq/kXJAwHYAEOPqDyPUH2ruaAMW40d0y0Dbx/dPWqkNzPZyEAkYPKN0rpagubSK6XDr83Zh1FADLS+iuhgfLJ3U/wBKtVzdxazWUoyTjPyuK8o+MHxWvtOh/wCEZ0iYw3joDeXUZwyKRwi+jEck+hGOvAB6hr/xJ8IeGZ2t9T1u3S4U4aGINK6n0IQHb+OKo6Z8YfAmq3CwRa9FDIxwBcxvCP8AvpgF/WvjvDSPwCzMfqTSEFSQQQR1BoA+/BIjRiQOpRhkMDwR65qrNfKOIhk+p6V8r/Cv4jXnh7V7bR9QuHl0a5cRhXYn7MxPDL6LnqPx+v0xQArMXYsxyT3pKKKYgooooAKKKKACiiigAq1b23mx7j64quiF3CqOTWxGgjjVB0AoAxtZj23CSdmXH4is2ug1SHzbMsOqHd+HeufoAKKKKACnI5jdXXqpyKbRQB1UUgliWRejDNPrJ0e54Nux91/qK1qQwooooAKKKKACimSSxxLukdVHuapSavbpwgZ/oMCgDQorHbWm/hhA+rZpn9tTf884/wBaANuisddab+KAH6NVmPV7Z+H3IfcZFAF+imRypKu6N1Yexp9ABTJI1lQo3Q0+igDHliaF9rfgfWo62ZI1lTa4yP5VmT2zwnPVexpiIaKKKACiiigAooooAKKKKACq0+n2lz/roEYnv0P6VZooAoRaJpkL70sotw6Fhux+daSyyJ912H0NMpruEQsaAIr25kmZUdshKq0Ekkk9TRQAUUUUAFKqlmCjqTgUlS265lB/u80AdMihEVB0UYFOrGEsg6SMPxpwuZh/y0akM165/wAc6u+g+Bta1ONtssFo5ib0cjap/wC+iKti8nH8f6CuF+Ml3O/wq1lcjB8kNx285KAPDfhVpmjatrl5b6vbJct5G6KOTOOuGP15FeofDHwpH4S13xLcMhKGVbezd+vlYDnnv1QE+qmvJPhneJZ+JpSxwz2zKv8A30p/pXsq618mN1MRs6zco4bpXFrceVr9jInDfaIxx3G4VYv9VDKfmqv4OsZPEPjeyiRSYbVxczt2CqcgH6nA/E0Ae/wwpBGI41wop9FV7y+s9Ph869u4LaL+/NIEX8zSGWK+QPjL4ll8RfEW/j8wm105jZwJngbThz9S2efQD0r6ssfEeh6nL5VhrOnXcn9y3ukkP5A18TajHPf6vq9z1aOWSeXPXBkA/mwoA67xfpCaD8MPBccaBZNU+0X9y+OXPyCP8AjfqfWu/wBHtdN1bTbA3tlDNEirJHHKgIU7cdD7HpVjxH4aXxb8DPCWpQAs+k20bSBRkmIKEkA+hRT9AaxdK1JVRQpAAHGKaA6HVfhh4S16AulsdNuccS2eFX8U+7+WD71hW/wl03T9I1CxvNUkuxcSRyRyRwiNoim7pktnIYg10EGsYX71R3Wr7lPzUWEdJ8Mra20rUJdLsU2WqWpOM5yQw5PqfmNem1wPw00+Q291q8qkLP8Auoc91B+Y/TOB+BrvqQworB1Dxt4X0mcwX/iHTYJlOGie5Xcv1Gcir2l69pGtxs+lapZ3yr977POsm364PFAF2SNJoykigqe1fHb61bWXxd1DU9UhNxDHf3A2FQxGCypwfT5a+x6+avF/gBNM+Jeo3N0ubG+ke6hPrvB3L7EM7Y9No9aAPUPDWkaJoN9fajZWcMd1evvkk2jK8AFV9ATk49SfaqXizStF15D/AGjp9vcHs7Lhx9GHI/OsiHWcIBvqteavuU/NTEcnP4W0LSZjPaWYWRfus7s+36ZNe56HO91oGnTyHLyW0bMfUlRXiM8k2qX8NjajfPcOI0X3P9B1Ne7WdsllY29pHykEaxr9AMf0oAnooooAKKKKACiiigApQCTgDJNKkbSNtQZNaVvarCMnl/X0oAS1tvJXc33z+lWaKKQxCAykEZBGDXMXMJt7h4z2PHuK6is3VrbzIhOo+ZPvfSgDEooopiCiiigByO0bq6nDKcg10lpcrdQBxw3Rh6GuZqe1uXtZg68joy+ooA6aio4ZkniEkZyD+lJcXEdtEZJD9B3NIY95EiQu7BVHUmsi61dmytuNo/vHrVO5upbuTLdM/Ko7VdtNJLAPcZA7IOv40AZ6rNcycB5GPU9auxaPM3Mjqnt1NbKRpGoVFCqOwFOoAzV0aEfekkP0wKf/AGRa/wC3/wB9VfooAzW0aE/dkcfXBqrLo86cxsr+3Q1uUUAcuRNaych43H4VoWurkYW4GR/fA/mK1ZI0lTbIoZfQism70koC9vll7oeo+lAGujrIgZGDKehFOrmrW7ltJMryv8SnvXQQTx3EQkjOQeo9KAJaCARgjIoooApTWIPzRcH+6aosjI21gQfetumvGki4dQRQBi0VdlsD1ibPsaqOjIcOpB96YhtFFFABRRRQAUUUUAFU5pN7YH3RT55s/Ip47mq9ABRRRQAUUUUAFXLdNseT1aq0SeY4HbvV6gAooooAK5n4hWa6h4A1q1JAZ7VmQE/eZfmUD3JUVt6lqEGl2T3Vw2FXgAdWPYCuGfU7jVbrzp24z8iDoooA+a7Ge5sL2K6hR98bZHB59R+VetabFrGr6ZHf6fZS3MD8ZiIYq3dWGcgj3FesacBxXU2UcbJ81AzwmHwl4n1B8SWn2KE9ZLhhn8FBzn64r1HwWNG8Kaf9gEbxzSENPdv8xlb1PoB2HQfma29QRBnFcpqAHNAi18U/ibD4G0WFbHyrjVr1SbZScqi95Gx1HoO5+hr5U1jXNU8QX732rX095cMfvytnHsB0A9hxXTaxcWmqfFERaxJjT47hYG3PgKi9s9gWyT9TXrvhv4X+Dxq02rzWi3VpOiNbWkhPlxZHJweufQ9P5IZ82qxVgykhgcgg8ivT/hV4z0i01xdL8T6Xp93bXuIRez26GRCWBAkJHzoWA5bJHBzgV6N4p+Gng/UI2MGnLYydpLQ7Mf8AAfu/pXm8vw407TrjzJLya4RTkRlQufqf/wBVFgPpu+1bTNGhW1ITIXC20SjgfToBXjWt+B5pr6W98OpHBFI242Mj8Kf9huw9jwPXtWlok7XVrFNIxZ2HzMxySema7HTwOKYjyiPw94rVvLbRrjd6h0I/POK3NM8G33mpPrIVYlIJt0fLN7FhwB9M16/DHEYMnrWPqCrzigDR0nXdOkSKzRFtGQBI4jwuB0Cmvn74s/F6+1jUrnQvD929vpMDGOWeFsNcsOD8w6J2AHXqeuK6/wAcXbWHhjUrmIkSLCwUjsTwD+tcL4I8K6V4j+Hd5CYIv7QkkcJcMvzJIANgB/u9Mj3NAzyqSKWFgssbozKHAZSMqRkH6EHNS2N/d6ZeR3ljczW1zEcpLC5VlPsRX1TqXgbwzrnhiw03U7QPLZWyQRXUR2SqFUDg9xx0ORXmOpfB3SraRjBq135YPAdFJ/MY/lSA9I+EPxSPjGwm07WXjTWLOPe0nCrPGOC+OgI4yOnII9BveK59J8RWRsfLaWRDmK4X5fLb1HqPUdDXimjeH7Dw3qkD2pkkmdxG0kh5wTggAcV6tp4HFMDh7zwt4isyfItvtkXZ4WGfxU8/lmqK+HPFN6+xdLkhHd52CKP1z+Qr3CwRCBmpr6ONV+WgR534R0K08LStdXwNzfyDaZ1HyxDuFH8z1Nd/BcRXMQkhkV0PcVzWogc1gpqdxpV159u3GfmQ9GHvQB6PRVPTNSg1WxS6tz8rcMp6q3cGrlABRR1OBVmKykflvkHv1oArVahsnk5f5V/WrkVtHDyBlvU1NSGMjjSJdqDFPoooAKKKKACggEYIyDRRQBzl/aG1nwP9W3Kn+lVa6i5t0uYTG/4H0Nc3NC8ErRuMMP1piI6KKKACisrX/EeleGdP+26rdLDGThFxlnPooHJrgbv456F/Z109lZ3pvEX9xHcRqFdunJVjgDrQB6k2sQaIhubq7gt4BwzTyBFP4msmX4geGdRvNq+INO3E4RftKgfgSea+Vtb17U/EV+17ql3JcSk8Bj8qD0UdAPpWbSGfd2mWUaRJcEq7OMqQcgD2rRr45+H3xN1jwNqEaCWS50hm/f2TtkAd2TP3W/Q96+vdO1C11bTbbULKUS2tzGssTjupGRQBZrL1/wAQ6X4Y0mXU9Xukt7aPjJ5LN2VR1JPoK1K+SPiD4i1b4n+OZrXSY5bmxtC0dnDGfl2g4Mhzx8x7ntgUAdJ4k/aL1i6neLw7YQWNsDhZrlfMlb3x91fp831rlovjh8QY5g7a2kq55R7OHafyUH9a4G5tprO5ktrmJ4pomKPG4wVI6g1FQB9E+Df2h4bu4js/FdnHa7ztF7ag+WD/ALaHJA9wT9BXucM0VxBHPBIksUihkdGyrA8ggjqK+D9Osf7RuDbJIEuHH7lW6O393PYnt78d691/Z88X3puLrwlf+Y0ESmW1Z/8AlkwPzR/jywHbDetAHv1FFc1478ZWfgfwxNq1yvmS58u3gzgyyHoPYcEk+gNAF3XFs7W1e+uLmC1RPvyTSBEP4njNcnYfELwxBdhU8Q6acnDL9pUA/jnFfL/ibxZrPi7U2vtYvHmck7IwcRxD0RegH6nvmsSgD77gniuoI54JFkikG5HQ5BH1qSvjLwJ8SNa8DahG1tM8+ms37+xkb5GHcr/db3H45r6/0bV7PX9GtNV0+TzLW6jEkbd8HsfQg5BHqKAL1FFFABSMqsMMAR70tFAFSSwjblCVP5iqslpMn8O4eq1q0UAYfQ4NFbLxJJ99QfwqheR21uuTIVbso5JpiKvQZNVZZ93yp07mmSStJ7D0qOgAooooAKKKKACjrRVm3ix87fhQBJFH5ae561JRRQAUUVBeXK2djcXT/dhjaQ/QDNAHmnjLXTf+IGso3/0ezOzAPV/4j+HT8DUNhKBiuE0/Umu3a4kfdJIxZz6k8munsrrpzQB3unTFmVVBJPYV1emxSXDMhfaFXJIGawNBtRFpEVww/eT/ADZ9F7D+tdXoq/upX9WA/wA/nQBBfaTcNGWhkEh/ungmuF1KRo3dJFKupwVI5Feq1xXxB05Rp66nGMPGwSXHdT0P4Hj8aBnztq3hVrzxzcNMCLS4cSBhxnO3cM+vLEfSvW9N1M2tjBAZATHGqEjvgYrnf7OvNUcG3jxg8SMcCqt7HqmkEi7tZVQdJVBKH8aBHVXur71PzVx+r6gCrc1R/tSe8fyrSGa4kPRIkLn9KuxeFtZzHe3tuFUHcsAYFh6Fv8BQB0mhZt7GCNuGCjd9eprrbK6Cgc1wUF4tujNM3lrGCXLcbQOua4HxF8TtSupXttGla1tQcecB+8k9/wDZH05/lQB9JLqGExmqN5eBgea+TG13V2l81tVvjJ13m4fP55rp9A+Jms6bKsWozvf2hOG8w5kUeobqfof0oA9c8SW8eq6VdWMjELMhUkdRWZ4fkttJsYrO1Xy4oxgDuT3J96cNUi1G2iuLV/NjmXchXvUR8P6rKr3NvEuevlFsM307fnTA6Ya1+7xurI1HVAwPzVzN1fXdixjureaBx2kQr/OoYYdY1lwljYzup6yspWMfVjx+XNICaCU3muW6LyEfzG9gOf54r0Swn5UDknoBXFWmhXehlnuAJJH+/KnI+nqBXpXw+sVuvO1GUbliby4wf72Mk/gCPzoA6PT9MujErSsIs/w4yabqcEluVAfcGHUjFb9Zusrm2jb0fH5ikM4TUpGjYq4INctfyg5r0a90sano93t/10C+ZHx1ODx+OK8lvbrg80xG14L1prLxJHYs37i9YR4J4D/wn8+Pxr2KPT+8j/gtfLWoao1k63MT7ZYmDofQg5Br6rsLtL/TrW8j+5cQpKv0YA/1oGSxwxxfcUD370+iikAUUUUAFFFFABRRRQAUUUUAFVr2zW7jx0kH3WqzRQByskbxSFHXDDqKZXSXlnHdpzw4+61cd4nM2meHtVmYFXhs5pFP0QnIpiPmLx94nl8U+K7q68wtaRMYbVM8CMHr9T1P19qv6z4fsNB8WeHdGuYht8q3e+Zv43d8tn2AwPoPeuNhRgROVJiSRQx+uSB+h/Kvc/iF4Xa68e6RrpwbLygJDn+NCSo/HI/75NIZu3Hwy8J6/fJd3Vu8GIhGY7RhEpx0YgDr2riPE/wRktHabw/qazw9RDd/K4+jAYP5Cu8tNX2qPmp9zrG5D81OwjyN/htOljZG5mit7hSwuVUlty5ypHbOOPTpX0H8Jpx/wiDWKDEVlcNFEPRMBsfmTXl2q6iCG+avVvhXp8ll4NS4mUq19M1woPXYQFX8wufxoGbXjO7ksfA2v3cJIlh06d0I7MI2wa+bPgxcRx6nqcbL+8aONlbHQAnIz+I/KvqPV9PTVtFvtNkOEu7eSBj6B1K/1r508IaI3hRbu2uCpvDMVlIGMBeAP5/nQgMHU/DE/jr4ra5aW9wlsI13tKyZUbVVQOPU/wBarXfwc8T2shVXsJl/vpOQP1ANej6HY2ukapqeoxSM82oSB3LY+XGeB7ZJrYn1TK/eosI8isvhdf20yTahqEMIRg223yzce5AA/Wu50ORLLxjpcluio0l9HvKjG7cwUk++DUl/fAg81H4KtH1nx7p0aAlLd/tMh/uhOR/49tH40AfQdfNf7SOpyy+KdJ0rcfIt7P7Rj1Z3IP6Rj86+lK8F+PvhG51HXdH1mFT5Dw/Y5nA4jIfKk/Xe34KaQxug+AfBWvy6XqttAr2NujK8Sk7blhjBY98Hdn1PB6V12veDPB19aGE+H9OiXGA1vCsTD/gS4Ncp4VKaFo8VjE2EUlgM/d3HJH5k1sXGsbk+9TEed6l8MNFt52eG8vBFnOwsp/XFew/B+RIfDl1pcK7YLOf92M9Awz/ME/jXnWqaiCG+avR/hDatH4burtwQ11cFlz3QDAP57qBnoVFFFIAoqGS6t4vvyoPbOTVOXWYl4iRnPqeBQBpVDPdQ24/eSAH071iTanczcBti+icfrVMkk5JyaANK41eR8rAuxf7x61nMxZizEknqTSUUxBRRRQAUUUUAFFFathpmcS3A46qh7/WgClDbsQHdSF7ZHWrNblNMaN95FP1FIZi0VrG1gP8AyzH4Uw2MJ6bh9DTEZlQ3lrFfWVxaTgmGeNonAODtYYPP0Nax09OzsPqKYdOPaT9KAPPLX4U+F7MYhguQPe4Y1fj8BaFH92Kf/v6a7I6fJ2daQ2E3qp/GgDIaBLa2gt4gRHEgRQT2AAFbOj/8ebe7n+Qqhf28kIjLgYJI4NXtGP8Aojj0c/yFAGjXA+LfEsN75uj2oWSLcBPIeQSDnA+hHWtHx/4iOhaIsMD7bu8JjjIPKr/E36gfjXl9hJ0oQzrdOQYUYrqrCBWAFcjYTAY5rrtMjuZ0DxxnZ/ePAoEWry1VE7VzGoRgZrq7mzvGj4VX9g1cjqcjRuySKVYdQwwRQB5L8VLv7JpEUMfyyXMm1mHXYBkj88Vg+MPBGmaB4J0vVLaaVryWRI5stlX3IzZA7Y2/rXR/EXR7jW4rAWwBMcxVyT91Wxk/hitTUdHTVrPQrFXT7HYXMckiyE5dEXGPcnp+NAHhtza3FnMYbqCWCVeqSoVYfga1fDmnzaje/ZTZyzWs42SyKnEXo+exB/MZHevpG71SKeLEqo4HTcAa5nVL9dpAwAOgFFhmT4C0z+yIJNPkl82RT5m7HAz1A9un616fp8YOK838MyGTUrmb+FVCfiTn+leh6fNkqqgkngAd6BHV2lqrp26VSv4VXOKv2treeWCUCZ7Meap6lbXcUbO0ZZR1K84oA5LUEHNWfCXiS30iU6bdKsdtNJuWUcbGOBz7cDntVG/mBzXL38g5pge/VR1Yf6CfZhXL/DjxGdW0uTT7h911ZYAJPLRnofw6flXT6ucWWPVgKkZV0blp1PQgZ/Wst/ht4ak+9azf9/2/xrW0QfNMfYD+da9AHBXXwd8G3gxNZXBHtdOP6121laQ2Fhb2VuCsNvEsUYJyQqjA5+gqeigAooooAKKKKACiiigAooooAKKKKACiiigAqrqOnWuq2E1leRCSCZGjdc4ypGCM/SrVFAHk0nwX8Laek0f2Gaa0llSUo07YBUMAOucfOe/pW1qlpYXOnGwuOEKgIF+8uOhFanijxWmnOdPsir3hH7xjyIgf61ytlmR97kszHJJ70xHG3+lavpTMRby3FuPuyxKW49wORWK+p3EreXFBPJIeAiRlj+Qr3WwiVsVqz2qLFnjpQB4l4b8JTahqUNz4kjltNNU7jDj95L7MOqr69/p1r320mtp7ZDaPG0Kjaoj6KB2x2+lcXqEYGawV1K60m6+0WkpRh1X+Fh6Ed6APWa80+InhOQyNrumgFyP9JgBwWx/EvqfUd61ZfHZuLKIWlsUuXH7wvyqH29azo5Z7yXzbiV5HPdjQM8xj1XHBbBFEurDH3q9QuvB+kayd11ZqZT/y0jJRvxI6/jVBvhPoIO92vXX+40+B+gB/WgR5VJezX10lpaRtNcSnakadT/gPc17v8PfBi+FdJaW5dJdTu8NPIhyqjsin0Hr3P4VlW/h3TNFiaPT7KKAH7xUZZvqx5P4mqkviOTw9KCt1szz5RBYN+H9acYyk7RV2KU4xV5OyPUqyfEA0u40yWy1R18qZcbB9/wBiPcHvXBah8W5HtPLsNO2TlcGWV8hT7L3/ABNcHd67qV9K8k13IWc5Yg4z+NdtPLq0vi0OGrmVGHw6kur2dzot2Y0lE0DH92+4Bsf7S54/lVBruZxycVASScnkmiu+nltKPxO559TNKsvgVh0duby4SLG93YKAa9t0KZNL02K1smR440VMn29u1ec+D9M815tQkX5I/kj92PU/gP51tTzy2c3mwOVYfr9a4cc4KXs4KyR35fGbh7Wo7t/kd42p3bf8tNv0Aqu880n35Xb6tWTpOrxapCcYWdPvp/Ue1aVcB6AUUUUAFFFFABRRRQAUUUUAFPjieZwkalmPYVctdLlnw0mY09+prZgt4rdNsa49T3NAFWy01LfEkuHk7egq/RRSGFFFFABRRRQAUUUUAFFFFAGfrCbrNW/uuKg0V/8AXR/QitG7i860lTuV4+tYemy+VfJno3yn8f8A69AHk3xO1v7X4/nsw3yWMUcQGeMkbyf/AB4D8KzLG5HHNd3rfwa/tnxTf62fEDxG7l8zyfsobZwBjO/np6VLB8H1h/5jrn/t1/8AsqYCeC7AatfM0nNvAAzj+8T0H8/yr04AKoVQAAMADtWH4Y8Nr4btJoRdG4Mrhi5j24wMY6mt2kAVieJtIXUtMkeNf9KiUtGR1bH8P41t1R1XVbXR7Jrm6fC9FUdXPoKAPCb6cSAr1z6VSaW90+NXuYJY42+67KQDXW6faQC4aVYxuZiQTzgegrq7O0jmj8uRFdGGCrDINMR5HJrg2/f/AFrOM97q8jRafBJOy/eKglU+pr3JvAvh6Qec2jWRPX/UjH5dKhuLC3s4fJt4I4Yl6JGoUD8BQB5lo6DT4BBzvBy5IwS3evYfB+lLBpsd9MuZ5xuTP8K9vz61wWqWschJK/MOjDqK9K8N6vZ6ppca2x2vAixyRHquBj8uOtDA2aKKKQzzzx3pa2Bjv4F2wzNtdR0Vuv68/lXmd9c9ea968RaMNe0eSw8/yCzKwk2btuD6ZFcHP8Hnm/5j+P8At0/+zpgcP8P9d/s74h6dGXwl4WtnHruHy/8AjwWvdNaf93EnqSf8/nXmth8D5bHxJpur/wDCTb/sV1HceV9ixv2MG258zjOMZxXf6rL5l6VHRBtoAvaMmLeR/wC82PyrSqvYxeVZRKeuMn8easUgCiiigAooooAKKKKACiiigAooooAKKKKACiiigArG8U64nh7QJ744Mv3IVP8AE56flyfwrZrx34y6zt1fS9IDYCRNcuvruO1f/QW/OgDBtbl55mmlcvJIxZmJ5JPU10thMBiuGsbkYHNdboatfXaQrnbjc5HYf5/nVCO50pZ7j/UxlgOrdhWzJZ3jR9UJ9N1RaEyxF7dQAuAVH0rapDOC1Xzbdyk0bI3bPeuL1G8D3Hkoen3j/SvU/GU9paeFr26u1B8pP3XrvPC4/Ej8K8NtZi7b2OWY5J9aBHT2R6V0diRxXKWcvSugs5uVA5J6AUwOusnUYzWjNMhiwMVn2mnSRwefeTJbR4z8xwR9fSs7U/E/hvTwUOovNKP4YcN+vT9aqFOc3aKuZ1K1Omvfdh2oSIiO7EBVBJJ7CvHdWv21LUpbg52k4QeijpXR+JfFJvLVra2AWOXq27J2/wD164+vZwOFlSvOe54ePxka1o03oKqs7qigszHAA7mvUY/hbaw+HZZry6mGoiEyfIR5aEDOMY59zmvNLO5NnfW90FDGGRZAp6HBzivQPE3xNj1PR5LHTLaeFp12TSS4G1T1C4JznpmtsT7dyjGlt1MsL7BRlKrv0R5xT4o3mlSKNSzuwVQO5PSmV1ngXS/tWpPfSLmO2GFz3c/4D+lb1qipQc30OehSdWooLqdTDaLpOlwWYGNi/Mf7zdz+dYd/KDmu2ngS4haNxwe/pXnWrM9tcywSfeRsH3r5hycm2z6yMVFKK6FKPVJNK1GO7iPKH5l/vL3FepW88d1bRXELbo5UDqfUEZrxDULkYPNeg/DTVP7R8MNEWy1pcND+HDD/ANCI/CpGdlRRRQAUUVNFaTzf6uJiPUjAoAhorVh0ZjzNIB7L/jWjBaQW/wDq4xn+8eTQBjW+mXE2Cw8tfVuv5VrW2nwW2CF3P/earVFIYUUUUAFFFFABRRRQAUUUUAFFFFABRRRQAVzd7Cba8cDgE7lrpKoarbedb+Yo+aPn6igCzazi4t0kHUjn61NWHpV15U3kufkc8exrcoAKKKKAGu6xozuwVFBLMTwBXimueI38Q609wGItYyUt0PZfX6nr/wDqru/ihrB0fwVOFbbJeSLaqf8AeyW/8dVh+NeMafccDmmgO40+QDFdPb3SwRKwOTjPIrh7CcsyIgJZiAAO5rbu5Xs55LaQjzIjtbB7ivPzGrVpwXsnZtmVSooK7Ni88Xy2SYcw7D0G1smsFvG8V5exWv2Zt0rhd4bgZrC1q43xoc9Cf6VkaDGt34s0y3diFluUUkdRk1jhJ1Wk5ybOFYmpKrZbHY6hIDmsiy1yfQdWivrc52HDpnh17g1e12KXTr+a0n+/GcZ9R2P5VyN/ccHmvWPSPpCyvIdQsYLy3ffDMgdD7Gp684+Dutf2h4fvNOZtz2E/y+yPyP1D16PSGFFFFAEc8wggeVv4R+dc9bRG6vFVudzbmPt3q3q115kggQ/Khy3uasaTbeXCZmHzP0+lAGlRRRQAUUUUAFFFFABRRRQAUUUUAFFFFABRRRQAUUUUAFeceNfhUfGHihNa/txrPZbrB5P2bzPuljnO8f3vSvR6KAPLYPg55IH/ABP2b/t0x/7PXS+H/BK6CbpjffaWmi2DMWzbzn1PoK62igDmLeVra5V8H5TyP510ykMoZTkEZBrE1a28qbzlHyP19jU+k3e5fs7nkfc9x6UAef8Axs1f7LY6RpgbH2mZ5mHsgAH6v+lebae7ykBFLH2FekfFX4f+IfGOu6bd6S9oLe2gZHE8pU7i2eAAe2KwbH4T+KrcDzHsM+qzt/8AE1pTUXJKbsjOq5qDcFdkFssiAFhj2zWjbalc2cgkt3CSAcNtBI+magv/AA54n0MbrmyNzAOskPzgfXHI/EVkG9iusL58lu3ccY/Ovco4XD2vHX8T5rE4vG35Zvl9NP8AgmrqF1JfDdf3Ukn+1JKeP1rDmtbSFtxaZ1PI2j+vSpHicAM8SSxj/lozFifxA/nVS4m+XbHJIFbqhUKMfh1rtSS0RwRu3dsruVLsUGFzwKbU0VrPP/q42I9egq/b6JJIyh3JY9FQZJpmjkkZVTRWs8/+rjYj16Cu507wHqMyb47ARjHDXB2k/gef0qPUvAnjiRCunLpUXo8k7Mf/AEHH865amMo0939x00sJiKvwxsu70Oat9EeRlV2JY9EjGSa9H8OWLadpC2727wsHJKuMMc9z/ntWn8OfD2reH/Df2fX3t5tTM7s00J3ZQ4wM4HTnitjVp493koq7+rtjn6V5WKxvto8iVkexgsvlQlzyldmVXN6z4SbWL97lb3yd4AKiHd0GPUV22k2vmSmdx8qcDPc1t1wnpHiVz8Jbq8QqmrSLnuLMn/2et/wL8Or3whbXsLXhvBdSCTLRCLZgY6bjmvTqKQzETRpj9+RF+nNWY9GhX77u/wBOBWlRQBBHZ28P3IlB9SMmp6KKACiiigAooooAKKKKACiiigAooooAKKKKACiiigAooooAKKKKAOe1C0NrPlR+7blfb2rT069FxH5bn96o/wC+h61anhS4iaNxkH9K56aGaxuByQQcqw70AdLRVOyv0ul2thZR1Hr9KuUAeffFbwjrXi/TdNttGa3Bt7gyyieQqCNuBjAPqa4X/hW3iDR7JrrUJLRYY8bzFKWPJAGBgdzXvdYHjQ7fCd6f+uf/AKGtRUbUG12Iqtxg2ux5ppNn9juIriNmMkbBlJwcEdDitm505LxpLm6eSOSQ7mf1Prj/AArJtJ8Y5q/f6pvQgtXzNarXnPVs4Y1IyhepqZf/AAjsepTyRJqOIosEuYuTnsBn2q3aeGLDSbyG8heSW6hYPHIzfdYd8D+uaraTejzrrn+7/Wrc13kjnvRUqV+bkTsTSlSjDmtqVvElydTnFxdy/vlQJlABkDPUfjWTB8O/EGu6bHfae9p5E2dnmylTwSORg9xVbU7wbW5r1/4dP5ngPTG9RJ/6MavbwTqWtN3LwladSbvsct8KfAniHwdqmrzau9qYbuOMRiCUsdyluuQOzV6jRRXcegFUtQvRaxbVP71hx7e9Ovb5LVMDDSHov+NYkaTX1z1LMxyWPagB9jatd3HzZ2DlzXRAAAADAHSo7eBLaERoOnU+pqWgAooooAKKKKACiiigAooooAKKKKACiiigAooooAKKKKACiiigAooooAjmiSeJo3HysPyrnJoZLS42nIZTlWHf3rp6gurVLqLa3DD7relAEVjfLdJtbAlA5Hr7irlcxLDNaTYbKsOVYd/pWnaasrAJcfK39/sfrQBqViav4S0TW9zXljH5p/5bR/I/5jr+Oa2gQwBBBB6EUtVGcoO8XYmUIzVpK55ZqXwtvbUtLomoeYvXyZ/lb8xwfxAqnp3gTWbp91zZJDLnDyTOMZHpjP6V6/RXZHMayVnqefUyrDzlfVehx1h8P7OLDX1xJO39xBsX/H+VdNZaZY6cu20tYou2VXk/U9TVuiuepXqVPiZ1UcLRo/BGwUUjMFUsxAA6k1l3erAApb8nu5/pWJ0Fi/v1tk2IQZSP++fesa3gku7jaMkk5Zj296SCCW7mwuSTyzHt9a6C1tUtYtick/eb1pgSRRLDEsaDCqOKfRRSAKKKKACiiigAooooAKKKKACiiigAooooAKKKKACiiigAooooAKKKKACiiigAooooAKiuLeO5iKSDjse4qWigDm7m0ms5ATnbn5XFXrTVuiXP4OP61qsqupVlBU9QaybrSOr25/4AT/I0AaysrqGVgynoQahvLO3v7SS1uohLDIMMh796wEkuLOTALRt3B71fh1ntNH+Kf4UNCdmrM5zUfh/sJk0q4x38mY/yb/H86zrT4daldfNf3sVsp52Rje39AP1r0GPUbWTpKFPo3FWFkR/uup+hrn+q0ubmsc7wlJu9jkrf4daPbW7pHLd+a+N0pkGT+GMYrH1H4f6jGd9jdxTqDnbINjf1H8q9HprSIv3nUfU05YalLVocsLSkrWseZaT8KPOKza9eEjr9mtjgfi/+A/GvRtP0+00qwisbGFYbaEYSNScDnPf3Jok1C1j6zKfZeapTayOkMf4v/hWsYKKsjSnShTVoo1WYKpZiAB1JrLu9WABS35P989PwrOkmuLxwGLOeygf0q9a6QThrg4H9wH+dUaFK3tpr2UkZPPzOa37a2jtY9iD6nuakRFjQIihVHQCnUAFFFFABRRRQAUUUUAFFFFABRRRQAUUUUAFFFFABRRRQAUUUUAFFFFABRRRQAUUUUARzQxzx7JFDD+VY1zpUsRLRZkT07it2igDmIbme2b925X1U9PyrQi1o9JYs+6n+laM1rDP/AKyME+vf86oyaLGeY5WX2YZoAmXVrVurMv1X/Cn/ANp2f/Pb/wAdP+FZzaNcD7rxn8TTP7JuvRP++qANFtWtV6Fm+i/41Vl1pjxFEB7sajXRrg/eeNfxJqzHo0Y5klZvYDFAGXLcT3LfO7N6KOn5VbtdJklw02Y09O5/wrXhtoYB+7jVffv+dS0AMihjgjCRqFUU+iigAooooAKKKKACiiigAooooAKKKKACiiigAooooAKKKKACiiigAooooAKKKKACiiigAoorJ8Q+JdL8LaeL7VpnigLbQUheQk4z0UHH1PFAGtRXPWnjXRri8hs5mu7C5mbbFHqNnLbeYfRS6gMfYHNdDQAUUUUAMkijlXbIgYe4qjLo8L8xuyH06in2eq217qOoWMO/zrCRI5srgZZA4we/DCr1AGE+kXK/dKP9DioGsLpesDfhzXSUUAcz9kuf+eEn/fJpy2F03SBvx4rpKgvryHTtPub24JEFtE00hAyQqgk/oKAMhNIuW+9sT6nP8quRaNEvMrs/sOBV6CZLm3iniOY5UDqcdQRkVBf6lbaabUXLFftVwtvFhc5ds4H6GgCxHDHCu2NFUewp9FFABRRRQAUUUUAFFFFABRRRQAUUUUAFFFFABRRRQAUUUUAFFFFABRRRQAUUUUAI7rGjO7BVUZLE4AFcvZXes+J54dQsrz+zNDVw8OIVee+UH7x3AiONu2BuIOcrWv4h0x9b8N6npcc/kPeWskCy4ztLKRn6c1kRnxjcW0dpHZ6PpARQjXCzPc4xx8ke1Bj03Nx6GgDoJ7+1truC1mmVJp1d41IPzBMbuenGRWZc+KbNJrKGwguNUmu4luI1sgrBYT0lZmYKFPbnJ5wDg1yfiXwNr10tvFp2sXN00tvdRXd3ezjenmCMfulACrkIy4AAG/POObsun6roE2jXGjW00l5PaW1jd2jQh4RHF3MgI8sqJHwfmDYxtNAC3vjuyHju0sLG6uL21gs7g3kdhayXOJd8QTPlqcEYk+nQ84rqYNf0e5F4YdUs3+xHbdYmX9wfR+fl79fQ1j3Gi6j/AMJVqV9ZiKCKXRltbWUEDZP5krEkD/eQ5rkH8C61c+ENQg/s62srp9Kh0uC1imV2cBw0ksj8Akkkgc9+ctQB3Efjjw1LDBNHq0Lx3F4bGJlDENMCBjp0yV+b7vzDnkVo3WuaTZajb6ddalaQXtycQ28kyrJJ9FJya8+T4b3cd/r8lsIoYJLqxXTY3f5UgiMDSkYzgt5QHT+Aduajbwbr3/CU6rePBLc3NxfG4tL2WaIWsAAAjdkH7yR4x91CNmRnIyTQB3934k0ewS7a61CGP7JKsM4JO5XZQyrjqSQQQBnNRWniS31DVjZWFpd3MMfE16iKIYmK7ghLEEtjH3QcEgHFZOkeFJYvHmteINRBl3GFLEswIGIVWSTaOjEjb9AccGqd1e3/AIP1PVZLeGa40NI7jUblpodohkIL7Y5M/PufI27SRn73QUAXxrck3irUbyW9a30LR1W0fAys9zIVLE8ZwgKD6s2ela2o+JNP06KQ72urhbgWotbYB5XmKhxGBng7Tu5IAHJIFYEnhrUk+GS6XbJFNq0pjubgSvsWWYzLLLlucZO4d+1Zlr4X1XQ9DuL6e4uJdat9Ulvo57e3E/2hpUVG/dZB2ckYypUKOcdQDtbjxBp+m6Zb32s3EWkrNgbL6ZEKsf4SQxBP0JqabWdNtp/JnvYI3+zNdfO4A8lSAz56YGRz7151rfhnxDrmt2eq6rp1xcxy6YkD2FndRRJDKSTKju3zBGyATGSSBg5GM67eDb/UfEfh+fWWhntNPs5/OWDCRPI0sbRxbOpjQKMZ6+WpNAG3/wAJjp9xLaxaXBd6nLcL5m21jA8uPdt8xy5UBcg47nBwDg10NclrkOp6b4mttR0SKa4uL/yre7gaHdCY42PzmTI8pgJHx97djG3NdbQAUUUUAFFFFABRRRQAUUUUAFFFFABRRRQAUUUUAFFFFABRRRQAUUUUAFFFFABRRRQAVynxJAbwHfqfutJbq2f7pnjB/TNdXVHV9Iste0qfTNRh86zuABJHuK7gCD1BB6gUAch4m1GLxrbXPhvRlW5tSwGoamBuhtVUhiEP8cvHAX7p5JGMVT8PePdV1nVIdRmgS18NzuYYmltZFdmZgsIVicyMxOSFXao/iODXodra29jax2tpBHBbxLtSKJAqqPQAcCsyw8J6Hpl6Ly0sFSZCxj3OzrDu6+WrEiPP+yBQBzL+J9Q8SPJ4csm+xanHPNHqVxASfskCOVDqf78gxt9Mse1VNC8fapq+qx6g0KW3hh5TCsk1rIHYltkW1yf3ju2CQqlVHVs16Db6fZ2t1dXNvbRRT3TB55EUBpCBgFj3wBis+z8J6Hp9+L22sFWdWZo9zsyxFvvGNSSqZyc7QOtAHLQardWl1q6ab5P9pav4ge1hkmXKRLHAgd2AIyFWJsDIySKxb74heII7bTbqCfT1ZLG4ubiEwkreslwIUERzuHmclevUdRXoM/hHQ7u0mtbuwS5hlu3vGWYlv3rZyR6cEjHoSKx10bT5/in5stlA39naPb/YxsGISZZgdo6DhQPagDnvE/j7xBpfiS8aC3QaTpU1tHNAke6W5eeLKx5JwMHuPUVOfG2s6Hod5Dfuuoa1/a39n25S2YqGMMcrfJGNzKm5wAOTgZPU13Uvh7SZ55p5bJHkmuYruRiT80sYUI3XsFX24pb7w/pWowSQ3FlHiScXDNETG/mgBQ4dSGDYAGQc44oA4XUPHOtaR4MmuLxI31y3u7fzLaOHa3kSzYQMuWVZGRW+UMSMg1U1u/8AE+qfDjWRealaQSQT3FjeeTbZMu51RVQk4VQHIJwScDoa9Ch8N6NBYx2cenxCCOdbkKckmVTkOSeWbIHJJNOPh/S3tL21e1D297P9onjdmIaT5Tkc8cqDx3oAfo+lvpNp9nbUby+UY2tdbMqAMYGxVGK4T4iSXttrOlT32sSW+kwyzXiRWUCiZPJt3YsXfcCSxwBtAAPryPS6p3ulWGoyQyXlrHO0KuqbxnAddrjHcEHBBoA4XwX4q1l/KPiOURWVzF/oj3Fs0UzuFZ3HbcioOZCiAnp1GaI+IOuWWn63eTQCeOLTk1GwaeARF1aQoAUVyQrcFdxDdc+3ead4W0XSjIbWxG6SPyWeaR5W8v8AuAuSQv8Asjj2qra+BfDVlb3dvb6WiRXaxLOvmOd4jYsnJOeCf5DoBQBwlv4v8WrPc2d5cRrPpWo2ovpEgXbILiSELAvsA8vzdflTnk167VAaLpge7Y2ULG8nS4uN67g8iBQrEHuNi49xnrV+gAooooAKKKKACiiigAooooAKKKKACiiigAooooAKKKKACiiigAooooAKKKKACiiigAooooAKKKKACoL2yttRs5LS8hWa3lGHjccMOtT0UAFFFFABRRRQAUUUUAFFFFABRRRQAUUUUAFFFFABRRRQAUUUUAFFFFABRRRQAUUUUAFFFFABRRRQAUUUUAFFFFABRRRQAUUUUAFM8mITmcRJ5xUIZNo3FQcgZ64yTx70+igAooooAKKKKACiiigAooooAKKKKACiiigAooooAKKKKACiiigAooooAKKKKACiiigAorGi1ec2janNHCmmqsjscnzERc/MeOc4+6ORnqaR/EtvGHV7K9E8e4yQbFLoFVWJOGxjawPBPp14oA2qKypNfs0jDIssrFtoRFGSd6oOpAGS6kZ7HNRjxHb+cIjDO580RSOiDbEWmaJN3OeWUjjPTJwMUAbNFYFn4lN0unL/AGfOst15RYErhVdHYOOeRmNhjg+3TK3euXaapPa2lmsqWwUylnC53dOSRjuOjZx24JAN6isy+1Oa3it57e3jlhl2/flKuxYjCouDk4yecdPqRXtNcublnzYL88TTWwSbJdQ235sgBTyp6nqfTkA26Kxl1i5ZdOlFpF5V4kRx537zLDLbVxyFHJJI4z6cza1rMeixWs0sbvHLK0bBFLMMRu/AHU5TH40AadFYUniiztLqzs7140urlUYLHIpVRIxVOpBbJGMqD0ycCpI/EdvKEEdrdFpQhhXauZQ4Ygj5sD7jdcflQBs0Vz//AAmOltcx20Zd5pYw6puQNkpvCYLZyR3xjnGak0zxF9vmWOWymg8x1RGJUruMCy7Tg5zgt2xx1zxQBuUVkPqs6a19kkSOKEyBEMisPNBUHcr42k5yNnXjPtTtd1SXS4rRokVjPP5RLI7BRsd84QEn7mPxoA1aKxNO8Qpc6clxcwtEzLvAUHDIZCiMMgHDcNyOhptv4likCrNbywSNIVTcvyyKJNhK854OOuOo6igDdoqhYatDqEUkiRTx7EWTbIoyyMMqwAJ64PHXjpVCPxZYywyvFDPI0RcOkZjcjaqsTkMV6MO+e2M0Ab1FZMeuJPqsVnBBK0bs6m4IAQlRkgc5yCccgd8ZwajHiKJGkWW3lJSWRWMYBCoj7NxyR6jgZNAG1RWM3iS1VmX7Pcli7RwgKv75lk8sheezEfewMHPTmnWmvwXd8tusbqJAqruHzCTMwZW9MeSw4zzQBr0VgR+KrZ1eV4JY7cFfLcgEyholkGADkH5wMH2qZ/EttGCHtrpZIw5njKrmAJt3Fvmx0dT8pOQeM0AbNFVNRvDY2qTBA5aeGLBOPvyKmfw3Z/CiO8L6vcWWwBYoIpQ2eu9pBj8Nn60AW6KzNMvb2/jt7wwwiyuY/MjAY+YikZUnscjqB0Pr1qDXvEVvoU1jHKYv9Ik+fzJAm2MEBmGepBdePTPpQBtUVm2eptdajPamIKIt2GB64bbWNp/iye5O6W3QR/ZTcOUSQGEcbQdygNnnBB/hPUdADq6KwZfE8QwILO5kLSKIyVUCZTIIyVOfU98evTmkfxVbxPIZLWZIUjjbezIvzszqUO5gAQYzyTgngdsgG/RWJrOtvp9vZSwou25Y5aSN22KELZIQE9qrxeMLNFsY75fs9zdBWCbgMKzlEbDYYhiM8AkDqBQB0dFc9J4y0uOzFy5YK0vlIGkjBY4JPJfC4AOQxDDpjJAq3F4jsJvnXzPs/GLgqAhzF5vrn7hBzjHbrQBrUVz/APwmOlC6mtmdxLEhJT5SxYAZTaDu3c45ABPQmtLTNQbUEuGe3eAwzGLZJjcMAHnBI79iRQBeooooAKKKKACiiigAooooAKKKKACiiigAooooAKKKKACiiigAooooAKKKKACiiigAooooAKKKKACiiigAooooAKKKKACiiigAooooAzG0DTpC/mRO8b7z5LSsYwXBDkLnAJDN+Zx1NV5PC9lJKhMlztxJ5ubiTfKWCry+7ONqYx/WiigCzFo1utzdTShWM8kTgICoUR4KDryQR14zwMcVUuvDUM+oQ3EUvkxpKsrou/Lsspl5w4Ujcx4KnGTjFFFAF5dGsozbmONka3WNIyHbgRhgo688Ow981HeaBpt/eLdXNsHlHfcRnjH8gAfUAA5FFFAE1zpVtd3kN3IZhNCpVDHM6AAkE8A45wKLTSbOxmllgjZXlyDukZgoJJIUEkKMknAx+goooAjj0SyiuobmMTJJDEkKbZ3C7F6DGcH+verP2OJha+buke1bfG7Mc7tpTJ9eGbr60UUAVotEsoJI2gWaLy8ALHM6qQGLBSM/dBY4HQA46cVJHpFlC8DpCQ0CokfzHgKGC9/R2/OiigBkOi2Vu6tCJUVVC+WszhGwu0EjOCdvHPoPQYdbaRZ2ixCKNv3UgkUs5J3CPygeTz8nH69aKKABtItHuzcFZMmQSlPNbYXGMMVzjIwPxGevNWGtYnNuXDMbdt8ZZiSDtK5Prwx6+tFFAFJtA09mU+XIoDFtqysFOX34IB6bucduaSPw9p0cjOIpGJbcA8zsE+bcdoJ4BbkgdePQUUUAWBpdmLeWDyf3UsC27ruPMYBAHX0Jqvb+H9Ot1cLHKxkVldpJnYkFQp6n0UD8KKKAJIdFsoL/AO2RpIJQSQPNbYCQASFzgE4GeP5mnHR7E+bmE/vQ4f5zzubc3f1oooAZNodhOiq0TDaXZGWRlZSziQkEHg7gD+nSmjQNPRUCRyoyEEOszh8guc7s5JPmyZPfcaKKAG/8I5pfk+T5DeXsVAvmt8uECAjng7QBnrwD1p6aFYLFIhjd/MSSOR3lZmcPt3ZJOSTtUewAAxRRQBPcafDd2bWtwZHjMgkyJCrAh964IORggY+lQpotqlytwsl15qqqFvtUnzBWZgG5+bBZuvriiigBYtFs4ZN6CYYDeWvnPti3dSgzhTyenTOBirEljbTSTSSxB2miEL7uQUGeMf8AAj/kUUUAMtNNtbJ98CMHK7SzOWJGc9z61G+jWEkEELQnZBCYEw5BEZABUnPI4HX0FFFAFGz8NQwahLcyy+YpbMUalwE+ff0LkdQPuhR149LjaHZFmZPOjZhgmOZlz8zN2Pq7/nRRQBYisLaGO0jji2paLtgAJ+Qbdv48etV49FsoXjaETReX0EczqCAxYKQDyoJOB0AOOnFFFADB4fsAxcfaBKSMS/aH3gAEABs5xhm/P6VNLo9jNbS28sJeOaRJJAzsSzKFAyc56IoPrznOTRRQA2TRrOU3G8SlJwweMTOEy3UhQcA98jvyOSalstOgsFYQmU7mLMZJWcsxxknJ68D6dqKKALdFFFABRRRQAUUUUAFFFFABRRRQAUUUUAFFFFABRRRQAUUUUAFFFFABRRRQAUUUUAFFFFABRRRQAUUUUAFFFFABRRRQAUUUUAFFFFA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 name="Picture 9"/>
          <p:cNvPicPr>
            <a:picLocks noChangeAspect="1"/>
          </p:cNvPicPr>
          <p:nvPr/>
        </p:nvPicPr>
        <p:blipFill>
          <a:blip r:embed="rId4"/>
          <a:stretch>
            <a:fillRect/>
          </a:stretch>
        </p:blipFill>
        <p:spPr>
          <a:xfrm>
            <a:off x="7285964" y="4283304"/>
            <a:ext cx="1617188" cy="1733067"/>
          </a:xfrm>
          <a:prstGeom prst="rect">
            <a:avLst/>
          </a:prstGeom>
        </p:spPr>
      </p:pic>
      <p:pic>
        <p:nvPicPr>
          <p:cNvPr id="11" name="Picture 10"/>
          <p:cNvPicPr>
            <a:picLocks noChangeAspect="1"/>
          </p:cNvPicPr>
          <p:nvPr/>
        </p:nvPicPr>
        <p:blipFill>
          <a:blip r:embed="rId5"/>
          <a:stretch>
            <a:fillRect/>
          </a:stretch>
        </p:blipFill>
        <p:spPr>
          <a:xfrm>
            <a:off x="9762534" y="4173208"/>
            <a:ext cx="886219" cy="905333"/>
          </a:xfrm>
          <a:prstGeom prst="rect">
            <a:avLst/>
          </a:prstGeom>
        </p:spPr>
      </p:pic>
      <p:pic>
        <p:nvPicPr>
          <p:cNvPr id="17" name="Picture 16"/>
          <p:cNvPicPr>
            <a:picLocks noChangeAspect="1"/>
          </p:cNvPicPr>
          <p:nvPr/>
        </p:nvPicPr>
        <p:blipFill>
          <a:blip r:embed="rId6"/>
          <a:stretch>
            <a:fillRect/>
          </a:stretch>
        </p:blipFill>
        <p:spPr>
          <a:xfrm>
            <a:off x="7007442" y="1067169"/>
            <a:ext cx="1617188" cy="1733067"/>
          </a:xfrm>
          <a:prstGeom prst="rect">
            <a:avLst/>
          </a:prstGeom>
        </p:spPr>
      </p:pic>
      <p:pic>
        <p:nvPicPr>
          <p:cNvPr id="18" name="Picture 17"/>
          <p:cNvPicPr>
            <a:picLocks noChangeAspect="1"/>
          </p:cNvPicPr>
          <p:nvPr/>
        </p:nvPicPr>
        <p:blipFill>
          <a:blip r:embed="rId7"/>
          <a:stretch>
            <a:fillRect/>
          </a:stretch>
        </p:blipFill>
        <p:spPr>
          <a:xfrm>
            <a:off x="9344496" y="814699"/>
            <a:ext cx="1617188" cy="1733067"/>
          </a:xfrm>
          <a:prstGeom prst="rect">
            <a:avLst/>
          </a:prstGeom>
        </p:spPr>
      </p:pic>
      <p:sp>
        <p:nvSpPr>
          <p:cNvPr id="20" name="TextBox 19"/>
          <p:cNvSpPr txBox="1"/>
          <p:nvPr/>
        </p:nvSpPr>
        <p:spPr>
          <a:xfrm>
            <a:off x="9946256" y="5236553"/>
            <a:ext cx="1702877" cy="369332"/>
          </a:xfrm>
          <a:prstGeom prst="rect">
            <a:avLst/>
          </a:prstGeom>
          <a:noFill/>
        </p:spPr>
        <p:txBody>
          <a:bodyPr wrap="square" rtlCol="0">
            <a:spAutoFit/>
          </a:bodyPr>
          <a:lstStyle/>
          <a:p>
            <a:r>
              <a:rPr lang="en-CA" b="1" dirty="0">
                <a:solidFill>
                  <a:srgbClr val="DC4604"/>
                </a:solidFill>
              </a:rPr>
              <a:t>SCRUM Team</a:t>
            </a:r>
          </a:p>
        </p:txBody>
      </p:sp>
      <p:sp>
        <p:nvSpPr>
          <p:cNvPr id="22" name="Content Placeholder 2"/>
          <p:cNvSpPr txBox="1">
            <a:spLocks/>
          </p:cNvSpPr>
          <p:nvPr/>
        </p:nvSpPr>
        <p:spPr>
          <a:xfrm>
            <a:off x="1596341" y="6141886"/>
            <a:ext cx="9934869" cy="71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a:t>
            </a:r>
            <a:r>
              <a:rPr lang="en-CA" i="1" dirty="0"/>
              <a:t>The business and developers must work together daily</a:t>
            </a:r>
            <a:r>
              <a:rPr lang="en-CA" dirty="0"/>
              <a:t>” </a:t>
            </a:r>
          </a:p>
        </p:txBody>
      </p:sp>
    </p:spTree>
    <p:extLst>
      <p:ext uri="{BB962C8B-B14F-4D97-AF65-F5344CB8AC3E}">
        <p14:creationId xmlns:p14="http://schemas.microsoft.com/office/powerpoint/2010/main" val="759358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rgbClr val="4A91B1"/>
                </a:solidFill>
              </a:rPr>
              <a:t>Transparency/Visibility</a:t>
            </a:r>
          </a:p>
        </p:txBody>
      </p:sp>
      <p:sp>
        <p:nvSpPr>
          <p:cNvPr id="3" name="Content Placeholder 2"/>
          <p:cNvSpPr>
            <a:spLocks noGrp="1"/>
          </p:cNvSpPr>
          <p:nvPr>
            <p:ph idx="1"/>
          </p:nvPr>
        </p:nvSpPr>
        <p:spPr>
          <a:xfrm>
            <a:off x="1789622" y="6145585"/>
            <a:ext cx="9310178" cy="578362"/>
          </a:xfrm>
        </p:spPr>
        <p:txBody>
          <a:bodyPr/>
          <a:lstStyle/>
          <a:p>
            <a:pPr marL="0" indent="0">
              <a:buNone/>
            </a:pPr>
            <a:r>
              <a:rPr lang="en-CA" dirty="0"/>
              <a:t>“</a:t>
            </a:r>
            <a:r>
              <a:rPr lang="en-CA" b="1" i="1" dirty="0"/>
              <a:t>Working software is the primary measure of progress</a:t>
            </a:r>
            <a:r>
              <a:rPr lang="en-CA" dirty="0"/>
              <a:t>”</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767" y="1690688"/>
            <a:ext cx="4983916" cy="3588420"/>
          </a:xfrm>
          <a:prstGeom prst="rect">
            <a:avLst/>
          </a:prstGeom>
        </p:spPr>
      </p:pic>
      <p:pic>
        <p:nvPicPr>
          <p:cNvPr id="5" name="Picture 4"/>
          <p:cNvPicPr>
            <a:picLocks noChangeAspect="1"/>
          </p:cNvPicPr>
          <p:nvPr/>
        </p:nvPicPr>
        <p:blipFill>
          <a:blip r:embed="rId4"/>
          <a:stretch>
            <a:fillRect/>
          </a:stretch>
        </p:blipFill>
        <p:spPr>
          <a:xfrm>
            <a:off x="5359615" y="3123440"/>
            <a:ext cx="1102352" cy="194108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1601" y="804197"/>
            <a:ext cx="2141055" cy="160286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91102" y="2430765"/>
            <a:ext cx="2108698" cy="158231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1601" y="4076260"/>
            <a:ext cx="3020995" cy="1498861"/>
          </a:xfrm>
          <a:prstGeom prst="rect">
            <a:avLst/>
          </a:prstGeom>
        </p:spPr>
      </p:pic>
      <p:sp>
        <p:nvSpPr>
          <p:cNvPr id="10" name="Content Placeholder 2"/>
          <p:cNvSpPr txBox="1">
            <a:spLocks/>
          </p:cNvSpPr>
          <p:nvPr/>
        </p:nvSpPr>
        <p:spPr>
          <a:xfrm>
            <a:off x="3958335" y="3080211"/>
            <a:ext cx="978809" cy="801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4000" dirty="0"/>
              <a:t>VS</a:t>
            </a:r>
          </a:p>
        </p:txBody>
      </p:sp>
      <p:pic>
        <p:nvPicPr>
          <p:cNvPr id="11" name="Picture 10"/>
          <p:cNvPicPr>
            <a:picLocks noChangeAspect="1"/>
          </p:cNvPicPr>
          <p:nvPr/>
        </p:nvPicPr>
        <p:blipFill>
          <a:blip r:embed="rId8"/>
          <a:stretch>
            <a:fillRect/>
          </a:stretch>
        </p:blipFill>
        <p:spPr>
          <a:xfrm>
            <a:off x="5385642" y="1493033"/>
            <a:ext cx="1076325" cy="1476375"/>
          </a:xfrm>
          <a:prstGeom prst="rect">
            <a:avLst/>
          </a:prstGeom>
        </p:spPr>
      </p:pic>
    </p:spTree>
    <p:extLst>
      <p:ext uri="{BB962C8B-B14F-4D97-AF65-F5344CB8AC3E}">
        <p14:creationId xmlns:p14="http://schemas.microsoft.com/office/powerpoint/2010/main" val="234081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Agenda</a:t>
            </a:r>
            <a:endParaRPr lang="en-CA" b="1" dirty="0">
              <a:solidFill>
                <a:srgbClr val="DC4604"/>
              </a:solidFill>
            </a:endParaRPr>
          </a:p>
        </p:txBody>
      </p:sp>
      <p:sp>
        <p:nvSpPr>
          <p:cNvPr id="3" name="Content Placeholder 2"/>
          <p:cNvSpPr>
            <a:spLocks noGrp="1"/>
          </p:cNvSpPr>
          <p:nvPr>
            <p:ph idx="1"/>
          </p:nvPr>
        </p:nvSpPr>
        <p:spPr/>
        <p:txBody>
          <a:bodyPr>
            <a:normAutofit lnSpcReduction="10000"/>
          </a:bodyPr>
          <a:lstStyle/>
          <a:p>
            <a:r>
              <a:rPr lang="en-CA" dirty="0" smtClean="0"/>
              <a:t>Agile Strategy for </a:t>
            </a:r>
            <a:r>
              <a:rPr lang="en-CA" dirty="0" err="1" smtClean="0"/>
              <a:t>CPPe</a:t>
            </a:r>
            <a:endParaRPr lang="en-CA" dirty="0" smtClean="0"/>
          </a:p>
          <a:p>
            <a:pPr lvl="1"/>
            <a:r>
              <a:rPr lang="en-CA" dirty="0" smtClean="0"/>
              <a:t>Goals</a:t>
            </a:r>
          </a:p>
          <a:p>
            <a:pPr lvl="1"/>
            <a:r>
              <a:rPr lang="en-CA" dirty="0" smtClean="0"/>
              <a:t>Benefits</a:t>
            </a:r>
          </a:p>
          <a:p>
            <a:r>
              <a:rPr lang="en-CA" dirty="0" smtClean="0"/>
              <a:t>ADO Walkthrough</a:t>
            </a:r>
          </a:p>
          <a:p>
            <a:pPr lvl="1"/>
            <a:r>
              <a:rPr lang="en-CA" dirty="0" smtClean="0"/>
              <a:t>Project vs Product</a:t>
            </a:r>
          </a:p>
          <a:p>
            <a:pPr lvl="1"/>
            <a:r>
              <a:rPr lang="en-CA" dirty="0" smtClean="0"/>
              <a:t>Work Item hierarchy and relationship</a:t>
            </a:r>
          </a:p>
          <a:p>
            <a:pPr lvl="1"/>
            <a:r>
              <a:rPr lang="en-CA" dirty="0" smtClean="0"/>
              <a:t>Area &amp; Iterations</a:t>
            </a:r>
          </a:p>
          <a:p>
            <a:pPr lvl="1"/>
            <a:r>
              <a:rPr lang="en-CA" dirty="0" smtClean="0"/>
              <a:t>Teams</a:t>
            </a:r>
          </a:p>
          <a:p>
            <a:pPr lvl="1"/>
            <a:r>
              <a:rPr lang="en-CA" dirty="0" smtClean="0"/>
              <a:t>Backlog, Boards, Sprints</a:t>
            </a:r>
          </a:p>
          <a:p>
            <a:pPr lvl="1"/>
            <a:r>
              <a:rPr lang="en-CA" dirty="0" smtClean="0"/>
              <a:t>Queries</a:t>
            </a:r>
          </a:p>
          <a:p>
            <a:pPr lvl="1"/>
            <a:r>
              <a:rPr lang="en-CA" dirty="0" smtClean="0"/>
              <a:t>Dashboard (Transparency/Visibility)</a:t>
            </a:r>
          </a:p>
          <a:p>
            <a:pPr lvl="1"/>
            <a:endParaRPr lang="en-CA" dirty="0" smtClean="0"/>
          </a:p>
          <a:p>
            <a:pPr lvl="1"/>
            <a:endParaRPr lang="en-CA" dirty="0"/>
          </a:p>
          <a:p>
            <a:pPr lvl="1"/>
            <a:endParaRPr lang="en-CA" dirty="0"/>
          </a:p>
        </p:txBody>
      </p:sp>
    </p:spTree>
    <p:extLst>
      <p:ext uri="{BB962C8B-B14F-4D97-AF65-F5344CB8AC3E}">
        <p14:creationId xmlns:p14="http://schemas.microsoft.com/office/powerpoint/2010/main" val="327607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0" y="2351314"/>
            <a:ext cx="5671457" cy="3918856"/>
          </a:xfrm>
          <a:prstGeom prst="roundRect">
            <a:avLst>
              <a:gd name="adj" fmla="val 1988"/>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b="1" dirty="0">
                <a:solidFill>
                  <a:schemeClr val="tx1"/>
                </a:solidFill>
              </a:rPr>
              <a:t>Products</a:t>
            </a:r>
          </a:p>
        </p:txBody>
      </p:sp>
      <p:sp>
        <p:nvSpPr>
          <p:cNvPr id="12" name="Rounded Rectangle 11"/>
          <p:cNvSpPr/>
          <p:nvPr/>
        </p:nvSpPr>
        <p:spPr>
          <a:xfrm>
            <a:off x="6248401" y="3401292"/>
            <a:ext cx="5105400" cy="2421113"/>
          </a:xfrm>
          <a:prstGeom prst="roundRect">
            <a:avLst>
              <a:gd name="adj" fmla="val 198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dirty="0">
              <a:solidFill>
                <a:schemeClr val="tx1"/>
              </a:solidFill>
            </a:endParaRPr>
          </a:p>
        </p:txBody>
      </p:sp>
      <p:sp>
        <p:nvSpPr>
          <p:cNvPr id="13" name="Rounded Rectangle 12"/>
          <p:cNvSpPr/>
          <p:nvPr/>
        </p:nvSpPr>
        <p:spPr>
          <a:xfrm>
            <a:off x="6400801" y="3553692"/>
            <a:ext cx="5105400" cy="2421113"/>
          </a:xfrm>
          <a:prstGeom prst="roundRect">
            <a:avLst>
              <a:gd name="adj" fmla="val 198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dirty="0">
              <a:solidFill>
                <a:schemeClr val="tx1"/>
              </a:solidFill>
            </a:endParaRPr>
          </a:p>
        </p:txBody>
      </p:sp>
      <p:sp>
        <p:nvSpPr>
          <p:cNvPr id="14" name="Rounded Rectangle 13"/>
          <p:cNvSpPr/>
          <p:nvPr/>
        </p:nvSpPr>
        <p:spPr>
          <a:xfrm>
            <a:off x="6553201" y="3706092"/>
            <a:ext cx="5105400" cy="2421113"/>
          </a:xfrm>
          <a:prstGeom prst="roundRect">
            <a:avLst>
              <a:gd name="adj" fmla="val 198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a:solidFill>
                  <a:schemeClr val="tx1"/>
                </a:solidFill>
              </a:rPr>
              <a:t>Feature Team</a:t>
            </a:r>
          </a:p>
        </p:txBody>
      </p:sp>
      <p:sp>
        <p:nvSpPr>
          <p:cNvPr id="2" name="Title 1"/>
          <p:cNvSpPr>
            <a:spLocks noGrp="1"/>
          </p:cNvSpPr>
          <p:nvPr>
            <p:ph type="title"/>
          </p:nvPr>
        </p:nvSpPr>
        <p:spPr/>
        <p:txBody>
          <a:bodyPr/>
          <a:lstStyle/>
          <a:p>
            <a:r>
              <a:rPr lang="en-CA" b="1" dirty="0" smtClean="0">
                <a:solidFill>
                  <a:srgbClr val="DC4604"/>
                </a:solidFill>
              </a:rPr>
              <a:t>Our Goals for </a:t>
            </a:r>
            <a:r>
              <a:rPr lang="en-CA" b="1" dirty="0" err="1" smtClean="0">
                <a:solidFill>
                  <a:srgbClr val="DC4604"/>
                </a:solidFill>
              </a:rPr>
              <a:t>CPPe</a:t>
            </a:r>
            <a:endParaRPr lang="en-CA" b="1" dirty="0">
              <a:solidFill>
                <a:srgbClr val="DC4604"/>
              </a:solidFill>
            </a:endParaRPr>
          </a:p>
        </p:txBody>
      </p:sp>
      <p:sp>
        <p:nvSpPr>
          <p:cNvPr id="3" name="Content Placeholder 2"/>
          <p:cNvSpPr>
            <a:spLocks noGrp="1"/>
          </p:cNvSpPr>
          <p:nvPr>
            <p:ph idx="1"/>
          </p:nvPr>
        </p:nvSpPr>
        <p:spPr>
          <a:xfrm>
            <a:off x="838200" y="1825625"/>
            <a:ext cx="4842493" cy="4351338"/>
          </a:xfrm>
        </p:spPr>
        <p:txBody>
          <a:bodyPr>
            <a:normAutofit fontScale="92500"/>
          </a:bodyPr>
          <a:lstStyle/>
          <a:p>
            <a:r>
              <a:rPr lang="en-CA" dirty="0"/>
              <a:t>Follow SCRUM</a:t>
            </a:r>
          </a:p>
          <a:p>
            <a:r>
              <a:rPr lang="en-CA" dirty="0"/>
              <a:t>Business is the Product Owner</a:t>
            </a:r>
          </a:p>
          <a:p>
            <a:r>
              <a:rPr lang="en-CA" dirty="0"/>
              <a:t>Dev Teams are Cross Functional</a:t>
            </a:r>
          </a:p>
          <a:p>
            <a:r>
              <a:rPr lang="en-CA" dirty="0"/>
              <a:t>Business and IT working together daily</a:t>
            </a:r>
          </a:p>
          <a:p>
            <a:r>
              <a:rPr lang="en-CA" dirty="0"/>
              <a:t>Improve Project Governance ability to coordinate and manage project artifacts and deliverables</a:t>
            </a:r>
          </a:p>
          <a:p>
            <a:r>
              <a:rPr lang="en-CA" dirty="0"/>
              <a:t>Start small and scale progressively</a:t>
            </a:r>
          </a:p>
          <a:p>
            <a:endParaRPr lang="en-CA" dirty="0"/>
          </a:p>
        </p:txBody>
      </p:sp>
      <p:sp>
        <p:nvSpPr>
          <p:cNvPr id="4" name="Rounded Rectangle 3"/>
          <p:cNvSpPr/>
          <p:nvPr/>
        </p:nvSpPr>
        <p:spPr>
          <a:xfrm>
            <a:off x="6096000" y="1447206"/>
            <a:ext cx="5671457" cy="836223"/>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b="1" dirty="0"/>
              <a:t>Project Governance</a:t>
            </a:r>
          </a:p>
        </p:txBody>
      </p:sp>
      <p:pic>
        <p:nvPicPr>
          <p:cNvPr id="6" name="Picture 5"/>
          <p:cNvPicPr>
            <a:picLocks noChangeAspect="1"/>
          </p:cNvPicPr>
          <p:nvPr/>
        </p:nvPicPr>
        <p:blipFill>
          <a:blip r:embed="rId2"/>
          <a:stretch>
            <a:fillRect/>
          </a:stretch>
        </p:blipFill>
        <p:spPr>
          <a:xfrm>
            <a:off x="6605049" y="2547515"/>
            <a:ext cx="500664" cy="686751"/>
          </a:xfrm>
          <a:prstGeom prst="rect">
            <a:avLst/>
          </a:prstGeom>
        </p:spPr>
      </p:pic>
      <p:pic>
        <p:nvPicPr>
          <p:cNvPr id="7" name="Picture 6"/>
          <p:cNvPicPr>
            <a:picLocks noChangeAspect="1"/>
          </p:cNvPicPr>
          <p:nvPr/>
        </p:nvPicPr>
        <p:blipFill>
          <a:blip r:embed="rId3"/>
          <a:stretch>
            <a:fillRect/>
          </a:stretch>
        </p:blipFill>
        <p:spPr>
          <a:xfrm>
            <a:off x="6592950" y="4671300"/>
            <a:ext cx="1235528" cy="1324060"/>
          </a:xfrm>
          <a:prstGeom prst="rect">
            <a:avLst/>
          </a:prstGeom>
        </p:spPr>
      </p:pic>
      <p:sp>
        <p:nvSpPr>
          <p:cNvPr id="8" name="Right Arrow 7"/>
          <p:cNvSpPr/>
          <p:nvPr/>
        </p:nvSpPr>
        <p:spPr>
          <a:xfrm rot="16200000">
            <a:off x="4780298" y="2109765"/>
            <a:ext cx="1945646" cy="62052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Business</a:t>
            </a:r>
          </a:p>
        </p:txBody>
      </p:sp>
      <p:sp>
        <p:nvSpPr>
          <p:cNvPr id="9" name="Right Arrow 8"/>
          <p:cNvSpPr/>
          <p:nvPr/>
        </p:nvSpPr>
        <p:spPr>
          <a:xfrm rot="16200000" flipH="1">
            <a:off x="4374520" y="4581304"/>
            <a:ext cx="2757204" cy="62052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407" y="4178357"/>
            <a:ext cx="3525322" cy="1652495"/>
          </a:xfrm>
          <a:prstGeom prst="rect">
            <a:avLst/>
          </a:prstGeom>
        </p:spPr>
      </p:pic>
      <p:pic>
        <p:nvPicPr>
          <p:cNvPr id="11" name="Picture 10"/>
          <p:cNvPicPr>
            <a:picLocks noChangeAspect="1"/>
          </p:cNvPicPr>
          <p:nvPr/>
        </p:nvPicPr>
        <p:blipFill>
          <a:blip r:embed="rId5"/>
          <a:stretch>
            <a:fillRect/>
          </a:stretch>
        </p:blipFill>
        <p:spPr>
          <a:xfrm>
            <a:off x="6859887" y="3872405"/>
            <a:ext cx="715577" cy="731011"/>
          </a:xfrm>
          <a:prstGeom prst="rect">
            <a:avLst/>
          </a:prstGeom>
        </p:spPr>
      </p:pic>
    </p:spTree>
    <p:extLst>
      <p:ext uri="{BB962C8B-B14F-4D97-AF65-F5344CB8AC3E}">
        <p14:creationId xmlns:p14="http://schemas.microsoft.com/office/powerpoint/2010/main" val="1849890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DC4604"/>
                </a:solidFill>
                <a:latin typeface="Georgia" panose="02040502050405020303" pitchFamily="18" charset="0"/>
              </a:rPr>
              <a:t>Team Structure</a:t>
            </a:r>
          </a:p>
        </p:txBody>
      </p:sp>
      <p:sp>
        <p:nvSpPr>
          <p:cNvPr id="3" name="Content Placeholder 2"/>
          <p:cNvSpPr>
            <a:spLocks noGrp="1"/>
          </p:cNvSpPr>
          <p:nvPr>
            <p:ph idx="1"/>
          </p:nvPr>
        </p:nvSpPr>
        <p:spPr>
          <a:xfrm>
            <a:off x="838200" y="1825625"/>
            <a:ext cx="5053448" cy="4351338"/>
          </a:xfrm>
        </p:spPr>
        <p:txBody>
          <a:bodyPr/>
          <a:lstStyle/>
          <a:p>
            <a:r>
              <a:rPr lang="en-CA" dirty="0">
                <a:latin typeface="Georgia" panose="02040502050405020303" pitchFamily="18" charset="0"/>
              </a:rPr>
              <a:t>Cross-Functional Teams</a:t>
            </a:r>
          </a:p>
          <a:p>
            <a:pPr lvl="1"/>
            <a:r>
              <a:rPr lang="en-CA" dirty="0">
                <a:latin typeface="Georgia" panose="02040502050405020303" pitchFamily="18" charset="0"/>
              </a:rPr>
              <a:t>Help with delivery</a:t>
            </a:r>
          </a:p>
          <a:p>
            <a:pPr lvl="1"/>
            <a:r>
              <a:rPr lang="en-CA" dirty="0">
                <a:latin typeface="Georgia" panose="02040502050405020303" pitchFamily="18" charset="0"/>
              </a:rPr>
              <a:t>Reduce Dependencies</a:t>
            </a:r>
          </a:p>
          <a:p>
            <a:pPr lvl="1"/>
            <a:r>
              <a:rPr lang="en-CA" dirty="0">
                <a:latin typeface="Georgia" panose="02040502050405020303" pitchFamily="18" charset="0"/>
              </a:rPr>
              <a:t>Reduce Handoffs</a:t>
            </a:r>
          </a:p>
          <a:p>
            <a:pPr lvl="1"/>
            <a:r>
              <a:rPr lang="en-CA" dirty="0">
                <a:latin typeface="Georgia" panose="02040502050405020303" pitchFamily="18" charset="0"/>
              </a:rPr>
              <a:t>Increase skills/knowledge</a:t>
            </a:r>
          </a:p>
          <a:p>
            <a:pPr lvl="1"/>
            <a:r>
              <a:rPr lang="en-CA" dirty="0">
                <a:latin typeface="Georgia" panose="02040502050405020303" pitchFamily="18" charset="0"/>
              </a:rPr>
              <a:t>Increase </a:t>
            </a:r>
          </a:p>
        </p:txBody>
      </p:sp>
      <p:sp>
        <p:nvSpPr>
          <p:cNvPr id="5" name="Rounded Rectangle 4"/>
          <p:cNvSpPr/>
          <p:nvPr/>
        </p:nvSpPr>
        <p:spPr>
          <a:xfrm>
            <a:off x="6276110" y="1306953"/>
            <a:ext cx="2836718" cy="7970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Public Web</a:t>
            </a:r>
          </a:p>
        </p:txBody>
      </p:sp>
      <p:sp>
        <p:nvSpPr>
          <p:cNvPr id="6" name="Rounded Rectangle 5"/>
          <p:cNvSpPr/>
          <p:nvPr/>
        </p:nvSpPr>
        <p:spPr>
          <a:xfrm>
            <a:off x="8714509" y="2240975"/>
            <a:ext cx="2836718" cy="7970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t>Internal Web</a:t>
            </a:r>
          </a:p>
        </p:txBody>
      </p:sp>
      <p:sp>
        <p:nvSpPr>
          <p:cNvPr id="7" name="Rounded Rectangle 6"/>
          <p:cNvSpPr/>
          <p:nvPr/>
        </p:nvSpPr>
        <p:spPr>
          <a:xfrm>
            <a:off x="6369629" y="3174997"/>
            <a:ext cx="2836718" cy="797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Business Services</a:t>
            </a:r>
          </a:p>
        </p:txBody>
      </p:sp>
      <p:sp>
        <p:nvSpPr>
          <p:cNvPr id="8" name="Rounded Rectangle 7"/>
          <p:cNvSpPr/>
          <p:nvPr/>
        </p:nvSpPr>
        <p:spPr>
          <a:xfrm>
            <a:off x="6369629" y="4062048"/>
            <a:ext cx="2836718" cy="797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Data Services</a:t>
            </a:r>
          </a:p>
        </p:txBody>
      </p:sp>
      <p:sp>
        <p:nvSpPr>
          <p:cNvPr id="9" name="Can 8"/>
          <p:cNvSpPr/>
          <p:nvPr/>
        </p:nvSpPr>
        <p:spPr>
          <a:xfrm>
            <a:off x="6764483" y="5662462"/>
            <a:ext cx="1963882" cy="69619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a:t>Data</a:t>
            </a:r>
          </a:p>
        </p:txBody>
      </p:sp>
      <p:sp>
        <p:nvSpPr>
          <p:cNvPr id="10" name="Can 9"/>
          <p:cNvSpPr/>
          <p:nvPr/>
        </p:nvSpPr>
        <p:spPr>
          <a:xfrm>
            <a:off x="6764483" y="5108280"/>
            <a:ext cx="1963882" cy="69619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Stored Procedures</a:t>
            </a:r>
          </a:p>
        </p:txBody>
      </p:sp>
      <p:sp>
        <p:nvSpPr>
          <p:cNvPr id="11" name="Oval 10"/>
          <p:cNvSpPr/>
          <p:nvPr/>
        </p:nvSpPr>
        <p:spPr>
          <a:xfrm>
            <a:off x="8250381" y="633845"/>
            <a:ext cx="1246909" cy="5434446"/>
          </a:xfrm>
          <a:prstGeom prst="ellipse">
            <a:avLst/>
          </a:prstGeom>
          <a:noFill/>
          <a:ln w="28575">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3198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Benefits seen</a:t>
            </a:r>
            <a:endParaRPr lang="en-CA" b="1" dirty="0">
              <a:solidFill>
                <a:srgbClr val="DC4604"/>
              </a:solidFill>
            </a:endParaRPr>
          </a:p>
        </p:txBody>
      </p:sp>
      <p:sp>
        <p:nvSpPr>
          <p:cNvPr id="3" name="Content Placeholder 2"/>
          <p:cNvSpPr>
            <a:spLocks noGrp="1"/>
          </p:cNvSpPr>
          <p:nvPr>
            <p:ph idx="1"/>
          </p:nvPr>
        </p:nvSpPr>
        <p:spPr>
          <a:xfrm>
            <a:off x="838200" y="1825625"/>
            <a:ext cx="4842493" cy="4351338"/>
          </a:xfrm>
        </p:spPr>
        <p:txBody>
          <a:bodyPr>
            <a:normAutofit/>
          </a:bodyPr>
          <a:lstStyle/>
          <a:p>
            <a:r>
              <a:rPr lang="en-CA" dirty="0" smtClean="0"/>
              <a:t>Engagement</a:t>
            </a:r>
          </a:p>
          <a:p>
            <a:r>
              <a:rPr lang="en-CA" dirty="0" smtClean="0"/>
              <a:t>Knowledge</a:t>
            </a:r>
          </a:p>
          <a:p>
            <a:r>
              <a:rPr lang="en-CA" dirty="0" smtClean="0"/>
              <a:t>Language is changing</a:t>
            </a:r>
          </a:p>
          <a:p>
            <a:r>
              <a:rPr lang="en-CA" dirty="0" smtClean="0"/>
              <a:t>Trust</a:t>
            </a:r>
          </a:p>
          <a:p>
            <a:endParaRPr lang="en-CA" dirty="0" smtClean="0"/>
          </a:p>
          <a:p>
            <a:pPr marL="0" indent="0">
              <a:buNone/>
            </a:pPr>
            <a:endParaRPr lang="en-CA" dirty="0"/>
          </a:p>
          <a:p>
            <a:endParaRPr lang="en-CA" dirty="0"/>
          </a:p>
        </p:txBody>
      </p:sp>
    </p:spTree>
    <p:extLst>
      <p:ext uri="{BB962C8B-B14F-4D97-AF65-F5344CB8AC3E}">
        <p14:creationId xmlns:p14="http://schemas.microsoft.com/office/powerpoint/2010/main" val="2130986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30127" y="2829697"/>
            <a:ext cx="3933736" cy="4014016"/>
          </a:xfrm>
          <a:prstGeom prst="rect">
            <a:avLst/>
          </a:prstGeom>
        </p:spPr>
      </p:pic>
      <p:sp>
        <p:nvSpPr>
          <p:cNvPr id="2" name="Title 1"/>
          <p:cNvSpPr>
            <a:spLocks noGrp="1"/>
          </p:cNvSpPr>
          <p:nvPr>
            <p:ph type="ctrTitle"/>
          </p:nvPr>
        </p:nvSpPr>
        <p:spPr/>
        <p:txBody>
          <a:bodyPr>
            <a:normAutofit/>
          </a:bodyPr>
          <a:lstStyle/>
          <a:p>
            <a:r>
              <a:rPr lang="en-CA" sz="6600" b="1" dirty="0" smtClean="0">
                <a:solidFill>
                  <a:srgbClr val="DC4604"/>
                </a:solidFill>
              </a:rPr>
              <a:t>ADO</a:t>
            </a:r>
            <a:endParaRPr lang="en-CA" sz="6600" b="1" dirty="0">
              <a:solidFill>
                <a:srgbClr val="DC4604"/>
              </a:solidFill>
            </a:endParaRPr>
          </a:p>
        </p:txBody>
      </p:sp>
    </p:spTree>
    <p:extLst>
      <p:ext uri="{BB962C8B-B14F-4D97-AF65-F5344CB8AC3E}">
        <p14:creationId xmlns:p14="http://schemas.microsoft.com/office/powerpoint/2010/main" val="401597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30127" y="2829697"/>
            <a:ext cx="3933736" cy="4014016"/>
          </a:xfrm>
          <a:prstGeom prst="rect">
            <a:avLst/>
          </a:prstGeom>
        </p:spPr>
      </p:pic>
      <p:sp>
        <p:nvSpPr>
          <p:cNvPr id="2" name="Title 1"/>
          <p:cNvSpPr>
            <a:spLocks noGrp="1"/>
          </p:cNvSpPr>
          <p:nvPr>
            <p:ph type="ctrTitle"/>
          </p:nvPr>
        </p:nvSpPr>
        <p:spPr/>
        <p:txBody>
          <a:bodyPr>
            <a:normAutofit/>
          </a:bodyPr>
          <a:lstStyle/>
          <a:p>
            <a:r>
              <a:rPr lang="en-CA" sz="6600" b="1" dirty="0" smtClean="0">
                <a:solidFill>
                  <a:srgbClr val="DC4604"/>
                </a:solidFill>
              </a:rPr>
              <a:t>DEMO</a:t>
            </a:r>
            <a:endParaRPr lang="en-CA" sz="6600" b="1" dirty="0">
              <a:solidFill>
                <a:srgbClr val="DC4604"/>
              </a:solidFill>
            </a:endParaRPr>
          </a:p>
        </p:txBody>
      </p:sp>
    </p:spTree>
    <p:extLst>
      <p:ext uri="{BB962C8B-B14F-4D97-AF65-F5344CB8AC3E}">
        <p14:creationId xmlns:p14="http://schemas.microsoft.com/office/powerpoint/2010/main" val="479698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solidFill>
                  <a:srgbClr val="DC4604"/>
                </a:solidFill>
              </a:rPr>
              <a:t>Projects               </a:t>
            </a:r>
            <a:r>
              <a:rPr lang="en-CA" sz="5400" b="1" dirty="0">
                <a:solidFill>
                  <a:srgbClr val="DC4604"/>
                </a:solidFill>
              </a:rPr>
              <a:t>VS</a:t>
            </a:r>
            <a:r>
              <a:rPr lang="en-CA" b="1" dirty="0">
                <a:solidFill>
                  <a:srgbClr val="DC4604"/>
                </a:solidFill>
              </a:rPr>
              <a:t>                    Products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030" y="1690687"/>
            <a:ext cx="1965960" cy="1309329"/>
          </a:xfrm>
          <a:prstGeom prst="rect">
            <a:avLst/>
          </a:prstGeom>
        </p:spPr>
      </p:pic>
      <p:sp>
        <p:nvSpPr>
          <p:cNvPr id="8" name="Right Arrow 7"/>
          <p:cNvSpPr/>
          <p:nvPr/>
        </p:nvSpPr>
        <p:spPr>
          <a:xfrm>
            <a:off x="5656217" y="2804160"/>
            <a:ext cx="879565" cy="2063931"/>
          </a:xfrm>
          <a:prstGeom prst="rightArrow">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7708" y="3082463"/>
            <a:ext cx="1344605" cy="134460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1065" y="4766490"/>
            <a:ext cx="1897890" cy="1598023"/>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3796" y="1559267"/>
            <a:ext cx="1745575" cy="1309329"/>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00103" y="1345491"/>
            <a:ext cx="1745575" cy="1745575"/>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87709" y="5067805"/>
            <a:ext cx="2109684" cy="1125016"/>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82708" y="3505027"/>
            <a:ext cx="1226874" cy="1226874"/>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56111" y="3670161"/>
            <a:ext cx="896607" cy="896607"/>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68112" y="1374513"/>
            <a:ext cx="1339436" cy="1674295"/>
          </a:xfrm>
          <a:prstGeom prst="rect">
            <a:avLst/>
          </a:prstGeom>
        </p:spPr>
      </p:pic>
    </p:spTree>
    <p:extLst>
      <p:ext uri="{BB962C8B-B14F-4D97-AF65-F5344CB8AC3E}">
        <p14:creationId xmlns:p14="http://schemas.microsoft.com/office/powerpoint/2010/main" val="231502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33664&quot;&gt;&lt;/object&gt;&lt;object type=&quot;2&quot; unique_id=&quot;33665&quot;&gt;&lt;object type=&quot;3&quot; unique_id=&quot;33666&quot;&gt;&lt;property id=&quot;20148&quot; value=&quot;5&quot;/&gt;&lt;property id=&quot;20300&quot; value=&quot;Slide 1 - &amp;quot;ADO Making it Work for you!&amp;quot;&quot;/&gt;&lt;property id=&quot;20307&quot; value=&quot;256&quot;/&gt;&lt;/object&gt;&lt;object type=&quot;3&quot; unique_id=&quot;33712&quot;&gt;&lt;property id=&quot;20148&quot; value=&quot;5&quot;/&gt;&lt;property id=&quot;20300&quot; value=&quot;Slide 2 - &amp;quot;Why&amp;quot;&quot;/&gt;&lt;property id=&quot;20307&quot; value=&quot;258&quot;/&gt;&lt;/object&gt;&lt;object type=&quot;3&quot; unique_id=&quot;33762&quot;&gt;&lt;property id=&quot;20148&quot; value=&quot;5&quot;/&gt;&lt;property id=&quot;20300&quot; value=&quot;Slide 9 - &amp;quot;Projects               VS                    Products&amp;quot;&quot;/&gt;&lt;property id=&quot;20307&quot; value=&quot;263&quot;/&gt;&lt;/object&gt;&lt;object type=&quot;3&quot; unique_id=&quot;37600&quot;&gt;&lt;property id=&quot;20148&quot; value=&quot;5&quot;/&gt;&lt;property id=&quot;20300&quot; value=&quot;Slide 10&quot;/&gt;&lt;property id=&quot;20307&quot; value=&quot;265&quot;/&gt;&lt;/object&gt;&lt;object type=&quot;3&quot; unique_id=&quot;37688&quot;&gt;&lt;property id=&quot;20148&quot; value=&quot;5&quot;/&gt;&lt;property id=&quot;20300&quot; value=&quot;Slide 26 - &amp;quot;Transparency/Visibility&amp;quot;&quot;/&gt;&lt;property id=&quot;20307&quot; value=&quot;269&quot;/&gt;&lt;/object&gt;&lt;object type=&quot;3&quot; unique_id=&quot;37865&quot;&gt;&lt;property id=&quot;20148&quot; value=&quot;5&quot;/&gt;&lt;property id=&quot;20300&quot; value=&quot;Slide 25 - &amp;quot;The Importance of the PO&amp;quot;&quot;/&gt;&lt;property id=&quot;20307&quot; value=&quot;270&quot;/&gt;&lt;/object&gt;&lt;object type=&quot;3&quot; unique_id=&quot;37867&quot;&gt;&lt;property id=&quot;20148&quot; value=&quot;5&quot;/&gt;&lt;property id=&quot;20300&quot; value=&quot;Slide 21&quot;/&gt;&lt;property id=&quot;20307&quot; value=&quot;272&quot;/&gt;&lt;/object&gt;&lt;object type=&quot;3&quot; unique_id=&quot;37959&quot;&gt;&lt;property id=&quot;20148&quot; value=&quot;5&quot;/&gt;&lt;property id=&quot;20300&quot; value=&quot;Slide 5 - &amp;quot;Team Structure&amp;quot;&quot;/&gt;&lt;property id=&quot;20307&quot; value=&quot;274&quot;/&gt;&lt;/object&gt;&lt;object type=&quot;3&quot; unique_id=&quot;37960&quot;&gt;&lt;property id=&quot;20148&quot; value=&quot;5&quot;/&gt;&lt;property id=&quot;20300&quot; value=&quot;Slide 22 - &amp;quot;Team Structure&amp;quot;&quot;/&gt;&lt;property id=&quot;20307&quot; value=&quot;275&quot;/&gt;&lt;/object&gt;&lt;object type=&quot;3&quot; unique_id=&quot;39602&quot;&gt;&lt;property id=&quot;20148&quot; value=&quot;5&quot;/&gt;&lt;property id=&quot;20300&quot; value=&quot;Slide 23&quot;/&gt;&lt;property id=&quot;20307&quot; value=&quot;280&quot;/&gt;&lt;/object&gt;&lt;object type=&quot;3&quot; unique_id=&quot;42369&quot;&gt;&lt;property id=&quot;20148&quot; value=&quot;5&quot;/&gt;&lt;property id=&quot;20300&quot; value=&quot;Slide 24 - &amp;quot;ADO&amp;quot;&quot;/&gt;&lt;property id=&quot;20307&quot; value=&quot;285&quot;/&gt;&lt;/object&gt;&lt;object type=&quot;3&quot; unique_id=&quot;42490&quot;&gt;&lt;property id=&quot;20148&quot; value=&quot;5&quot;/&gt;&lt;property id=&quot;20300&quot; value=&quot;Slide 11 - &amp;quot;Work Items Hierarchy&amp;quot;&quot;/&gt;&lt;property id=&quot;20307&quot; value=&quot;286&quot;/&gt;&lt;/object&gt;&lt;object type=&quot;3&quot; unique_id=&quot;42981&quot;&gt;&lt;property id=&quot;20148&quot; value=&quot;5&quot;/&gt;&lt;property id=&quot;20300&quot; value=&quot;Slide 12 - &amp;quot;Areas and Iterations&amp;quot;&quot;/&gt;&lt;property id=&quot;20307&quot; value=&quot;289&quot;/&gt;&lt;/object&gt;&lt;object type=&quot;3&quot; unique_id=&quot;44210&quot;&gt;&lt;property id=&quot;20148&quot; value=&quot;5&quot;/&gt;&lt;property id=&quot;20300&quot; value=&quot;Slide 7 - &amp;quot;ADO&amp;quot;&quot;/&gt;&lt;property id=&quot;20307&quot; value=&quot;290&quot;/&gt;&lt;/object&gt;&lt;object type=&quot;3&quot; unique_id=&quot;44211&quot;&gt;&lt;property id=&quot;20148&quot; value=&quot;5&quot;/&gt;&lt;property id=&quot;20300&quot; value=&quot;Slide 20 - &amp;quot;Annex&amp;quot;&quot;/&gt;&lt;property id=&quot;20307&quot; value=&quot;291&quot;/&gt;&lt;/object&gt;&lt;object type=&quot;3&quot; unique_id=&quot;44361&quot;&gt;&lt;property id=&quot;20148&quot; value=&quot;5&quot;/&gt;&lt;property id=&quot;20300&quot; value=&quot;Slide 4 - &amp;quot;Our Goals for CPPe&amp;quot;&quot;/&gt;&lt;property id=&quot;20307&quot; value=&quot;292&quot;/&gt;&lt;/object&gt;&lt;object type=&quot;3&quot; unique_id=&quot;44434&quot;&gt;&lt;property id=&quot;20148&quot; value=&quot;5&quot;/&gt;&lt;property id=&quot;20300&quot; value=&quot;Slide 6 - &amp;quot;Benefits seen&amp;quot;&quot;/&gt;&lt;property id=&quot;20307&quot; value=&quot;293&quot;/&gt;&lt;/object&gt;&lt;object type=&quot;3&quot; unique_id=&quot;45270&quot;&gt;&lt;property id=&quot;20148&quot; value=&quot;5&quot;/&gt;&lt;property id=&quot;20300&quot; value=&quot;Slide 19 - &amp;quot;Parent ADO Models&amp;quot;&quot;/&gt;&lt;property id=&quot;20307&quot; value=&quot;294&quot;/&gt;&lt;/object&gt;&lt;object type=&quot;3&quot; unique_id=&quot;45371&quot;&gt;&lt;property id=&quot;20148&quot; value=&quot;5&quot;/&gt;&lt;property id=&quot;20300&quot; value=&quot;Slide 13 - &amp;quot;Teams&amp;quot;&quot;/&gt;&lt;property id=&quot;20307&quot; value=&quot;295&quot;/&gt;&lt;/object&gt;&lt;object type=&quot;3&quot; unique_id=&quot;45477&quot;&gt;&lt;property id=&quot;20148&quot; value=&quot;5&quot;/&gt;&lt;property id=&quot;20300&quot; value=&quot;Slide 14 - &amp;quot;Backlog, Boards, Sprints&amp;quot;&quot;/&gt;&lt;property id=&quot;20307&quot; value=&quot;296&quot;/&gt;&lt;/object&gt;&lt;object type=&quot;3&quot; unique_id=&quot;45544&quot;&gt;&lt;property id=&quot;20148&quot; value=&quot;5&quot;/&gt;&lt;property id=&quot;20300&quot; value=&quot;Slide 15 - &amp;quot;Queries&amp;quot;&quot;/&gt;&lt;property id=&quot;20307&quot; value=&quot;297&quot;/&gt;&lt;/object&gt;&lt;object type=&quot;3&quot; unique_id=&quot;45614&quot;&gt;&lt;property id=&quot;20148&quot; value=&quot;5&quot;/&gt;&lt;property id=&quot;20300&quot; value=&quot;Slide 16 - &amp;quot;Dashboards&amp;quot;&quot;/&gt;&lt;property id=&quot;20307&quot; value=&quot;298&quot;/&gt;&lt;/object&gt;&lt;object type=&quot;3&quot; unique_id=&quot;45879&quot;&gt;&lt;property id=&quot;20148&quot; value=&quot;5&quot;/&gt;&lt;property id=&quot;20300&quot; value=&quot;Slide 8 - &amp;quot;DEMO&amp;quot;&quot;/&gt;&lt;property id=&quot;20307&quot; value=&quot;299&quot;/&gt;&lt;/object&gt;&lt;object type=&quot;3&quot; unique_id=&quot;46255&quot;&gt;&lt;property id=&quot;20148&quot; value=&quot;5&quot;/&gt;&lt;property id=&quot;20300&quot; value=&quot;Slide 3 - &amp;quot;Agenda&amp;quot;&quot;/&gt;&lt;property id=&quot;20307&quot; value=&quot;300&quot;/&gt;&lt;/object&gt;&lt;object type=&quot;3&quot; unique_id=&quot;46640&quot;&gt;&lt;property id=&quot;20148&quot; value=&quot;5&quot;/&gt;&lt;property id=&quot;20300&quot; value=&quot;Slide 17 - &amp;quot;Using ADO following SCRUM&amp;quot;&quot;/&gt;&lt;property id=&quot;20307&quot; value=&quot;301&quot;/&gt;&lt;/object&gt;&lt;object type=&quot;3&quot; unique_id=&quot;46803&quot;&gt;&lt;property id=&quot;20148&quot; value=&quot;5&quot;/&gt;&lt;property id=&quot;20300&quot; value=&quot;Slide 18 - &amp;quot;Using ADO for Bug (Traditional Testing)&amp;quot;&quot;/&gt;&lt;property id=&quot;20307&quot; value=&quot;302&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bf8d9fdf-4125-4b9e-90cc-178121cbf19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5818772A6732242AF909C7289977039" ma:contentTypeVersion="7" ma:contentTypeDescription="Create a new document." ma:contentTypeScope="" ma:versionID="ee75be672d2699e009d99ce619226f57">
  <xsd:schema xmlns:xsd="http://www.w3.org/2001/XMLSchema" xmlns:xs="http://www.w3.org/2001/XMLSchema" xmlns:p="http://schemas.microsoft.com/office/2006/metadata/properties" xmlns:ns2="bf8d9fdf-4125-4b9e-90cc-178121cbf199" xmlns:ns3="0f99ac47-5234-4717-87da-95168002162c" targetNamespace="http://schemas.microsoft.com/office/2006/metadata/properties" ma:root="true" ma:fieldsID="1f8e8fa84772693f25d3c8399252c88e" ns2:_="" ns3:_="">
    <xsd:import namespace="bf8d9fdf-4125-4b9e-90cc-178121cbf199"/>
    <xsd:import namespace="0f99ac47-5234-4717-87da-95168002162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8d9fdf-4125-4b9e-90cc-178121cbf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Flow_SignoffStatus" ma:index="14"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99ac47-5234-4717-87da-95168002162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109B07-18D8-4A88-BC17-F8D16C12A8E9}">
  <ds:schemaRefs>
    <ds:schemaRef ds:uri="bf8d9fdf-4125-4b9e-90cc-178121cbf19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f99ac47-5234-4717-87da-95168002162c"/>
    <ds:schemaRef ds:uri="http://www.w3.org/XML/1998/namespace"/>
    <ds:schemaRef ds:uri="http://purl.org/dc/dcmitype/"/>
  </ds:schemaRefs>
</ds:datastoreItem>
</file>

<file path=customXml/itemProps2.xml><?xml version="1.0" encoding="utf-8"?>
<ds:datastoreItem xmlns:ds="http://schemas.openxmlformats.org/officeDocument/2006/customXml" ds:itemID="{3A1FE782-ECA5-4FC1-8E57-8ABCF5245A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8d9fdf-4125-4b9e-90cc-178121cbf199"/>
    <ds:schemaRef ds:uri="0f99ac47-5234-4717-87da-9516800216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F9BE2A-9987-4EF6-BBEF-D24176599D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23316</TotalTime>
  <Words>2027</Words>
  <Application>Microsoft Office PowerPoint</Application>
  <PresentationFormat>Widescreen</PresentationFormat>
  <Paragraphs>432</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Arial,Sans-Serif</vt:lpstr>
      <vt:lpstr>Calibri</vt:lpstr>
      <vt:lpstr>Calibri Light</vt:lpstr>
      <vt:lpstr>Georgia</vt:lpstr>
      <vt:lpstr>Office Theme</vt:lpstr>
      <vt:lpstr>ADO Making it Work for you!</vt:lpstr>
      <vt:lpstr>Why</vt:lpstr>
      <vt:lpstr>Agenda</vt:lpstr>
      <vt:lpstr>Our Goals for CPPe</vt:lpstr>
      <vt:lpstr>Team Structure</vt:lpstr>
      <vt:lpstr>Benefits seen</vt:lpstr>
      <vt:lpstr>ADO</vt:lpstr>
      <vt:lpstr>DEMO</vt:lpstr>
      <vt:lpstr>Projects               VS                    Products</vt:lpstr>
      <vt:lpstr>PowerPoint Presentation</vt:lpstr>
      <vt:lpstr>Work Items Hierarchy</vt:lpstr>
      <vt:lpstr>Areas and Iterations</vt:lpstr>
      <vt:lpstr>Teams</vt:lpstr>
      <vt:lpstr>Backlog, Boards, Sprints</vt:lpstr>
      <vt:lpstr>Queries</vt:lpstr>
      <vt:lpstr>Dashboards</vt:lpstr>
      <vt:lpstr>Using ADO following SCRUM</vt:lpstr>
      <vt:lpstr>Using ADO for Bug (Traditional Testing)</vt:lpstr>
      <vt:lpstr>Parent ADO Models</vt:lpstr>
      <vt:lpstr>Annex</vt:lpstr>
      <vt:lpstr>PowerPoint Presentation</vt:lpstr>
      <vt:lpstr>Team Structure</vt:lpstr>
      <vt:lpstr>PowerPoint Presentation</vt:lpstr>
      <vt:lpstr>ADO</vt:lpstr>
      <vt:lpstr>The Importance of the PO</vt:lpstr>
      <vt:lpstr>Transparency/Visibility</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Agility</dc:title>
  <dc:creator>Heroux, Patrick PH [NC]</dc:creator>
  <cp:lastModifiedBy>Shahid, Ahmad A [NC]</cp:lastModifiedBy>
  <cp:revision>216</cp:revision>
  <dcterms:created xsi:type="dcterms:W3CDTF">2020-05-26T12:46:00Z</dcterms:created>
  <dcterms:modified xsi:type="dcterms:W3CDTF">2020-09-22T15:28:33Z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0x010100D5818772A6732242AF909C7289977039</vt:lpwstr>
  </property>
</Properties>
</file>