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32" autoAdjust="0"/>
  </p:normalViewPr>
  <p:slideViewPr>
    <p:cSldViewPr snapToGrid="0">
      <p:cViewPr varScale="1">
        <p:scale>
          <a:sx n="83" d="100"/>
          <a:sy n="83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A56E-0562-410B-BD8E-D6E0DD74C807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304-5CBD-460C-AFCC-4196C6571C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01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A56E-0562-410B-BD8E-D6E0DD74C807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304-5CBD-460C-AFCC-4196C6571C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83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A56E-0562-410B-BD8E-D6E0DD74C807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304-5CBD-460C-AFCC-4196C6571C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41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A56E-0562-410B-BD8E-D6E0DD74C807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304-5CBD-460C-AFCC-4196C6571C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92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A56E-0562-410B-BD8E-D6E0DD74C807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304-5CBD-460C-AFCC-4196C6571C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624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A56E-0562-410B-BD8E-D6E0DD74C807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304-5CBD-460C-AFCC-4196C6571C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17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A56E-0562-410B-BD8E-D6E0DD74C807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304-5CBD-460C-AFCC-4196C6571C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165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A56E-0562-410B-BD8E-D6E0DD74C807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304-5CBD-460C-AFCC-4196C6571C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45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A56E-0562-410B-BD8E-D6E0DD74C807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304-5CBD-460C-AFCC-4196C6571C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49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A56E-0562-410B-BD8E-D6E0DD74C807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304-5CBD-460C-AFCC-4196C6571C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4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A56E-0562-410B-BD8E-D6E0DD74C807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304-5CBD-460C-AFCC-4196C6571C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95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0A56E-0562-410B-BD8E-D6E0DD74C807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D4304-5CBD-460C-AFCC-4196C6571C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07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2377" y="1219199"/>
            <a:ext cx="9144000" cy="4922983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/>
            </a:r>
            <a:br>
              <a:rPr lang="fr-CA" dirty="0" smtClean="0"/>
            </a:br>
            <a:r>
              <a:rPr lang="fr-CA" dirty="0"/>
              <a:t/>
            </a:r>
            <a:br>
              <a:rPr lang="fr-CA" dirty="0"/>
            </a:br>
            <a:r>
              <a:rPr lang="fr-CA" dirty="0" smtClean="0"/>
              <a:t>Azure </a:t>
            </a:r>
            <a:r>
              <a:rPr lang="fr-CA" dirty="0" err="1" smtClean="0"/>
              <a:t>DevOps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Estimation Poker</a:t>
            </a:r>
            <a:br>
              <a:rPr lang="fr-CA" dirty="0" smtClean="0"/>
            </a:br>
            <a:r>
              <a:rPr lang="fr-CA" dirty="0"/>
              <a:t/>
            </a:r>
            <a:br>
              <a:rPr lang="fr-CA" dirty="0"/>
            </a:b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341093"/>
            <a:ext cx="11527732" cy="503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3" y="844731"/>
            <a:ext cx="2821577" cy="5920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764" y="1626189"/>
            <a:ext cx="2295525" cy="3762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5280877"/>
            <a:ext cx="1606324" cy="157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6000" b="1" dirty="0"/>
              <a:t>Intro</a:t>
            </a:r>
            <a:endParaRPr lang="en-CA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/>
              <a:t>A “Poker Estimation” tool was added to ADO (Azure DevOps).  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This </a:t>
            </a:r>
            <a:r>
              <a:rPr lang="en-CA" dirty="0"/>
              <a:t>add-on allows you to select work item(s) from an iteration, a query, or from your backlog and estimate the effort with your team</a:t>
            </a:r>
            <a:r>
              <a:rPr lang="en-CA" dirty="0" smtClean="0"/>
              <a:t>.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All </a:t>
            </a:r>
            <a:r>
              <a:rPr lang="en-CA" dirty="0"/>
              <a:t>team members select from a predetermined relative effort scale, </a:t>
            </a:r>
            <a:r>
              <a:rPr lang="en-CA" dirty="0" smtClean="0"/>
              <a:t>such </a:t>
            </a:r>
            <a:r>
              <a:rPr lang="en-CA" dirty="0" smtClean="0"/>
              <a:t>Tee </a:t>
            </a:r>
            <a:r>
              <a:rPr lang="en-CA" dirty="0"/>
              <a:t>Shirt Sizes (XS, S, M, L, XL</a:t>
            </a:r>
            <a:r>
              <a:rPr lang="en-CA" dirty="0" smtClean="0"/>
              <a:t>) </a:t>
            </a:r>
            <a:r>
              <a:rPr lang="en-CA" dirty="0"/>
              <a:t>or </a:t>
            </a:r>
            <a:r>
              <a:rPr lang="en-CA" dirty="0" smtClean="0"/>
              <a:t>Numbers (0</a:t>
            </a:r>
            <a:r>
              <a:rPr lang="en-CA" dirty="0"/>
              <a:t>, </a:t>
            </a:r>
            <a:r>
              <a:rPr lang="en-CA" dirty="0" smtClean="0"/>
              <a:t>1</a:t>
            </a:r>
            <a:r>
              <a:rPr lang="en-CA" dirty="0"/>
              <a:t>, 2, 3, </a:t>
            </a:r>
            <a:r>
              <a:rPr lang="en-CA" dirty="0" smtClean="0"/>
              <a:t>4, 5)</a:t>
            </a:r>
            <a:r>
              <a:rPr lang="en-CA" dirty="0"/>
              <a:t> 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Flipping at once should help to remove natural biases, such as selecting the same value as the team tech lead’s selection. After that, there’s a team discussion to normalize the value into an agreed selection, such as the average value.</a:t>
            </a:r>
          </a:p>
          <a:p>
            <a:endParaRPr lang="en-CA" dirty="0" smtClean="0"/>
          </a:p>
          <a:p>
            <a:r>
              <a:rPr lang="en-CA" dirty="0" smtClean="0"/>
              <a:t>Once consensus is reached, the work items “Story </a:t>
            </a:r>
            <a:r>
              <a:rPr lang="en-CA" u="sng" dirty="0" smtClean="0"/>
              <a:t>P</a:t>
            </a:r>
            <a:r>
              <a:rPr lang="en-CA" dirty="0" smtClean="0"/>
              <a:t>oints | Points du </a:t>
            </a:r>
            <a:r>
              <a:rPr lang="en-CA" dirty="0" err="1" smtClean="0"/>
              <a:t>récit</a:t>
            </a:r>
            <a:r>
              <a:rPr lang="en-CA" dirty="0" smtClean="0"/>
              <a:t>:” field will be updated.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624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1801091"/>
          </a:xfrm>
        </p:spPr>
        <p:txBody>
          <a:bodyPr/>
          <a:lstStyle/>
          <a:p>
            <a:r>
              <a:rPr lang="en-CA" b="1" dirty="0"/>
              <a:t>Quick steps to get started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75673" y="1616654"/>
            <a:ext cx="680258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3200" b="1" dirty="0" smtClean="0"/>
              <a:t>STEP #1. Create </a:t>
            </a:r>
            <a:r>
              <a:rPr lang="en-CA" sz="3200" b="1" dirty="0"/>
              <a:t>a new Estimation </a:t>
            </a:r>
            <a:r>
              <a:rPr lang="en-CA" sz="3200" b="1" dirty="0" smtClean="0"/>
              <a:t>Game</a:t>
            </a:r>
          </a:p>
          <a:p>
            <a:pPr lvl="0"/>
            <a:endParaRPr lang="en-CA" dirty="0"/>
          </a:p>
          <a:p>
            <a:pPr lvl="1"/>
            <a:r>
              <a:rPr lang="en-CA" dirty="0" smtClean="0"/>
              <a:t>Option #1</a:t>
            </a:r>
            <a:r>
              <a:rPr lang="en-CA" dirty="0"/>
              <a:t>: from a board, click the “…” beside your work item, select “Estimate work item(s</a:t>
            </a:r>
            <a:r>
              <a:rPr lang="en-CA" dirty="0" smtClean="0"/>
              <a:t>)”</a:t>
            </a:r>
          </a:p>
          <a:p>
            <a:pPr lvl="1"/>
            <a:endParaRPr lang="en-CA" dirty="0"/>
          </a:p>
          <a:p>
            <a:pPr lvl="1"/>
            <a:r>
              <a:rPr lang="en-CA" dirty="0" smtClean="0"/>
              <a:t>Option #2</a:t>
            </a:r>
            <a:r>
              <a:rPr lang="en-CA" dirty="0"/>
              <a:t>: From the left menu, select “Boards/Estimation Poker”, and then “+Start your Game here”</a:t>
            </a:r>
          </a:p>
          <a:p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546" y="1205345"/>
            <a:ext cx="2281981" cy="549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1" y="212436"/>
            <a:ext cx="9411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/>
              <a:t>Step #2. Configure </a:t>
            </a:r>
            <a:r>
              <a:rPr lang="en-CA" sz="3200" b="1" dirty="0"/>
              <a:t>your Game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056" y="1376219"/>
            <a:ext cx="6908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/>
              <a:t>Enter a “Title” for your </a:t>
            </a:r>
            <a:r>
              <a:rPr lang="en-CA" dirty="0" smtClean="0"/>
              <a:t>game</a:t>
            </a:r>
          </a:p>
          <a:p>
            <a:pPr lvl="0"/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Select “Online” to view the estimations from your team real-time</a:t>
            </a:r>
          </a:p>
          <a:p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Additional items may appear depending on how you started your game. Ex: select Team and sprint, select query…</a:t>
            </a:r>
          </a:p>
          <a:p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Select the type of estimation you want to use (T-Shirt sizes, Fibonacci…) through the “Cards” field</a:t>
            </a:r>
          </a:p>
          <a:p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Click “Create”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r>
              <a:rPr lang="en-CA" dirty="0" smtClean="0"/>
              <a:t>This </a:t>
            </a:r>
            <a:r>
              <a:rPr lang="en-CA" dirty="0"/>
              <a:t>will create a new game on the “Estimation Poker” hub</a:t>
            </a:r>
          </a:p>
        </p:txBody>
      </p:sp>
      <p:pic>
        <p:nvPicPr>
          <p:cNvPr id="2053" name="Picture 15" descr="image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857" y="873521"/>
            <a:ext cx="3002475" cy="5536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5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820" y="369453"/>
            <a:ext cx="1027083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Step #3. </a:t>
            </a:r>
            <a:r>
              <a:rPr lang="en-CA" sz="24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Invite your team members to the game</a:t>
            </a:r>
          </a:p>
          <a:p>
            <a:pPr lvl="0"/>
            <a:r>
              <a:rPr lang="en-CA" dirty="0" smtClean="0"/>
              <a:t>From </a:t>
            </a:r>
            <a:r>
              <a:rPr lang="en-CA" dirty="0"/>
              <a:t>the left menu, select “Boards/Estimation Poker”, and then Select the </a:t>
            </a:r>
            <a:r>
              <a:rPr lang="en-CA" dirty="0" smtClean="0"/>
              <a:t>game</a:t>
            </a:r>
            <a:endParaRPr lang="fr-CA" sz="32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fr-CA" sz="32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CA" sz="2400" b="1" dirty="0">
                <a:latin typeface="Calibri" panose="020F0502020204030204" pitchFamily="34" charset="0"/>
                <a:ea typeface="Calibri" panose="020F0502020204030204" pitchFamily="34" charset="0"/>
              </a:rPr>
              <a:t>Step </a:t>
            </a:r>
            <a:r>
              <a:rPr lang="en-CA" sz="24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#4. Estimate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Pick </a:t>
            </a:r>
            <a:r>
              <a:rPr lang="en-CA" dirty="0"/>
              <a:t>the Work Item to estimate from the “Pending Estimates” </a:t>
            </a:r>
            <a:r>
              <a:rPr lang="en-CA" dirty="0" smtClean="0"/>
              <a:t>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Have your team members vote by selecting a card under “Your Vote”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Once all votes are in, click “Reveal”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Reach consensus on the estimation, you can re-vote if necessary</a:t>
            </a:r>
          </a:p>
          <a:p>
            <a:endParaRPr lang="fr-CA" dirty="0" smtClean="0"/>
          </a:p>
          <a:p>
            <a:pPr lvl="0"/>
            <a:r>
              <a:rPr lang="en-CA" sz="2400" b="1" dirty="0" smtClean="0"/>
              <a:t>Step #5. </a:t>
            </a:r>
            <a:r>
              <a:rPr lang="en-CA" sz="2400" b="1" dirty="0">
                <a:latin typeface="Calibri" panose="020F0502020204030204" pitchFamily="34" charset="0"/>
                <a:ea typeface="Calibri" panose="020F0502020204030204" pitchFamily="34" charset="0"/>
              </a:rPr>
              <a:t>Select the final estimation for your work item to be </a:t>
            </a:r>
            <a:r>
              <a:rPr lang="en-CA" sz="24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updated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 smtClean="0"/>
              <a:t>Once consensus is reached, select the final card/estimation under “Actions” section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 smtClean="0"/>
              <a:t>This will update the “Story </a:t>
            </a:r>
            <a:r>
              <a:rPr lang="en-CA" u="sng" dirty="0" smtClean="0"/>
              <a:t>P</a:t>
            </a:r>
            <a:r>
              <a:rPr lang="en-CA" dirty="0" smtClean="0"/>
              <a:t>oints | Points du </a:t>
            </a:r>
            <a:r>
              <a:rPr lang="en-CA" dirty="0" err="1" smtClean="0"/>
              <a:t>récit</a:t>
            </a:r>
            <a:r>
              <a:rPr lang="en-CA" dirty="0" smtClean="0"/>
              <a:t>:” field of your work item</a:t>
            </a:r>
          </a:p>
          <a:p>
            <a:endParaRPr lang="en-CA" dirty="0" smtClean="0"/>
          </a:p>
          <a:p>
            <a:r>
              <a:rPr lang="en-CA" sz="2400" b="1" dirty="0">
                <a:latin typeface="Calibri" panose="020F0502020204030204" pitchFamily="34" charset="0"/>
                <a:ea typeface="Calibri" panose="020F0502020204030204" pitchFamily="34" charset="0"/>
              </a:rPr>
              <a:t>Step #6. Repeat with your next work items</a:t>
            </a:r>
          </a:p>
          <a:p>
            <a:pPr algn="ctr"/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339713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445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 Azure DevOps  Estimation Poker  </vt:lpstr>
      <vt:lpstr>Intro</vt:lpstr>
      <vt:lpstr>Quick steps to get started </vt:lpstr>
      <vt:lpstr>PowerPoint Presentation</vt:lpstr>
      <vt:lpstr>PowerPoint Presentation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Azure DevOps  Poker Estimation  </dc:title>
  <dc:creator>Rochon, Jean-Benoit JBR [NC]</dc:creator>
  <cp:lastModifiedBy>Rochon, Jean-Benoit JBR [NC]</cp:lastModifiedBy>
  <cp:revision>10</cp:revision>
  <dcterms:created xsi:type="dcterms:W3CDTF">2021-01-13T14:23:41Z</dcterms:created>
  <dcterms:modified xsi:type="dcterms:W3CDTF">2021-01-14T18:26:01Z</dcterms:modified>
</cp:coreProperties>
</file>