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6" r:id="rId2"/>
    <p:sldId id="267" r:id="rId3"/>
    <p:sldId id="327" r:id="rId4"/>
    <p:sldId id="275" r:id="rId5"/>
    <p:sldId id="274" r:id="rId6"/>
    <p:sldId id="276" r:id="rId7"/>
    <p:sldId id="316" r:id="rId8"/>
    <p:sldId id="259" r:id="rId9"/>
    <p:sldId id="277" r:id="rId10"/>
    <p:sldId id="314" r:id="rId11"/>
    <p:sldId id="282" r:id="rId12"/>
    <p:sldId id="286" r:id="rId13"/>
    <p:sldId id="291" r:id="rId14"/>
    <p:sldId id="292" r:id="rId15"/>
    <p:sldId id="328" r:id="rId16"/>
    <p:sldId id="294" r:id="rId17"/>
    <p:sldId id="263" r:id="rId18"/>
    <p:sldId id="330" r:id="rId19"/>
    <p:sldId id="265" r:id="rId20"/>
    <p:sldId id="297" r:id="rId21"/>
    <p:sldId id="303" r:id="rId22"/>
    <p:sldId id="264" r:id="rId23"/>
    <p:sldId id="300" r:id="rId24"/>
    <p:sldId id="309" r:id="rId25"/>
    <p:sldId id="301" r:id="rId26"/>
    <p:sldId id="311" r:id="rId27"/>
    <p:sldId id="306" r:id="rId28"/>
    <p:sldId id="312" r:id="rId29"/>
    <p:sldId id="273" r:id="rId30"/>
    <p:sldId id="307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1B49-2A89-4C81-9210-686158DA9FD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7EEBF-5A62-41DD-A2D6-EF09E6A1E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87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Agile/DevOps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Improve deployment frequencies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Small units of work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Achieve Faster time to market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Improve Cycle Times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Reduce Lead Times and Handoffs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Lower failure rate of new releases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Lower time to recover and remediate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7EEBF-5A62-41DD-A2D6-EF09E6A1E61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7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Chattiness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REST calls are cheap, so no need to limit them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One call is one resource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Many resources require many calls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Separation of data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Split data into logical resources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Client chooses necessary resources instead of receiving all data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Can restrict resources to only specific clients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May contain links to additional resources/actions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Separation of operations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Split operations into Verbs and Paths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Client doesn’t need a list of valid methods, can create operations based on logical combinations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Can restrict operations to only specific clients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Optionality within operations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Add optional parameters to operation instead of creating new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7EEBF-5A62-41DD-A2D6-EF09E6A1E61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6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0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9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9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9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6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11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8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9ED8-B24D-41DB-9AAD-CB97795AFDE8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8827-0663-40E8-92B4-25E686740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canada.ca/en/homepag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I/OpenAPI-Specification/blob/master/versions/2.0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anada.ca/en/government/system/digital-government/modern-emerging-technologies/government-canada-standards-apis.html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nada.ca/en/treasury-board-secretariat/services/information-technology/information-technology-strategy/strategic-plan-2016-2020.html" TargetMode="External"/><Relationship Id="rId5" Type="http://schemas.openxmlformats.org/officeDocument/2006/relationships/hyperlink" Target="https://api.canada.ca/en/homepage" TargetMode="External"/><Relationship Id="rId4" Type="http://schemas.openxmlformats.org/officeDocument/2006/relationships/hyperlink" Target="https://www.tbs-sct.gc.ca/pol/doc-eng.aspx?id=32604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bs-sct.gc.ca/pol/doc-eng.aspx?id=32604" TargetMode="External"/><Relationship Id="rId7" Type="http://schemas.openxmlformats.org/officeDocument/2006/relationships/hyperlink" Target="https://swagger.io/solutions/api-design/" TargetMode="External"/><Relationship Id="rId2" Type="http://schemas.openxmlformats.org/officeDocument/2006/relationships/hyperlink" Target="https://api.canada.ca/en/home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tpostman.com/" TargetMode="External"/><Relationship Id="rId5" Type="http://schemas.openxmlformats.org/officeDocument/2006/relationships/hyperlink" Target="https://www.canada.ca/en/government/system/digital-government/government-canada-digital-standards.html" TargetMode="External"/><Relationship Id="rId4" Type="http://schemas.openxmlformats.org/officeDocument/2006/relationships/hyperlink" Target="https://www.canada.ca/en/government/system/digital-government/modern-emerging-technologies/government-canada-standards-api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insights/articles/demystifying-conways-la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3" y="1985247"/>
            <a:ext cx="9144000" cy="2387600"/>
          </a:xfrm>
        </p:spPr>
        <p:txBody>
          <a:bodyPr anchor="ctr"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 &amp; </a:t>
            </a:r>
            <a:r>
              <a:rPr lang="en-CA" b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Microservices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 Overview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073674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eorgia" panose="02040502050405020303" pitchFamily="18" charset="0"/>
              </a:rPr>
              <a:t>Prepared for the </a:t>
            </a:r>
            <a:r>
              <a:rPr lang="en-CA" dirty="0" err="1" smtClean="0">
                <a:latin typeface="Georgia" panose="02040502050405020303" pitchFamily="18" charset="0"/>
              </a:rPr>
              <a:t>DevCoP</a:t>
            </a:r>
            <a:endParaRPr lang="en-CA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APIs are your building blocks!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76" y="2392383"/>
            <a:ext cx="4660180" cy="2873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97" y="1555761"/>
            <a:ext cx="1555146" cy="1558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893" y="3247500"/>
            <a:ext cx="1624684" cy="1476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33" y="4922274"/>
            <a:ext cx="2890684" cy="16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What is REST?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Georgia" panose="02040502050405020303" pitchFamily="18" charset="0"/>
              </a:rPr>
              <a:t>Re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presentational </a:t>
            </a:r>
            <a:r>
              <a:rPr lang="en-CA" sz="3600" b="1" dirty="0" smtClean="0">
                <a:latin typeface="Georgia" panose="02040502050405020303" pitchFamily="18" charset="0"/>
              </a:rPr>
              <a:t>S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tate </a:t>
            </a:r>
            <a:r>
              <a:rPr lang="en-CA" sz="3600" b="1" dirty="0" smtClean="0">
                <a:latin typeface="Georgia" panose="02040502050405020303" pitchFamily="18" charset="0"/>
              </a:rPr>
              <a:t>T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ransfer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Software </a:t>
            </a:r>
            <a:r>
              <a:rPr lang="en-CA" b="1" dirty="0">
                <a:solidFill>
                  <a:schemeClr val="bg1"/>
                </a:solidFill>
                <a:latin typeface="Georgia" panose="02040502050405020303" pitchFamily="18" charset="0"/>
              </a:rPr>
              <a:t>architectural style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creating Web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APIs with a set of constraints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Client-Server, Stateless, cacheable,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u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niform interface…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Leverages existing web standards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HTTP verbs, Headers, URI, JSON, XML…</a:t>
            </a: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b="1" dirty="0" smtClean="0">
                <a:latin typeface="Georgia" panose="02040502050405020303" pitchFamily="18" charset="0"/>
              </a:rPr>
              <a:t>RESTful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: An API that conforms to the REST constraints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Components of a RESTful API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8396" y="2381784"/>
            <a:ext cx="4316130" cy="125549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Path</a:t>
            </a:r>
          </a:p>
          <a:p>
            <a:r>
              <a:rPr lang="en-CA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URI used to target a resource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79270"/>
            <a:ext cx="819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Georgia" panose="02040502050405020303" pitchFamily="18" charset="0"/>
              </a:rPr>
              <a:t>https://</a:t>
            </a:r>
            <a:r>
              <a:rPr lang="en-CA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my-service.com/api/v2/countries?commonwealth=true</a:t>
            </a:r>
            <a:endParaRPr lang="en-CA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2554199" y="251854"/>
            <a:ext cx="195929" cy="3627925"/>
          </a:xfrm>
          <a:prstGeom prst="leftBrac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eft Brace 5"/>
          <p:cNvSpPr/>
          <p:nvPr/>
        </p:nvSpPr>
        <p:spPr>
          <a:xfrm rot="16200000">
            <a:off x="6228240" y="270203"/>
            <a:ext cx="195929" cy="3575784"/>
          </a:xfrm>
          <a:prstGeom prst="leftBrac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46684" y="5274105"/>
            <a:ext cx="5791599" cy="10500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1" dirty="0" smtClean="0">
                <a:latin typeface="Georgia" panose="02040502050405020303" pitchFamily="18" charset="0"/>
              </a:rPr>
              <a:t>Status Codes</a:t>
            </a:r>
          </a:p>
          <a:p>
            <a:r>
              <a:rPr lang="en-CA" sz="1450" dirty="0">
                <a:latin typeface="Georgia" panose="02040502050405020303" pitchFamily="18" charset="0"/>
              </a:rPr>
              <a:t>States the results of the call</a:t>
            </a:r>
          </a:p>
          <a:p>
            <a:r>
              <a:rPr lang="en-CA" sz="1450" dirty="0" smtClean="0">
                <a:latin typeface="Georgia" panose="02040502050405020303" pitchFamily="18" charset="0"/>
              </a:rPr>
              <a:t>Uses standard HTTP Status Codes (200, 300, 400…)</a:t>
            </a:r>
          </a:p>
        </p:txBody>
      </p:sp>
      <p:cxnSp>
        <p:nvCxnSpPr>
          <p:cNvPr id="11" name="Straight Connector 10"/>
          <p:cNvCxnSpPr>
            <a:stCxn id="4" idx="1"/>
            <a:endCxn id="5" idx="0"/>
          </p:cNvCxnSpPr>
          <p:nvPr/>
        </p:nvCxnSpPr>
        <p:spPr>
          <a:xfrm>
            <a:off x="2652164" y="2163781"/>
            <a:ext cx="724297" cy="21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</p:cNvCxnSpPr>
          <p:nvPr/>
        </p:nvCxnSpPr>
        <p:spPr>
          <a:xfrm>
            <a:off x="6326205" y="2156060"/>
            <a:ext cx="243036" cy="27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218396" y="3714015"/>
            <a:ext cx="4316130" cy="1887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1" dirty="0" smtClean="0">
                <a:latin typeface="Georgia" panose="02040502050405020303" pitchFamily="18" charset="0"/>
              </a:rPr>
              <a:t>Verb</a:t>
            </a:r>
            <a:endParaRPr lang="en-CA" sz="1200" b="1" dirty="0" smtClean="0">
              <a:latin typeface="Georgia" panose="02040502050405020303" pitchFamily="18" charset="0"/>
            </a:endParaRPr>
          </a:p>
          <a:p>
            <a:r>
              <a:rPr lang="en-CA" sz="1600" dirty="0" smtClean="0">
                <a:latin typeface="Georgia" panose="02040502050405020303" pitchFamily="18" charset="0"/>
              </a:rPr>
              <a:t>Performs the action on the resource</a:t>
            </a:r>
          </a:p>
          <a:p>
            <a:r>
              <a:rPr lang="en-CA" sz="1600" dirty="0" smtClean="0">
                <a:latin typeface="Georgia" panose="02040502050405020303" pitchFamily="18" charset="0"/>
              </a:rPr>
              <a:t>Uses standard HTTP Methods (Get, Post, Put, Delete…)</a:t>
            </a:r>
            <a:endParaRPr lang="en-CA" sz="1450" dirty="0" smtClean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dirty="0" smtClean="0">
                <a:latin typeface="Georgia" panose="02040502050405020303" pitchFamily="18" charset="0"/>
              </a:rPr>
              <a:t>Retrieve:    GET /teams/24/players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200" dirty="0" smtClean="0">
                <a:latin typeface="Georgia" panose="02040502050405020303" pitchFamily="18" charset="0"/>
              </a:rPr>
              <a:t>Insert:      POST /teams/24/players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6683" y="3714014"/>
            <a:ext cx="5791601" cy="1483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1" dirty="0" smtClean="0">
                <a:latin typeface="Georgia" panose="02040502050405020303" pitchFamily="18" charset="0"/>
              </a:rPr>
              <a:t>Headers</a:t>
            </a:r>
            <a:endParaRPr lang="en-CA" sz="1200" b="1" dirty="0" smtClean="0">
              <a:latin typeface="Georgia" panose="02040502050405020303" pitchFamily="18" charset="0"/>
            </a:endParaRPr>
          </a:p>
          <a:p>
            <a:r>
              <a:rPr lang="en-CA" sz="1600" dirty="0" smtClean="0">
                <a:latin typeface="Georgia" panose="02040502050405020303" pitchFamily="18" charset="0"/>
              </a:rPr>
              <a:t>Key + Value pairs included in a the HTTP message</a:t>
            </a:r>
          </a:p>
          <a:p>
            <a:r>
              <a:rPr lang="en-CA" sz="1600" dirty="0" smtClean="0">
                <a:latin typeface="Georgia" panose="02040502050405020303" pitchFamily="18" charset="0"/>
              </a:rPr>
              <a:t>Defines information about the transportation, contents, consequences, </a:t>
            </a:r>
            <a:r>
              <a:rPr lang="en-CA" sz="1600" dirty="0" err="1" smtClean="0">
                <a:latin typeface="Georgia" panose="02040502050405020303" pitchFamily="18" charset="0"/>
              </a:rPr>
              <a:t>etc</a:t>
            </a:r>
            <a:r>
              <a:rPr lang="en-CA" sz="1600" dirty="0" smtClean="0">
                <a:latin typeface="Georgia" panose="02040502050405020303" pitchFamily="18" charset="0"/>
              </a:rPr>
              <a:t> of a message (Accept-Language, Last-Modified…)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46684" y="2381784"/>
            <a:ext cx="5791601" cy="1255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b="1" dirty="0" smtClean="0">
                <a:latin typeface="Georgia" panose="02040502050405020303" pitchFamily="18" charset="0"/>
              </a:rPr>
              <a:t>Resource</a:t>
            </a:r>
          </a:p>
          <a:p>
            <a:r>
              <a:rPr lang="en-CA" sz="1600" dirty="0">
                <a:latin typeface="Georgia" panose="02040502050405020303" pitchFamily="18" charset="0"/>
              </a:rPr>
              <a:t>Unit of data (entity, data object</a:t>
            </a:r>
            <a:r>
              <a:rPr lang="en-CA" sz="1600" dirty="0" smtClean="0">
                <a:latin typeface="Georgia" panose="02040502050405020303" pitchFamily="18" charset="0"/>
              </a:rPr>
              <a:t>)</a:t>
            </a:r>
          </a:p>
          <a:p>
            <a:r>
              <a:rPr lang="en-CA" sz="1600" dirty="0">
                <a:latin typeface="Georgia" panose="02040502050405020303" pitchFamily="18" charset="0"/>
              </a:rPr>
              <a:t>Can include optional </a:t>
            </a:r>
            <a:r>
              <a:rPr lang="en-CA" sz="1600" dirty="0" smtClean="0">
                <a:latin typeface="Georgia" panose="02040502050405020303" pitchFamily="18" charset="0"/>
              </a:rPr>
              <a:t>parameters (filtering, sorting, pagination….)</a:t>
            </a:r>
            <a:endParaRPr lang="en-CA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SOAP Services vs REST APIs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682442"/>
              </p:ext>
            </p:extLst>
          </p:nvPr>
        </p:nvGraphicFramePr>
        <p:xfrm>
          <a:off x="263672" y="2046169"/>
          <a:ext cx="11664656" cy="3971252"/>
        </p:xfrm>
        <a:graphic>
          <a:graphicData uri="http://schemas.openxmlformats.org/drawingml/2006/table">
            <a:tbl>
              <a:tblPr firstRow="1"/>
              <a:tblGrid>
                <a:gridCol w="5832328">
                  <a:extLst>
                    <a:ext uri="{9D8B030D-6E8A-4147-A177-3AD203B41FA5}">
                      <a16:colId xmlns:a16="http://schemas.microsoft.com/office/drawing/2014/main" val="191645782"/>
                    </a:ext>
                  </a:extLst>
                </a:gridCol>
                <a:gridCol w="5832328">
                  <a:extLst>
                    <a:ext uri="{9D8B030D-6E8A-4147-A177-3AD203B41FA5}">
                      <a16:colId xmlns:a16="http://schemas.microsoft.com/office/drawing/2014/main" val="2866885353"/>
                    </a:ext>
                  </a:extLst>
                </a:gridCol>
              </a:tblGrid>
              <a:tr h="496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imple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bject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ccess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presentational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tate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ransfer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577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Is</a:t>
                      </a:r>
                      <a:r>
                        <a:rPr lang="en-CA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a messaging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Is a s</a:t>
                      </a:r>
                      <a:r>
                        <a:rPr lang="en-CA" b="0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oftware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architecture style</a:t>
                      </a:r>
                      <a:r>
                        <a:rPr lang="en-CA" b="0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with constraints to comply to</a:t>
                      </a:r>
                      <a:endParaRPr lang="en-CA" b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192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Uses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business operations</a:t>
                      </a:r>
                      <a:endParaRPr lang="en-CA" b="1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GetProvinceList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UpdateProvince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Uses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an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action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(http verb)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with a 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 /Provinces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Post /Provinces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854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Payloads: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XML</a:t>
                      </a:r>
                      <a:endParaRPr lang="en-CA" b="1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Payloads: Any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web safe format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(JSON,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XML, HTML, CSV, plaintext…) 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107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Contract: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WSDL</a:t>
                      </a:r>
                      <a:endParaRPr lang="en-CA" b="1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Contract: 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everal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options exists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(Swagger/</a:t>
                      </a:r>
                      <a:r>
                        <a:rPr lang="en-CA" baseline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OpenAPI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, RSDL, RAML)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473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Transport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over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many protocols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(HTTP, SMTP, JMS)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Transport over 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HTTP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(Transport over non-HTTP protocols is possible, but not standardized)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031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1892" y="15060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Both used to exchange data over web, but they do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23850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SOAP vs REST Operations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804875"/>
              </p:ext>
            </p:extLst>
          </p:nvPr>
        </p:nvGraphicFramePr>
        <p:xfrm>
          <a:off x="292547" y="1825625"/>
          <a:ext cx="11664656" cy="4053407"/>
        </p:xfrm>
        <a:graphic>
          <a:graphicData uri="http://schemas.openxmlformats.org/drawingml/2006/table">
            <a:tbl>
              <a:tblPr firstRow="1"/>
              <a:tblGrid>
                <a:gridCol w="3451593">
                  <a:extLst>
                    <a:ext uri="{9D8B030D-6E8A-4147-A177-3AD203B41FA5}">
                      <a16:colId xmlns:a16="http://schemas.microsoft.com/office/drawing/2014/main" val="2113929832"/>
                    </a:ext>
                  </a:extLst>
                </a:gridCol>
                <a:gridCol w="3831597">
                  <a:extLst>
                    <a:ext uri="{9D8B030D-6E8A-4147-A177-3AD203B41FA5}">
                      <a16:colId xmlns:a16="http://schemas.microsoft.com/office/drawing/2014/main" val="191645782"/>
                    </a:ext>
                  </a:extLst>
                </a:gridCol>
                <a:gridCol w="4381466">
                  <a:extLst>
                    <a:ext uri="{9D8B030D-6E8A-4147-A177-3AD203B41FA5}">
                      <a16:colId xmlns:a16="http://schemas.microsoft.com/office/drawing/2014/main" val="2866885353"/>
                    </a:ext>
                  </a:extLst>
                </a:gridCol>
              </a:tblGrid>
              <a:tr h="39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Operation</a:t>
                      </a:r>
                      <a:r>
                        <a:rPr lang="en-CA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Description</a:t>
                      </a:r>
                      <a:endParaRPr lang="en-CA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SOAP Web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REST API</a:t>
                      </a:r>
                      <a:endParaRPr lang="en-CA" b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57797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all claims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GetAllClaims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/claims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55759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a claim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GetClaimDetails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(4324)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/claims/4324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3285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all claims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submitted after a date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GetAllClaimsAfterDate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(“2015-01-01”)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/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claims?submitDate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=“2015-01-01”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103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Submit a new claim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SubmitClaim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POST /claims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8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Check if a claim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is eligible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IsEligible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(4324)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/</a:t>
                      </a:r>
                      <a:r>
                        <a:rPr lang="en-CA" baseline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eligibility?claimId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=“4324”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GET /claims/4324/eligibility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22895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Process the claim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ProcessClaim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(4324)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POST /claims/4324/process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29145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/>
                      <a:r>
                        <a:rPr lang="en-CA" dirty="0" smtClean="0">
                          <a:latin typeface="Georgia" panose="02040502050405020303" pitchFamily="18" charset="0"/>
                        </a:rPr>
                        <a:t>GET /teams/41/quarterbacks</a:t>
                      </a:r>
                    </a:p>
                    <a:p>
                      <a:pPr marL="285750" lvl="0" indent="-285750"/>
                      <a:r>
                        <a:rPr lang="en-CA" dirty="0" smtClean="0">
                          <a:latin typeface="Georgia" panose="02040502050405020303" pitchFamily="18" charset="0"/>
                        </a:rPr>
                        <a:t>GET</a:t>
                      </a:r>
                      <a:r>
                        <a:rPr lang="en-CA" baseline="0" dirty="0" smtClean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CA" dirty="0" smtClean="0">
                          <a:latin typeface="Georgia" panose="02040502050405020303" pitchFamily="18" charset="0"/>
                        </a:rPr>
                        <a:t>/quarterbacks/83/teams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3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XML vs JSON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892" y="15060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Both standardized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format for storing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and/or exchanging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19717"/>
              </p:ext>
            </p:extLst>
          </p:nvPr>
        </p:nvGraphicFramePr>
        <p:xfrm>
          <a:off x="411892" y="1865189"/>
          <a:ext cx="11401168" cy="4514732"/>
        </p:xfrm>
        <a:graphic>
          <a:graphicData uri="http://schemas.openxmlformats.org/drawingml/2006/table">
            <a:tbl>
              <a:tblPr firstRow="1"/>
              <a:tblGrid>
                <a:gridCol w="5700584">
                  <a:extLst>
                    <a:ext uri="{9D8B030D-6E8A-4147-A177-3AD203B41FA5}">
                      <a16:colId xmlns:a16="http://schemas.microsoft.com/office/drawing/2014/main" val="1377624356"/>
                    </a:ext>
                  </a:extLst>
                </a:gridCol>
                <a:gridCol w="5700584">
                  <a:extLst>
                    <a:ext uri="{9D8B030D-6E8A-4147-A177-3AD203B41FA5}">
                      <a16:colId xmlns:a16="http://schemas.microsoft.com/office/drawing/2014/main" val="4140319317"/>
                    </a:ext>
                  </a:extLst>
                </a:gridCol>
              </a:tblGrid>
              <a:tr h="64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</a:t>
                      </a:r>
                      <a:r>
                        <a:rPr lang="en-CA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X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tensible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arkup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J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ava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cript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bject 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97236"/>
                  </a:ext>
                </a:extLst>
              </a:tr>
              <a:tr h="549463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Specialises in </a:t>
                      </a:r>
                      <a:r>
                        <a:rPr lang="en-CA" b="1" i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defining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data</a:t>
                      </a:r>
                      <a:endParaRPr lang="en-CA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Specialises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in </a:t>
                      </a:r>
                      <a:r>
                        <a:rPr lang="en-CA" b="1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exchanging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data</a:t>
                      </a:r>
                      <a:endParaRPr lang="en-CA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35654"/>
                  </a:ext>
                </a:extLst>
              </a:tr>
              <a:tr h="502509"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Heavyweight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syntax to promote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comprehensive representations of information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Lightweight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syntax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to promote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quickly transferring information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36746"/>
                  </a:ext>
                </a:extLst>
              </a:tr>
              <a:tr h="768591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Stores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information in </a:t>
                      </a:r>
                      <a:r>
                        <a:rPr lang="en-CA" b="1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elements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CA" i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uses the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Tree data structure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Stores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information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 </a:t>
                      </a:r>
                      <a:r>
                        <a:rPr lang="en-CA" b="1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key/value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pairs</a:t>
                      </a:r>
                      <a:r>
                        <a:rPr lang="en-CA" i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, uses the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Map data structure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831842"/>
                  </a:ext>
                </a:extLst>
              </a:tr>
              <a:tr h="633347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Can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be extended to have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any number of defined datatypes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Has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a set of 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fixed datatypes 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(String, number, object, array, </a:t>
                      </a:r>
                      <a:r>
                        <a:rPr lang="en-CA" baseline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boolean</a:t>
                      </a:r>
                      <a:r>
                        <a:rPr lang="en-CA" i="1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CA" i="0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null)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5841"/>
                  </a:ext>
                </a:extLst>
              </a:tr>
              <a:tr h="633347">
                <a:tc gridSpan="2">
                  <a:txBody>
                    <a:bodyPr/>
                    <a:lstStyle/>
                    <a:p>
                      <a:pPr algn="ctr"/>
                      <a:r>
                        <a:rPr lang="en-CA" i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Schema</a:t>
                      </a:r>
                      <a:r>
                        <a:rPr lang="en-CA" i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files allows for validation of payloads</a:t>
                      </a:r>
                      <a:endParaRPr lang="en-CA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i="0" baseline="0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12143"/>
                  </a:ext>
                </a:extLst>
              </a:tr>
              <a:tr h="633347">
                <a:tc>
                  <a:txBody>
                    <a:bodyPr/>
                    <a:lstStyle/>
                    <a:p>
                      <a:pPr algn="ctr"/>
                      <a:r>
                        <a:rPr lang="en-CA" i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Transformations</a:t>
                      </a:r>
                      <a:r>
                        <a:rPr lang="en-CA" i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have a dedicated language (XSLT)</a:t>
                      </a:r>
                      <a:endParaRPr lang="en-CA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Transformations are done programmatically</a:t>
                      </a:r>
                      <a:endParaRPr lang="en-CA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2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34" y="1632938"/>
            <a:ext cx="5677845" cy="2731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XML vs JSON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66" y="1632938"/>
            <a:ext cx="4241534" cy="4987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8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93735" y="3188007"/>
            <a:ext cx="1876928" cy="214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How do we design them?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308287" y="4458618"/>
            <a:ext cx="914401" cy="62548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3015117" y="3496015"/>
            <a:ext cx="1491915" cy="71227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Provinces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6451" y="1896467"/>
            <a:ext cx="1294599" cy="712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31983" y="1896467"/>
            <a:ext cx="1294599" cy="712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83130" y="1896467"/>
            <a:ext cx="1294599" cy="712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34277" y="1896467"/>
            <a:ext cx="1294599" cy="712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System D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1733751" y="2608737"/>
            <a:ext cx="1998448" cy="57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7" idx="0"/>
          </p:cNvCxnSpPr>
          <p:nvPr/>
        </p:nvCxnSpPr>
        <p:spPr>
          <a:xfrm flipH="1">
            <a:off x="3732199" y="2608737"/>
            <a:ext cx="698231" cy="57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7" idx="0"/>
          </p:cNvCxnSpPr>
          <p:nvPr/>
        </p:nvCxnSpPr>
        <p:spPr>
          <a:xfrm>
            <a:off x="3079283" y="2608737"/>
            <a:ext cx="652916" cy="57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7" idx="0"/>
          </p:cNvCxnSpPr>
          <p:nvPr/>
        </p:nvCxnSpPr>
        <p:spPr>
          <a:xfrm flipH="1">
            <a:off x="3732199" y="2608737"/>
            <a:ext cx="2049378" cy="57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356933"/>
              </p:ext>
            </p:extLst>
          </p:nvPr>
        </p:nvGraphicFramePr>
        <p:xfrm>
          <a:off x="5618018" y="2931055"/>
          <a:ext cx="6034638" cy="3295198"/>
        </p:xfrm>
        <a:graphic>
          <a:graphicData uri="http://schemas.openxmlformats.org/drawingml/2006/table">
            <a:tbl>
              <a:tblPr firstRow="1"/>
              <a:tblGrid>
                <a:gridCol w="1394459">
                  <a:extLst>
                    <a:ext uri="{9D8B030D-6E8A-4147-A177-3AD203B41FA5}">
                      <a16:colId xmlns:a16="http://schemas.microsoft.com/office/drawing/2014/main" val="1377624356"/>
                    </a:ext>
                  </a:extLst>
                </a:gridCol>
                <a:gridCol w="4640179">
                  <a:extLst>
                    <a:ext uri="{9D8B030D-6E8A-4147-A177-3AD203B41FA5}">
                      <a16:colId xmlns:a16="http://schemas.microsoft.com/office/drawing/2014/main" val="4140319317"/>
                    </a:ext>
                  </a:extLst>
                </a:gridCol>
              </a:tblGrid>
              <a:tr h="64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HTTP Verb +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Resource</a:t>
                      </a:r>
                      <a:endParaRPr lang="en-CA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97236"/>
                  </a:ext>
                </a:extLst>
              </a:tr>
              <a:tr h="431564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Get All</a:t>
                      </a:r>
                      <a:endParaRPr lang="en-CA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eorgia" panose="02040502050405020303" pitchFamily="18" charset="0"/>
                        </a:rPr>
                        <a:t>GET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/Provinces</a:t>
                      </a:r>
                      <a:endParaRPr lang="en-CA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35654"/>
                  </a:ext>
                </a:extLst>
              </a:tr>
              <a:tr h="502509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Get Specific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GET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/Provinces/ON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GET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/</a:t>
                      </a:r>
                      <a:r>
                        <a:rPr lang="en-CA" baseline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Provinces?OfficialLanguage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=“</a:t>
                      </a:r>
                      <a:r>
                        <a:rPr lang="en-CA" baseline="0" dirty="0" err="1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french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”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36746"/>
                  </a:ext>
                </a:extLst>
              </a:tr>
              <a:tr h="380198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Insert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POST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/Provinces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83184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Update</a:t>
                      </a:r>
                      <a:endParaRPr lang="en-CA" i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PUT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/Provinces/ON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5841"/>
                  </a:ext>
                </a:extLst>
              </a:tr>
              <a:tr h="385010">
                <a:tc>
                  <a:txBody>
                    <a:bodyPr/>
                    <a:lstStyle/>
                    <a:p>
                      <a:pPr algn="l"/>
                      <a:r>
                        <a:rPr lang="en-CA" i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Delete</a:t>
                      </a:r>
                      <a:endParaRPr lang="en-CA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DELETE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/Provinces/ON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5002"/>
                  </a:ext>
                </a:extLst>
              </a:tr>
              <a:tr h="385010">
                <a:tc>
                  <a:txBody>
                    <a:bodyPr/>
                    <a:lstStyle/>
                    <a:p>
                      <a:pPr algn="l"/>
                      <a:r>
                        <a:rPr lang="en-CA" i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Patch</a:t>
                      </a:r>
                      <a:endParaRPr lang="en-CA" i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PATCH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CA" smtClean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/Provinces/ON</a:t>
                      </a:r>
                      <a:endParaRPr lang="en-CA" dirty="0" smtClean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2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4158923" y="3133353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6821870" y="3133353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24759" y="5375591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218566" y="5947008"/>
            <a:ext cx="418985" cy="29431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923106" y="5476154"/>
            <a:ext cx="1059138" cy="334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Clients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65753" y="505176"/>
            <a:ext cx="1159409" cy="479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Job Bank</a:t>
            </a:r>
          </a:p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Web Site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30031" y="505176"/>
            <a:ext cx="1159409" cy="47956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Labour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9015" y="483844"/>
            <a:ext cx="1159409" cy="479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Job Alert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19840" y="523026"/>
            <a:ext cx="1159409" cy="47956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MSCBA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7742" y="5375591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531549" y="5947008"/>
            <a:ext cx="418985" cy="29431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ounded Rectangle 20"/>
          <p:cNvSpPr/>
          <p:nvPr/>
        </p:nvSpPr>
        <p:spPr>
          <a:xfrm>
            <a:off x="2236089" y="5476154"/>
            <a:ext cx="1059138" cy="33460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Employers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2582" y="5384925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3868593" y="5956342"/>
            <a:ext cx="406781" cy="29431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/>
          <p:cNvSpPr/>
          <p:nvPr/>
        </p:nvSpPr>
        <p:spPr>
          <a:xfrm>
            <a:off x="3560929" y="5485488"/>
            <a:ext cx="1059138" cy="33460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46710" y="3137607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26" name="Rounded Rectangle 25"/>
          <p:cNvSpPr/>
          <p:nvPr/>
        </p:nvSpPr>
        <p:spPr>
          <a:xfrm>
            <a:off x="8245057" y="3238170"/>
            <a:ext cx="1059138" cy="3346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Translation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546" y="3133353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30" name="Rounded Rectangle 29"/>
          <p:cNvSpPr/>
          <p:nvPr/>
        </p:nvSpPr>
        <p:spPr>
          <a:xfrm>
            <a:off x="285893" y="3233916"/>
            <a:ext cx="1059138" cy="334601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Applications</a:t>
            </a:r>
          </a:p>
        </p:txBody>
      </p:sp>
      <p:cxnSp>
        <p:nvCxnSpPr>
          <p:cNvPr id="4" name="Straight Arrow Connector 3"/>
          <p:cNvCxnSpPr>
            <a:stCxn id="29" idx="2"/>
            <a:endCxn id="7" idx="0"/>
          </p:cNvCxnSpPr>
          <p:nvPr/>
        </p:nvCxnSpPr>
        <p:spPr>
          <a:xfrm rot="16200000" flipH="1">
            <a:off x="542559" y="4480143"/>
            <a:ext cx="1153681" cy="637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2"/>
            <a:endCxn id="16" idx="0"/>
          </p:cNvCxnSpPr>
          <p:nvPr/>
        </p:nvCxnSpPr>
        <p:spPr>
          <a:xfrm rot="16200000" flipH="1">
            <a:off x="1199051" y="3823652"/>
            <a:ext cx="1153681" cy="1950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  <a:endCxn id="22" idx="0"/>
          </p:cNvCxnSpPr>
          <p:nvPr/>
        </p:nvCxnSpPr>
        <p:spPr>
          <a:xfrm rot="16200000" flipH="1">
            <a:off x="1856804" y="3165899"/>
            <a:ext cx="1163015" cy="3275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570922" y="3718271"/>
            <a:ext cx="418985" cy="29431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497030" y="3133353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35" name="Rounded Rectangle 34"/>
          <p:cNvSpPr/>
          <p:nvPr/>
        </p:nvSpPr>
        <p:spPr>
          <a:xfrm>
            <a:off x="5595377" y="3233916"/>
            <a:ext cx="1059138" cy="3346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Search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595377" y="3636204"/>
            <a:ext cx="1040932" cy="3506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Search Engine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255719" y="3233106"/>
            <a:ext cx="1059138" cy="3346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Doc Upload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896628" y="3247693"/>
            <a:ext cx="1059138" cy="3346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Notification</a:t>
            </a:r>
          </a:p>
        </p:txBody>
      </p:sp>
      <p:cxnSp>
        <p:nvCxnSpPr>
          <p:cNvPr id="50" name="Straight Arrow Connector 49"/>
          <p:cNvCxnSpPr>
            <a:stCxn id="12" idx="2"/>
            <a:endCxn id="56" idx="0"/>
          </p:cNvCxnSpPr>
          <p:nvPr/>
        </p:nvCxnSpPr>
        <p:spPr>
          <a:xfrm rot="16200000" flipH="1">
            <a:off x="5036945" y="735180"/>
            <a:ext cx="2169947" cy="2626397"/>
          </a:xfrm>
          <a:prstGeom prst="bentConnector3">
            <a:avLst>
              <a:gd name="adj1" fmla="val 3500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24" y="3662416"/>
            <a:ext cx="524153" cy="524153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12" idx="2"/>
          </p:cNvCxnSpPr>
          <p:nvPr/>
        </p:nvCxnSpPr>
        <p:spPr>
          <a:xfrm rot="5400000">
            <a:off x="1069353" y="1645557"/>
            <a:ext cx="4421519" cy="3057217"/>
          </a:xfrm>
          <a:prstGeom prst="bentConnector3">
            <a:avLst>
              <a:gd name="adj1" fmla="val 1718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6" name="Flowchart: Magnetic Disk 95"/>
          <p:cNvSpPr/>
          <p:nvPr/>
        </p:nvSpPr>
        <p:spPr>
          <a:xfrm>
            <a:off x="4565330" y="3728313"/>
            <a:ext cx="418985" cy="29431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52" y="3733012"/>
            <a:ext cx="404282" cy="382959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8230011" y="514101"/>
            <a:ext cx="1159409" cy="47956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MSCA</a:t>
            </a:r>
          </a:p>
        </p:txBody>
      </p:sp>
      <p:cxnSp>
        <p:nvCxnSpPr>
          <p:cNvPr id="44" name="Straight Arrow Connector 43"/>
          <p:cNvCxnSpPr>
            <a:stCxn id="34" idx="2"/>
            <a:endCxn id="22" idx="0"/>
          </p:cNvCxnSpPr>
          <p:nvPr/>
        </p:nvCxnSpPr>
        <p:spPr>
          <a:xfrm rot="5400000">
            <a:off x="4511546" y="3786193"/>
            <a:ext cx="1163015" cy="2034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7" idx="0"/>
          </p:cNvCxnSpPr>
          <p:nvPr/>
        </p:nvCxnSpPr>
        <p:spPr>
          <a:xfrm rot="5400000">
            <a:off x="-103694" y="2526438"/>
            <a:ext cx="4390853" cy="1307452"/>
          </a:xfrm>
          <a:prstGeom prst="bentConnector3">
            <a:avLst>
              <a:gd name="adj1" fmla="val 868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16" idx="0"/>
          </p:cNvCxnSpPr>
          <p:nvPr/>
        </p:nvCxnSpPr>
        <p:spPr>
          <a:xfrm rot="16200000" flipH="1">
            <a:off x="552797" y="3177398"/>
            <a:ext cx="4390853" cy="5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22" idx="0"/>
          </p:cNvCxnSpPr>
          <p:nvPr/>
        </p:nvCxnSpPr>
        <p:spPr>
          <a:xfrm rot="16200000" flipH="1">
            <a:off x="1210550" y="2519645"/>
            <a:ext cx="4400187" cy="1330371"/>
          </a:xfrm>
          <a:prstGeom prst="bentConnector3">
            <a:avLst>
              <a:gd name="adj1" fmla="val 869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2"/>
            <a:endCxn id="29" idx="0"/>
          </p:cNvCxnSpPr>
          <p:nvPr/>
        </p:nvCxnSpPr>
        <p:spPr>
          <a:xfrm rot="5400000">
            <a:off x="698819" y="1086713"/>
            <a:ext cx="2148615" cy="1944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98" idx="0"/>
          </p:cNvCxnSpPr>
          <p:nvPr/>
        </p:nvCxnSpPr>
        <p:spPr>
          <a:xfrm rot="16200000" flipH="1">
            <a:off x="2684507" y="1045689"/>
            <a:ext cx="2148615" cy="2026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471550" y="3133353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40" name="Rounded Rectangle 39"/>
          <p:cNvSpPr/>
          <p:nvPr/>
        </p:nvSpPr>
        <p:spPr>
          <a:xfrm>
            <a:off x="9555227" y="3245250"/>
            <a:ext cx="1059138" cy="3346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</a:t>
            </a:r>
          </a:p>
        </p:txBody>
      </p:sp>
      <p:cxnSp>
        <p:nvCxnSpPr>
          <p:cNvPr id="57" name="Straight Arrow Connector 56"/>
          <p:cNvCxnSpPr>
            <a:stCxn id="8" idx="2"/>
            <a:endCxn id="34" idx="0"/>
          </p:cNvCxnSpPr>
          <p:nvPr/>
        </p:nvCxnSpPr>
        <p:spPr>
          <a:xfrm rot="16200000" flipH="1">
            <a:off x="3353560" y="376635"/>
            <a:ext cx="2148615" cy="3364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34" idx="0"/>
          </p:cNvCxnSpPr>
          <p:nvPr/>
        </p:nvCxnSpPr>
        <p:spPr>
          <a:xfrm rot="16200000" flipH="1">
            <a:off x="4374525" y="1397600"/>
            <a:ext cx="2169947" cy="1301557"/>
          </a:xfrm>
          <a:prstGeom prst="bentConnector3">
            <a:avLst>
              <a:gd name="adj1" fmla="val 346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43"/>
          <p:cNvCxnSpPr>
            <a:stCxn id="25" idx="2"/>
            <a:endCxn id="22" idx="0"/>
          </p:cNvCxnSpPr>
          <p:nvPr/>
        </p:nvCxnSpPr>
        <p:spPr>
          <a:xfrm rot="5400000">
            <a:off x="5838513" y="2463480"/>
            <a:ext cx="1158761" cy="4684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43"/>
          <p:cNvCxnSpPr>
            <a:stCxn id="117" idx="2"/>
            <a:endCxn id="22" idx="0"/>
          </p:cNvCxnSpPr>
          <p:nvPr/>
        </p:nvCxnSpPr>
        <p:spPr>
          <a:xfrm rot="5400000">
            <a:off x="6498806" y="1798933"/>
            <a:ext cx="1163015" cy="6008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0780005" y="3133352"/>
            <a:ext cx="1226493" cy="108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CA" dirty="0"/>
          </a:p>
        </p:txBody>
      </p:sp>
      <p:sp>
        <p:nvSpPr>
          <p:cNvPr id="192" name="Rounded Rectangle 191"/>
          <p:cNvSpPr/>
          <p:nvPr/>
        </p:nvSpPr>
        <p:spPr>
          <a:xfrm>
            <a:off x="10878352" y="3233915"/>
            <a:ext cx="1059138" cy="334601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BN Validation</a:t>
            </a:r>
          </a:p>
          <a:p>
            <a:pPr algn="ctr"/>
            <a:r>
              <a:rPr lang="en-CA" sz="1200" dirty="0" smtClean="0"/>
              <a:t>(CRA)</a:t>
            </a:r>
          </a:p>
        </p:txBody>
      </p:sp>
      <p:sp>
        <p:nvSpPr>
          <p:cNvPr id="193" name="Flowchart: Magnetic Disk 192"/>
          <p:cNvSpPr/>
          <p:nvPr/>
        </p:nvSpPr>
        <p:spPr>
          <a:xfrm>
            <a:off x="11163381" y="3718270"/>
            <a:ext cx="418985" cy="294319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4" name="Straight Arrow Connector 56"/>
          <p:cNvCxnSpPr>
            <a:stCxn id="8" idx="2"/>
            <a:endCxn id="191" idx="0"/>
          </p:cNvCxnSpPr>
          <p:nvPr/>
        </p:nvCxnSpPr>
        <p:spPr>
          <a:xfrm rot="16200000" flipH="1">
            <a:off x="5995048" y="-2264852"/>
            <a:ext cx="2148614" cy="8647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10619160" y="493991"/>
            <a:ext cx="1159409" cy="47956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EI</a:t>
            </a:r>
          </a:p>
        </p:txBody>
      </p:sp>
    </p:spTree>
    <p:extLst>
      <p:ext uri="{BB962C8B-B14F-4D97-AF65-F5344CB8AC3E}">
        <p14:creationId xmlns:p14="http://schemas.microsoft.com/office/powerpoint/2010/main" val="18667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9" grpId="0" animBg="1"/>
      <p:bldP spid="1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Operationalizing Considerations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Increased number of solutions to support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Complexity in managing dependencies/versions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Monitoring to effectively maintain, operate and support 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Scaling 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Network Latency 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Hosting of your API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Security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Transaction tracking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Day 1 - Overview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APIs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Microservices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 Store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Day 2 - Deep dive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REST API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Security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Demos</a:t>
            </a: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Agenda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2667"/>
            <a:ext cx="9144000" cy="2387600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GC API Store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GC API Store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Managed by: ISED (Industry)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Hosted: AWS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Technology: 3Scale By </a:t>
            </a:r>
            <a:r>
              <a:rPr lang="en-CA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RedHat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DEV and Prod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20 APIs from 5 Departments</a:t>
            </a: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  <a:hlinkClick r:id="rId2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https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://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api.canada.ca/en/homepage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55" y="2341014"/>
            <a:ext cx="4085802" cy="172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0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Components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Catalogue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Discoverability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Subscription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Document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Management Console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Publish and manage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Security / Access Control / Authentication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Monitoring / Throttling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Logging / Auditing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Reporting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Gateway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Routing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Connectivity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8602" y="1931831"/>
            <a:ext cx="16284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API Store</a:t>
            </a:r>
            <a:endParaRPr lang="en-CA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7795474" y="5110167"/>
            <a:ext cx="3032852" cy="3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Management Console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7788657" y="5555591"/>
            <a:ext cx="3042474" cy="3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Gateway</a:t>
            </a:r>
            <a:endParaRPr lang="en-CA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74" y="2241917"/>
            <a:ext cx="3048537" cy="22864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03316" y="4632110"/>
            <a:ext cx="3032852" cy="3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Catalogue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171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15" y="2076715"/>
            <a:ext cx="4299665" cy="3224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874441">
            <a:off x="4586135" y="3993257"/>
            <a:ext cx="116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APIs on Sale!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74662" y="1676605"/>
            <a:ext cx="22435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API Store</a:t>
            </a:r>
            <a:endParaRPr lang="en-CA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6" y="2689416"/>
            <a:ext cx="1209675" cy="188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348" y="2746566"/>
            <a:ext cx="120015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129" y="2314431"/>
            <a:ext cx="14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API Provider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0735" y="2353351"/>
            <a:ext cx="172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API Consumer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4497" y="3828995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Publish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Manage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7836794" y="3158694"/>
            <a:ext cx="1973554" cy="3130"/>
          </a:xfrm>
          <a:prstGeom prst="bentConnector3">
            <a:avLst>
              <a:gd name="adj1" fmla="val 50000"/>
            </a:avLst>
          </a:prstGeom>
          <a:ln w="3810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07518" y="3105421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Discover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Subscribes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2847" y="4127271"/>
            <a:ext cx="146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API Key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Endpoint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75808" y="4131756"/>
            <a:ext cx="213454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21031" y="3828995"/>
            <a:ext cx="1911658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406128" y="4613985"/>
            <a:ext cx="15026" cy="8080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777210" y="5422004"/>
            <a:ext cx="1287888" cy="8022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Consumer System</a:t>
            </a:r>
            <a:endParaRPr lang="en-CA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Publish / Subscribe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95396" y="4795194"/>
            <a:ext cx="14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Integrate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1881" y="5900061"/>
            <a:ext cx="3032852" cy="3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Management Console</a:t>
            </a:r>
            <a:endParaRPr lang="en-CA" sz="1400" dirty="0"/>
          </a:p>
        </p:txBody>
      </p:sp>
      <p:sp>
        <p:nvSpPr>
          <p:cNvPr id="23" name="Rectangle 22"/>
          <p:cNvSpPr/>
          <p:nvPr/>
        </p:nvSpPr>
        <p:spPr>
          <a:xfrm>
            <a:off x="4359723" y="5422004"/>
            <a:ext cx="3032852" cy="3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Catalogue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6796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626576" y="4036427"/>
            <a:ext cx="1537201" cy="50312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API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1246836" y="3926690"/>
            <a:ext cx="1748154" cy="722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Consumer</a:t>
            </a:r>
          </a:p>
          <a:p>
            <a:pPr algn="ctr"/>
            <a:r>
              <a:rPr lang="en-CA" dirty="0" smtClean="0"/>
              <a:t>System</a:t>
            </a:r>
            <a:endParaRPr lang="en-CA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2994990" y="4196492"/>
            <a:ext cx="1095883" cy="54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227624" y="4163240"/>
            <a:ext cx="1398952" cy="109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90873" y="4046189"/>
            <a:ext cx="3136751" cy="48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Gateway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095832" y="2251182"/>
            <a:ext cx="3126832" cy="48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Management</a:t>
            </a:r>
            <a:endParaRPr lang="en-CA" dirty="0"/>
          </a:p>
        </p:txBody>
      </p:sp>
      <p:cxnSp>
        <p:nvCxnSpPr>
          <p:cNvPr id="33" name="Elbow Connector 32"/>
          <p:cNvCxnSpPr>
            <a:stCxn id="50" idx="0"/>
            <a:endCxn id="32" idx="2"/>
          </p:cNvCxnSpPr>
          <p:nvPr/>
        </p:nvCxnSpPr>
        <p:spPr>
          <a:xfrm rot="16200000" flipV="1">
            <a:off x="5003546" y="3390485"/>
            <a:ext cx="1311406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9248" y="2879559"/>
            <a:ext cx="220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Analytics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Call Flow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7222664" y="4405093"/>
            <a:ext cx="1403914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994990" y="4439792"/>
            <a:ext cx="1095883" cy="54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302800" y="1870912"/>
            <a:ext cx="3401123" cy="1487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 smtClean="0"/>
              <a:t>AWS Cloud</a:t>
            </a:r>
            <a:endParaRPr lang="en-CA" dirty="0"/>
          </a:p>
        </p:txBody>
      </p:sp>
      <p:sp>
        <p:nvSpPr>
          <p:cNvPr id="104" name="Rectangle 103"/>
          <p:cNvSpPr/>
          <p:nvPr/>
        </p:nvSpPr>
        <p:spPr>
          <a:xfrm>
            <a:off x="3302800" y="4131156"/>
            <a:ext cx="3456611" cy="10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 smtClean="0"/>
              <a:t>King Edward DC</a:t>
            </a:r>
            <a:endParaRPr lang="en-CA" dirty="0"/>
          </a:p>
        </p:txBody>
      </p:sp>
      <p:sp>
        <p:nvSpPr>
          <p:cNvPr id="102" name="Rectangle 101"/>
          <p:cNvSpPr/>
          <p:nvPr/>
        </p:nvSpPr>
        <p:spPr>
          <a:xfrm>
            <a:off x="7863841" y="3233646"/>
            <a:ext cx="3313387" cy="302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 smtClean="0"/>
              <a:t>On-Premise/Cloud</a:t>
            </a:r>
            <a:endParaRPr lang="en-CA" dirty="0"/>
          </a:p>
        </p:txBody>
      </p:sp>
      <p:sp>
        <p:nvSpPr>
          <p:cNvPr id="91" name="Rectangle 90"/>
          <p:cNvSpPr/>
          <p:nvPr/>
        </p:nvSpPr>
        <p:spPr>
          <a:xfrm>
            <a:off x="8130628" y="3693304"/>
            <a:ext cx="2879173" cy="7400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400" dirty="0" smtClean="0"/>
              <a:t>Public Zone</a:t>
            </a:r>
            <a:endParaRPr lang="en-CA" sz="1400" dirty="0"/>
          </a:p>
        </p:txBody>
      </p:sp>
      <p:sp>
        <p:nvSpPr>
          <p:cNvPr id="17" name="Rectangle 16"/>
          <p:cNvSpPr/>
          <p:nvPr/>
        </p:nvSpPr>
        <p:spPr>
          <a:xfrm>
            <a:off x="3445567" y="2248970"/>
            <a:ext cx="3126832" cy="48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Management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3445567" y="2769677"/>
            <a:ext cx="3136751" cy="48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Gateway (Public)</a:t>
            </a:r>
            <a:endParaRPr lang="en-CA" dirty="0"/>
          </a:p>
        </p:txBody>
      </p:sp>
      <p:sp>
        <p:nvSpPr>
          <p:cNvPr id="19" name="Rounded Rectangle 18"/>
          <p:cNvSpPr/>
          <p:nvPr/>
        </p:nvSpPr>
        <p:spPr>
          <a:xfrm>
            <a:off x="9341467" y="3833687"/>
            <a:ext cx="1537201" cy="50312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API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936691" y="2650178"/>
            <a:ext cx="1748154" cy="722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External Consumer</a:t>
            </a:r>
          </a:p>
          <a:p>
            <a:pPr algn="ctr"/>
            <a:r>
              <a:rPr lang="en-CA" sz="1600" dirty="0" smtClean="0"/>
              <a:t>System</a:t>
            </a:r>
          </a:p>
        </p:txBody>
      </p:sp>
      <p:cxnSp>
        <p:nvCxnSpPr>
          <p:cNvPr id="23" name="Elbow Connector 22"/>
          <p:cNvCxnSpPr>
            <a:stCxn id="21" idx="3"/>
            <a:endCxn id="18" idx="1"/>
          </p:cNvCxnSpPr>
          <p:nvPr/>
        </p:nvCxnSpPr>
        <p:spPr>
          <a:xfrm>
            <a:off x="2684845" y="3011477"/>
            <a:ext cx="760722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9" idx="0"/>
          </p:cNvCxnSpPr>
          <p:nvPr/>
        </p:nvCxnSpPr>
        <p:spPr>
          <a:xfrm>
            <a:off x="6582318" y="3011478"/>
            <a:ext cx="3527750" cy="822209"/>
          </a:xfrm>
          <a:prstGeom prst="bentConnector2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43709" y="4505707"/>
            <a:ext cx="3136751" cy="48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Gateway (GC)</a:t>
            </a:r>
            <a:endParaRPr lang="en-CA" dirty="0"/>
          </a:p>
        </p:txBody>
      </p:sp>
      <p:sp>
        <p:nvSpPr>
          <p:cNvPr id="92" name="Rectangle 91"/>
          <p:cNvSpPr/>
          <p:nvPr/>
        </p:nvSpPr>
        <p:spPr>
          <a:xfrm>
            <a:off x="8130628" y="4495914"/>
            <a:ext cx="2879173" cy="7400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400" dirty="0" smtClean="0"/>
              <a:t>Business Zone</a:t>
            </a:r>
            <a:endParaRPr lang="en-CA" sz="1400" dirty="0"/>
          </a:p>
        </p:txBody>
      </p:sp>
      <p:sp>
        <p:nvSpPr>
          <p:cNvPr id="93" name="Rectangle 92"/>
          <p:cNvSpPr/>
          <p:nvPr/>
        </p:nvSpPr>
        <p:spPr>
          <a:xfrm>
            <a:off x="8130629" y="5327431"/>
            <a:ext cx="2879173" cy="7541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400" dirty="0" smtClean="0"/>
              <a:t>Data Zone</a:t>
            </a:r>
            <a:endParaRPr lang="en-CA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9341467" y="4640600"/>
            <a:ext cx="1537201" cy="50312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API</a:t>
            </a:r>
            <a:endParaRPr lang="en-CA" dirty="0"/>
          </a:p>
        </p:txBody>
      </p:sp>
      <p:sp>
        <p:nvSpPr>
          <p:cNvPr id="95" name="Rounded Rectangle 94"/>
          <p:cNvSpPr/>
          <p:nvPr/>
        </p:nvSpPr>
        <p:spPr>
          <a:xfrm>
            <a:off x="9341467" y="5452457"/>
            <a:ext cx="1537201" cy="50312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API</a:t>
            </a:r>
            <a:endParaRPr lang="en-CA" dirty="0"/>
          </a:p>
        </p:txBody>
      </p:sp>
      <p:sp>
        <p:nvSpPr>
          <p:cNvPr id="106" name="Rounded Rectangle 105"/>
          <p:cNvSpPr/>
          <p:nvPr/>
        </p:nvSpPr>
        <p:spPr>
          <a:xfrm>
            <a:off x="906015" y="4385204"/>
            <a:ext cx="1748154" cy="722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GC  Consumer</a:t>
            </a:r>
          </a:p>
          <a:p>
            <a:pPr algn="ctr"/>
            <a:r>
              <a:rPr lang="en-CA" sz="1600" dirty="0" smtClean="0"/>
              <a:t>System</a:t>
            </a:r>
            <a:endParaRPr lang="en-CA" sz="1600" dirty="0"/>
          </a:p>
        </p:txBody>
      </p:sp>
      <p:cxnSp>
        <p:nvCxnSpPr>
          <p:cNvPr id="109" name="Elbow Connector 108"/>
          <p:cNvCxnSpPr>
            <a:stCxn id="106" idx="3"/>
            <a:endCxn id="40" idx="1"/>
          </p:cNvCxnSpPr>
          <p:nvPr/>
        </p:nvCxnSpPr>
        <p:spPr>
          <a:xfrm>
            <a:off x="2654169" y="4746503"/>
            <a:ext cx="789540" cy="1005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0" idx="3"/>
            <a:endCxn id="102" idx="1"/>
          </p:cNvCxnSpPr>
          <p:nvPr/>
        </p:nvCxnSpPr>
        <p:spPr>
          <a:xfrm flipV="1">
            <a:off x="6580460" y="4746504"/>
            <a:ext cx="1283381" cy="1004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Hosting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0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3233653" y="3200394"/>
            <a:ext cx="8184646" cy="302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 smtClean="0"/>
              <a:t>On-Premise/Cloud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620805" y="3556943"/>
            <a:ext cx="1748154" cy="722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External Consumer</a:t>
            </a:r>
          </a:p>
          <a:p>
            <a:pPr algn="ctr"/>
            <a:r>
              <a:rPr lang="en-CA" sz="1600" dirty="0" smtClean="0"/>
              <a:t>System</a:t>
            </a:r>
          </a:p>
        </p:txBody>
      </p:sp>
      <p:cxnSp>
        <p:nvCxnSpPr>
          <p:cNvPr id="23" name="Elbow Connector 22"/>
          <p:cNvCxnSpPr>
            <a:stCxn id="21" idx="3"/>
            <a:endCxn id="22" idx="1"/>
          </p:cNvCxnSpPr>
          <p:nvPr/>
        </p:nvCxnSpPr>
        <p:spPr>
          <a:xfrm>
            <a:off x="2368959" y="3918242"/>
            <a:ext cx="3017021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371698" y="4080276"/>
            <a:ext cx="2879173" cy="7400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400" dirty="0" smtClean="0"/>
              <a:t>Business Zone</a:t>
            </a:r>
            <a:endParaRPr lang="en-CA" sz="1400" dirty="0"/>
          </a:p>
        </p:txBody>
      </p:sp>
      <p:sp>
        <p:nvSpPr>
          <p:cNvPr id="93" name="Rectangle 92"/>
          <p:cNvSpPr/>
          <p:nvPr/>
        </p:nvSpPr>
        <p:spPr>
          <a:xfrm>
            <a:off x="8371699" y="4911793"/>
            <a:ext cx="2879173" cy="7541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400" dirty="0" smtClean="0"/>
              <a:t>Data Zone</a:t>
            </a:r>
            <a:endParaRPr lang="en-CA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9582537" y="4224962"/>
            <a:ext cx="1537201" cy="50312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API</a:t>
            </a:r>
            <a:endParaRPr lang="en-CA" dirty="0"/>
          </a:p>
        </p:txBody>
      </p:sp>
      <p:sp>
        <p:nvSpPr>
          <p:cNvPr id="95" name="Rounded Rectangle 94"/>
          <p:cNvSpPr/>
          <p:nvPr/>
        </p:nvSpPr>
        <p:spPr>
          <a:xfrm>
            <a:off x="9582537" y="5036819"/>
            <a:ext cx="1537201" cy="50312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API</a:t>
            </a:r>
            <a:endParaRPr lang="en-CA" dirty="0"/>
          </a:p>
        </p:txBody>
      </p:sp>
      <p:sp>
        <p:nvSpPr>
          <p:cNvPr id="106" name="Rounded Rectangle 105"/>
          <p:cNvSpPr/>
          <p:nvPr/>
        </p:nvSpPr>
        <p:spPr>
          <a:xfrm>
            <a:off x="590129" y="4385204"/>
            <a:ext cx="1748154" cy="722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GC Consumer</a:t>
            </a:r>
          </a:p>
          <a:p>
            <a:pPr algn="ctr"/>
            <a:r>
              <a:rPr lang="en-CA" sz="1600" dirty="0" smtClean="0"/>
              <a:t>System</a:t>
            </a:r>
            <a:endParaRPr lang="en-CA" sz="1600" dirty="0"/>
          </a:p>
        </p:txBody>
      </p:sp>
      <p:cxnSp>
        <p:nvCxnSpPr>
          <p:cNvPr id="109" name="Elbow Connector 108"/>
          <p:cNvCxnSpPr>
            <a:stCxn id="106" idx="3"/>
            <a:endCxn id="25" idx="1"/>
          </p:cNvCxnSpPr>
          <p:nvPr/>
        </p:nvCxnSpPr>
        <p:spPr>
          <a:xfrm>
            <a:off x="2338283" y="4746503"/>
            <a:ext cx="3031546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Hosting with Dept. Gateway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45085" y="5334252"/>
            <a:ext cx="2296966" cy="483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Gateway </a:t>
            </a:r>
            <a:r>
              <a:rPr lang="en-CA" sz="1600" dirty="0" smtClean="0">
                <a:solidFill>
                  <a:schemeClr val="tx1"/>
                </a:solidFill>
              </a:rPr>
              <a:t>(Local)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93228" y="5214753"/>
            <a:ext cx="1748154" cy="722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Internal Consumer</a:t>
            </a:r>
          </a:p>
          <a:p>
            <a:pPr algn="ctr"/>
            <a:r>
              <a:rPr lang="en-CA" sz="1600" dirty="0" smtClean="0"/>
              <a:t>System</a:t>
            </a:r>
            <a:endParaRPr lang="en-CA" sz="1600" dirty="0"/>
          </a:p>
        </p:txBody>
      </p:sp>
      <p:cxnSp>
        <p:nvCxnSpPr>
          <p:cNvPr id="28" name="Elbow Connector 27"/>
          <p:cNvCxnSpPr>
            <a:stCxn id="27" idx="3"/>
            <a:endCxn id="26" idx="1"/>
          </p:cNvCxnSpPr>
          <p:nvPr/>
        </p:nvCxnSpPr>
        <p:spPr>
          <a:xfrm>
            <a:off x="5141382" y="5576052"/>
            <a:ext cx="203703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94" idx="1"/>
          </p:cNvCxnSpPr>
          <p:nvPr/>
        </p:nvCxnSpPr>
        <p:spPr>
          <a:xfrm>
            <a:off x="7682946" y="3918242"/>
            <a:ext cx="1899591" cy="558283"/>
          </a:xfrm>
          <a:prstGeom prst="bentConnector3">
            <a:avLst>
              <a:gd name="adj1" fmla="val 171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3"/>
            <a:endCxn id="95" idx="1"/>
          </p:cNvCxnSpPr>
          <p:nvPr/>
        </p:nvCxnSpPr>
        <p:spPr>
          <a:xfrm>
            <a:off x="7682946" y="3918243"/>
            <a:ext cx="1899591" cy="1370139"/>
          </a:xfrm>
          <a:prstGeom prst="bentConnector3">
            <a:avLst>
              <a:gd name="adj1" fmla="val 1718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5" idx="3"/>
            <a:endCxn id="94" idx="1"/>
          </p:cNvCxnSpPr>
          <p:nvPr/>
        </p:nvCxnSpPr>
        <p:spPr>
          <a:xfrm flipV="1">
            <a:off x="7666795" y="4476525"/>
            <a:ext cx="1915742" cy="269979"/>
          </a:xfrm>
          <a:prstGeom prst="bentConnector3">
            <a:avLst>
              <a:gd name="adj1" fmla="val 17890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6" idx="3"/>
            <a:endCxn id="95" idx="1"/>
          </p:cNvCxnSpPr>
          <p:nvPr/>
        </p:nvCxnSpPr>
        <p:spPr>
          <a:xfrm flipV="1">
            <a:off x="7642051" y="5288382"/>
            <a:ext cx="1940486" cy="287671"/>
          </a:xfrm>
          <a:prstGeom prst="bentConnector3">
            <a:avLst>
              <a:gd name="adj1" fmla="val 18728"/>
            </a:avLst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60743" y="1550518"/>
            <a:ext cx="3401123" cy="1487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dirty="0" smtClean="0"/>
              <a:t>AWS Cloud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>
          <a:xfrm>
            <a:off x="3603510" y="1928576"/>
            <a:ext cx="3126832" cy="48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Management</a:t>
            </a:r>
            <a:endParaRPr lang="en-CA" dirty="0"/>
          </a:p>
        </p:txBody>
      </p:sp>
      <p:sp>
        <p:nvSpPr>
          <p:cNvPr id="54" name="Rectangle 53"/>
          <p:cNvSpPr/>
          <p:nvPr/>
        </p:nvSpPr>
        <p:spPr>
          <a:xfrm>
            <a:off x="3603510" y="2449283"/>
            <a:ext cx="3136751" cy="48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Gateway (Public)</a:t>
            </a:r>
            <a:endParaRPr lang="en-CA" dirty="0"/>
          </a:p>
        </p:txBody>
      </p:sp>
      <p:cxnSp>
        <p:nvCxnSpPr>
          <p:cNvPr id="55" name="Elbow Connector 54"/>
          <p:cNvCxnSpPr>
            <a:endCxn id="53" idx="3"/>
          </p:cNvCxnSpPr>
          <p:nvPr/>
        </p:nvCxnSpPr>
        <p:spPr>
          <a:xfrm rot="16200000" flipV="1">
            <a:off x="5453948" y="3446772"/>
            <a:ext cx="3162587" cy="609797"/>
          </a:xfrm>
          <a:prstGeom prst="bentConnector2">
            <a:avLst/>
          </a:prstGeom>
          <a:ln w="28575"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85980" y="3676442"/>
            <a:ext cx="2296966" cy="483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Gateway </a:t>
            </a:r>
            <a:r>
              <a:rPr lang="en-CA" sz="1600" dirty="0" smtClean="0">
                <a:solidFill>
                  <a:schemeClr val="tx1"/>
                </a:solidFill>
              </a:rPr>
              <a:t>(Public)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69829" y="4504703"/>
            <a:ext cx="2296966" cy="483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Gateway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sz="1600" dirty="0" smtClean="0">
                <a:solidFill>
                  <a:schemeClr val="tx1"/>
                </a:solidFill>
              </a:rPr>
              <a:t>(GC)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2586888" y="3805978"/>
            <a:ext cx="565266" cy="24180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Cloud 69"/>
          <p:cNvSpPr/>
          <p:nvPr/>
        </p:nvSpPr>
        <p:spPr>
          <a:xfrm>
            <a:off x="2564056" y="4611514"/>
            <a:ext cx="565266" cy="24180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8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Authentication/Authorization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Token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API Key, unique value that identifies the consumer (person/system)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Used by management console to manage access/permission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Unique Value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If compromised no way of protecting your API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Fine for reading data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OAuth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Open </a:t>
            </a:r>
            <a:r>
              <a:rPr lang="en-CA" dirty="0">
                <a:solidFill>
                  <a:schemeClr val="bg1"/>
                </a:solidFill>
              </a:rPr>
              <a:t>standard for access </a:t>
            </a:r>
            <a:r>
              <a:rPr lang="en-CA" dirty="0" smtClean="0">
                <a:solidFill>
                  <a:schemeClr val="bg1"/>
                </a:solidFill>
              </a:rPr>
              <a:t>delegation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Is its own service, that generates a token based on your credential.  From then that token is used to authenticate to your API.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Is more secure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Generated token expires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Good for APIs that allow the manipulation of data or accesses sensitive data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Documentation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Swagger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Describes </a:t>
            </a:r>
            <a:r>
              <a:rPr lang="en-CA" sz="2800" dirty="0">
                <a:solidFill>
                  <a:schemeClr val="bg1"/>
                </a:solidFill>
                <a:latin typeface="Georgia" panose="02040502050405020303" pitchFamily="18" charset="0"/>
              </a:rPr>
              <a:t>the structure of your APIs so that machines can read </a:t>
            </a:r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them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Used to document your API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Can be used to generate client libraries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Leveraged by testing tools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Adheres to </a:t>
            </a:r>
            <a:r>
              <a:rPr lang="en-CA" sz="2800" dirty="0" err="1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OpenAPI</a:t>
            </a:r>
            <a:r>
              <a:rPr lang="en-CA" sz="2800" dirty="0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 Specification</a:t>
            </a:r>
            <a:endParaRPr lang="en-CA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2"/>
            <a:endParaRPr lang="en-CA" sz="24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Georgia" panose="02040502050405020303" pitchFamily="18" charset="0"/>
              </a:rPr>
              <a:t>Thank you!</a:t>
            </a:r>
            <a:endParaRPr lang="en-CA" b="1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16" y="864062"/>
            <a:ext cx="3750183" cy="56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GC Direction</a:t>
            </a:r>
            <a:r>
              <a:rPr lang="en-CA" u="sng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endParaRPr lang="en-CA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3"/>
              </a:rPr>
              <a:t>GC Standards on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3"/>
              </a:rPr>
              <a:t>APIs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4"/>
              </a:rPr>
              <a:t>TBS Mandatory Procedures on APIs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5"/>
              </a:rPr>
              <a:t>GC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5"/>
              </a:rPr>
              <a:t>API Store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(2019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New channel to bring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business value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Open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Data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-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6"/>
              </a:rPr>
              <a:t>GC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6"/>
              </a:rPr>
              <a:t>IT Strategy </a:t>
            </a:r>
            <a:r>
              <a:rPr lang="en-CA" dirty="0">
                <a:solidFill>
                  <a:srgbClr val="FF0000"/>
                </a:solidFill>
                <a:latin typeface="Georgia" panose="02040502050405020303" pitchFamily="18" charset="0"/>
                <a:hlinkClick r:id="rId6"/>
              </a:rPr>
              <a:t>Plan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6"/>
              </a:rPr>
              <a:t> 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Industry adoption and expectations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Agile/DevOps</a:t>
            </a: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Drivers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46" y="2256005"/>
            <a:ext cx="2348204" cy="99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88" y="3833055"/>
            <a:ext cx="3017120" cy="1553817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3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Reference Material</a:t>
            </a:r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GC API Store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3"/>
              </a:rPr>
              <a:t>TBS API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3"/>
              </a:rPr>
              <a:t>Guidelines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4"/>
              </a:rPr>
              <a:t>GC Standards on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4"/>
              </a:rPr>
              <a:t>APIs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5"/>
              </a:rPr>
              <a:t>GC Digital Standards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6"/>
              </a:rPr>
              <a:t>https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6"/>
              </a:rPr>
              <a:t>://www.getpostman.com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6"/>
              </a:rPr>
              <a:t>/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7"/>
              </a:rPr>
              <a:t>https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  <a:hlinkClick r:id="rId7"/>
              </a:rPr>
              <a:t>://swagger.io/solutions/api-design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7"/>
              </a:rPr>
              <a:t>/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What’s an API?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b="1" dirty="0" smtClean="0">
                <a:latin typeface="Georgia" panose="02040502050405020303" pitchFamily="18" charset="0"/>
              </a:rPr>
              <a:t>A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pplication </a:t>
            </a:r>
            <a:r>
              <a:rPr lang="en-CA" sz="3600" b="1" dirty="0" smtClean="0">
                <a:latin typeface="Georgia" panose="02040502050405020303" pitchFamily="18" charset="0"/>
              </a:rPr>
              <a:t>P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rogramming </a:t>
            </a:r>
            <a:r>
              <a:rPr lang="en-CA" sz="3600" b="1" dirty="0" smtClean="0">
                <a:latin typeface="Georgia" panose="02040502050405020303" pitchFamily="18" charset="0"/>
              </a:rPr>
              <a:t>I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nterface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Interface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 for a system to 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expose its capabilities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to other systems for their consumption, to access: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Data/Information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Execute functions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Consumers and Providers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Contract</a:t>
            </a:r>
          </a:p>
          <a:p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APIs vs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Web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APIs 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12" y="3821023"/>
            <a:ext cx="2646825" cy="246952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76" y="794833"/>
            <a:ext cx="4692624" cy="171616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37" y="1027906"/>
            <a:ext cx="4486798" cy="336509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0" y="1442916"/>
            <a:ext cx="909019" cy="92517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7" y="1730015"/>
            <a:ext cx="4019899" cy="74195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3110" r="12239" b="18365"/>
          <a:stretch/>
        </p:blipFill>
        <p:spPr>
          <a:xfrm>
            <a:off x="1382325" y="3821023"/>
            <a:ext cx="2532853" cy="1084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03" y="4610637"/>
            <a:ext cx="2415263" cy="19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What’s a </a:t>
            </a:r>
            <a:r>
              <a:rPr lang="en-CA" b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Microservice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?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251"/>
            <a:ext cx="10350731" cy="4351338"/>
          </a:xfrm>
        </p:spPr>
        <p:txBody>
          <a:bodyPr>
            <a:normAutofit/>
          </a:bodyPr>
          <a:lstStyle/>
          <a:p>
            <a:r>
              <a:rPr lang="en-CA" b="1" dirty="0" smtClean="0">
                <a:latin typeface="Georgia" panose="02040502050405020303" pitchFamily="18" charset="0"/>
              </a:rPr>
              <a:t>Architectural pattern/design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that separates an application (usually monolithic) into small, self-containing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components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Implemented and deployed 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independently</a:t>
            </a:r>
          </a:p>
          <a:p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Arranges an application as a collection of </a:t>
            </a:r>
            <a:r>
              <a:rPr lang="en-CA" b="1" dirty="0">
                <a:solidFill>
                  <a:schemeClr val="bg1"/>
                </a:solidFill>
                <a:latin typeface="Georgia" panose="02040502050405020303" pitchFamily="18" charset="0"/>
              </a:rPr>
              <a:t>loosely coupled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services</a:t>
            </a:r>
          </a:p>
          <a:p>
            <a:r>
              <a:rPr lang="en-CA" dirty="0" smtClean="0">
                <a:latin typeface="Georgia" panose="02040502050405020303" pitchFamily="18" charset="0"/>
              </a:rPr>
              <a:t>APIs are used to expose the </a:t>
            </a:r>
            <a:r>
              <a:rPr lang="en-CA" dirty="0" err="1" smtClean="0">
                <a:latin typeface="Georgia" panose="02040502050405020303" pitchFamily="18" charset="0"/>
              </a:rPr>
              <a:t>microservice</a:t>
            </a:r>
            <a:endParaRPr lang="en-CA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916763"/>
            <a:ext cx="5036362" cy="4496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0" y="1335057"/>
            <a:ext cx="4062243" cy="4246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6383" y="2334142"/>
            <a:ext cx="1371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VS</a:t>
            </a:r>
            <a:endParaRPr lang="en-CA" sz="4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Why do we want them?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7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Easier to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Develop, test, deploy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Monitor, troubleshoot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Maintain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Integrate (lightweight protocol)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Consume (mobile, web apps etc.)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Opportunity To: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To start integrating 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modern development practices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Automation</a:t>
            </a:r>
          </a:p>
          <a:p>
            <a:pPr lvl="2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Facilitate CI/CD</a:t>
            </a:r>
          </a:p>
          <a:p>
            <a:pPr lvl="1"/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Decouple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 your solution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Re-structure your </a:t>
            </a:r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team </a:t>
            </a:r>
            <a:r>
              <a:rPr lang="en-CA" dirty="0" err="1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Conways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 Law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Review your 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Data Topology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Scalability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Implemented and deployed independently</a:t>
            </a:r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of each other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Run within independent processes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Monitored and scaled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6268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819686"/>
            <a:ext cx="4321233" cy="2880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Applicable to GC?</a:t>
            </a:r>
            <a:endParaRPr lang="en-CA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Complexity of our systems</a:t>
            </a:r>
            <a:endParaRPr lang="en-CA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Legacy Systems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Information Sharing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Opportunities for 3</a:t>
            </a:r>
            <a:r>
              <a:rPr lang="en-CA" baseline="30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rd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 parties 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CA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QuickTax</a:t>
            </a:r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, Auto Recalls, Health Drug DB)</a:t>
            </a:r>
          </a:p>
          <a:p>
            <a:r>
              <a:rPr lang="en-CA" dirty="0">
                <a:solidFill>
                  <a:schemeClr val="bg1"/>
                </a:solidFill>
                <a:latin typeface="Georgia" panose="02040502050405020303" pitchFamily="18" charset="0"/>
              </a:rPr>
              <a:t>Expose data from sources of truth </a:t>
            </a:r>
            <a:endParaRPr lang="en-CA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User Centric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Tailored services based on exposed sources of information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Improve time-to-market</a:t>
            </a:r>
          </a:p>
          <a:p>
            <a:r>
              <a:rPr lang="en-CA" dirty="0" smtClean="0">
                <a:solidFill>
                  <a:schemeClr val="bg1"/>
                </a:solidFill>
                <a:latin typeface="Georgia" panose="02040502050405020303" pitchFamily="18" charset="0"/>
              </a:rPr>
              <a:t>Incremental Value (No Big Project!)</a:t>
            </a:r>
          </a:p>
          <a:p>
            <a:endParaRPr lang="en-C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55&quot;&gt;&lt;property id=&quot;20148&quot; value=&quot;5&quot;/&gt;&lt;property id=&quot;20300&quot; value=&quot;Slide 8 - &amp;quot;Why do we want them?&amp;quot;&quot;/&gt;&lt;property id=&quot;20307&quot; value=&quot;259&quot;/&gt;&lt;/object&gt;&lt;object type=&quot;3&quot; unique_id=&quot;10143&quot;&gt;&lt;property id=&quot;20148&quot; value=&quot;5&quot;/&gt;&lt;property id=&quot;20300&quot; value=&quot;Slide 17 - &amp;quot;How do we design them?&amp;quot;&quot;/&gt;&lt;property id=&quot;20307&quot; value=&quot;263&quot;/&gt;&lt;/object&gt;&lt;object type=&quot;3&quot; unique_id=&quot;10144&quot;&gt;&lt;property id=&quot;20148&quot; value=&quot;5&quot;/&gt;&lt;property id=&quot;20300&quot; value=&quot;Slide 22 - &amp;quot;Components&amp;quot;&quot;/&gt;&lt;property id=&quot;20307&quot; value=&quot;264&quot;/&gt;&lt;/object&gt;&lt;object type=&quot;3&quot; unique_id=&quot;10244&quot;&gt;&lt;property id=&quot;20148&quot; value=&quot;5&quot;/&gt;&lt;property id=&quot;20300&quot; value=&quot;Slide 19 - &amp;quot;Operationalizing Considerations&amp;quot;&quot;/&gt;&lt;property id=&quot;20307&quot; value=&quot;265&quot;/&gt;&lt;/object&gt;&lt;object type=&quot;3&quot; unique_id=&quot;10294&quot;&gt;&lt;property id=&quot;20148&quot; value=&quot;5&quot;/&gt;&lt;property id=&quot;20300&quot; value=&quot;Slide 2 - &amp;quot;Agenda&amp;quot;&quot;/&gt;&lt;property id=&quot;20307&quot; value=&quot;267&quot;/&gt;&lt;/object&gt;&lt;object type=&quot;3&quot; unique_id=&quot;11074&quot;&gt;&lt;property id=&quot;20148&quot; value=&quot;5&quot;/&gt;&lt;property id=&quot;20300&quot; value=&quot;Slide 29 - &amp;quot;Thank you!&amp;quot;&quot;/&gt;&lt;property id=&quot;20307&quot; value=&quot;273&quot;/&gt;&lt;/object&gt;&lt;object type=&quot;3&quot; unique_id=&quot;11555&quot;&gt;&lt;property id=&quot;20148&quot; value=&quot;5&quot;/&gt;&lt;property id=&quot;20300&quot; value=&quot;Slide 4 - &amp;quot;What’s an API?&amp;quot;&quot;/&gt;&lt;property id=&quot;20307&quot; value=&quot;275&quot;/&gt;&lt;/object&gt;&lt;object type=&quot;3&quot; unique_id=&quot;11556&quot;&gt;&lt;property id=&quot;20148&quot; value=&quot;5&quot;/&gt;&lt;property id=&quot;20300&quot; value=&quot;Slide 5&quot;/&gt;&lt;property id=&quot;20307&quot; value=&quot;274&quot;/&gt;&lt;/object&gt;&lt;object type=&quot;3&quot; unique_id=&quot;12107&quot;&gt;&lt;property id=&quot;20148&quot; value=&quot;5&quot;/&gt;&lt;property id=&quot;20300&quot; value=&quot;Slide 6 - &amp;quot;What’s a Microservice?&amp;quot;&quot;/&gt;&lt;property id=&quot;20307&quot; value=&quot;276&quot;/&gt;&lt;/object&gt;&lt;object type=&quot;3&quot; unique_id=&quot;12614&quot;&gt;&lt;property id=&quot;20148&quot; value=&quot;5&quot;/&gt;&lt;property id=&quot;20300&quot; value=&quot;Slide 9 - &amp;quot;Applicable to GC?&amp;quot;&quot;/&gt;&lt;property id=&quot;20307&quot; value=&quot;277&quot;/&gt;&lt;/object&gt;&lt;object type=&quot;3&quot; unique_id=&quot;13527&quot;&gt;&lt;property id=&quot;20148&quot; value=&quot;5&quot;/&gt;&lt;property id=&quot;20300&quot; value=&quot;Slide 11 - &amp;quot;What is REST?&amp;quot;&quot;/&gt;&lt;property id=&quot;20307&quot; value=&quot;282&quot;/&gt;&lt;/object&gt;&lt;object type=&quot;3&quot; unique_id=&quot;13531&quot;&gt;&lt;property id=&quot;20148&quot; value=&quot;5&quot;/&gt;&lt;property id=&quot;20300&quot; value=&quot;Slide 12 - &amp;quot;Components of a RESTful API&amp;quot;&quot;/&gt;&lt;property id=&quot;20307&quot; value=&quot;286&quot;/&gt;&lt;/object&gt;&lt;object type=&quot;3&quot; unique_id=&quot;13536&quot;&gt;&lt;property id=&quot;20148&quot; value=&quot;5&quot;/&gt;&lt;property id=&quot;20300&quot; value=&quot;Slide 13 - &amp;quot;SOAP Services vs REST APIs&amp;quot;&quot;/&gt;&lt;property id=&quot;20307&quot; value=&quot;291&quot;/&gt;&lt;/object&gt;&lt;object type=&quot;3&quot; unique_id=&quot;13537&quot;&gt;&lt;property id=&quot;20148&quot; value=&quot;5&quot;/&gt;&lt;property id=&quot;20300&quot; value=&quot;Slide 14 - &amp;quot;SOAP vs REST Operations&amp;quot;&quot;/&gt;&lt;property id=&quot;20307&quot; value=&quot;292&quot;/&gt;&lt;/object&gt;&lt;object type=&quot;3&quot; unique_id=&quot;13539&quot;&gt;&lt;property id=&quot;20148&quot; value=&quot;5&quot;/&gt;&lt;property id=&quot;20300&quot; value=&quot;Slide 16 - &amp;quot;XML vs JSON&amp;quot;&quot;/&gt;&lt;property id=&quot;20307&quot; value=&quot;294&quot;/&gt;&lt;/object&gt;&lt;object type=&quot;3&quot; unique_id=&quot;14460&quot;&gt;&lt;property id=&quot;20148&quot; value=&quot;5&quot;/&gt;&lt;property id=&quot;20300&quot; value=&quot;Slide 1 - &amp;quot;API &amp;amp; Microservices Overview&amp;quot;&quot;/&gt;&lt;property id=&quot;20307&quot; value=&quot;296&quot;/&gt;&lt;/object&gt;&lt;object type=&quot;3&quot; unique_id=&quot;14636&quot;&gt;&lt;property id=&quot;20148&quot; value=&quot;5&quot;/&gt;&lt;property id=&quot;20300&quot; value=&quot;Slide 20 - &amp;quot;GC API Store&amp;quot;&quot;/&gt;&lt;property id=&quot;20307&quot; value=&quot;297&quot;/&gt;&lt;/object&gt;&lt;object type=&quot;3&quot; unique_id=&quot;18268&quot;&gt;&lt;property id=&quot;20148&quot; value=&quot;5&quot;/&gt;&lt;property id=&quot;20300&quot; value=&quot;Slide 23 - &amp;quot;Publish / Subscribe&amp;quot;&quot;/&gt;&lt;property id=&quot;20307&quot; value=&quot;300&quot;/&gt;&lt;/object&gt;&lt;object type=&quot;3&quot; unique_id=&quot;18504&quot;&gt;&lt;property id=&quot;20148&quot; value=&quot;5&quot;/&gt;&lt;property id=&quot;20300&quot; value=&quot;Slide 25 - &amp;quot;Hosting&amp;quot;&quot;/&gt;&lt;property id=&quot;20307&quot; value=&quot;301&quot;/&gt;&lt;/object&gt;&lt;object type=&quot;3&quot; unique_id=&quot;18710&quot;&gt;&lt;property id=&quot;20148&quot; value=&quot;5&quot;/&gt;&lt;property id=&quot;20300&quot; value=&quot;Slide 21 - &amp;quot;GC API Store&amp;quot;&quot;/&gt;&lt;property id=&quot;20307&quot; value=&quot;303&quot;/&gt;&lt;/object&gt;&lt;object type=&quot;3&quot; unique_id=&quot;20118&quot;&gt;&lt;property id=&quot;20148&quot; value=&quot;5&quot;/&gt;&lt;property id=&quot;20300&quot; value=&quot;Slide 27 - &amp;quot;Authentication/Authorization&amp;quot;&quot;/&gt;&lt;property id=&quot;20307&quot; value=&quot;306&quot;/&gt;&lt;/object&gt;&lt;object type=&quot;3&quot; unique_id=&quot;20498&quot;&gt;&lt;property id=&quot;20148&quot; value=&quot;5&quot;/&gt;&lt;property id=&quot;20300&quot; value=&quot;Slide 30 - &amp;quot;Reference Material&amp;quot;&quot;/&gt;&lt;property id=&quot;20307&quot; value=&quot;307&quot;/&gt;&lt;/object&gt;&lt;object type=&quot;3&quot; unique_id=&quot;21739&quot;&gt;&lt;property id=&quot;20148&quot; value=&quot;5&quot;/&gt;&lt;property id=&quot;20300&quot; value=&quot;Slide 24 - &amp;quot;Call Flow&amp;quot;&quot;/&gt;&lt;property id=&quot;20307&quot; value=&quot;309&quot;/&gt;&lt;/object&gt;&lt;object type=&quot;3&quot; unique_id=&quot;22184&quot;&gt;&lt;property id=&quot;20148&quot; value=&quot;5&quot;/&gt;&lt;property id=&quot;20300&quot; value=&quot;Slide 26 - &amp;quot;Hosting with Dept. Gateway&amp;quot;&quot;/&gt;&lt;property id=&quot;20307&quot; value=&quot;311&quot;/&gt;&lt;/object&gt;&lt;object type=&quot;3&quot; unique_id=&quot;22685&quot;&gt;&lt;property id=&quot;20148&quot; value=&quot;5&quot;/&gt;&lt;property id=&quot;20300&quot; value=&quot;Slide 28 - &amp;quot;Documentation&amp;quot;&quot;/&gt;&lt;property id=&quot;20307&quot; value=&quot;312&quot;/&gt;&lt;/object&gt;&lt;object type=&quot;3&quot; unique_id=&quot;23980&quot;&gt;&lt;property id=&quot;20148&quot; value=&quot;5&quot;/&gt;&lt;property id=&quot;20300&quot; value=&quot;Slide 10 - &amp;quot;APIs are your building blocks!&amp;quot;&quot;/&gt;&lt;property id=&quot;20307&quot; value=&quot;314&quot;/&gt;&lt;/object&gt;&lt;object type=&quot;3&quot; unique_id=&quot;25461&quot;&gt;&lt;property id=&quot;20148&quot; value=&quot;5&quot;/&gt;&lt;property id=&quot;20300&quot; value=&quot;Slide 7&quot;/&gt;&lt;property id=&quot;20307&quot; value=&quot;316&quot;/&gt;&lt;/object&gt;&lt;object type=&quot;3&quot; unique_id=&quot;27893&quot;&gt;&lt;property id=&quot;20148&quot; value=&quot;5&quot;/&gt;&lt;property id=&quot;20300&quot; value=&quot;Slide 3 - &amp;quot;Drivers&amp;quot;&quot;/&gt;&lt;property id=&quot;20307&quot; value=&quot;327&quot;/&gt;&lt;/object&gt;&lt;object type=&quot;3&quot; unique_id=&quot;28797&quot;&gt;&lt;property id=&quot;20148&quot; value=&quot;5&quot;/&gt;&lt;property id=&quot;20300&quot; value=&quot;Slide 15 - &amp;quot;XML vs JSON&amp;quot;&quot;/&gt;&lt;property id=&quot;20307&quot; value=&quot;328&quot;/&gt;&lt;/object&gt;&lt;object type=&quot;3&quot; unique_id=&quot;29264&quot;&gt;&lt;property id=&quot;20148&quot; value=&quot;5&quot;/&gt;&lt;property id=&quot;20300&quot; value=&quot;Slide 18&quot;/&gt;&lt;property id=&quot;20307&quot; value=&quot;33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33349</TotalTime>
  <Words>1311</Words>
  <Application>Microsoft Office PowerPoint</Application>
  <PresentationFormat>Widescreen</PresentationFormat>
  <Paragraphs>341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Office Theme</vt:lpstr>
      <vt:lpstr>API &amp; Microservices Overview</vt:lpstr>
      <vt:lpstr>Agenda</vt:lpstr>
      <vt:lpstr>Drivers</vt:lpstr>
      <vt:lpstr>What’s an API?</vt:lpstr>
      <vt:lpstr>PowerPoint Presentation</vt:lpstr>
      <vt:lpstr>What’s a Microservice?</vt:lpstr>
      <vt:lpstr>PowerPoint Presentation</vt:lpstr>
      <vt:lpstr>Why do we want them?</vt:lpstr>
      <vt:lpstr>Applicable to GC?</vt:lpstr>
      <vt:lpstr>APIs are your building blocks!</vt:lpstr>
      <vt:lpstr>What is REST?</vt:lpstr>
      <vt:lpstr>Components of a RESTful API</vt:lpstr>
      <vt:lpstr>SOAP Services vs REST APIs</vt:lpstr>
      <vt:lpstr>SOAP vs REST Operations</vt:lpstr>
      <vt:lpstr>XML vs JSON</vt:lpstr>
      <vt:lpstr>XML vs JSON</vt:lpstr>
      <vt:lpstr>How do we design them?</vt:lpstr>
      <vt:lpstr>PowerPoint Presentation</vt:lpstr>
      <vt:lpstr>Operationalizing Considerations</vt:lpstr>
      <vt:lpstr>GC API Store</vt:lpstr>
      <vt:lpstr>GC API Store</vt:lpstr>
      <vt:lpstr>Components</vt:lpstr>
      <vt:lpstr>Publish / Subscribe</vt:lpstr>
      <vt:lpstr>Call Flow</vt:lpstr>
      <vt:lpstr>Hosting</vt:lpstr>
      <vt:lpstr>Hosting with Dept. Gateway</vt:lpstr>
      <vt:lpstr>Authentication/Authorization</vt:lpstr>
      <vt:lpstr>Documentation</vt:lpstr>
      <vt:lpstr>Thank you!</vt:lpstr>
      <vt:lpstr>Reference Material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Heroux, Patrick PH [NC]</dc:creator>
  <cp:lastModifiedBy>Shahid, Ahmad A [NC]</cp:lastModifiedBy>
  <cp:revision>396</cp:revision>
  <dcterms:created xsi:type="dcterms:W3CDTF">2019-11-12T14:18:01Z</dcterms:created>
  <dcterms:modified xsi:type="dcterms:W3CDTF">2020-01-14T19:58:51Z</dcterms:modified>
</cp:coreProperties>
</file>