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6570C0D8-7475-43CF-9FB1-B4036FB8B07A}" type="datetimeFigureOut">
              <a:rPr lang="en-CA" smtClean="0"/>
              <a:t>2021-01-21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5156304-3216-46D3-98C9-FC31A418AAF0}" type="slidenum">
              <a:rPr lang="en-CA" smtClean="0"/>
              <a:t>‹#›</a:t>
            </a:fld>
            <a:endParaRPr lang="en-CA"/>
          </a:p>
        </p:txBody>
      </p:sp>
    </p:spTree>
    <p:extLst>
      <p:ext uri="{BB962C8B-B14F-4D97-AF65-F5344CB8AC3E}">
        <p14:creationId xmlns:p14="http://schemas.microsoft.com/office/powerpoint/2010/main" val="325389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570C0D8-7475-43CF-9FB1-B4036FB8B07A}" type="datetimeFigureOut">
              <a:rPr lang="en-CA" smtClean="0"/>
              <a:t>2021-01-21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5156304-3216-46D3-98C9-FC31A418AAF0}" type="slidenum">
              <a:rPr lang="en-CA" smtClean="0"/>
              <a:t>‹#›</a:t>
            </a:fld>
            <a:endParaRPr lang="en-CA"/>
          </a:p>
        </p:txBody>
      </p:sp>
    </p:spTree>
    <p:extLst>
      <p:ext uri="{BB962C8B-B14F-4D97-AF65-F5344CB8AC3E}">
        <p14:creationId xmlns:p14="http://schemas.microsoft.com/office/powerpoint/2010/main" val="271898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570C0D8-7475-43CF-9FB1-B4036FB8B07A}" type="datetimeFigureOut">
              <a:rPr lang="en-CA" smtClean="0"/>
              <a:t>2021-01-21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5156304-3216-46D3-98C9-FC31A418AAF0}" type="slidenum">
              <a:rPr lang="en-CA" smtClean="0"/>
              <a:t>‹#›</a:t>
            </a:fld>
            <a:endParaRPr lang="en-CA"/>
          </a:p>
        </p:txBody>
      </p:sp>
    </p:spTree>
    <p:extLst>
      <p:ext uri="{BB962C8B-B14F-4D97-AF65-F5344CB8AC3E}">
        <p14:creationId xmlns:p14="http://schemas.microsoft.com/office/powerpoint/2010/main" val="17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570C0D8-7475-43CF-9FB1-B4036FB8B07A}" type="datetimeFigureOut">
              <a:rPr lang="en-CA" smtClean="0"/>
              <a:t>2021-01-21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5156304-3216-46D3-98C9-FC31A418AAF0}" type="slidenum">
              <a:rPr lang="en-CA" smtClean="0"/>
              <a:t>‹#›</a:t>
            </a:fld>
            <a:endParaRPr lang="en-CA"/>
          </a:p>
        </p:txBody>
      </p:sp>
    </p:spTree>
    <p:extLst>
      <p:ext uri="{BB962C8B-B14F-4D97-AF65-F5344CB8AC3E}">
        <p14:creationId xmlns:p14="http://schemas.microsoft.com/office/powerpoint/2010/main" val="59465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70C0D8-7475-43CF-9FB1-B4036FB8B07A}" type="datetimeFigureOut">
              <a:rPr lang="en-CA" smtClean="0"/>
              <a:t>2021-01-21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5156304-3216-46D3-98C9-FC31A418AAF0}" type="slidenum">
              <a:rPr lang="en-CA" smtClean="0"/>
              <a:t>‹#›</a:t>
            </a:fld>
            <a:endParaRPr lang="en-CA"/>
          </a:p>
        </p:txBody>
      </p:sp>
    </p:spTree>
    <p:extLst>
      <p:ext uri="{BB962C8B-B14F-4D97-AF65-F5344CB8AC3E}">
        <p14:creationId xmlns:p14="http://schemas.microsoft.com/office/powerpoint/2010/main" val="138831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6570C0D8-7475-43CF-9FB1-B4036FB8B07A}" type="datetimeFigureOut">
              <a:rPr lang="en-CA" smtClean="0"/>
              <a:t>2021-01-21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5156304-3216-46D3-98C9-FC31A418AAF0}" type="slidenum">
              <a:rPr lang="en-CA" smtClean="0"/>
              <a:t>‹#›</a:t>
            </a:fld>
            <a:endParaRPr lang="en-CA"/>
          </a:p>
        </p:txBody>
      </p:sp>
    </p:spTree>
    <p:extLst>
      <p:ext uri="{BB962C8B-B14F-4D97-AF65-F5344CB8AC3E}">
        <p14:creationId xmlns:p14="http://schemas.microsoft.com/office/powerpoint/2010/main" val="3861960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6570C0D8-7475-43CF-9FB1-B4036FB8B07A}" type="datetimeFigureOut">
              <a:rPr lang="en-CA" smtClean="0"/>
              <a:t>2021-01-21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5156304-3216-46D3-98C9-FC31A418AAF0}" type="slidenum">
              <a:rPr lang="en-CA" smtClean="0"/>
              <a:t>‹#›</a:t>
            </a:fld>
            <a:endParaRPr lang="en-CA"/>
          </a:p>
        </p:txBody>
      </p:sp>
    </p:spTree>
    <p:extLst>
      <p:ext uri="{BB962C8B-B14F-4D97-AF65-F5344CB8AC3E}">
        <p14:creationId xmlns:p14="http://schemas.microsoft.com/office/powerpoint/2010/main" val="3714821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6570C0D8-7475-43CF-9FB1-B4036FB8B07A}" type="datetimeFigureOut">
              <a:rPr lang="en-CA" smtClean="0"/>
              <a:t>2021-01-21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5156304-3216-46D3-98C9-FC31A418AAF0}" type="slidenum">
              <a:rPr lang="en-CA" smtClean="0"/>
              <a:t>‹#›</a:t>
            </a:fld>
            <a:endParaRPr lang="en-CA"/>
          </a:p>
        </p:txBody>
      </p:sp>
    </p:spTree>
    <p:extLst>
      <p:ext uri="{BB962C8B-B14F-4D97-AF65-F5344CB8AC3E}">
        <p14:creationId xmlns:p14="http://schemas.microsoft.com/office/powerpoint/2010/main" val="2241423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0C0D8-7475-43CF-9FB1-B4036FB8B07A}" type="datetimeFigureOut">
              <a:rPr lang="en-CA" smtClean="0"/>
              <a:t>2021-01-21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5156304-3216-46D3-98C9-FC31A418AAF0}" type="slidenum">
              <a:rPr lang="en-CA" smtClean="0"/>
              <a:t>‹#›</a:t>
            </a:fld>
            <a:endParaRPr lang="en-CA"/>
          </a:p>
        </p:txBody>
      </p:sp>
    </p:spTree>
    <p:extLst>
      <p:ext uri="{BB962C8B-B14F-4D97-AF65-F5344CB8AC3E}">
        <p14:creationId xmlns:p14="http://schemas.microsoft.com/office/powerpoint/2010/main" val="732707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70C0D8-7475-43CF-9FB1-B4036FB8B07A}" type="datetimeFigureOut">
              <a:rPr lang="en-CA" smtClean="0"/>
              <a:t>2021-01-21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5156304-3216-46D3-98C9-FC31A418AAF0}" type="slidenum">
              <a:rPr lang="en-CA" smtClean="0"/>
              <a:t>‹#›</a:t>
            </a:fld>
            <a:endParaRPr lang="en-CA"/>
          </a:p>
        </p:txBody>
      </p:sp>
    </p:spTree>
    <p:extLst>
      <p:ext uri="{BB962C8B-B14F-4D97-AF65-F5344CB8AC3E}">
        <p14:creationId xmlns:p14="http://schemas.microsoft.com/office/powerpoint/2010/main" val="58963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70C0D8-7475-43CF-9FB1-B4036FB8B07A}" type="datetimeFigureOut">
              <a:rPr lang="en-CA" smtClean="0"/>
              <a:t>2021-01-21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5156304-3216-46D3-98C9-FC31A418AAF0}" type="slidenum">
              <a:rPr lang="en-CA" smtClean="0"/>
              <a:t>‹#›</a:t>
            </a:fld>
            <a:endParaRPr lang="en-CA"/>
          </a:p>
        </p:txBody>
      </p:sp>
    </p:spTree>
    <p:extLst>
      <p:ext uri="{BB962C8B-B14F-4D97-AF65-F5344CB8AC3E}">
        <p14:creationId xmlns:p14="http://schemas.microsoft.com/office/powerpoint/2010/main" val="184491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0C0D8-7475-43CF-9FB1-B4036FB8B07A}" type="datetimeFigureOut">
              <a:rPr lang="en-CA" smtClean="0"/>
              <a:t>2021-01-21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56304-3216-46D3-98C9-FC31A418AAF0}" type="slidenum">
              <a:rPr lang="en-CA" smtClean="0"/>
              <a:t>‹#›</a:t>
            </a:fld>
            <a:endParaRPr lang="en-CA"/>
          </a:p>
        </p:txBody>
      </p:sp>
    </p:spTree>
    <p:extLst>
      <p:ext uri="{BB962C8B-B14F-4D97-AF65-F5344CB8AC3E}">
        <p14:creationId xmlns:p14="http://schemas.microsoft.com/office/powerpoint/2010/main" val="3473782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esdc-devcop/esdc-devcop.github.io/issues" TargetMode="External"/><Relationship Id="rId2" Type="http://schemas.openxmlformats.org/officeDocument/2006/relationships/hyperlink" Target="https://esdc-devcop.github.io/" TargetMode="External"/><Relationship Id="rId1" Type="http://schemas.openxmlformats.org/officeDocument/2006/relationships/slideLayout" Target="../slideLayouts/slideLayout2.xml"/><Relationship Id="rId4" Type="http://schemas.openxmlformats.org/officeDocument/2006/relationships/hyperlink" Target="https://github.com/esdc-devcop/esdc-devcop.github.io/mileston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List_of_HTTP_status_cod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2377" y="1219200"/>
            <a:ext cx="9144000" cy="1028020"/>
          </a:xfrm>
        </p:spPr>
        <p:txBody>
          <a:bodyPr/>
          <a:lstStyle/>
          <a:p>
            <a:r>
              <a:rPr lang="fr-CA" dirty="0" err="1" smtClean="0"/>
              <a:t>Troubleshooting</a:t>
            </a: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4" y="341093"/>
            <a:ext cx="11527732" cy="5036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13" y="844731"/>
            <a:ext cx="2821577" cy="592074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8764" y="1626189"/>
            <a:ext cx="2295525" cy="37623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26880" y="5280877"/>
            <a:ext cx="1606324" cy="1576577"/>
          </a:xfrm>
          <a:prstGeom prst="rect">
            <a:avLst/>
          </a:prstGeom>
        </p:spPr>
      </p:pic>
      <p:pic>
        <p:nvPicPr>
          <p:cNvPr id="3" name="Picture 2" descr="Exchange object reference not set to an instance of an objec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9654" y="2336409"/>
            <a:ext cx="6609110" cy="3158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619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Conclusion</a:t>
            </a:r>
          </a:p>
        </p:txBody>
      </p:sp>
      <p:sp>
        <p:nvSpPr>
          <p:cNvPr id="3" name="Content Placeholder 2"/>
          <p:cNvSpPr>
            <a:spLocks noGrp="1"/>
          </p:cNvSpPr>
          <p:nvPr>
            <p:ph idx="1"/>
          </p:nvPr>
        </p:nvSpPr>
        <p:spPr/>
        <p:txBody>
          <a:bodyPr>
            <a:normAutofit fontScale="85000" lnSpcReduction="20000"/>
          </a:bodyPr>
          <a:lstStyle/>
          <a:p>
            <a:r>
              <a:rPr lang="en-CA" dirty="0"/>
              <a:t>Always do your own research before asking any help (gather as much information as possible)</a:t>
            </a:r>
          </a:p>
          <a:p>
            <a:r>
              <a:rPr lang="en-CA" dirty="0"/>
              <a:t>When requesting assistance always provide the error </a:t>
            </a:r>
            <a:r>
              <a:rPr lang="en-CA" dirty="0" smtClean="0"/>
              <a:t>message/Stack trace </a:t>
            </a:r>
            <a:r>
              <a:rPr lang="en-CA" dirty="0"/>
              <a:t>and the steps you </a:t>
            </a:r>
            <a:r>
              <a:rPr lang="en-CA" dirty="0" smtClean="0"/>
              <a:t>did </a:t>
            </a:r>
            <a:r>
              <a:rPr lang="en-CA" dirty="0"/>
              <a:t>to solve the </a:t>
            </a:r>
            <a:r>
              <a:rPr lang="en-CA" dirty="0" smtClean="0"/>
              <a:t>problem</a:t>
            </a:r>
          </a:p>
          <a:p>
            <a:endParaRPr lang="en-CA" dirty="0"/>
          </a:p>
          <a:p>
            <a:r>
              <a:rPr lang="en-CA" dirty="0"/>
              <a:t>If you are out of options ask for a "second pair of eyes" to look at your code. </a:t>
            </a:r>
          </a:p>
          <a:p>
            <a:endParaRPr lang="en-CA" dirty="0"/>
          </a:p>
          <a:p>
            <a:r>
              <a:rPr lang="en-CA" dirty="0"/>
              <a:t>Don't assume it cannot be done by simply reading other peoples input on the internet (Stack Overflow). Try it yourself and see for yourself if something is doable or not. There is no better assurance than having it done yourself.</a:t>
            </a:r>
          </a:p>
          <a:p>
            <a:endParaRPr lang="en-CA" dirty="0"/>
          </a:p>
          <a:p>
            <a:r>
              <a:rPr lang="en-CA" dirty="0"/>
              <a:t>There are options out there, try them !</a:t>
            </a:r>
          </a:p>
        </p:txBody>
      </p:sp>
    </p:spTree>
    <p:extLst>
      <p:ext uri="{BB962C8B-B14F-4D97-AF65-F5344CB8AC3E}">
        <p14:creationId xmlns:p14="http://schemas.microsoft.com/office/powerpoint/2010/main" val="1080699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CA" dirty="0" smtClean="0"/>
              <a:t>? Questions /</a:t>
            </a:r>
            <a:r>
              <a:rPr lang="fr-CA" dirty="0" err="1" smtClean="0"/>
              <a:t>Comments</a:t>
            </a:r>
            <a:r>
              <a:rPr lang="fr-CA" dirty="0" smtClean="0"/>
              <a:t>?</a:t>
            </a:r>
            <a:endParaRPr lang="en-CA" dirty="0"/>
          </a:p>
        </p:txBody>
      </p:sp>
      <p:sp>
        <p:nvSpPr>
          <p:cNvPr id="3" name="Content Placeholder 2"/>
          <p:cNvSpPr>
            <a:spLocks noGrp="1"/>
          </p:cNvSpPr>
          <p:nvPr>
            <p:ph idx="1"/>
          </p:nvPr>
        </p:nvSpPr>
        <p:spPr/>
        <p:txBody>
          <a:bodyPr>
            <a:normAutofit fontScale="92500" lnSpcReduction="10000"/>
          </a:bodyPr>
          <a:lstStyle/>
          <a:p>
            <a:pPr marL="0" indent="0">
              <a:buNone/>
            </a:pPr>
            <a:r>
              <a:rPr lang="fr-CA" dirty="0" err="1" smtClean="0"/>
              <a:t>Visit</a:t>
            </a:r>
            <a:r>
              <a:rPr lang="fr-CA" dirty="0" smtClean="0"/>
              <a:t> </a:t>
            </a:r>
            <a:r>
              <a:rPr lang="fr-CA" dirty="0" err="1" smtClean="0"/>
              <a:t>our</a:t>
            </a:r>
            <a:r>
              <a:rPr lang="fr-CA" dirty="0" smtClean="0"/>
              <a:t> GitHub pages</a:t>
            </a:r>
          </a:p>
          <a:p>
            <a:pPr marL="0" indent="0">
              <a:buNone/>
            </a:pPr>
            <a:r>
              <a:rPr lang="en-CA" dirty="0">
                <a:hlinkClick r:id="rId2"/>
              </a:rPr>
              <a:t>Welcome to the </a:t>
            </a:r>
            <a:r>
              <a:rPr lang="en-CA" dirty="0" err="1">
                <a:hlinkClick r:id="rId2"/>
              </a:rPr>
              <a:t>DevCoP</a:t>
            </a:r>
            <a:r>
              <a:rPr lang="en-CA" dirty="0">
                <a:hlinkClick r:id="rId2"/>
              </a:rPr>
              <a:t>! | ESDC Development Community (esdc-devcop.github.io</a:t>
            </a:r>
            <a:r>
              <a:rPr lang="en-CA" dirty="0" smtClean="0">
                <a:hlinkClick r:id="rId2"/>
              </a:rPr>
              <a:t>)</a:t>
            </a:r>
            <a:endParaRPr lang="en-CA" dirty="0" smtClean="0"/>
          </a:p>
          <a:p>
            <a:pPr marL="0" indent="0">
              <a:buNone/>
            </a:pPr>
            <a:endParaRPr lang="fr-CA" dirty="0" smtClean="0"/>
          </a:p>
          <a:p>
            <a:pPr marL="0" indent="0">
              <a:buNone/>
            </a:pPr>
            <a:r>
              <a:rPr lang="fr-CA" dirty="0" err="1" smtClean="0"/>
              <a:t>Ask</a:t>
            </a:r>
            <a:r>
              <a:rPr lang="fr-CA" dirty="0" smtClean="0"/>
              <a:t> a question or </a:t>
            </a:r>
            <a:r>
              <a:rPr lang="fr-CA" dirty="0" err="1" smtClean="0"/>
              <a:t>request</a:t>
            </a:r>
            <a:r>
              <a:rPr lang="fr-CA" dirty="0" smtClean="0"/>
              <a:t> a </a:t>
            </a:r>
            <a:r>
              <a:rPr lang="fr-CA" dirty="0" err="1" smtClean="0"/>
              <a:t>specific</a:t>
            </a:r>
            <a:r>
              <a:rPr lang="fr-CA" dirty="0" smtClean="0"/>
              <a:t> topic</a:t>
            </a:r>
          </a:p>
          <a:p>
            <a:pPr marL="0" indent="0">
              <a:buNone/>
            </a:pPr>
            <a:r>
              <a:rPr lang="en-CA" dirty="0">
                <a:hlinkClick r:id="rId3"/>
              </a:rPr>
              <a:t>Issues · </a:t>
            </a:r>
            <a:r>
              <a:rPr lang="en-CA" dirty="0" smtClean="0">
                <a:hlinkClick r:id="rId3"/>
              </a:rPr>
              <a:t>esdc-devcop/esdc-devcop.github.io</a:t>
            </a:r>
            <a:endParaRPr lang="en-CA" dirty="0" smtClean="0"/>
          </a:p>
          <a:p>
            <a:pPr marL="0" indent="0">
              <a:buNone/>
            </a:pPr>
            <a:endParaRPr lang="fr-CA" dirty="0"/>
          </a:p>
          <a:p>
            <a:pPr marL="0" indent="0">
              <a:buNone/>
            </a:pPr>
            <a:r>
              <a:rPr lang="fr-CA" dirty="0" smtClean="0"/>
              <a:t>Have a question about a </a:t>
            </a:r>
            <a:r>
              <a:rPr lang="fr-CA" dirty="0" err="1" smtClean="0"/>
              <a:t>previous</a:t>
            </a:r>
            <a:r>
              <a:rPr lang="fr-CA" dirty="0" smtClean="0"/>
              <a:t> </a:t>
            </a:r>
            <a:r>
              <a:rPr lang="fr-CA" dirty="0" err="1" smtClean="0"/>
              <a:t>presentation</a:t>
            </a:r>
            <a:r>
              <a:rPr lang="fr-CA" dirty="0" smtClean="0"/>
              <a:t>, There </a:t>
            </a:r>
            <a:r>
              <a:rPr lang="fr-CA" dirty="0" err="1" smtClean="0"/>
              <a:t>is</a:t>
            </a:r>
            <a:r>
              <a:rPr lang="fr-CA" dirty="0" smtClean="0"/>
              <a:t> a </a:t>
            </a:r>
            <a:r>
              <a:rPr lang="fr-CA" dirty="0" err="1" smtClean="0"/>
              <a:t>milestone</a:t>
            </a:r>
            <a:r>
              <a:rPr lang="fr-CA" dirty="0" smtClean="0"/>
              <a:t> for </a:t>
            </a:r>
            <a:r>
              <a:rPr lang="fr-CA" dirty="0" err="1" smtClean="0"/>
              <a:t>each</a:t>
            </a:r>
            <a:r>
              <a:rPr lang="fr-CA" dirty="0" smtClean="0"/>
              <a:t> session</a:t>
            </a:r>
            <a:endParaRPr lang="fr-CA" dirty="0"/>
          </a:p>
          <a:p>
            <a:pPr marL="0" indent="0">
              <a:buNone/>
            </a:pPr>
            <a:r>
              <a:rPr lang="en-CA" dirty="0">
                <a:hlinkClick r:id="rId4"/>
              </a:rPr>
              <a:t>Milestones - esdc-devcop/esdc-devcop.github.io</a:t>
            </a:r>
            <a:endParaRPr lang="en-CA" dirty="0"/>
          </a:p>
        </p:txBody>
      </p:sp>
    </p:spTree>
    <p:extLst>
      <p:ext uri="{BB962C8B-B14F-4D97-AF65-F5344CB8AC3E}">
        <p14:creationId xmlns:p14="http://schemas.microsoft.com/office/powerpoint/2010/main" val="4064933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7949"/>
          </a:xfrm>
        </p:spPr>
        <p:txBody>
          <a:bodyPr/>
          <a:lstStyle/>
          <a:p>
            <a:pPr algn="ctr"/>
            <a:r>
              <a:rPr lang="fr-CA" dirty="0" err="1" smtClean="0"/>
              <a:t>Debugging</a:t>
            </a:r>
            <a:r>
              <a:rPr lang="fr-CA" dirty="0" smtClean="0"/>
              <a:t> vs </a:t>
            </a:r>
            <a:r>
              <a:rPr lang="fr-CA" dirty="0" err="1" smtClean="0"/>
              <a:t>Troubleshooting</a:t>
            </a:r>
            <a:endParaRPr lang="en-CA" dirty="0"/>
          </a:p>
        </p:txBody>
      </p:sp>
      <p:pic>
        <p:nvPicPr>
          <p:cNvPr id="2050" name="Picture 2" descr="Troubleshooting vs. Debugg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10800000">
            <a:off x="3805645" y="1193074"/>
            <a:ext cx="4160928" cy="2082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5726" y="3471567"/>
            <a:ext cx="11207931" cy="3970318"/>
          </a:xfrm>
          <a:prstGeom prst="rect">
            <a:avLst/>
          </a:prstGeom>
          <a:noFill/>
        </p:spPr>
        <p:txBody>
          <a:bodyPr wrap="square" rtlCol="0">
            <a:spAutoFit/>
          </a:bodyPr>
          <a:lstStyle/>
          <a:p>
            <a:r>
              <a:rPr lang="en-CA" dirty="0"/>
              <a:t>Troubleshooting and debugging are similar </a:t>
            </a:r>
            <a:r>
              <a:rPr lang="en-CA" dirty="0" smtClean="0"/>
              <a:t>exercises</a:t>
            </a:r>
          </a:p>
          <a:p>
            <a:endParaRPr lang="en-CA" dirty="0" smtClean="0"/>
          </a:p>
          <a:p>
            <a:r>
              <a:rPr lang="en-CA" dirty="0" smtClean="0"/>
              <a:t>Debugging:</a:t>
            </a:r>
          </a:p>
          <a:p>
            <a:pPr marL="285750" indent="-285750">
              <a:buFont typeface="Arial" panose="020B0604020202020204" pitchFamily="34" charset="0"/>
              <a:buChar char="•"/>
            </a:pPr>
            <a:r>
              <a:rPr lang="en-CA" dirty="0" smtClean="0"/>
              <a:t>Developers </a:t>
            </a:r>
            <a:r>
              <a:rPr lang="en-CA" dirty="0"/>
              <a:t>spend most of their time debugging their code before its deployed</a:t>
            </a:r>
            <a:r>
              <a:rPr lang="en-CA" dirty="0" smtClean="0"/>
              <a:t>.</a:t>
            </a:r>
          </a:p>
          <a:p>
            <a:pPr marL="285750" indent="-285750">
              <a:buFont typeface="Arial" panose="020B0604020202020204" pitchFamily="34" charset="0"/>
              <a:buChar char="•"/>
            </a:pPr>
            <a:r>
              <a:rPr lang="en-CA" dirty="0"/>
              <a:t>Access to the code in debug mode (break points, stack trace, query variables at run time</a:t>
            </a:r>
            <a:r>
              <a:rPr lang="en-CA" dirty="0" smtClean="0"/>
              <a:t>.)</a:t>
            </a:r>
            <a:endParaRPr lang="en-CA" dirty="0" smtClean="0"/>
          </a:p>
          <a:p>
            <a:pPr marL="285750" indent="-285750">
              <a:buFont typeface="Arial" panose="020B0604020202020204" pitchFamily="34" charset="0"/>
              <a:buChar char="•"/>
            </a:pPr>
            <a:r>
              <a:rPr lang="fr-CA" dirty="0" smtClean="0"/>
              <a:t>Code </a:t>
            </a:r>
            <a:r>
              <a:rPr lang="fr-CA" dirty="0" err="1" smtClean="0"/>
              <a:t>is</a:t>
            </a:r>
            <a:r>
              <a:rPr lang="fr-CA" dirty="0" smtClean="0"/>
              <a:t> </a:t>
            </a:r>
            <a:r>
              <a:rPr lang="fr-CA" dirty="0" err="1" smtClean="0"/>
              <a:t>mostly</a:t>
            </a:r>
            <a:r>
              <a:rPr lang="fr-CA" dirty="0" smtClean="0"/>
              <a:t> </a:t>
            </a:r>
            <a:r>
              <a:rPr lang="fr-CA" dirty="0" err="1" smtClean="0"/>
              <a:t>executed</a:t>
            </a:r>
            <a:r>
              <a:rPr lang="fr-CA" dirty="0" smtClean="0"/>
              <a:t> on </a:t>
            </a:r>
            <a:r>
              <a:rPr lang="fr-CA" dirty="0" err="1" smtClean="0"/>
              <a:t>developers</a:t>
            </a:r>
            <a:r>
              <a:rPr lang="fr-CA" dirty="0" smtClean="0"/>
              <a:t> desktop</a:t>
            </a:r>
            <a:endParaRPr lang="en-CA" dirty="0" smtClean="0"/>
          </a:p>
          <a:p>
            <a:pPr marL="285750" indent="-285750">
              <a:buFont typeface="Arial" panose="020B0604020202020204" pitchFamily="34" charset="0"/>
              <a:buChar char="•"/>
            </a:pPr>
            <a:endParaRPr lang="en-CA" dirty="0"/>
          </a:p>
          <a:p>
            <a:r>
              <a:rPr lang="en-CA" dirty="0" smtClean="0"/>
              <a:t>Troubleshooting:</a:t>
            </a:r>
          </a:p>
          <a:p>
            <a:pPr marL="285750" indent="-285750">
              <a:buFont typeface="Arial" panose="020B0604020202020204" pitchFamily="34" charset="0"/>
              <a:buChar char="•"/>
            </a:pPr>
            <a:r>
              <a:rPr lang="en-CA" dirty="0" smtClean="0"/>
              <a:t>No Access </a:t>
            </a:r>
            <a:r>
              <a:rPr lang="en-CA" dirty="0"/>
              <a:t>to the code in debug mode (break points, stack trace, query variables at run time</a:t>
            </a:r>
            <a:r>
              <a:rPr lang="en-CA" dirty="0" smtClean="0"/>
              <a:t>.</a:t>
            </a:r>
            <a:endParaRPr lang="fr-CA" dirty="0" smtClean="0"/>
          </a:p>
          <a:p>
            <a:pPr marL="285750" indent="-285750">
              <a:buFont typeface="Arial" panose="020B0604020202020204" pitchFamily="34" charset="0"/>
              <a:buChar char="•"/>
            </a:pPr>
            <a:r>
              <a:rPr lang="fr-CA" dirty="0" smtClean="0"/>
              <a:t>Code </a:t>
            </a:r>
            <a:r>
              <a:rPr lang="fr-CA" dirty="0" err="1" smtClean="0"/>
              <a:t>isn’t</a:t>
            </a:r>
            <a:r>
              <a:rPr lang="fr-CA" dirty="0" smtClean="0"/>
              <a:t> </a:t>
            </a:r>
            <a:r>
              <a:rPr lang="fr-CA" dirty="0" err="1"/>
              <a:t>executed</a:t>
            </a:r>
            <a:r>
              <a:rPr lang="fr-CA" dirty="0"/>
              <a:t> on </a:t>
            </a:r>
            <a:r>
              <a:rPr lang="fr-CA" dirty="0" err="1"/>
              <a:t>developers</a:t>
            </a:r>
            <a:r>
              <a:rPr lang="fr-CA" dirty="0"/>
              <a:t> </a:t>
            </a:r>
            <a:r>
              <a:rPr lang="fr-CA" dirty="0" smtClean="0"/>
              <a:t>desktop(Web server, </a:t>
            </a:r>
            <a:r>
              <a:rPr lang="fr-CA" dirty="0" err="1" smtClean="0"/>
              <a:t>Database</a:t>
            </a:r>
            <a:r>
              <a:rPr lang="fr-CA" dirty="0" smtClean="0"/>
              <a:t>, Client desktop, etc.)</a:t>
            </a:r>
          </a:p>
          <a:p>
            <a:pPr marL="285750" indent="-285750">
              <a:buFont typeface="Arial" panose="020B0604020202020204" pitchFamily="34" charset="0"/>
              <a:buChar char="•"/>
            </a:pPr>
            <a:r>
              <a:rPr lang="fr-CA" dirty="0" err="1" smtClean="0"/>
              <a:t>Refer</a:t>
            </a:r>
            <a:r>
              <a:rPr lang="fr-CA" dirty="0" smtClean="0"/>
              <a:t> to </a:t>
            </a:r>
            <a:r>
              <a:rPr lang="fr-CA" dirty="0" err="1" smtClean="0"/>
              <a:t>error</a:t>
            </a:r>
            <a:r>
              <a:rPr lang="fr-CA" dirty="0" smtClean="0"/>
              <a:t> codes, </a:t>
            </a:r>
            <a:r>
              <a:rPr lang="fr-CA" dirty="0" err="1" smtClean="0"/>
              <a:t>error</a:t>
            </a:r>
            <a:r>
              <a:rPr lang="fr-CA" dirty="0" smtClean="0"/>
              <a:t> messages, log files, </a:t>
            </a:r>
            <a:r>
              <a:rPr lang="fr-CA" dirty="0" err="1" smtClean="0"/>
              <a:t>steps</a:t>
            </a:r>
            <a:r>
              <a:rPr lang="fr-CA" dirty="0" smtClean="0"/>
              <a:t> to </a:t>
            </a:r>
            <a:r>
              <a:rPr lang="fr-CA" dirty="0" err="1" smtClean="0"/>
              <a:t>reproduce</a:t>
            </a:r>
            <a:r>
              <a:rPr lang="fr-CA" dirty="0" smtClean="0"/>
              <a:t>, etc.</a:t>
            </a:r>
          </a:p>
          <a:p>
            <a:pPr marL="285750" indent="-285750">
              <a:buFont typeface="Arial" panose="020B0604020202020204" pitchFamily="34" charset="0"/>
              <a:buChar char="•"/>
            </a:pPr>
            <a:endParaRPr lang="fr-CA" dirty="0" smtClean="0"/>
          </a:p>
          <a:p>
            <a:pPr marL="285750" indent="-285750">
              <a:buFont typeface="Arial" panose="020B0604020202020204" pitchFamily="34" charset="0"/>
              <a:buChar char="•"/>
            </a:pPr>
            <a:endParaRPr lang="en-CA" dirty="0"/>
          </a:p>
          <a:p>
            <a:endParaRPr lang="en-CA" dirty="0"/>
          </a:p>
        </p:txBody>
      </p:sp>
    </p:spTree>
    <p:extLst>
      <p:ext uri="{BB962C8B-B14F-4D97-AF65-F5344CB8AC3E}">
        <p14:creationId xmlns:p14="http://schemas.microsoft.com/office/powerpoint/2010/main" val="1297468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err="1" smtClean="0"/>
              <a:t>Required</a:t>
            </a:r>
            <a:r>
              <a:rPr lang="fr-CA" dirty="0" smtClean="0"/>
              <a:t> to </a:t>
            </a:r>
            <a:r>
              <a:rPr lang="fr-CA" dirty="0" err="1" smtClean="0"/>
              <a:t>Troubleshoot</a:t>
            </a:r>
            <a:endParaRPr lang="en-CA" dirty="0"/>
          </a:p>
        </p:txBody>
      </p:sp>
      <p:sp>
        <p:nvSpPr>
          <p:cNvPr id="3" name="Content Placeholder 2"/>
          <p:cNvSpPr>
            <a:spLocks noGrp="1"/>
          </p:cNvSpPr>
          <p:nvPr>
            <p:ph idx="1"/>
          </p:nvPr>
        </p:nvSpPr>
        <p:spPr>
          <a:xfrm>
            <a:off x="838200" y="1506583"/>
            <a:ext cx="10515600" cy="4670380"/>
          </a:xfrm>
        </p:spPr>
        <p:txBody>
          <a:bodyPr>
            <a:noAutofit/>
          </a:bodyPr>
          <a:lstStyle/>
          <a:p>
            <a:pPr marL="0" indent="0">
              <a:buNone/>
            </a:pPr>
            <a:r>
              <a:rPr lang="en-CA" sz="1500" dirty="0"/>
              <a:t>An error message accompanied by a stack trace is the starting point for most of all troubleshooting.*</a:t>
            </a:r>
          </a:p>
          <a:p>
            <a:pPr marL="0" indent="0">
              <a:buNone/>
            </a:pPr>
            <a:endParaRPr lang="en-CA" sz="1500" dirty="0" smtClean="0"/>
          </a:p>
          <a:p>
            <a:pPr marL="0" indent="0">
              <a:buNone/>
            </a:pPr>
            <a:r>
              <a:rPr lang="en-CA" sz="1500" dirty="0" smtClean="0"/>
              <a:t>When </a:t>
            </a:r>
            <a:r>
              <a:rPr lang="en-CA" sz="1500" dirty="0"/>
              <a:t>you are asked to troubleshoot or are troubleshooting yourself, always start </a:t>
            </a:r>
            <a:r>
              <a:rPr lang="en-CA" sz="1500" dirty="0" smtClean="0"/>
              <a:t>with obtaining:</a:t>
            </a:r>
            <a:endParaRPr lang="en-CA" sz="1500" dirty="0"/>
          </a:p>
          <a:p>
            <a:pPr marL="0" indent="0">
              <a:buNone/>
            </a:pPr>
            <a:r>
              <a:rPr lang="en-CA" sz="1500" dirty="0" smtClean="0"/>
              <a:t>1</a:t>
            </a:r>
            <a:r>
              <a:rPr lang="en-CA" sz="1500" dirty="0"/>
              <a:t>. Error </a:t>
            </a:r>
            <a:r>
              <a:rPr lang="en-CA" sz="1500" dirty="0" smtClean="0"/>
              <a:t>Message </a:t>
            </a:r>
            <a:r>
              <a:rPr lang="en-CA" sz="1500" dirty="0"/>
              <a:t>(worst case an </a:t>
            </a:r>
            <a:r>
              <a:rPr lang="en-CA" sz="1500" dirty="0" smtClean="0"/>
              <a:t>Error </a:t>
            </a:r>
            <a:r>
              <a:rPr lang="en-CA" sz="1500" dirty="0"/>
              <a:t>C</a:t>
            </a:r>
            <a:r>
              <a:rPr lang="en-CA" sz="1500" dirty="0" smtClean="0"/>
              <a:t>ode, more details on next slide)</a:t>
            </a:r>
            <a:endParaRPr lang="en-CA" sz="1500" dirty="0"/>
          </a:p>
          <a:p>
            <a:pPr marL="0" indent="0">
              <a:buNone/>
            </a:pPr>
            <a:r>
              <a:rPr lang="en-CA" sz="1500" dirty="0"/>
              <a:t>2. Environment name (URL if possible)</a:t>
            </a:r>
          </a:p>
          <a:p>
            <a:pPr marL="0" indent="0">
              <a:buNone/>
            </a:pPr>
            <a:r>
              <a:rPr lang="en-CA" sz="1500" dirty="0"/>
              <a:t>3. Steps to reproduce. I went to page "</a:t>
            </a:r>
            <a:r>
              <a:rPr lang="en-CA" sz="1500" dirty="0" err="1"/>
              <a:t>abc</a:t>
            </a:r>
            <a:r>
              <a:rPr lang="en-CA" sz="1500" dirty="0"/>
              <a:t>", I selected ID 1234 in the dashboard table, clicked on "Edit" button got a 500 error</a:t>
            </a:r>
            <a:endParaRPr lang="fr-CA" sz="1500" dirty="0"/>
          </a:p>
          <a:p>
            <a:pPr marL="0" indent="0">
              <a:buNone/>
            </a:pPr>
            <a:endParaRPr lang="fr-CA" sz="1500" dirty="0" smtClean="0"/>
          </a:p>
          <a:p>
            <a:pPr marL="0" indent="0">
              <a:buNone/>
            </a:pPr>
            <a:endParaRPr lang="fr-CA" sz="1500" dirty="0"/>
          </a:p>
          <a:p>
            <a:pPr marL="0" indent="0">
              <a:buNone/>
            </a:pPr>
            <a:r>
              <a:rPr lang="en-CA" sz="1500" dirty="0"/>
              <a:t>* You might still have an error but without an error message in </a:t>
            </a:r>
            <a:r>
              <a:rPr lang="en-CA" sz="1500" dirty="0" smtClean="0"/>
              <a:t>certain </a:t>
            </a:r>
            <a:r>
              <a:rPr lang="en-CA" sz="1500" dirty="0"/>
              <a:t>cases. Example: Web page presentation (</a:t>
            </a:r>
            <a:r>
              <a:rPr lang="en-CA" sz="1500" dirty="0" err="1"/>
              <a:t>css</a:t>
            </a:r>
            <a:r>
              <a:rPr lang="en-CA" sz="1500" dirty="0"/>
              <a:t>) is not displayed as </a:t>
            </a:r>
            <a:r>
              <a:rPr lang="en-CA" sz="1500" dirty="0" smtClean="0"/>
              <a:t>intended. </a:t>
            </a:r>
            <a:endParaRPr lang="en-CA" sz="1500" dirty="0"/>
          </a:p>
        </p:txBody>
      </p:sp>
    </p:spTree>
    <p:extLst>
      <p:ext uri="{BB962C8B-B14F-4D97-AF65-F5344CB8AC3E}">
        <p14:creationId xmlns:p14="http://schemas.microsoft.com/office/powerpoint/2010/main" val="1602212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err="1" smtClean="0"/>
              <a:t>Error</a:t>
            </a:r>
            <a:r>
              <a:rPr lang="fr-CA" dirty="0" smtClean="0"/>
              <a:t> Codes </a:t>
            </a:r>
            <a:r>
              <a:rPr lang="fr-CA" dirty="0" err="1" smtClean="0"/>
              <a:t>from</a:t>
            </a:r>
            <a:r>
              <a:rPr lang="fr-CA" dirty="0" smtClean="0"/>
              <a:t> Web browsers</a:t>
            </a:r>
            <a:endParaRPr lang="en-CA" dirty="0"/>
          </a:p>
        </p:txBody>
      </p:sp>
      <p:sp>
        <p:nvSpPr>
          <p:cNvPr id="3" name="Content Placeholder 2"/>
          <p:cNvSpPr>
            <a:spLocks noGrp="1"/>
          </p:cNvSpPr>
          <p:nvPr>
            <p:ph idx="1"/>
          </p:nvPr>
        </p:nvSpPr>
        <p:spPr>
          <a:xfrm>
            <a:off x="838200" y="2255519"/>
            <a:ext cx="10515600" cy="3921443"/>
          </a:xfrm>
        </p:spPr>
        <p:txBody>
          <a:bodyPr>
            <a:normAutofit fontScale="70000" lnSpcReduction="20000"/>
          </a:bodyPr>
          <a:lstStyle/>
          <a:p>
            <a:pPr marL="0" indent="0">
              <a:buNone/>
            </a:pPr>
            <a:endParaRPr lang="en-CA" dirty="0"/>
          </a:p>
          <a:p>
            <a:pPr marL="0" indent="0">
              <a:buNone/>
            </a:pPr>
            <a:endParaRPr lang="en-CA" dirty="0"/>
          </a:p>
          <a:p>
            <a:pPr marL="0" indent="0">
              <a:buNone/>
            </a:pPr>
            <a:r>
              <a:rPr lang="en-CA" dirty="0"/>
              <a:t>Status code meaning : </a:t>
            </a:r>
            <a:r>
              <a:rPr lang="en-CA" dirty="0">
                <a:hlinkClick r:id="rId2"/>
              </a:rPr>
              <a:t>https://en.wikipedia.org/wiki/List_of_HTTP_status_codes</a:t>
            </a:r>
            <a:endParaRPr lang="en-CA" dirty="0"/>
          </a:p>
          <a:p>
            <a:pPr marL="0" indent="0">
              <a:buNone/>
            </a:pPr>
            <a:endParaRPr lang="en-CA" dirty="0" smtClean="0"/>
          </a:p>
          <a:p>
            <a:pPr marL="0" indent="0">
              <a:buNone/>
            </a:pPr>
            <a:r>
              <a:rPr lang="en-CA" dirty="0" smtClean="0"/>
              <a:t>Error codes </a:t>
            </a:r>
            <a:r>
              <a:rPr lang="en-CA" dirty="0"/>
              <a:t>be </a:t>
            </a:r>
            <a:r>
              <a:rPr lang="en-CA" dirty="0" smtClean="0"/>
              <a:t>trimmed </a:t>
            </a:r>
            <a:r>
              <a:rPr lang="en-CA" dirty="0"/>
              <a:t>down to the following:</a:t>
            </a:r>
          </a:p>
          <a:p>
            <a:pPr marL="0" indent="0">
              <a:buNone/>
            </a:pPr>
            <a:r>
              <a:rPr lang="en-CA" dirty="0" smtClean="0"/>
              <a:t>100</a:t>
            </a:r>
            <a:r>
              <a:rPr lang="en-CA" dirty="0"/>
              <a:t>: Information</a:t>
            </a:r>
          </a:p>
          <a:p>
            <a:pPr marL="0" indent="0">
              <a:buNone/>
            </a:pPr>
            <a:r>
              <a:rPr lang="en-CA" dirty="0"/>
              <a:t>200: Success* Even though the operation was </a:t>
            </a:r>
            <a:r>
              <a:rPr lang="en-CA" dirty="0" smtClean="0"/>
              <a:t>successful </a:t>
            </a:r>
            <a:r>
              <a:rPr lang="en-CA" dirty="0"/>
              <a:t>might not mean it worked as intended</a:t>
            </a:r>
          </a:p>
          <a:p>
            <a:pPr marL="0" indent="0">
              <a:buNone/>
            </a:pPr>
            <a:r>
              <a:rPr lang="en-CA" dirty="0"/>
              <a:t>300: Redirection</a:t>
            </a:r>
          </a:p>
          <a:p>
            <a:pPr marL="0" indent="0">
              <a:buNone/>
            </a:pPr>
            <a:r>
              <a:rPr lang="en-CA" dirty="0"/>
              <a:t>400: Client Error *the error happens because of the data the client provided to the </a:t>
            </a:r>
            <a:r>
              <a:rPr lang="en-CA" dirty="0" smtClean="0"/>
              <a:t>server, could also be the server that has a bug on their end (data passed by client is ok but server has a bug).</a:t>
            </a:r>
            <a:endParaRPr lang="en-CA" dirty="0"/>
          </a:p>
          <a:p>
            <a:pPr marL="0" indent="0">
              <a:buNone/>
            </a:pPr>
            <a:r>
              <a:rPr lang="en-CA" dirty="0"/>
              <a:t>500: Server </a:t>
            </a:r>
            <a:r>
              <a:rPr lang="en-CA" dirty="0" smtClean="0"/>
              <a:t>Error</a:t>
            </a:r>
            <a:endParaRPr lang="en-CA" dirty="0"/>
          </a:p>
        </p:txBody>
      </p:sp>
      <p:sp>
        <p:nvSpPr>
          <p:cNvPr id="7" name="TextBox 6"/>
          <p:cNvSpPr txBox="1"/>
          <p:nvPr/>
        </p:nvSpPr>
        <p:spPr>
          <a:xfrm>
            <a:off x="905692" y="1345839"/>
            <a:ext cx="4545874" cy="1200329"/>
          </a:xfrm>
          <a:prstGeom prst="rect">
            <a:avLst/>
          </a:prstGeom>
          <a:noFill/>
        </p:spPr>
        <p:txBody>
          <a:bodyPr wrap="square" rtlCol="0">
            <a:spAutoFit/>
          </a:bodyPr>
          <a:lstStyle/>
          <a:p>
            <a:r>
              <a:rPr lang="en-CA" dirty="0"/>
              <a:t>When an issue is raised from an end user using a web browser, there is a possibility that he will only see an error code on the web page instead of an error message with Stack Trace.</a:t>
            </a:r>
          </a:p>
        </p:txBody>
      </p:sp>
      <p:pic>
        <p:nvPicPr>
          <p:cNvPr id="3074" name="Picture 2" descr="What is a 500 Internal Server Error? – Linux H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612" y="1345839"/>
            <a:ext cx="4467497" cy="1370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679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Reproduce locally at run </a:t>
            </a:r>
            <a:r>
              <a:rPr lang="en-CA" b="1" dirty="0" smtClean="0"/>
              <a:t>time</a:t>
            </a:r>
            <a:endParaRPr lang="en-CA" b="1" dirty="0"/>
          </a:p>
        </p:txBody>
      </p:sp>
      <p:sp>
        <p:nvSpPr>
          <p:cNvPr id="3" name="Content Placeholder 2"/>
          <p:cNvSpPr>
            <a:spLocks noGrp="1"/>
          </p:cNvSpPr>
          <p:nvPr>
            <p:ph idx="1"/>
          </p:nvPr>
        </p:nvSpPr>
        <p:spPr/>
        <p:txBody>
          <a:bodyPr>
            <a:normAutofit fontScale="55000" lnSpcReduction="20000"/>
          </a:bodyPr>
          <a:lstStyle/>
          <a:p>
            <a:pPr marL="0" indent="0">
              <a:buNone/>
            </a:pPr>
            <a:r>
              <a:rPr lang="en-CA" dirty="0"/>
              <a:t>With an error message and stack trace in hand you can try and replicate the error while debugging and running the code locally.</a:t>
            </a:r>
          </a:p>
          <a:p>
            <a:endParaRPr lang="en-CA" dirty="0"/>
          </a:p>
          <a:p>
            <a:pPr marL="0" indent="0">
              <a:buNone/>
            </a:pPr>
            <a:r>
              <a:rPr lang="en-CA" dirty="0"/>
              <a:t>If you cannot reproduce the problem </a:t>
            </a:r>
            <a:r>
              <a:rPr lang="en-CA" dirty="0" smtClean="0"/>
              <a:t>make sure you have the </a:t>
            </a:r>
            <a:r>
              <a:rPr lang="en-CA" dirty="0"/>
              <a:t>following :</a:t>
            </a:r>
          </a:p>
          <a:p>
            <a:endParaRPr lang="en-CA" dirty="0"/>
          </a:p>
          <a:p>
            <a:r>
              <a:rPr lang="en-CA" dirty="0" smtClean="0"/>
              <a:t> </a:t>
            </a:r>
            <a:r>
              <a:rPr lang="en-CA" dirty="0"/>
              <a:t>Is your source code the same version as the vertical in which the problem was reported ?</a:t>
            </a:r>
          </a:p>
          <a:p>
            <a:endParaRPr lang="en-CA" dirty="0"/>
          </a:p>
          <a:p>
            <a:r>
              <a:rPr lang="en-CA" dirty="0" smtClean="0"/>
              <a:t>Point any </a:t>
            </a:r>
            <a:r>
              <a:rPr lang="en-CA" dirty="0" smtClean="0"/>
              <a:t>dependencies </a:t>
            </a:r>
            <a:r>
              <a:rPr lang="en-CA" dirty="0"/>
              <a:t>to the vertical in </a:t>
            </a:r>
            <a:r>
              <a:rPr lang="en-CA" dirty="0" smtClean="0"/>
              <a:t>question. </a:t>
            </a:r>
            <a:r>
              <a:rPr lang="en-CA" dirty="0"/>
              <a:t>Example: the solution depends on web services or </a:t>
            </a:r>
            <a:r>
              <a:rPr lang="en-CA" dirty="0" smtClean="0"/>
              <a:t>API </a:t>
            </a:r>
            <a:r>
              <a:rPr lang="en-CA" dirty="0"/>
              <a:t>from another group. </a:t>
            </a:r>
            <a:r>
              <a:rPr lang="en-CA" dirty="0" smtClean="0"/>
              <a:t>Point </a:t>
            </a:r>
            <a:r>
              <a:rPr lang="en-CA" dirty="0"/>
              <a:t>your local code to the same </a:t>
            </a:r>
            <a:r>
              <a:rPr lang="en-CA" dirty="0" smtClean="0"/>
              <a:t>dependency </a:t>
            </a:r>
            <a:r>
              <a:rPr lang="en-CA" dirty="0"/>
              <a:t>on that same vertical from which the problem </a:t>
            </a:r>
            <a:r>
              <a:rPr lang="en-CA" dirty="0" smtClean="0"/>
              <a:t>occurred. EX. Problem happens in SysTest environment, then point your local code to the dependencies on the same vertical.</a:t>
            </a:r>
            <a:endParaRPr lang="en-CA" dirty="0"/>
          </a:p>
          <a:p>
            <a:endParaRPr lang="en-CA" dirty="0"/>
          </a:p>
          <a:p>
            <a:r>
              <a:rPr lang="en-CA" dirty="0" smtClean="0"/>
              <a:t>Point your local code to </a:t>
            </a:r>
            <a:r>
              <a:rPr lang="en-CA" dirty="0"/>
              <a:t>the verticals </a:t>
            </a:r>
            <a:r>
              <a:rPr lang="en-CA" dirty="0" smtClean="0"/>
              <a:t>database.</a:t>
            </a:r>
            <a:endParaRPr lang="en-CA" dirty="0"/>
          </a:p>
          <a:p>
            <a:endParaRPr lang="en-CA" dirty="0"/>
          </a:p>
          <a:p>
            <a:r>
              <a:rPr lang="en-CA" dirty="0"/>
              <a:t>I</a:t>
            </a:r>
            <a:r>
              <a:rPr lang="en-CA" dirty="0" smtClean="0"/>
              <a:t>f </a:t>
            </a:r>
            <a:r>
              <a:rPr lang="en-CA" dirty="0"/>
              <a:t>your application is using access rights: </a:t>
            </a:r>
            <a:r>
              <a:rPr lang="en-CA" dirty="0" smtClean="0"/>
              <a:t>set your </a:t>
            </a:r>
            <a:r>
              <a:rPr lang="en-CA" dirty="0"/>
              <a:t>access rights </a:t>
            </a:r>
            <a:r>
              <a:rPr lang="en-CA" dirty="0" smtClean="0"/>
              <a:t>to be the same as </a:t>
            </a:r>
            <a:r>
              <a:rPr lang="en-CA" dirty="0"/>
              <a:t>the user that reported the error.</a:t>
            </a:r>
          </a:p>
          <a:p>
            <a:endParaRPr lang="en-CA" dirty="0"/>
          </a:p>
          <a:p>
            <a:r>
              <a:rPr lang="en-CA" dirty="0"/>
              <a:t>Keep in mind that you might not be able </a:t>
            </a:r>
            <a:r>
              <a:rPr lang="en-CA" dirty="0" smtClean="0"/>
              <a:t>to </a:t>
            </a:r>
            <a:r>
              <a:rPr lang="en-CA" dirty="0"/>
              <a:t>reproduce 100% (load balancer on a desktop, DNS names vs localhost)</a:t>
            </a:r>
          </a:p>
        </p:txBody>
      </p:sp>
    </p:spTree>
    <p:extLst>
      <p:ext uri="{BB962C8B-B14F-4D97-AF65-F5344CB8AC3E}">
        <p14:creationId xmlns:p14="http://schemas.microsoft.com/office/powerpoint/2010/main" val="3059594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Error </a:t>
            </a:r>
            <a:r>
              <a:rPr lang="en-CA" dirty="0" smtClean="0"/>
              <a:t>messages</a:t>
            </a:r>
            <a:endParaRPr lang="en-CA" dirty="0"/>
          </a:p>
        </p:txBody>
      </p:sp>
      <p:sp>
        <p:nvSpPr>
          <p:cNvPr id="3" name="Content Placeholder 2"/>
          <p:cNvSpPr>
            <a:spLocks noGrp="1"/>
          </p:cNvSpPr>
          <p:nvPr>
            <p:ph idx="1"/>
          </p:nvPr>
        </p:nvSpPr>
        <p:spPr>
          <a:xfrm>
            <a:off x="838200" y="1288869"/>
            <a:ext cx="10515600" cy="4888094"/>
          </a:xfrm>
        </p:spPr>
        <p:txBody>
          <a:bodyPr>
            <a:normAutofit fontScale="40000" lnSpcReduction="20000"/>
          </a:bodyPr>
          <a:lstStyle/>
          <a:p>
            <a:pPr marL="0" indent="0">
              <a:buNone/>
            </a:pPr>
            <a:r>
              <a:rPr lang="en-CA" sz="5000" dirty="0"/>
              <a:t>An error message with </a:t>
            </a:r>
            <a:r>
              <a:rPr lang="en-CA" sz="5000" dirty="0" smtClean="0"/>
              <a:t>a Stack </a:t>
            </a:r>
            <a:r>
              <a:rPr lang="en-CA" sz="5000" dirty="0"/>
              <a:t>trace will usually indicate where the error happens in the source </a:t>
            </a:r>
            <a:r>
              <a:rPr lang="en-CA" sz="5000" dirty="0" smtClean="0"/>
              <a:t>code making it easy to find the source of the problem. </a:t>
            </a:r>
            <a:r>
              <a:rPr lang="fr-CA" sz="5000" dirty="0" smtClean="0"/>
              <a:t>If the </a:t>
            </a:r>
            <a:r>
              <a:rPr lang="fr-CA" sz="5000" dirty="0" err="1" smtClean="0"/>
              <a:t>Error</a:t>
            </a:r>
            <a:r>
              <a:rPr lang="fr-CA" sz="5000" dirty="0" smtClean="0"/>
              <a:t> Message and </a:t>
            </a:r>
            <a:r>
              <a:rPr lang="fr-CA" sz="5000" dirty="0" err="1" smtClean="0"/>
              <a:t>Stack</a:t>
            </a:r>
            <a:r>
              <a:rPr lang="fr-CA" sz="5000" dirty="0" smtClean="0"/>
              <a:t> trace </a:t>
            </a:r>
            <a:r>
              <a:rPr lang="fr-CA" sz="5000" dirty="0" err="1" smtClean="0"/>
              <a:t>doesn’t</a:t>
            </a:r>
            <a:r>
              <a:rPr lang="fr-CA" sz="5000" dirty="0" smtClean="0"/>
              <a:t> point to the </a:t>
            </a:r>
            <a:r>
              <a:rPr lang="fr-CA" sz="5000" dirty="0" err="1" smtClean="0"/>
              <a:t>problem</a:t>
            </a:r>
            <a:r>
              <a:rPr lang="fr-CA" sz="5000" dirty="0" smtClean="0"/>
              <a:t> </a:t>
            </a:r>
            <a:r>
              <a:rPr lang="fr-CA" sz="5000" dirty="0" err="1" smtClean="0"/>
              <a:t>then</a:t>
            </a:r>
            <a:r>
              <a:rPr lang="fr-CA" sz="5000" dirty="0" smtClean="0"/>
              <a:t> </a:t>
            </a:r>
            <a:r>
              <a:rPr lang="fr-CA" sz="5000" dirty="0" err="1" smtClean="0"/>
              <a:t>you</a:t>
            </a:r>
            <a:r>
              <a:rPr lang="fr-CA" sz="5000" dirty="0" smtClean="0"/>
              <a:t> </a:t>
            </a:r>
            <a:r>
              <a:rPr lang="fr-CA" sz="5000" dirty="0" err="1" smtClean="0"/>
              <a:t>should</a:t>
            </a:r>
            <a:r>
              <a:rPr lang="fr-CA" sz="5000" dirty="0"/>
              <a:t> </a:t>
            </a:r>
            <a:r>
              <a:rPr lang="fr-CA" sz="5000" dirty="0" err="1" smtClean="0"/>
              <a:t>investigate</a:t>
            </a:r>
            <a:r>
              <a:rPr lang="fr-CA" sz="5000" dirty="0" smtClean="0"/>
              <a:t> at Log Files</a:t>
            </a:r>
            <a:endParaRPr lang="en-CA" sz="5000" dirty="0"/>
          </a:p>
          <a:p>
            <a:pPr marL="0" indent="0">
              <a:buNone/>
            </a:pPr>
            <a:endParaRPr lang="en-CA" sz="5000" dirty="0" smtClean="0"/>
          </a:p>
          <a:p>
            <a:pPr marL="0" indent="0">
              <a:buNone/>
            </a:pPr>
            <a:r>
              <a:rPr lang="en-CA" sz="5000" dirty="0" smtClean="0"/>
              <a:t>Your </a:t>
            </a:r>
            <a:r>
              <a:rPr lang="en-CA" sz="5000" dirty="0"/>
              <a:t>application </a:t>
            </a:r>
            <a:r>
              <a:rPr lang="en-CA" sz="5000" dirty="0" smtClean="0"/>
              <a:t>should handle </a:t>
            </a:r>
            <a:r>
              <a:rPr lang="en-CA" sz="5000" dirty="0"/>
              <a:t>exceptions and writes critical errors in a format that can be viewed and searched</a:t>
            </a:r>
          </a:p>
          <a:p>
            <a:endParaRPr lang="en-CA" sz="5000" dirty="0"/>
          </a:p>
          <a:p>
            <a:r>
              <a:rPr lang="en-CA" sz="5000" dirty="0" smtClean="0"/>
              <a:t> </a:t>
            </a:r>
            <a:r>
              <a:rPr lang="en-CA" sz="5000" dirty="0"/>
              <a:t>Application logs (The ones </a:t>
            </a:r>
            <a:r>
              <a:rPr lang="en-CA" sz="5000" dirty="0" smtClean="0"/>
              <a:t>you </a:t>
            </a:r>
            <a:r>
              <a:rPr lang="en-CA" sz="5000" dirty="0" smtClean="0"/>
              <a:t>should</a:t>
            </a:r>
            <a:r>
              <a:rPr lang="en-CA" sz="5000" dirty="0"/>
              <a:t> </a:t>
            </a:r>
            <a:r>
              <a:rPr lang="en-CA" sz="5000" dirty="0" smtClean="0"/>
              <a:t>have</a:t>
            </a:r>
            <a:r>
              <a:rPr lang="en-CA" sz="5000" dirty="0" smtClean="0"/>
              <a:t>)</a:t>
            </a:r>
            <a:endParaRPr lang="en-CA" sz="5000" dirty="0" smtClean="0"/>
          </a:p>
          <a:p>
            <a:pPr marL="0" indent="0">
              <a:buNone/>
            </a:pPr>
            <a:endParaRPr lang="en-CA" sz="5000" dirty="0"/>
          </a:p>
          <a:p>
            <a:r>
              <a:rPr lang="en-CA" sz="5000" dirty="0" smtClean="0"/>
              <a:t>Web </a:t>
            </a:r>
            <a:r>
              <a:rPr lang="en-CA" sz="5000" dirty="0"/>
              <a:t>Server </a:t>
            </a:r>
            <a:r>
              <a:rPr lang="en-CA" sz="5000" dirty="0" smtClean="0"/>
              <a:t>logs</a:t>
            </a:r>
          </a:p>
          <a:p>
            <a:pPr lvl="1"/>
            <a:r>
              <a:rPr lang="en-CA" sz="4600" dirty="0" smtClean="0"/>
              <a:t>Be mindful of </a:t>
            </a:r>
            <a:r>
              <a:rPr lang="en-CA" sz="4600" dirty="0"/>
              <a:t>load balanced </a:t>
            </a:r>
            <a:r>
              <a:rPr lang="en-CA" sz="4600" dirty="0" smtClean="0"/>
              <a:t>environments, look at the logs of all the web servers)</a:t>
            </a:r>
          </a:p>
          <a:p>
            <a:pPr lvl="1"/>
            <a:r>
              <a:rPr lang="en-CA" sz="4600" dirty="0" smtClean="0"/>
              <a:t>Requires </a:t>
            </a:r>
            <a:r>
              <a:rPr lang="en-CA" sz="4600" dirty="0"/>
              <a:t>SSC </a:t>
            </a:r>
            <a:r>
              <a:rPr lang="en-CA" sz="4600" dirty="0" smtClean="0"/>
              <a:t>intervention in </a:t>
            </a:r>
            <a:r>
              <a:rPr lang="en-CA" sz="4600" dirty="0" smtClean="0"/>
              <a:t>production( NSD ticket with 1INet) </a:t>
            </a:r>
            <a:endParaRPr lang="en-CA" sz="4600" dirty="0"/>
          </a:p>
          <a:p>
            <a:pPr marL="0" indent="0">
              <a:buNone/>
            </a:pPr>
            <a:endParaRPr lang="en-CA" sz="5000" dirty="0"/>
          </a:p>
          <a:p>
            <a:r>
              <a:rPr lang="en-CA" sz="5000" dirty="0" smtClean="0"/>
              <a:t>Operating System/Audit </a:t>
            </a:r>
            <a:r>
              <a:rPr lang="en-CA" sz="5000" dirty="0"/>
              <a:t>Logs </a:t>
            </a:r>
          </a:p>
          <a:p>
            <a:pPr marL="0" indent="0">
              <a:buNone/>
            </a:pPr>
            <a:endParaRPr lang="en-CA" dirty="0"/>
          </a:p>
        </p:txBody>
      </p:sp>
      <p:pic>
        <p:nvPicPr>
          <p:cNvPr id="4" name="Picture 3"/>
          <p:cNvPicPr>
            <a:picLocks noChangeAspect="1"/>
          </p:cNvPicPr>
          <p:nvPr/>
        </p:nvPicPr>
        <p:blipFill>
          <a:blip r:embed="rId2"/>
          <a:stretch>
            <a:fillRect/>
          </a:stretch>
        </p:blipFill>
        <p:spPr>
          <a:xfrm>
            <a:off x="6078582" y="2798672"/>
            <a:ext cx="6113417" cy="1478130"/>
          </a:xfrm>
          <a:prstGeom prst="rect">
            <a:avLst/>
          </a:prstGeom>
        </p:spPr>
      </p:pic>
      <p:pic>
        <p:nvPicPr>
          <p:cNvPr id="5" name="Picture 4"/>
          <p:cNvPicPr>
            <a:picLocks noChangeAspect="1"/>
          </p:cNvPicPr>
          <p:nvPr/>
        </p:nvPicPr>
        <p:blipFill>
          <a:blip r:embed="rId3"/>
          <a:stretch>
            <a:fillRect/>
          </a:stretch>
        </p:blipFill>
        <p:spPr>
          <a:xfrm>
            <a:off x="7597094" y="4518827"/>
            <a:ext cx="4158594" cy="1533630"/>
          </a:xfrm>
          <a:prstGeom prst="rect">
            <a:avLst/>
          </a:prstGeom>
        </p:spPr>
      </p:pic>
      <p:pic>
        <p:nvPicPr>
          <p:cNvPr id="5122" name="Picture 2" descr="Event View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5428" y="4721411"/>
            <a:ext cx="3032669" cy="2130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69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Add logging info	</a:t>
            </a:r>
            <a:r>
              <a:rPr lang="en-CA" b="1" dirty="0" smtClean="0"/>
              <a:t>in your exception/catch block</a:t>
            </a:r>
            <a:endParaRPr lang="en-CA" b="1" dirty="0"/>
          </a:p>
        </p:txBody>
      </p:sp>
      <p:sp>
        <p:nvSpPr>
          <p:cNvPr id="3" name="Content Placeholder 2"/>
          <p:cNvSpPr>
            <a:spLocks noGrp="1"/>
          </p:cNvSpPr>
          <p:nvPr>
            <p:ph idx="1"/>
          </p:nvPr>
        </p:nvSpPr>
        <p:spPr/>
        <p:txBody>
          <a:bodyPr>
            <a:normAutofit/>
          </a:bodyPr>
          <a:lstStyle/>
          <a:p>
            <a:pPr marL="0" indent="0">
              <a:buNone/>
            </a:pPr>
            <a:r>
              <a:rPr lang="en-CA" dirty="0"/>
              <a:t>Since you cannot debug at run time on verticals; it is a must that logging be implemented in the solution </a:t>
            </a:r>
            <a:r>
              <a:rPr lang="en-CA" dirty="0" smtClean="0"/>
              <a:t>(NLOG for Windows, </a:t>
            </a:r>
            <a:r>
              <a:rPr lang="en-CA" dirty="0"/>
              <a:t>Log4J for Java)</a:t>
            </a:r>
          </a:p>
          <a:p>
            <a:r>
              <a:rPr lang="en-CA" dirty="0" smtClean="0"/>
              <a:t>Identify </a:t>
            </a:r>
            <a:r>
              <a:rPr lang="en-CA" dirty="0"/>
              <a:t>all the functions that are </a:t>
            </a:r>
            <a:r>
              <a:rPr lang="en-CA" dirty="0" smtClean="0"/>
              <a:t>consumed </a:t>
            </a:r>
            <a:r>
              <a:rPr lang="en-CA" dirty="0"/>
              <a:t>by the process that generates an error. Add proper debugging info </a:t>
            </a:r>
            <a:r>
              <a:rPr lang="en-CA" dirty="0" smtClean="0"/>
              <a:t>(add </a:t>
            </a:r>
            <a:r>
              <a:rPr lang="en-CA" dirty="0"/>
              <a:t>variable </a:t>
            </a:r>
            <a:r>
              <a:rPr lang="en-CA" dirty="0" smtClean="0"/>
              <a:t>information </a:t>
            </a:r>
            <a:r>
              <a:rPr lang="en-CA" dirty="0"/>
              <a:t>in your log files</a:t>
            </a:r>
            <a:r>
              <a:rPr lang="en-CA" dirty="0" smtClean="0"/>
              <a:t>.)</a:t>
            </a:r>
          </a:p>
          <a:p>
            <a:r>
              <a:rPr lang="en-CA" dirty="0"/>
              <a:t>Object reference not set to an instance of an object error. Multiple variables on one line, check all variables to find the one that isn’t instantiated</a:t>
            </a:r>
          </a:p>
          <a:p>
            <a:pPr marL="0" indent="0">
              <a:buNone/>
            </a:pPr>
            <a:endParaRPr lang="en-CA" dirty="0"/>
          </a:p>
        </p:txBody>
      </p:sp>
    </p:spTree>
    <p:extLst>
      <p:ext uri="{BB962C8B-B14F-4D97-AF65-F5344CB8AC3E}">
        <p14:creationId xmlns:p14="http://schemas.microsoft.com/office/powerpoint/2010/main" val="4181061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Look at </a:t>
            </a:r>
            <a:r>
              <a:rPr lang="en-CA" dirty="0" smtClean="0"/>
              <a:t>configurations</a:t>
            </a:r>
            <a:endParaRPr lang="en-CA" dirty="0"/>
          </a:p>
        </p:txBody>
      </p:sp>
      <p:sp>
        <p:nvSpPr>
          <p:cNvPr id="3" name="Content Placeholder 2"/>
          <p:cNvSpPr>
            <a:spLocks noGrp="1"/>
          </p:cNvSpPr>
          <p:nvPr>
            <p:ph idx="1"/>
          </p:nvPr>
        </p:nvSpPr>
        <p:spPr/>
        <p:txBody>
          <a:bodyPr>
            <a:normAutofit/>
          </a:bodyPr>
          <a:lstStyle/>
          <a:p>
            <a:pPr marL="0" indent="0">
              <a:buNone/>
            </a:pPr>
            <a:r>
              <a:rPr lang="en-CA" dirty="0"/>
              <a:t>If possible try and replicate the settings where the error happens.</a:t>
            </a:r>
          </a:p>
          <a:p>
            <a:endParaRPr lang="en-CA" dirty="0"/>
          </a:p>
          <a:p>
            <a:pPr marL="0" indent="0">
              <a:buNone/>
            </a:pPr>
            <a:r>
              <a:rPr lang="en-CA" dirty="0"/>
              <a:t>For instance, a Senior advisor once noticed that a database had a default date format that was different from vertical to vertical.</a:t>
            </a:r>
          </a:p>
          <a:p>
            <a:pPr marL="0" indent="0">
              <a:buNone/>
            </a:pPr>
            <a:endParaRPr lang="en-CA" dirty="0"/>
          </a:p>
          <a:p>
            <a:pPr marL="0" indent="0">
              <a:buNone/>
            </a:pPr>
            <a:r>
              <a:rPr lang="en-CA" dirty="0"/>
              <a:t>Identify the differences, try all the different settings one by one. (Date format, Culture setting with server and client, timeout values, etc.)</a:t>
            </a:r>
          </a:p>
        </p:txBody>
      </p:sp>
    </p:spTree>
    <p:extLst>
      <p:ext uri="{BB962C8B-B14F-4D97-AF65-F5344CB8AC3E}">
        <p14:creationId xmlns:p14="http://schemas.microsoft.com/office/powerpoint/2010/main" val="2747003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Intermittent problems</a:t>
            </a:r>
          </a:p>
        </p:txBody>
      </p:sp>
      <p:sp>
        <p:nvSpPr>
          <p:cNvPr id="3" name="Content Placeholder 2"/>
          <p:cNvSpPr>
            <a:spLocks noGrp="1"/>
          </p:cNvSpPr>
          <p:nvPr>
            <p:ph idx="1"/>
          </p:nvPr>
        </p:nvSpPr>
        <p:spPr/>
        <p:txBody>
          <a:bodyPr>
            <a:normAutofit fontScale="85000" lnSpcReduction="20000"/>
          </a:bodyPr>
          <a:lstStyle/>
          <a:p>
            <a:r>
              <a:rPr lang="en-CA" dirty="0"/>
              <a:t>What recently changed </a:t>
            </a:r>
            <a:r>
              <a:rPr lang="en-CA" dirty="0" smtClean="0"/>
              <a:t>?</a:t>
            </a:r>
            <a:endParaRPr lang="en-CA" dirty="0"/>
          </a:p>
          <a:p>
            <a:r>
              <a:rPr lang="en-CA" dirty="0" smtClean="0"/>
              <a:t>Is </a:t>
            </a:r>
            <a:r>
              <a:rPr lang="en-CA" dirty="0"/>
              <a:t>your application load balanced, if so does the error happen when the "web server gets switched" (IIS Logs) ? Are all web servers configured the same ? </a:t>
            </a:r>
          </a:p>
          <a:p>
            <a:r>
              <a:rPr lang="en-CA" dirty="0" smtClean="0"/>
              <a:t>Was </a:t>
            </a:r>
            <a:r>
              <a:rPr lang="en-CA" dirty="0"/>
              <a:t>a new feature implemented ?</a:t>
            </a:r>
          </a:p>
          <a:p>
            <a:r>
              <a:rPr lang="en-CA" dirty="0" smtClean="0"/>
              <a:t>Was </a:t>
            </a:r>
            <a:r>
              <a:rPr lang="en-CA" dirty="0"/>
              <a:t>a dependency modified (SOAP or API service might </a:t>
            </a:r>
            <a:r>
              <a:rPr lang="en-CA" dirty="0" smtClean="0"/>
              <a:t>change </a:t>
            </a:r>
            <a:r>
              <a:rPr lang="en-CA" dirty="0"/>
              <a:t>it's functions 'signature')</a:t>
            </a:r>
          </a:p>
          <a:p>
            <a:r>
              <a:rPr lang="en-CA" dirty="0" smtClean="0"/>
              <a:t>Was </a:t>
            </a:r>
            <a:r>
              <a:rPr lang="en-CA" dirty="0"/>
              <a:t>the web server configuration modified recently </a:t>
            </a:r>
          </a:p>
          <a:p>
            <a:r>
              <a:rPr lang="en-CA" dirty="0" smtClean="0"/>
              <a:t>Was </a:t>
            </a:r>
            <a:r>
              <a:rPr lang="en-CA" dirty="0"/>
              <a:t>the database modified recently</a:t>
            </a:r>
          </a:p>
          <a:p>
            <a:r>
              <a:rPr lang="en-CA" dirty="0" smtClean="0"/>
              <a:t>Has </a:t>
            </a:r>
            <a:r>
              <a:rPr lang="en-CA" dirty="0"/>
              <a:t>the architecture changed.</a:t>
            </a:r>
          </a:p>
          <a:p>
            <a:r>
              <a:rPr lang="en-CA" dirty="0" smtClean="0"/>
              <a:t>Are </a:t>
            </a:r>
            <a:r>
              <a:rPr lang="en-CA" dirty="0"/>
              <a:t>there any cache, Application level variables, session timeout </a:t>
            </a:r>
            <a:r>
              <a:rPr lang="en-CA" dirty="0" smtClean="0"/>
              <a:t>values (Client &amp; Server), </a:t>
            </a:r>
            <a:r>
              <a:rPr lang="en-CA" dirty="0"/>
              <a:t>database connection pool, or any value that have a "limit". If so make sure the values set are as desired and thread safety is implemented (one variable being changed by two processes).</a:t>
            </a:r>
          </a:p>
        </p:txBody>
      </p:sp>
    </p:spTree>
    <p:extLst>
      <p:ext uri="{BB962C8B-B14F-4D97-AF65-F5344CB8AC3E}">
        <p14:creationId xmlns:p14="http://schemas.microsoft.com/office/powerpoint/2010/main" val="4219749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2389</TotalTime>
  <Words>1110</Words>
  <Application>Microsoft Office PowerPoint</Application>
  <PresentationFormat>Widescreen</PresentationFormat>
  <Paragraphs>99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Troubleshooting</vt:lpstr>
      <vt:lpstr>Debugging vs Troubleshooting</vt:lpstr>
      <vt:lpstr>Required to Troubleshoot</vt:lpstr>
      <vt:lpstr>Error Codes from Web browsers</vt:lpstr>
      <vt:lpstr>Reproduce locally at run time</vt:lpstr>
      <vt:lpstr>Error messages</vt:lpstr>
      <vt:lpstr>Add logging info in your exception/catch block</vt:lpstr>
      <vt:lpstr>Look at configurations</vt:lpstr>
      <vt:lpstr>Intermittent problems</vt:lpstr>
      <vt:lpstr>Conclusion</vt:lpstr>
      <vt:lpstr>? Questions /Comments?</vt:lpstr>
    </vt:vector>
  </TitlesOfParts>
  <Company>GoC / GdC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Troubleshooting</dc:title>
  <dc:creator>Rochon, Jean-Benoit JBR [NC]</dc:creator>
  <cp:lastModifiedBy>Rochon, Jean-Benoit JBR [NC]</cp:lastModifiedBy>
  <cp:revision>28</cp:revision>
  <dcterms:created xsi:type="dcterms:W3CDTF">2021-01-12T18:47:48Z</dcterms:created>
  <dcterms:modified xsi:type="dcterms:W3CDTF">2021-01-21T18:35:13Z</dcterms:modified>
</cp:coreProperties>
</file>