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62" r:id="rId6"/>
    <p:sldId id="263" r:id="rId7"/>
    <p:sldId id="264" r:id="rId8"/>
    <p:sldId id="266" r:id="rId9"/>
    <p:sldId id="265" r:id="rId10"/>
    <p:sldId id="269" r:id="rId11"/>
    <p:sldId id="267" r:id="rId12"/>
    <p:sldId id="268" r:id="rId13"/>
  </p:sldIdLst>
  <p:sldSz cx="9144000" cy="5143500" type="screen16x9"/>
  <p:notesSz cx="6858000" cy="91440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6" autoAdjust="0"/>
  </p:normalViewPr>
  <p:slideViewPr>
    <p:cSldViewPr snapToGrid="0" snapToObjects="1">
      <p:cViewPr varScale="1">
        <p:scale>
          <a:sx n="130" d="100"/>
          <a:sy n="130" d="100"/>
        </p:scale>
        <p:origin x="996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10D5C-3B3A-214D-8AA9-7907A42D725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D8B1A-5049-5C4B-AFE6-32830630CA6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7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rmis-sigdi-iagent.prv/AppPortal/en/Home/Index/2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40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Lightweight and fast</a:t>
            </a:r>
          </a:p>
          <a:p>
            <a:r>
              <a:rPr lang="en-CA" dirty="0"/>
              <a:t>	ships with the bare minimum, it installs with the less amount of things and you install packages as you go.</a:t>
            </a:r>
          </a:p>
          <a:p>
            <a:endParaRPr lang="en-CA" dirty="0"/>
          </a:p>
          <a:p>
            <a:r>
              <a:rPr lang="en-CA" dirty="0"/>
              <a:t>Customizable</a:t>
            </a:r>
          </a:p>
          <a:p>
            <a:r>
              <a:rPr lang="en-CA" dirty="0"/>
              <a:t>	Change theme, add more window, install extensions for icons,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Open Source</a:t>
            </a:r>
          </a:p>
          <a:p>
            <a:r>
              <a:rPr lang="en-CA" dirty="0"/>
              <a:t>	the source code is available on </a:t>
            </a:r>
            <a:r>
              <a:rPr lang="en-CA" dirty="0" err="1"/>
              <a:t>github</a:t>
            </a:r>
            <a:r>
              <a:rPr lang="en-CA" dirty="0"/>
              <a:t>, https://github.com/microsoft/vscode, MIT license</a:t>
            </a:r>
          </a:p>
          <a:p>
            <a:r>
              <a:rPr lang="en-CA" dirty="0"/>
              <a:t>Cross platform</a:t>
            </a:r>
          </a:p>
          <a:p>
            <a:r>
              <a:rPr lang="en-CA" dirty="0"/>
              <a:t>	windows Debian, ubuntu, mac</a:t>
            </a:r>
          </a:p>
          <a:p>
            <a:endParaRPr lang="en-CA" dirty="0"/>
          </a:p>
          <a:p>
            <a:r>
              <a:rPr lang="en-CA" dirty="0"/>
              <a:t>Widely used in the industry, google</a:t>
            </a:r>
          </a:p>
          <a:p>
            <a:endParaRPr lang="en-CA" dirty="0"/>
          </a:p>
          <a:p>
            <a:r>
              <a:rPr lang="en-CA" dirty="0"/>
              <a:t>https://insights.stackoverflow.com/survey/2019#development-environments-and-tools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61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http://srmis-sigdi-iagent.prv/AppPortal/en/Home/Index/2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00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icons</a:t>
            </a:r>
          </a:p>
          <a:p>
            <a:r>
              <a:rPr lang="en-CA" dirty="0"/>
              <a:t>Search vs right click search</a:t>
            </a:r>
          </a:p>
          <a:p>
            <a:r>
              <a:rPr lang="en-CA" dirty="0"/>
              <a:t>Open files, split view</a:t>
            </a:r>
          </a:p>
          <a:p>
            <a:r>
              <a:rPr lang="en-CA" dirty="0"/>
              <a:t>View -&gt; Editor Layout</a:t>
            </a:r>
          </a:p>
          <a:p>
            <a:r>
              <a:rPr lang="en-CA" dirty="0"/>
              <a:t>Open Terminal, split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11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Material Icon Theme</a:t>
            </a:r>
          </a:p>
          <a:p>
            <a:r>
              <a:rPr lang="en-CA" dirty="0"/>
              <a:t>Auto Rename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71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git available with interface and </a:t>
            </a:r>
            <a:r>
              <a:rPr lang="en-CA" dirty="0" err="1"/>
              <a:t>cmd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Command Palette (CTRL-Shift-P or View -&gt; Command palette)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Join lines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Quick file navigation (</a:t>
            </a:r>
            <a:r>
              <a:rPr lang="en-CA" dirty="0" err="1"/>
              <a:t>ctrl+p</a:t>
            </a:r>
            <a:r>
              <a:rPr lang="en-CA" dirty="0"/>
              <a:t> or Go -&gt; Go to file…)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Good with a deep hierarchy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Multi Cursor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JSON response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User snippets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tsrcc</a:t>
            </a:r>
            <a:endParaRPr lang="en-CA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53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https://code.visualstudio.com/shortcuts/keyboard-shortcuts-windows.pdf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6957" y="1597819"/>
            <a:ext cx="5129593" cy="1102519"/>
          </a:xfrm>
        </p:spPr>
        <p:txBody>
          <a:bodyPr>
            <a:noAutofit/>
          </a:bodyPr>
          <a:lstStyle>
            <a:lvl1pPr algn="l">
              <a:defRPr sz="3600" b="1" i="0">
                <a:latin typeface="Arial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6959" y="2914650"/>
            <a:ext cx="5129593" cy="131445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48C6F91-5A8C-49C3-8DAD-E4B11446B47F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3" y="141997"/>
            <a:ext cx="2221771" cy="22779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2849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6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0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5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4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2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8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0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4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08E4-588A-D444-A7CC-20EDBE44F587}" type="datetimeFigureOut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2E86C063-E22E-2E4C-A523-54089486E38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0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rmis-sigdi-iagent.prv/AppPortal/en/Home/Index/2" TargetMode="External"/><Relationship Id="rId4" Type="http://schemas.openxmlformats.org/officeDocument/2006/relationships/image" Target="cid:image001.png@01D75C6D.DC7BA3C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shortcuts/keyboard-shortcuts-windows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1759" y="1597819"/>
            <a:ext cx="3675539" cy="1102519"/>
          </a:xfrm>
        </p:spPr>
        <p:txBody>
          <a:bodyPr/>
          <a:lstStyle/>
          <a:p>
            <a:pPr algn="l" rtl="0"/>
            <a:r>
              <a:rPr lang="fr-ca" b="1" i="0" u="none" baseline="0"/>
              <a:t>Présentation du code VS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1759" y="2914650"/>
            <a:ext cx="5129593" cy="1314450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fr-ca" b="0" i="0" u="none" baseline="0"/>
              <a:t>Dév. de la Communauté de Pratique </a:t>
            </a:r>
          </a:p>
          <a:p>
            <a:pPr algn="l" rtl="0"/>
            <a:r>
              <a:rPr lang="fr-ca" b="0" i="0" u="none" baseline="0"/>
              <a:t>Juin 2021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8695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fr-ca" sz="3200" b="1" i="0" u="none" baseline="0"/>
              <a:t>Ordre du jour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2E86C063-E22E-2E4C-A523-54089486E38F}" type="slidenum">
              <a:rPr/>
              <a:t>2</a:t>
            </a:fld>
            <a:endParaRPr lang="fr-ca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3229"/>
            <a:ext cx="38523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ca" sz="2400" b="0" i="0" u="none" baseline="0"/>
              <a:t>Pourquoi le code de studio visuel?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ca" sz="2400" b="0" i="0" u="none" baseline="0"/>
              <a:t>Installation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ca" sz="2400" b="0" i="0" u="none" baseline="0"/>
              <a:t>Interface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ca" sz="2400" b="0" i="0" u="none" baseline="0"/>
              <a:t>Extensions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ca" sz="2400" b="0" i="0" u="none" baseline="0"/>
              <a:t>Contrôle à la source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ca" sz="2400" b="0" i="0" u="none" baseline="0"/>
              <a:t>Conseils et astuces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397225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fr-ca" sz="3200" b="1" i="0" u="none" baseline="0"/>
              <a:t>Pourquoi le code de studio visuel?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2E86C063-E22E-2E4C-A523-54089486E38F}" type="slidenum">
              <a:rPr/>
              <a:t>3</a:t>
            </a:fld>
            <a:endParaRPr lang="fr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114C2-4426-47FA-9138-5F0D07ADC319}"/>
              </a:ext>
            </a:extLst>
          </p:cNvPr>
          <p:cNvSpPr txBox="1"/>
          <p:nvPr/>
        </p:nvSpPr>
        <p:spPr>
          <a:xfrm>
            <a:off x="559165" y="1063229"/>
            <a:ext cx="5894262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400" b="0" i="0" u="none" baseline="0"/>
              <a:t>Léger et rapide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400" b="0" i="0" u="none" baseline="0"/>
              <a:t>Personnalisable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400" b="0" i="0" u="none" baseline="0"/>
              <a:t>Code source ouvert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400" b="0" i="0" u="none" baseline="0"/>
              <a:t>Multiplateforme</a:t>
            </a:r>
          </a:p>
        </p:txBody>
      </p:sp>
    </p:spTree>
    <p:extLst>
      <p:ext uri="{BB962C8B-B14F-4D97-AF65-F5344CB8AC3E}">
        <p14:creationId xmlns:p14="http://schemas.microsoft.com/office/powerpoint/2010/main" val="125324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BE56-D81B-4DBE-900B-7A7255B4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fr-ca" b="1" i="0" u="none" baseline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505E5-A087-4191-A6B9-01FF47216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fr-ca" b="0" i="0" u="none" baseline="0" dirty="0"/>
              <a:t>Disponible dans le catalogue des applications</a:t>
            </a:r>
          </a:p>
          <a:p>
            <a:pPr algn="l" rtl="0"/>
            <a:r>
              <a:rPr lang="fr-ca" b="0" i="0" u="none" baseline="0" dirty="0"/>
              <a:t>Logiciel commercial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FEBA8-5A08-4E9E-8889-88AF0935036A}"/>
              </a:ext>
            </a:extLst>
          </p:cNvPr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81" y="2833897"/>
            <a:ext cx="2061758" cy="146525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40DEF7-1438-4F3E-8A3F-0029D060D245}"/>
              </a:ext>
            </a:extLst>
          </p:cNvPr>
          <p:cNvSpPr/>
          <p:nvPr/>
        </p:nvSpPr>
        <p:spPr>
          <a:xfrm>
            <a:off x="3127831" y="4220549"/>
            <a:ext cx="6956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fr-ca" b="0" i="0" u="sng" baseline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5"/>
              </a:rPr>
              <a:t>http://srmis-sigdi-iagent.prv/AppPortal/en/Home/Index/2</a:t>
            </a:r>
            <a:endParaRPr lang="fr-ca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1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802C-A5C6-4D51-A58E-24BA113C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466" y="159933"/>
            <a:ext cx="8229600" cy="857250"/>
          </a:xfrm>
        </p:spPr>
        <p:txBody>
          <a:bodyPr/>
          <a:lstStyle/>
          <a:p>
            <a:pPr algn="l" rtl="0"/>
            <a:r>
              <a:rPr lang="fr-ca" b="1" i="0" u="none" baseline="0"/>
              <a:t>Interface</a:t>
            </a:r>
          </a:p>
        </p:txBody>
      </p:sp>
      <p:pic>
        <p:nvPicPr>
          <p:cNvPr id="1026" name="Picture 2" descr="code basics hero">
            <a:extLst>
              <a:ext uri="{FF2B5EF4-FFF2-40B4-BE49-F238E27FC236}">
                <a16:creationId xmlns:a16="http://schemas.microsoft.com/office/drawing/2014/main" id="{C87986AD-8FBE-4C4B-9AAF-519462F5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3" y="786903"/>
            <a:ext cx="5543993" cy="380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36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014E-38FA-486D-8535-BEF13909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fr-ca" b="1" i="0" u="none" baseline="0"/>
              <a:t>Extensions du code VS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4E32-02A7-4A7E-84AB-0E44072CD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fr-ca" b="0" i="0" u="none" baseline="0"/>
              <a:t>Développeurs Java</a:t>
            </a:r>
            <a:endParaRPr lang="fr-ca" dirty="0"/>
          </a:p>
          <a:p>
            <a:pPr lvl="1" algn="l" rtl="0"/>
            <a:r>
              <a:rPr lang="fr-ca" b="0" i="0" u="none" baseline="0"/>
              <a:t>Ensemble d’extension Java</a:t>
            </a:r>
          </a:p>
          <a:p>
            <a:pPr algn="l" rtl="0"/>
            <a:r>
              <a:rPr lang="fr-ca" b="0" i="0" u="none" baseline="0"/>
              <a:t>Développeurs principaux .NET </a:t>
            </a:r>
            <a:endParaRPr lang="fr-ca" dirty="0"/>
          </a:p>
          <a:p>
            <a:pPr lvl="1" algn="l" rtl="0"/>
            <a:r>
              <a:rPr lang="fr-ca" b="0" i="0" u="none" baseline="0"/>
              <a:t>Extension C#</a:t>
            </a:r>
          </a:p>
          <a:p>
            <a:pPr lvl="1" algn="l" rtl="0"/>
            <a:endParaRPr lang="fr-ca" dirty="0"/>
          </a:p>
          <a:p>
            <a:endParaRPr lang="fr-ca" dirty="0"/>
          </a:p>
          <a:p>
            <a:pPr lvl="1" algn="l" rtl="0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326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D024-53E4-4414-A062-F4BFA1D1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fr-ca" b="1" i="0" u="none" baseline="0"/>
              <a:t>Contrôle à la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8AD8-CE84-4D19-9AA3-7674C78D3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fr-ca" b="0" i="0" u="none" baseline="0"/>
              <a:t>Le code VS comprend un support GIT</a:t>
            </a:r>
          </a:p>
          <a:p>
            <a:pPr algn="l" rtl="0"/>
            <a:r>
              <a:rPr lang="fr-ca" b="0" i="0" u="none" baseline="0"/>
              <a:t>Le soutien du CELV a été abandonné depuis le 6 novembre 2020.</a:t>
            </a:r>
          </a:p>
        </p:txBody>
      </p:sp>
    </p:spTree>
    <p:extLst>
      <p:ext uri="{BB962C8B-B14F-4D97-AF65-F5344CB8AC3E}">
        <p14:creationId xmlns:p14="http://schemas.microsoft.com/office/powerpoint/2010/main" val="42010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2658-3ED5-432A-A848-56AA0367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fr-ca" b="1" i="0" u="none" baseline="0"/>
              <a:t>Conseils et astuces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77D3-7101-4861-8DC1-71DF2770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fr-ca" sz="2800" b="0" i="0" u="none" baseline="0" dirty="0"/>
              <a:t>Palette de commandes (ctrl + shift + p)</a:t>
            </a:r>
          </a:p>
          <a:p>
            <a:pPr algn="l" rtl="0"/>
            <a:r>
              <a:rPr lang="fr-ca" sz="2800" b="0" i="0" u="none" baseline="0" dirty="0"/>
              <a:t>Navigation rapide dans les fichiers (ctrl + p)</a:t>
            </a:r>
          </a:p>
          <a:p>
            <a:pPr algn="l" rtl="0"/>
            <a:r>
              <a:rPr lang="fr-ca" sz="2800" b="0" i="0" u="none" baseline="0" dirty="0" err="1"/>
              <a:t>Multicurseur</a:t>
            </a:r>
            <a:r>
              <a:rPr lang="fr-ca" sz="2800" b="0" i="0" u="none" baseline="0" dirty="0"/>
              <a:t> (alt + clic, ctrl + alt + flèche vers le haut)</a:t>
            </a:r>
          </a:p>
          <a:p>
            <a:pPr algn="l" rtl="0"/>
            <a:r>
              <a:rPr lang="fr-ca" sz="2800" b="0" i="0" u="none" baseline="0" dirty="0"/>
              <a:t>Fragments de code d’utilisateur</a:t>
            </a:r>
          </a:p>
        </p:txBody>
      </p:sp>
    </p:spTree>
    <p:extLst>
      <p:ext uri="{BB962C8B-B14F-4D97-AF65-F5344CB8AC3E}">
        <p14:creationId xmlns:p14="http://schemas.microsoft.com/office/powerpoint/2010/main" val="344691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A34599-A64A-418C-92AC-302A6D9AEB3F}"/>
              </a:ext>
            </a:extLst>
          </p:cNvPr>
          <p:cNvSpPr/>
          <p:nvPr/>
        </p:nvSpPr>
        <p:spPr>
          <a:xfrm>
            <a:off x="1720255" y="4766356"/>
            <a:ext cx="8489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fr-ca" b="0" i="0" u="none" baseline="0">
                <a:hlinkClick r:id="rId3"/>
              </a:rPr>
              <a:t>https://code.visualstudio.com/shortcuts/keyboard-shortcuts-windows.pdf</a:t>
            </a:r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4D5F7-33D8-4938-A0EF-8DB42DAD5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721" y="1003482"/>
            <a:ext cx="4696990" cy="361899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A2AE1C-AD50-4C94-BA23-ECC634D8F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 rtl="0"/>
            <a:r>
              <a:rPr lang="fr-ca" b="1" i="0" u="none" baseline="0"/>
              <a:t>Raccourcis clavier</a:t>
            </a:r>
          </a:p>
        </p:txBody>
      </p:sp>
    </p:spTree>
    <p:extLst>
      <p:ext uri="{BB962C8B-B14F-4D97-AF65-F5344CB8AC3E}">
        <p14:creationId xmlns:p14="http://schemas.microsoft.com/office/powerpoint/2010/main" val="1443798649"/>
      </p:ext>
    </p:extLst>
  </p:cSld>
  <p:clrMapOvr>
    <a:masterClrMapping/>
  </p:clrMapOvr>
</p:sld>
</file>

<file path=ppt/theme/theme1.xml><?xml version="1.0" encoding="utf-8"?>
<a:theme xmlns:a="http://schemas.openxmlformats.org/drawingml/2006/main" name="16x9_ESDC_03">
  <a:themeElements>
    <a:clrScheme name="ESDC-Tertiary">
      <a:dk1>
        <a:srgbClr val="000000"/>
      </a:dk1>
      <a:lt1>
        <a:sysClr val="window" lastClr="FFFFFF"/>
      </a:lt1>
      <a:dk2>
        <a:srgbClr val="1F497D"/>
      </a:dk2>
      <a:lt2>
        <a:srgbClr val="9EB8C1"/>
      </a:lt2>
      <a:accent1>
        <a:srgbClr val="0A5A9C"/>
      </a:accent1>
      <a:accent2>
        <a:srgbClr val="67C5D3"/>
      </a:accent2>
      <a:accent3>
        <a:srgbClr val="F7C362"/>
      </a:accent3>
      <a:accent4>
        <a:srgbClr val="ED5E24"/>
      </a:accent4>
      <a:accent5>
        <a:srgbClr val="205992"/>
      </a:accent5>
      <a:accent6>
        <a:srgbClr val="FCCE08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9440B4BEBE8458F6F3229013F3F70" ma:contentTypeVersion="0" ma:contentTypeDescription="Create a new document." ma:contentTypeScope="" ma:versionID="120cad6dbaa349588c943ece33c8c4f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E615B5-08A9-496C-B348-8B494D6CED42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496737-C579-4371-8F12-F192CF5C6D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DE2E92-7654-4F5B-9769-95602181AE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PPT16x9_ESDC_Final_EN03</Template>
  <TotalTime>21901</TotalTime>
  <Words>372</Words>
  <Application>Microsoft Office PowerPoint</Application>
  <PresentationFormat>Affichage à l'écran (16:9)</PresentationFormat>
  <Paragraphs>78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16x9_ESDC_03</vt:lpstr>
      <vt:lpstr>Présentation du code VS</vt:lpstr>
      <vt:lpstr>Ordre du jour</vt:lpstr>
      <vt:lpstr>Pourquoi le code de studio visuel?</vt:lpstr>
      <vt:lpstr>Installation</vt:lpstr>
      <vt:lpstr>Interface</vt:lpstr>
      <vt:lpstr>Extensions du code VS</vt:lpstr>
      <vt:lpstr>Contrôle à la source</vt:lpstr>
      <vt:lpstr>Conseils et astuces</vt:lpstr>
      <vt:lpstr>Raccourcis clavier</vt:lpstr>
    </vt:vector>
  </TitlesOfParts>
  <Company>GoC / GdC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- Template</dc:title>
  <dc:creator>Raymond, Christian [NC]</dc:creator>
  <cp:keywords>InfoPath 2013;Containment</cp:keywords>
  <cp:lastModifiedBy>CLOUTIER, Odette</cp:lastModifiedBy>
  <cp:revision>285</cp:revision>
  <dcterms:created xsi:type="dcterms:W3CDTF">2018-05-29T15:03:45Z</dcterms:created>
  <dcterms:modified xsi:type="dcterms:W3CDTF">2021-07-09T12:35:06Z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temRetentionFormula">
    <vt:lpwstr/>
  </property>
  <property fmtid="{D5CDD505-2E9C-101B-9397-08002B2CF9AE}" pid="3" name="_dlc_policyId">
    <vt:lpwstr/>
  </property>
  <property fmtid="{D5CDD505-2E9C-101B-9397-08002B2CF9AE}" pid="4" name="ContentTypeId">
    <vt:lpwstr>0x010100D6A9440B4BEBE8458F6F3229013F3F70</vt:lpwstr>
  </property>
  <property fmtid="{D5CDD505-2E9C-101B-9397-08002B2CF9AE}" pid="5" name="WorkflowChangePath">
    <vt:lpwstr>7ab30019-3554-4919-b6f6-c90dc74a1bdf,4;</vt:lpwstr>
  </property>
  <property fmtid="{D5CDD505-2E9C-101B-9397-08002B2CF9AE}" pid="6" name="Recipient">
    <vt:lpwstr>3;#Non-Executive|134b85f3-70e5-4e0c-aff8-f3a86fff1a45</vt:lpwstr>
  </property>
  <property fmtid="{D5CDD505-2E9C-101B-9397-08002B2CF9AE}" pid="7" name="SecurityClassification">
    <vt:lpwstr/>
  </property>
  <property fmtid="{D5CDD505-2E9C-101B-9397-08002B2CF9AE}" pid="8" name="BusinessFunction">
    <vt:lpwstr>68;#Distributed Computing|ac6be17f-a036-41d6-92f3-8921b9d2ef7f</vt:lpwstr>
  </property>
  <property fmtid="{D5CDD505-2E9C-101B-9397-08002B2CF9AE}" pid="9" name="bd0b1d6cc0f041a28b93055e6dd7b60a">
    <vt:lpwstr>Non-Executive|134b85f3-70e5-4e0c-aff8-f3a86fff1a45</vt:lpwstr>
  </property>
  <property fmtid="{D5CDD505-2E9C-101B-9397-08002B2CF9AE}" pid="10" name="d2bb69b02fee4ef2b1e2cc4788ab9875">
    <vt:lpwstr>Distributed Computing|ac6be17f-a036-41d6-92f3-8921b9d2ef7f</vt:lpwstr>
  </property>
  <property fmtid="{D5CDD505-2E9C-101B-9397-08002B2CF9AE}" pid="11" name="Document Status">
    <vt:lpwstr>Final</vt:lpwstr>
  </property>
  <property fmtid="{D5CDD505-2E9C-101B-9397-08002B2CF9AE}" pid="12" name="TaxCatchAll">
    <vt:lpwstr>3;#Non-Executive|134b85f3-70e5-4e0c-aff8-f3a86fff1a45;#68;#Distributed Computing|ac6be17f-a036-41d6-92f3-8921b9d2ef7f</vt:lpwstr>
  </property>
  <property fmtid="{D5CDD505-2E9C-101B-9397-08002B2CF9AE}" pid="13" name="k325f5a37c8646638f21bd54330b8663">
    <vt:lpwstr/>
  </property>
</Properties>
</file>