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5" r:id="rId9"/>
    <p:sldId id="266" r:id="rId10"/>
    <p:sldId id="263" r:id="rId11"/>
    <p:sldId id="262" r:id="rId12"/>
    <p:sldId id="264" r:id="rId13"/>
    <p:sldId id="270" r:id="rId14"/>
    <p:sldId id="268" r:id="rId15"/>
    <p:sldId id="269" r:id="rId16"/>
    <p:sldId id="271" r:id="rId17"/>
    <p:sldId id="273" r:id="rId18"/>
    <p:sldId id="275" r:id="rId19"/>
    <p:sldId id="267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3FD7F-ED5D-42C2-A434-F026C0FD7209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1737C-7EDC-471B-9779-18180A80A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4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1737C-7EDC-471B-9779-18180A80A1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8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8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0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4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CF8F411-DE27-4732-AF74-8602455AD8CE}" type="datetimeFigureOut">
              <a:rPr lang="zh-CN" altLang="en-US" smtClean="0"/>
              <a:t>2017/10/20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758D856-9B9E-4096-ABA8-011C9506D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3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 smtClean="0">
                <a:latin typeface="Bodoni MT" panose="02070603080606020203" pitchFamily="18" charset="0"/>
              </a:rPr>
              <a:t>校园问答系统</a:t>
            </a:r>
            <a:endParaRPr lang="zh-CN" altLang="en-US" cap="none" dirty="0">
              <a:latin typeface="Bodoni MT" panose="020706030806060202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汤济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7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匹配算法：词组与实体的匹配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30035" y="2394065"/>
            <a:ext cx="374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向量空间模型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68829" y="3574473"/>
            <a:ext cx="41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分布式表示方法（词向量、神经网络）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72640" y="2763397"/>
            <a:ext cx="31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失去位置信息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28305" y="4084320"/>
            <a:ext cx="609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目标词汇多为专有名词，预训练的词向量反而表现差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数据少，难于训练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匹配算法：词组与实体的匹配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04851" y="2978936"/>
                <a:ext cx="8402044" cy="604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)=0.5 ×(1−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编辑距离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𝐿𝐸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)+0.5 ×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(最长公共子序列(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51" y="2978936"/>
                <a:ext cx="8402044" cy="604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404851" y="4675772"/>
            <a:ext cx="315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动态规划 复杂度</a:t>
            </a:r>
            <a:r>
              <a:rPr lang="en-US" altLang="zh-CN" dirty="0" smtClean="0"/>
              <a:t>O(LN·LE)</a:t>
            </a:r>
            <a:endParaRPr lang="zh-CN" altLang="en-US" dirty="0"/>
          </a:p>
        </p:txBody>
      </p:sp>
      <p:sp>
        <p:nvSpPr>
          <p:cNvPr id="30" name="右大括号 29"/>
          <p:cNvSpPr/>
          <p:nvPr/>
        </p:nvSpPr>
        <p:spPr>
          <a:xfrm rot="5400000">
            <a:off x="4944577" y="3011123"/>
            <a:ext cx="263454" cy="1690255"/>
          </a:xfrm>
          <a:prstGeom prst="rightBrace">
            <a:avLst>
              <a:gd name="adj1" fmla="val 55574"/>
              <a:gd name="adj2" fmla="val 490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8199011" y="2510976"/>
            <a:ext cx="263453" cy="2690552"/>
          </a:xfrm>
          <a:prstGeom prst="rightBrace">
            <a:avLst>
              <a:gd name="adj1" fmla="val 55574"/>
              <a:gd name="adj2" fmla="val 490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231177" y="4129424"/>
            <a:ext cx="182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归一化编辑距离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916487" y="4129424"/>
            <a:ext cx="10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覆盖率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59227" y="4680668"/>
            <a:ext cx="232756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都是考虑顺序的算法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24742" y="1857054"/>
            <a:ext cx="205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：词组字符串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：实体名字符串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19352" y="1830723"/>
            <a:ext cx="309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LN</a:t>
            </a:r>
            <a:r>
              <a:rPr lang="zh-CN" altLang="en-US" dirty="0" smtClean="0"/>
              <a:t>：词组字符串长度</a:t>
            </a:r>
            <a:endParaRPr lang="en-US" altLang="zh-CN" dirty="0" smtClean="0"/>
          </a:p>
          <a:p>
            <a:r>
              <a:rPr lang="en-US" altLang="zh-CN" dirty="0" smtClean="0"/>
              <a:t>LE</a:t>
            </a:r>
            <a:r>
              <a:rPr lang="zh-CN" altLang="en-US" dirty="0" smtClean="0"/>
              <a:t>：实体名字符串长度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76014" y="4865334"/>
            <a:ext cx="246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信息学院</a:t>
            </a:r>
            <a:endParaRPr lang="en-US" altLang="zh-CN" dirty="0" smtClean="0"/>
          </a:p>
          <a:p>
            <a:r>
              <a:rPr lang="zh-CN" altLang="en-US" dirty="0"/>
              <a:t>信息科学技术</a:t>
            </a:r>
            <a:r>
              <a:rPr lang="zh-CN" altLang="en-US" dirty="0" smtClean="0"/>
              <a:t>学院</a:t>
            </a:r>
            <a:endParaRPr lang="en-US" altLang="zh-CN" dirty="0" smtClean="0"/>
          </a:p>
          <a:p>
            <a:r>
              <a:rPr lang="zh-CN" altLang="en-US" dirty="0"/>
              <a:t>信息论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24742" y="5591452"/>
            <a:ext cx="646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字和词两个层次上都算一遍，加权平均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8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匹配算法：句子在图上的匹配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58241" y="2987500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Beam Search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6482" y="3665126"/>
            <a:ext cx="44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从初始</a:t>
            </a:r>
            <a:r>
              <a:rPr lang="zh-CN" altLang="en-US" dirty="0"/>
              <a:t>状态</a:t>
            </a:r>
            <a:r>
              <a:rPr lang="zh-CN" altLang="en-US" dirty="0" smtClean="0"/>
              <a:t>开始，逐层（轮）扩展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62506" y="3677026"/>
            <a:ext cx="1812175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STATE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已经</a:t>
            </a:r>
            <a:r>
              <a:rPr lang="zh-CN" altLang="en-US" dirty="0"/>
              <a:t>匹配</a:t>
            </a:r>
            <a:r>
              <a:rPr lang="zh-CN" altLang="en-US" dirty="0" smtClean="0"/>
              <a:t>的部分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未匹配的部分</a:t>
            </a:r>
            <a:endParaRPr lang="en-US" altLang="zh-CN" dirty="0" smtClean="0"/>
          </a:p>
          <a:p>
            <a:r>
              <a:rPr lang="zh-CN" altLang="en-US" dirty="0" smtClean="0"/>
              <a:t>总得分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2316482" y="4995681"/>
            <a:ext cx="13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剪枝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41223" y="4990063"/>
            <a:ext cx="562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总得分小于阈值的状态抛弃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</a:t>
            </a:r>
            <a:r>
              <a:rPr lang="zh-CN" altLang="en-US" dirty="0" smtClean="0"/>
              <a:t>轮扩展过后，</a:t>
            </a:r>
            <a:r>
              <a:rPr lang="zh-CN" altLang="en-US" dirty="0"/>
              <a:t>只</a:t>
            </a:r>
            <a:r>
              <a:rPr lang="zh-CN" altLang="en-US" dirty="0" smtClean="0"/>
              <a:t>留下总得分最高的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16482" y="4277191"/>
            <a:ext cx="658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总得分</a:t>
            </a:r>
            <a:r>
              <a:rPr lang="zh-CN" altLang="en-US" dirty="0" smtClean="0"/>
              <a:t>：从初始</a:t>
            </a:r>
            <a:r>
              <a:rPr lang="zh-CN" altLang="en-US" dirty="0"/>
              <a:t>状态</a:t>
            </a:r>
            <a:r>
              <a:rPr lang="zh-CN" altLang="en-US" dirty="0" smtClean="0"/>
              <a:t>到当前状态，每轮扩展的平均得分</a:t>
            </a:r>
            <a:endParaRPr lang="en-US" altLang="zh-CN" dirty="0" smtClean="0"/>
          </a:p>
          <a:p>
            <a:r>
              <a:rPr lang="en-US" altLang="zh-CN" dirty="0" smtClean="0"/>
              <a:t>                      (</a:t>
            </a:r>
            <a:r>
              <a:rPr lang="zh-CN" altLang="en-US" dirty="0"/>
              <a:t>不同</a:t>
            </a:r>
            <a:r>
              <a:rPr lang="zh-CN" altLang="en-US" dirty="0" smtClean="0"/>
              <a:t>长度路径可以比较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4867" y="2164529"/>
            <a:ext cx="384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句子需要匹配图上的一条路径</a:t>
            </a:r>
            <a:endParaRPr lang="en-US" altLang="zh-CN" dirty="0" smtClean="0"/>
          </a:p>
          <a:p>
            <a:r>
              <a:rPr lang="zh-CN" altLang="en-US" dirty="0" smtClean="0"/>
              <a:t>逐步匹配：句法分析和图匹配交替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16482" y="5782942"/>
            <a:ext cx="522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结束</a:t>
            </a:r>
            <a:r>
              <a:rPr lang="zh-CN" altLang="en-US" dirty="0" smtClean="0"/>
              <a:t>：当前轮过后，没有可扩展的状态即结束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6873239" y="2606244"/>
            <a:ext cx="1479645" cy="1082945"/>
            <a:chOff x="7365076" y="2376976"/>
            <a:chExt cx="1479645" cy="1082945"/>
          </a:xfrm>
        </p:grpSpPr>
        <p:sp>
          <p:nvSpPr>
            <p:cNvPr id="6" name="流程图: 接点 5"/>
            <p:cNvSpPr/>
            <p:nvPr/>
          </p:nvSpPr>
          <p:spPr>
            <a:xfrm>
              <a:off x="7365076" y="2732116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7830587" y="2376976"/>
              <a:ext cx="99753" cy="9975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/>
            <p:cNvSpPr/>
            <p:nvPr/>
          </p:nvSpPr>
          <p:spPr>
            <a:xfrm>
              <a:off x="7822272" y="2720823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/>
            <p:cNvSpPr/>
            <p:nvPr/>
          </p:nvSpPr>
          <p:spPr>
            <a:xfrm>
              <a:off x="7822271" y="3021822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7822271" y="3311529"/>
              <a:ext cx="99753" cy="9975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8283634" y="2376976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/>
            <p:cNvSpPr/>
            <p:nvPr/>
          </p:nvSpPr>
          <p:spPr>
            <a:xfrm>
              <a:off x="8279468" y="2629074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/>
            <p:cNvSpPr/>
            <p:nvPr/>
          </p:nvSpPr>
          <p:spPr>
            <a:xfrm>
              <a:off x="8279468" y="2868572"/>
              <a:ext cx="99753" cy="9975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/>
            <p:cNvSpPr/>
            <p:nvPr/>
          </p:nvSpPr>
          <p:spPr>
            <a:xfrm>
              <a:off x="8279467" y="3120670"/>
              <a:ext cx="99753" cy="9975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8279467" y="3360168"/>
              <a:ext cx="99753" cy="9975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8744968" y="2533861"/>
              <a:ext cx="99753" cy="9975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6"/>
              <a:endCxn id="17" idx="2"/>
            </p:cNvCxnSpPr>
            <p:nvPr/>
          </p:nvCxnSpPr>
          <p:spPr>
            <a:xfrm flipV="1">
              <a:off x="7464829" y="2770700"/>
              <a:ext cx="357443" cy="11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6" idx="5"/>
              <a:endCxn id="18" idx="1"/>
            </p:cNvCxnSpPr>
            <p:nvPr/>
          </p:nvCxnSpPr>
          <p:spPr>
            <a:xfrm>
              <a:off x="7450221" y="2817261"/>
              <a:ext cx="386658" cy="219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" idx="4"/>
              <a:endCxn id="19" idx="1"/>
            </p:cNvCxnSpPr>
            <p:nvPr/>
          </p:nvCxnSpPr>
          <p:spPr>
            <a:xfrm>
              <a:off x="7414953" y="2831869"/>
              <a:ext cx="421926" cy="4942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6" idx="7"/>
              <a:endCxn id="16" idx="3"/>
            </p:cNvCxnSpPr>
            <p:nvPr/>
          </p:nvCxnSpPr>
          <p:spPr>
            <a:xfrm flipV="1">
              <a:off x="7450221" y="2462121"/>
              <a:ext cx="394974" cy="2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7" idx="7"/>
              <a:endCxn id="20" idx="3"/>
            </p:cNvCxnSpPr>
            <p:nvPr/>
          </p:nvCxnSpPr>
          <p:spPr>
            <a:xfrm flipV="1">
              <a:off x="7907417" y="2462121"/>
              <a:ext cx="390825" cy="273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7" idx="6"/>
              <a:endCxn id="21" idx="2"/>
            </p:cNvCxnSpPr>
            <p:nvPr/>
          </p:nvCxnSpPr>
          <p:spPr>
            <a:xfrm flipV="1">
              <a:off x="7922025" y="2678951"/>
              <a:ext cx="357443" cy="917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7" idx="5"/>
              <a:endCxn id="22" idx="1"/>
            </p:cNvCxnSpPr>
            <p:nvPr/>
          </p:nvCxnSpPr>
          <p:spPr>
            <a:xfrm>
              <a:off x="7907417" y="2805968"/>
              <a:ext cx="386659" cy="772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8" idx="6"/>
              <a:endCxn id="23" idx="2"/>
            </p:cNvCxnSpPr>
            <p:nvPr/>
          </p:nvCxnSpPr>
          <p:spPr>
            <a:xfrm>
              <a:off x="7922024" y="3071699"/>
              <a:ext cx="357443" cy="98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8" idx="4"/>
              <a:endCxn id="24" idx="2"/>
            </p:cNvCxnSpPr>
            <p:nvPr/>
          </p:nvCxnSpPr>
          <p:spPr>
            <a:xfrm>
              <a:off x="7872148" y="3121575"/>
              <a:ext cx="407319" cy="288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1" idx="7"/>
              <a:endCxn id="25" idx="2"/>
            </p:cNvCxnSpPr>
            <p:nvPr/>
          </p:nvCxnSpPr>
          <p:spPr>
            <a:xfrm flipV="1">
              <a:off x="8364613" y="2583738"/>
              <a:ext cx="380355" cy="59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73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匹配算法：句子在图上的匹配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3349" y="3116782"/>
            <a:ext cx="3295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/>
              <a:t>：信科的自然语言处理方法的</a:t>
            </a:r>
            <a:r>
              <a:rPr lang="zh-CN" altLang="en-US" sz="1600" dirty="0" smtClean="0"/>
              <a:t>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159740" y="2233994"/>
            <a:ext cx="4991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>
                <a:sym typeface="Wingdings" panose="05000000000000000000" pitchFamily="2" charset="2"/>
              </a:rPr>
              <a:t>：（信科，信科，</a:t>
            </a:r>
            <a:r>
              <a:rPr lang="en-US" altLang="zh-CN" sz="1600" dirty="0" smtClean="0">
                <a:sym typeface="Wingdings" panose="05000000000000000000" pitchFamily="2" charset="2"/>
              </a:rPr>
              <a:t>1.0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：自然语言处理</a:t>
            </a:r>
            <a:r>
              <a:rPr lang="zh-CN" altLang="en-US" sz="1600" dirty="0"/>
              <a:t>方法的</a:t>
            </a:r>
            <a:r>
              <a:rPr lang="zh-CN" altLang="en-US" sz="1600" dirty="0" smtClean="0"/>
              <a:t>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1.0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159739" y="3245875"/>
            <a:ext cx="5389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>
                <a:sym typeface="Wingdings" panose="05000000000000000000" pitchFamily="2" charset="2"/>
              </a:rPr>
              <a:t>：（信科的自然语言，自然语言处理中的经验性方法，</a:t>
            </a:r>
            <a:r>
              <a:rPr lang="en-US" altLang="zh-CN" sz="1600" dirty="0" smtClean="0">
                <a:sym typeface="Wingdings" panose="05000000000000000000" pitchFamily="2" charset="2"/>
              </a:rPr>
              <a:t>0.4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处理</a:t>
            </a:r>
            <a:r>
              <a:rPr lang="zh-CN" altLang="en-US" sz="1600" dirty="0" smtClean="0"/>
              <a:t>方法的老师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0.4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145895" y="5046225"/>
            <a:ext cx="5890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>
                <a:sym typeface="Wingdings" panose="05000000000000000000" pitchFamily="2" charset="2"/>
              </a:rPr>
              <a:t>：（信科的自然语言处理方法的</a:t>
            </a:r>
            <a:r>
              <a:rPr lang="zh-CN" altLang="en-US" sz="1600" dirty="0">
                <a:sym typeface="Wingdings" panose="05000000000000000000" pitchFamily="2" charset="2"/>
              </a:rPr>
              <a:t>老师</a:t>
            </a:r>
            <a:r>
              <a:rPr lang="zh-CN" altLang="en-US" sz="1600" dirty="0" smtClean="0">
                <a:sym typeface="Wingdings" panose="05000000000000000000" pitchFamily="2" charset="2"/>
              </a:rPr>
              <a:t>，老师，</a:t>
            </a:r>
            <a:r>
              <a:rPr lang="en-US" altLang="zh-CN" sz="1600" dirty="0" smtClean="0">
                <a:sym typeface="Wingdings" panose="05000000000000000000" pitchFamily="2" charset="2"/>
              </a:rPr>
              <a:t>0.2</a:t>
            </a:r>
            <a:r>
              <a:rPr lang="zh-CN" altLang="en-US" sz="1600" dirty="0" smtClean="0">
                <a:sym typeface="Wingdings" panose="05000000000000000000" pitchFamily="2" charset="2"/>
              </a:rPr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0.2</a:t>
            </a:r>
            <a:endParaRPr lang="zh-CN" altLang="en-US" sz="16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780309" y="3205926"/>
            <a:ext cx="0" cy="900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59740" y="2319251"/>
            <a:ext cx="0" cy="63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45895" y="3353597"/>
            <a:ext cx="0" cy="8617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59740" y="5161479"/>
            <a:ext cx="13836" cy="600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31329" y="4330716"/>
            <a:ext cx="6040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endParaRPr lang="en-US" altLang="zh-CN" sz="11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1262866" y="3205926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83135" y="2238563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83135" y="3281222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683135" y="5079788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2" name="弧形 21"/>
          <p:cNvSpPr/>
          <p:nvPr/>
        </p:nvSpPr>
        <p:spPr>
          <a:xfrm rot="4920806">
            <a:off x="2922616" y="3536958"/>
            <a:ext cx="1285702" cy="90197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51734" y="4561640"/>
            <a:ext cx="381828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信科</a:t>
            </a:r>
            <a:r>
              <a:rPr lang="en-US" altLang="zh-CN" dirty="0" smtClean="0"/>
              <a:t>】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</a:t>
            </a:r>
            <a:r>
              <a:rPr lang="en-US" altLang="zh-CN" dirty="0" smtClean="0"/>
              <a:t>】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信科的自然语言处理方法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信科的自然语言处理方法的老师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匹配算法：句子在图上的匹配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07533" y="1791287"/>
            <a:ext cx="4991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/>
              <a:t>：信科的自然语言处理方法的</a:t>
            </a:r>
            <a:r>
              <a:rPr lang="zh-CN" altLang="en-US" sz="1600" dirty="0" smtClean="0"/>
              <a:t>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2007532" y="2830677"/>
            <a:ext cx="4675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>
                <a:sym typeface="Wingdings" panose="05000000000000000000" pitchFamily="2" charset="2"/>
              </a:rPr>
              <a:t>：（</a:t>
            </a:r>
            <a:r>
              <a:rPr lang="zh-CN" altLang="en-US" sz="1600" dirty="0" smtClean="0"/>
              <a:t>信科，信科，</a:t>
            </a:r>
            <a:r>
              <a:rPr lang="en-US" altLang="zh-CN" sz="1600" dirty="0" smtClean="0"/>
              <a:t>1.0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：自然语言处理</a:t>
            </a:r>
            <a:r>
              <a:rPr lang="zh-CN" altLang="en-US" sz="1600" dirty="0"/>
              <a:t>方法的</a:t>
            </a:r>
            <a:r>
              <a:rPr lang="zh-CN" altLang="en-US" sz="1600" dirty="0" smtClean="0"/>
              <a:t>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1.0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007532" y="3896304"/>
            <a:ext cx="8034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/>
              <a:t>：</a:t>
            </a:r>
            <a:r>
              <a:rPr lang="zh-CN" altLang="en-US" sz="1600" dirty="0">
                <a:sym typeface="Wingdings" panose="05000000000000000000" pitchFamily="2" charset="2"/>
              </a:rPr>
              <a:t> （</a:t>
            </a:r>
            <a:r>
              <a:rPr lang="zh-CN" altLang="en-US" sz="1600" dirty="0"/>
              <a:t>信</a:t>
            </a:r>
            <a:r>
              <a:rPr lang="zh-CN" altLang="en-US" sz="1600" dirty="0" smtClean="0"/>
              <a:t>科，</a:t>
            </a:r>
            <a:r>
              <a:rPr lang="zh-CN" altLang="en-US" sz="1600" dirty="0"/>
              <a:t>信科，</a:t>
            </a:r>
            <a:r>
              <a:rPr lang="en-US" altLang="zh-CN" sz="1600" dirty="0"/>
              <a:t>1.0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</a:t>
            </a:r>
            <a:r>
              <a:rPr lang="zh-CN" altLang="en-US" sz="1600" dirty="0" smtClean="0"/>
              <a:t>（自然语言处理方法，自然语言处理中的经验性方法，</a:t>
            </a:r>
            <a:r>
              <a:rPr lang="en-US" altLang="zh-CN" sz="1600" dirty="0" smtClean="0"/>
              <a:t>0.5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：老师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0.75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997001" y="5132442"/>
            <a:ext cx="82775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已匹配的部分</a:t>
            </a:r>
            <a:r>
              <a:rPr lang="zh-CN" altLang="en-US" sz="1600" dirty="0" smtClean="0"/>
              <a:t>：</a:t>
            </a:r>
            <a:r>
              <a:rPr lang="zh-CN" altLang="en-US" sz="1600" dirty="0">
                <a:sym typeface="Wingdings" panose="05000000000000000000" pitchFamily="2" charset="2"/>
              </a:rPr>
              <a:t> （</a:t>
            </a:r>
            <a:r>
              <a:rPr lang="zh-CN" altLang="en-US" sz="1600" dirty="0"/>
              <a:t>信</a:t>
            </a:r>
            <a:r>
              <a:rPr lang="zh-CN" altLang="en-US" sz="1600" dirty="0" smtClean="0"/>
              <a:t>科，</a:t>
            </a:r>
            <a:r>
              <a:rPr lang="zh-CN" altLang="en-US" sz="1600" dirty="0"/>
              <a:t>信科，</a:t>
            </a:r>
            <a:r>
              <a:rPr lang="en-US" altLang="zh-CN" sz="1600" dirty="0"/>
              <a:t>1.0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自然语言处理</a:t>
            </a:r>
            <a:r>
              <a:rPr lang="zh-CN" altLang="en-US" sz="1600" dirty="0" smtClean="0"/>
              <a:t>方法，</a:t>
            </a:r>
            <a:r>
              <a:rPr lang="zh-CN" altLang="en-US" sz="1600" dirty="0"/>
              <a:t>自然语言处理中的经验性方法，</a:t>
            </a:r>
            <a:r>
              <a:rPr lang="en-US" altLang="zh-CN" sz="1600" dirty="0" smtClean="0"/>
              <a:t>0.5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</a:t>
            </a:r>
            <a:r>
              <a:rPr lang="zh-CN" altLang="en-US" sz="1600" dirty="0" smtClean="0"/>
              <a:t>（老师，老师，</a:t>
            </a:r>
            <a:r>
              <a:rPr lang="en-US" altLang="zh-CN" sz="1600" dirty="0" smtClean="0"/>
              <a:t>1.0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未匹配的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得分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0.8333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76898" y="1791287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76897" y="2830677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76897" y="3870067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476897" y="5096633"/>
            <a:ext cx="57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56262" y="1862051"/>
            <a:ext cx="0" cy="63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56262" y="2901142"/>
            <a:ext cx="0" cy="628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956262" y="3955484"/>
            <a:ext cx="4718" cy="871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956262" y="5194302"/>
            <a:ext cx="2" cy="1162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5127" y="2493818"/>
            <a:ext cx="499403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一个完整的匹配路径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加速优化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43000" y="1900844"/>
            <a:ext cx="41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索引加速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61309" y="2612485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构建倒排索引：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00697" y="2509476"/>
            <a:ext cx="43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词→名字含有该词的实体在数据库中的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00697" y="2833672"/>
            <a:ext cx="43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→名字含有该字的实体在数据库中的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61309" y="3422324"/>
            <a:ext cx="38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STATE</a:t>
            </a:r>
            <a:r>
              <a:rPr lang="zh-CN" altLang="en-US" b="1" dirty="0" smtClean="0"/>
              <a:t>添加属性</a:t>
            </a:r>
            <a:r>
              <a:rPr lang="zh-CN" altLang="en-US" dirty="0" smtClean="0"/>
              <a:t>：匹配范围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15491" y="3934691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匹配范围：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15491" y="4794599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匹配范围：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87142" y="3908997"/>
            <a:ext cx="614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Query</a:t>
            </a:r>
            <a:r>
              <a:rPr lang="zh-CN" altLang="en-US" dirty="0" smtClean="0"/>
              <a:t>所有词对应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列表的并集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若上述集合过小，再加上所有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字对应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列表的并集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87142" y="4749338"/>
            <a:ext cx="464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之前匹配的实体相连的所有实体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剩下部分字对应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列表的交集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643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加速优化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43000" y="1900844"/>
            <a:ext cx="41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缓存</a:t>
            </a:r>
            <a:r>
              <a:rPr lang="zh-CN" altLang="en-US" sz="2800" b="1" dirty="0" smtClean="0"/>
              <a:t>加速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03814"/>
            <a:ext cx="2967070" cy="17470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48" y="2803755"/>
            <a:ext cx="1821526" cy="2236834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18776"/>
              </p:ext>
            </p:extLst>
          </p:nvPr>
        </p:nvGraphicFramePr>
        <p:xfrm>
          <a:off x="5918661" y="3162943"/>
          <a:ext cx="15018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833">
                  <a:extLst>
                    <a:ext uri="{9D8B030D-6E8A-4147-A177-3AD203B41FA5}">
                      <a16:colId xmlns:a16="http://schemas.microsoft.com/office/drawing/2014/main" val="2500670352"/>
                    </a:ext>
                  </a:extLst>
                </a:gridCol>
              </a:tblGrid>
              <a:tr h="2321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43563"/>
                  </a:ext>
                </a:extLst>
              </a:tr>
              <a:tr h="2321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7064"/>
                  </a:ext>
                </a:extLst>
              </a:tr>
              <a:tr h="2321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00442"/>
                  </a:ext>
                </a:extLst>
              </a:tr>
              <a:tr h="2321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7190"/>
                  </a:ext>
                </a:extLst>
              </a:tr>
              <a:tr h="2321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8291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415550" y="5306291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后台进程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147455" y="5306291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81502" y="5234247"/>
            <a:ext cx="18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缓存表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记录问题答案对</a:t>
            </a:r>
            <a:endParaRPr lang="en-US" altLang="zh-CN" dirty="0" smtClean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267200" y="4028902"/>
            <a:ext cx="15143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82592" y="4003964"/>
            <a:ext cx="135636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9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其他尝试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590502" y="1965960"/>
            <a:ext cx="458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更复杂的问句结构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590501" y="3381895"/>
            <a:ext cx="458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深度</a:t>
            </a:r>
            <a:r>
              <a:rPr lang="zh-CN" altLang="en-US" sz="2400" dirty="0" smtClean="0"/>
              <a:t>学习模型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543694" y="2489261"/>
            <a:ext cx="48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相当于一般的子图同构，</a:t>
            </a:r>
            <a:r>
              <a:rPr lang="en-US" altLang="zh-CN" dirty="0" smtClean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3693" y="2858593"/>
            <a:ext cx="77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现有基本是回溯树搜索的方法，如</a:t>
            </a:r>
            <a:r>
              <a:rPr lang="en-US" altLang="zh-CN" dirty="0"/>
              <a:t>Ullmann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VF2</a:t>
            </a:r>
            <a:r>
              <a:rPr lang="zh-CN" altLang="en-US" dirty="0" smtClean="0"/>
              <a:t>算法，还是过慢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43694" y="4341424"/>
            <a:ext cx="38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数据量太少，自己生成的质量不佳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43694" y="4772392"/>
            <a:ext cx="494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实际效果更差，并且不能应对稍微复杂的句型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43694" y="3914135"/>
            <a:ext cx="68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预训练词向量表示反而会引入歧义，在专有名词上区分度小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92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其他尝试</a:t>
            </a:r>
            <a:endParaRPr lang="zh-CN" altLang="en-US" b="1" dirty="0"/>
          </a:p>
        </p:txBody>
      </p:sp>
      <p:pic>
        <p:nvPicPr>
          <p:cNvPr id="1026" name="Picture 2" descr="go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1" y="2284038"/>
            <a:ext cx="6972375" cy="37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152675" y="2124298"/>
            <a:ext cx="385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问句和（实体名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属性值）拼凑</a:t>
            </a:r>
            <a:r>
              <a:rPr lang="zh-CN" altLang="en-US" dirty="0" smtClean="0"/>
              <a:t>的“伪句子”匹配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05665" y="2970380"/>
            <a:ext cx="294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zh-CN" altLang="en-US" dirty="0" smtClean="0"/>
              <a:t>地震概论的老师是谁？</a:t>
            </a:r>
            <a:endParaRPr lang="en-US" altLang="zh-CN" dirty="0"/>
          </a:p>
          <a:p>
            <a:r>
              <a:rPr lang="zh-CN" altLang="en-US" dirty="0" smtClean="0"/>
              <a:t>地震概论老师赵克常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23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0502" y="1965960"/>
            <a:ext cx="458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主要缺陷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90501" y="3381895"/>
            <a:ext cx="458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可能的解决方案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3694" y="2489261"/>
            <a:ext cx="48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部分长问句依然时间慢，逐步</a:t>
            </a:r>
            <a:r>
              <a:rPr lang="zh-CN" altLang="en-US" dirty="0"/>
              <a:t>匹配导致多次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43693" y="2858593"/>
            <a:ext cx="77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无法</a:t>
            </a:r>
            <a:r>
              <a:rPr lang="zh-CN" altLang="en-US" dirty="0" smtClean="0"/>
              <a:t>处理复杂结构的问句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43694" y="3914135"/>
            <a:ext cx="68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在缓存表匹配上引入简单的社区问答系统，避免图匹配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08960" y="4274528"/>
            <a:ext cx="716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带专有名词的问句相似度匹配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积累问答</a:t>
            </a:r>
            <a:r>
              <a:rPr lang="zh-CN" altLang="en-US" dirty="0"/>
              <a:t>对</a:t>
            </a:r>
            <a:r>
              <a:rPr lang="zh-CN" altLang="en-US" dirty="0" smtClean="0"/>
              <a:t>量大时才有意义</a:t>
            </a:r>
            <a:r>
              <a:rPr lang="zh-CN" altLang="en-US" smtClean="0"/>
              <a:t>，但量</a:t>
            </a:r>
            <a:r>
              <a:rPr lang="zh-CN" altLang="en-US" dirty="0" smtClean="0"/>
              <a:t>大时该社区问答系统也慢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538853" y="4995881"/>
            <a:ext cx="68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设计更好更准确的索引，一次性取出数据，或更少次数取出数据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08959" y="5431341"/>
            <a:ext cx="57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比如不索引单个结点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，而是索引一个子图的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3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内容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66846" y="2064671"/>
            <a:ext cx="242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目标与结果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166849" y="3673184"/>
            <a:ext cx="374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问句分析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166849" y="3137013"/>
            <a:ext cx="374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数据处理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166848" y="4209355"/>
            <a:ext cx="242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匹配算法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66846" y="5370819"/>
            <a:ext cx="242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未来工作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6846" y="4790087"/>
            <a:ext cx="242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加速优化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66846" y="2600842"/>
            <a:ext cx="242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系统架构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04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357" y="2671156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014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目标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54012" y="2947173"/>
            <a:ext cx="246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一个能解决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034" y="2652349"/>
            <a:ext cx="27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院系、老师、课程相关的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05131" y="3093454"/>
            <a:ext cx="26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问句的事实型问答系统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09034" y="3021681"/>
            <a:ext cx="305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句首目标特定的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09034" y="3391013"/>
            <a:ext cx="305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句式结构为单向链式的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31238" y="4362553"/>
            <a:ext cx="68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周一三四节上课的老师有哪些？               →   </a:t>
            </a:r>
            <a:r>
              <a:rPr lang="zh-CN" altLang="en-US" dirty="0" smtClean="0">
                <a:solidFill>
                  <a:srgbClr val="C00000"/>
                </a:solidFill>
              </a:rPr>
              <a:t>针对目标不特定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1238" y="4753230"/>
            <a:ext cx="74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信科</a:t>
            </a:r>
            <a:r>
              <a:rPr lang="zh-CN" altLang="en-US" dirty="0" smtClean="0"/>
              <a:t>的高数是什么学院的老师</a:t>
            </a:r>
            <a:r>
              <a:rPr lang="zh-CN" altLang="en-US" dirty="0"/>
              <a:t>上</a:t>
            </a:r>
            <a:r>
              <a:rPr lang="zh-CN" altLang="en-US" dirty="0" smtClean="0"/>
              <a:t>的？       →   </a:t>
            </a:r>
            <a:r>
              <a:rPr lang="zh-CN" altLang="en-US" dirty="0" smtClean="0">
                <a:solidFill>
                  <a:srgbClr val="C00000"/>
                </a:solidFill>
              </a:rPr>
              <a:t>问句结构复杂非单向链式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970739" y="2837015"/>
            <a:ext cx="193962" cy="738664"/>
          </a:xfrm>
          <a:prstGeom prst="leftBrace">
            <a:avLst>
              <a:gd name="adj1" fmla="val 9520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6016" y="1987305"/>
            <a:ext cx="53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能解决校园内师生大部分事实性问题的问答系统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0285285" y="4026652"/>
            <a:ext cx="174564" cy="1520861"/>
            <a:chOff x="10465725" y="2923312"/>
            <a:chExt cx="174564" cy="1520861"/>
          </a:xfrm>
        </p:grpSpPr>
        <p:sp>
          <p:nvSpPr>
            <p:cNvPr id="3" name="流程图: 接点 2"/>
            <p:cNvSpPr/>
            <p:nvPr/>
          </p:nvSpPr>
          <p:spPr>
            <a:xfrm>
              <a:off x="10523913" y="3336177"/>
              <a:ext cx="116376" cy="116376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0465725" y="2923312"/>
              <a:ext cx="116376" cy="11637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10465725" y="3803645"/>
              <a:ext cx="116376" cy="116376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10523913" y="4327797"/>
              <a:ext cx="116376" cy="116376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4" idx="4"/>
              <a:endCxn id="3" idx="0"/>
            </p:cNvCxnSpPr>
            <p:nvPr/>
          </p:nvCxnSpPr>
          <p:spPr>
            <a:xfrm>
              <a:off x="10523913" y="3039688"/>
              <a:ext cx="58188" cy="2964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4"/>
              <a:endCxn id="15" idx="0"/>
            </p:cNvCxnSpPr>
            <p:nvPr/>
          </p:nvCxnSpPr>
          <p:spPr>
            <a:xfrm flipH="1">
              <a:off x="10523913" y="3452553"/>
              <a:ext cx="58188" cy="3510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4"/>
              <a:endCxn id="16" idx="0"/>
            </p:cNvCxnSpPr>
            <p:nvPr/>
          </p:nvCxnSpPr>
          <p:spPr>
            <a:xfrm>
              <a:off x="10523913" y="3920021"/>
              <a:ext cx="58188" cy="407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831238" y="5178181"/>
            <a:ext cx="724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信科的高数老师是什么学院的</a:t>
            </a:r>
            <a:r>
              <a:rPr lang="en-US" altLang="zh-CN" dirty="0" smtClean="0"/>
              <a:t>?                  </a:t>
            </a:r>
            <a:r>
              <a:rPr lang="zh-CN" altLang="en-US" dirty="0" smtClean="0"/>
              <a:t>→   </a:t>
            </a:r>
            <a:r>
              <a:rPr lang="zh-CN" altLang="en-US" dirty="0" smtClean="0">
                <a:solidFill>
                  <a:srgbClr val="C00000"/>
                </a:solidFill>
              </a:rPr>
              <a:t>目标特定，单向链式结构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174150" y="4439517"/>
            <a:ext cx="707964" cy="645617"/>
            <a:chOff x="9703727" y="5048985"/>
            <a:chExt cx="707964" cy="645617"/>
          </a:xfrm>
        </p:grpSpPr>
        <p:sp>
          <p:nvSpPr>
            <p:cNvPr id="25" name="流程图: 接点 24"/>
            <p:cNvSpPr/>
            <p:nvPr/>
          </p:nvSpPr>
          <p:spPr>
            <a:xfrm>
              <a:off x="9761915" y="5578226"/>
              <a:ext cx="116376" cy="116376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9703727" y="5165361"/>
              <a:ext cx="116376" cy="11637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10237127" y="5048985"/>
              <a:ext cx="116376" cy="116376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/>
            <p:cNvSpPr/>
            <p:nvPr/>
          </p:nvSpPr>
          <p:spPr>
            <a:xfrm>
              <a:off x="10295315" y="5573137"/>
              <a:ext cx="116376" cy="116376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6" idx="4"/>
              <a:endCxn id="25" idx="0"/>
            </p:cNvCxnSpPr>
            <p:nvPr/>
          </p:nvCxnSpPr>
          <p:spPr>
            <a:xfrm>
              <a:off x="9761915" y="5281737"/>
              <a:ext cx="58188" cy="2964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8" idx="2"/>
              <a:endCxn id="25" idx="6"/>
            </p:cNvCxnSpPr>
            <p:nvPr/>
          </p:nvCxnSpPr>
          <p:spPr>
            <a:xfrm flipH="1">
              <a:off x="9878291" y="5631325"/>
              <a:ext cx="417024" cy="50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7" idx="4"/>
              <a:endCxn id="28" idx="0"/>
            </p:cNvCxnSpPr>
            <p:nvPr/>
          </p:nvCxnSpPr>
          <p:spPr>
            <a:xfrm>
              <a:off x="10295315" y="5165361"/>
              <a:ext cx="58188" cy="407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7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2755219" cy="1356360"/>
          </a:xfrm>
        </p:spPr>
        <p:txBody>
          <a:bodyPr/>
          <a:lstStyle/>
          <a:p>
            <a:r>
              <a:rPr lang="zh-CN" altLang="en-US" b="1" dirty="0" smtClean="0"/>
              <a:t>系统架构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24583"/>
            <a:ext cx="1960926" cy="1154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5" y="1042232"/>
            <a:ext cx="2833809" cy="819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832" y="2168550"/>
            <a:ext cx="463877" cy="14115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40" y="3829072"/>
            <a:ext cx="1771336" cy="17007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4740" y="4192365"/>
            <a:ext cx="17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网页前端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908138" y="1861545"/>
            <a:ext cx="0" cy="4211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99898"/>
              </p:ext>
            </p:extLst>
          </p:nvPr>
        </p:nvGraphicFramePr>
        <p:xfrm>
          <a:off x="4513016" y="2945635"/>
          <a:ext cx="14912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243">
                  <a:extLst>
                    <a:ext uri="{9D8B030D-6E8A-4147-A177-3AD203B41FA5}">
                      <a16:colId xmlns:a16="http://schemas.microsoft.com/office/drawing/2014/main" val="301785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8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23424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103926" y="3206150"/>
            <a:ext cx="140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004259" y="2033830"/>
            <a:ext cx="514540" cy="11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</p:cNvCxnSpPr>
          <p:nvPr/>
        </p:nvCxnSpPr>
        <p:spPr>
          <a:xfrm flipH="1" flipV="1">
            <a:off x="6004260" y="3713363"/>
            <a:ext cx="1191280" cy="9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103926" y="3784209"/>
            <a:ext cx="1379055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弧形 19"/>
          <p:cNvSpPr/>
          <p:nvPr/>
        </p:nvSpPr>
        <p:spPr>
          <a:xfrm rot="2953114">
            <a:off x="6665246" y="1916867"/>
            <a:ext cx="2447779" cy="248294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3088084">
            <a:off x="6869635" y="1894411"/>
            <a:ext cx="2447779" cy="248294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84375" y="4192365"/>
            <a:ext cx="17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缓存表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763358" y="4446752"/>
            <a:ext cx="1777986" cy="870623"/>
            <a:chOff x="4635305" y="609600"/>
            <a:chExt cx="1777986" cy="870623"/>
          </a:xfrm>
        </p:grpSpPr>
        <p:sp>
          <p:nvSpPr>
            <p:cNvPr id="25" name="矩形 24"/>
            <p:cNvSpPr/>
            <p:nvPr/>
          </p:nvSpPr>
          <p:spPr>
            <a:xfrm>
              <a:off x="4635305" y="609600"/>
              <a:ext cx="351692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324513" y="609600"/>
              <a:ext cx="1088778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5" idx="3"/>
              <a:endCxn id="26" idx="1"/>
            </p:cNvCxnSpPr>
            <p:nvPr/>
          </p:nvCxnSpPr>
          <p:spPr>
            <a:xfrm>
              <a:off x="4986997" y="709246"/>
              <a:ext cx="337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35305" y="945266"/>
              <a:ext cx="351692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24513" y="945266"/>
              <a:ext cx="1088778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9" idx="3"/>
              <a:endCxn id="30" idx="1"/>
            </p:cNvCxnSpPr>
            <p:nvPr/>
          </p:nvCxnSpPr>
          <p:spPr>
            <a:xfrm>
              <a:off x="4986997" y="1044912"/>
              <a:ext cx="337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635305" y="1280931"/>
              <a:ext cx="351692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324513" y="1280931"/>
              <a:ext cx="1088778" cy="199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2" idx="3"/>
              <a:endCxn id="33" idx="1"/>
            </p:cNvCxnSpPr>
            <p:nvPr/>
          </p:nvCxnSpPr>
          <p:spPr>
            <a:xfrm>
              <a:off x="4986997" y="1380577"/>
              <a:ext cx="337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3115871" y="2811425"/>
            <a:ext cx="13551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问句或查询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563242" y="3860552"/>
            <a:ext cx="804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416596" y="1236037"/>
            <a:ext cx="17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问句分析模块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450999" y="5582966"/>
            <a:ext cx="128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图数据库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0247477" y="5453748"/>
            <a:ext cx="7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483936" y="2619990"/>
            <a:ext cx="1179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逐步匹配</a:t>
            </a:r>
            <a:endParaRPr lang="zh-CN" altLang="en-US" sz="2800" dirty="0"/>
          </a:p>
        </p:txBody>
      </p:sp>
      <p:sp>
        <p:nvSpPr>
          <p:cNvPr id="44" name="弧形 43"/>
          <p:cNvSpPr/>
          <p:nvPr/>
        </p:nvSpPr>
        <p:spPr>
          <a:xfrm rot="18581557" flipV="1">
            <a:off x="8391460" y="3921548"/>
            <a:ext cx="1503441" cy="1467101"/>
          </a:xfrm>
          <a:prstGeom prst="arc">
            <a:avLst>
              <a:gd name="adj1" fmla="val 20783879"/>
              <a:gd name="adj2" fmla="val 470221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540716" y="2462834"/>
            <a:ext cx="8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问句的图表示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902276" y="3599543"/>
            <a:ext cx="13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子图匹配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25910" y="4969960"/>
            <a:ext cx="5971736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两个难点：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如何将问句转换为可在数据库中匹配的形式（图表示）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问句分析模块</a:t>
            </a:r>
            <a:r>
              <a:rPr lang="en-US" altLang="zh-CN" dirty="0" smtClean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如何进行匹配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匹配模块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数据处理：获取及预处理</a:t>
            </a:r>
            <a:endParaRPr lang="zh-CN" altLang="en-US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36868"/>
              </p:ext>
            </p:extLst>
          </p:nvPr>
        </p:nvGraphicFramePr>
        <p:xfrm>
          <a:off x="975362" y="2160540"/>
          <a:ext cx="1013598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96886">
                  <a:extLst>
                    <a:ext uri="{9D8B030D-6E8A-4147-A177-3AD203B41FA5}">
                      <a16:colId xmlns:a16="http://schemas.microsoft.com/office/drawing/2014/main" val="1306111068"/>
                    </a:ext>
                  </a:extLst>
                </a:gridCol>
                <a:gridCol w="3307908">
                  <a:extLst>
                    <a:ext uri="{9D8B030D-6E8A-4147-A177-3AD203B41FA5}">
                      <a16:colId xmlns:a16="http://schemas.microsoft.com/office/drawing/2014/main" val="3771993405"/>
                    </a:ext>
                  </a:extLst>
                </a:gridCol>
                <a:gridCol w="1722340">
                  <a:extLst>
                    <a:ext uri="{9D8B030D-6E8A-4147-A177-3AD203B41FA5}">
                      <a16:colId xmlns:a16="http://schemas.microsoft.com/office/drawing/2014/main" val="348348442"/>
                    </a:ext>
                  </a:extLst>
                </a:gridCol>
                <a:gridCol w="1608850">
                  <a:extLst>
                    <a:ext uri="{9D8B030D-6E8A-4147-A177-3AD203B41FA5}">
                      <a16:colId xmlns:a16="http://schemas.microsoft.com/office/drawing/2014/main" val="166014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学院基本信息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学院名称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校官网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3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部分教师信息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姓名、院系、邮箱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各学院网站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Bodoni MT" panose="02070603080606020203" pitchFamily="18" charset="0"/>
                        </a:rPr>
                        <a:t>16-17</a:t>
                      </a:r>
                      <a:r>
                        <a:rPr lang="zh-CN" altLang="en-US" dirty="0" smtClean="0">
                          <a:latin typeface="Bodoni MT" panose="02070603080606020203" pitchFamily="18" charset="0"/>
                        </a:rPr>
                        <a:t>学年第二学期本科课程信息</a:t>
                      </a:r>
                      <a:endParaRPr lang="zh-CN" altLang="en-US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课程名、上课时间、授课教师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校教务网站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编写爬虫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6740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73628" y="3944719"/>
            <a:ext cx="18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</a:t>
            </a:r>
            <a:r>
              <a:rPr lang="zh-CN" altLang="en-US" sz="2000" b="1" dirty="0" smtClean="0"/>
              <a:t>扩充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67099" y="436750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学院、课程简称：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84815" y="4367502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部分手写；其他通过分词，然后合并每个词第一个字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73628" y="4826076"/>
            <a:ext cx="210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数据格式转换：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067099" y="5218081"/>
            <a:ext cx="19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上课时间：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236421" y="5218081"/>
            <a:ext cx="48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原始数据是表格，通过一些规则转换成字符串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73628" y="5587413"/>
            <a:ext cx="151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生成词典：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067099" y="5979418"/>
            <a:ext cx="48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之后加入分词器帮助分词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数据处理：数据库建立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43000" y="1873135"/>
            <a:ext cx="198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图数据库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874924" y="2414266"/>
            <a:ext cx="1330037" cy="1330037"/>
            <a:chOff x="7370617" y="2499359"/>
            <a:chExt cx="1330037" cy="1330037"/>
          </a:xfrm>
        </p:grpSpPr>
        <p:sp>
          <p:nvSpPr>
            <p:cNvPr id="9" name="椭圆 8"/>
            <p:cNvSpPr/>
            <p:nvPr/>
          </p:nvSpPr>
          <p:spPr>
            <a:xfrm>
              <a:off x="7370617" y="2499359"/>
              <a:ext cx="1330037" cy="13300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719753" y="2964689"/>
              <a:ext cx="91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学院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66067" y="3821521"/>
            <a:ext cx="1330037" cy="1330037"/>
            <a:chOff x="7370617" y="2499359"/>
            <a:chExt cx="1330037" cy="1330037"/>
          </a:xfrm>
        </p:grpSpPr>
        <p:sp>
          <p:nvSpPr>
            <p:cNvPr id="13" name="椭圆 12"/>
            <p:cNvSpPr/>
            <p:nvPr/>
          </p:nvSpPr>
          <p:spPr>
            <a:xfrm>
              <a:off x="7370617" y="2499359"/>
              <a:ext cx="1330037" cy="13300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19753" y="2964689"/>
              <a:ext cx="91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老师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833655" y="3821521"/>
            <a:ext cx="1330037" cy="1330037"/>
            <a:chOff x="7381699" y="2604653"/>
            <a:chExt cx="1330037" cy="1330037"/>
          </a:xfrm>
        </p:grpSpPr>
        <p:sp>
          <p:nvSpPr>
            <p:cNvPr id="16" name="椭圆 15"/>
            <p:cNvSpPr/>
            <p:nvPr/>
          </p:nvSpPr>
          <p:spPr>
            <a:xfrm>
              <a:off x="7381699" y="2604653"/>
              <a:ext cx="1330037" cy="13300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19753" y="2964689"/>
              <a:ext cx="91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课程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7974677" y="3611225"/>
            <a:ext cx="177338" cy="30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949223" y="3611225"/>
            <a:ext cx="194779" cy="30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6"/>
            <a:endCxn id="16" idx="2"/>
          </p:cNvCxnSpPr>
          <p:nvPr/>
        </p:nvCxnSpPr>
        <p:spPr>
          <a:xfrm>
            <a:off x="8296104" y="4486540"/>
            <a:ext cx="53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45920" y="2471651"/>
            <a:ext cx="391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实体间本身存在大量的关系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数据高度结构化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32567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问句分析：依存句法分析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13311" y="1900518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问句简单性：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662413" y="1898250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基本不会出现条件、时态等复杂语义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87735" y="2766640"/>
            <a:ext cx="5795357" cy="1572176"/>
            <a:chOff x="2582487" y="3502160"/>
            <a:chExt cx="5795357" cy="1572176"/>
          </a:xfrm>
        </p:grpSpPr>
        <p:sp>
          <p:nvSpPr>
            <p:cNvPr id="4" name="文本框 3"/>
            <p:cNvSpPr txBox="1"/>
            <p:nvPr/>
          </p:nvSpPr>
          <p:spPr>
            <a:xfrm>
              <a:off x="2582487" y="4705004"/>
              <a:ext cx="5795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信</a:t>
              </a:r>
              <a:r>
                <a:rPr lang="zh-CN" altLang="en-US" dirty="0" smtClean="0"/>
                <a:t>科    的    自然语言    处理    方法    的    老师    是    谁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7553498" y="3790603"/>
              <a:ext cx="0" cy="87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7608917" y="4510192"/>
              <a:ext cx="365760" cy="140244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54676"/>
                <a:gd name="connsiteY0" fmla="*/ 171797 h 171797"/>
                <a:gd name="connsiteX1" fmla="*/ 199505 w 354676"/>
                <a:gd name="connsiteY1" fmla="*/ 0 h 171797"/>
                <a:gd name="connsiteX2" fmla="*/ 354676 w 354676"/>
                <a:gd name="connsiteY2" fmla="*/ 171796 h 17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" h="171797">
                  <a:moveTo>
                    <a:pt x="0" y="171797"/>
                  </a:moveTo>
                  <a:cubicBezTo>
                    <a:pt x="90978" y="49415"/>
                    <a:pt x="140392" y="0"/>
                    <a:pt x="199505" y="0"/>
                  </a:cubicBezTo>
                  <a:cubicBezTo>
                    <a:pt x="258618" y="0"/>
                    <a:pt x="266469" y="36483"/>
                    <a:pt x="354676" y="17179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flipH="1">
              <a:off x="7021484" y="4485830"/>
              <a:ext cx="471054" cy="18038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5874327" y="4101764"/>
              <a:ext cx="1019694" cy="603239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5986"/>
                <a:gd name="connsiteY0" fmla="*/ 197459 h 199507"/>
                <a:gd name="connsiteX1" fmla="*/ 214189 w 385986"/>
                <a:gd name="connsiteY1" fmla="*/ 2 h 199507"/>
                <a:gd name="connsiteX2" fmla="*/ 385986 w 385986"/>
                <a:gd name="connsiteY2" fmla="*/ 199507 h 19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6" h="199507">
                  <a:moveTo>
                    <a:pt x="0" y="197459"/>
                  </a:moveTo>
                  <a:cubicBezTo>
                    <a:pt x="90978" y="75077"/>
                    <a:pt x="149858" y="-339"/>
                    <a:pt x="214189" y="2"/>
                  </a:cubicBezTo>
                  <a:cubicBezTo>
                    <a:pt x="278520" y="343"/>
                    <a:pt x="297779" y="64194"/>
                    <a:pt x="385986" y="199507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5993476" y="4516309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5267498" y="4535930"/>
              <a:ext cx="493221" cy="18839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8775"/>
                <a:gd name="connsiteY0" fmla="*/ 208649 h 208649"/>
                <a:gd name="connsiteX1" fmla="*/ 216978 w 388775"/>
                <a:gd name="connsiteY1" fmla="*/ 26 h 208649"/>
                <a:gd name="connsiteX2" fmla="*/ 388775 w 388775"/>
                <a:gd name="connsiteY2" fmla="*/ 199531 h 20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75" h="208649">
                  <a:moveTo>
                    <a:pt x="0" y="208649"/>
                  </a:moveTo>
                  <a:cubicBezTo>
                    <a:pt x="90978" y="86267"/>
                    <a:pt x="152182" y="1546"/>
                    <a:pt x="216978" y="26"/>
                  </a:cubicBezTo>
                  <a:cubicBezTo>
                    <a:pt x="281774" y="-1494"/>
                    <a:pt x="300568" y="64218"/>
                    <a:pt x="388775" y="1995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4293524" y="4112842"/>
              <a:ext cx="1496292" cy="613677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67222"/>
                <a:gd name="connsiteY0" fmla="*/ 202959 h 202959"/>
                <a:gd name="connsiteX1" fmla="*/ 195425 w 367222"/>
                <a:gd name="connsiteY1" fmla="*/ 4 h 202959"/>
                <a:gd name="connsiteX2" fmla="*/ 367222 w 367222"/>
                <a:gd name="connsiteY2" fmla="*/ 199509 h 20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2" h="202959">
                  <a:moveTo>
                    <a:pt x="0" y="202959"/>
                  </a:moveTo>
                  <a:cubicBezTo>
                    <a:pt x="90978" y="80577"/>
                    <a:pt x="134221" y="579"/>
                    <a:pt x="195425" y="4"/>
                  </a:cubicBezTo>
                  <a:cubicBezTo>
                    <a:pt x="256629" y="-571"/>
                    <a:pt x="279015" y="64196"/>
                    <a:pt x="367222" y="199509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>
              <a:off x="2948247" y="4062948"/>
              <a:ext cx="1076497" cy="603263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67518"/>
                <a:gd name="connsiteY0" fmla="*/ 193801 h 199515"/>
                <a:gd name="connsiteX1" fmla="*/ 195721 w 367518"/>
                <a:gd name="connsiteY1" fmla="*/ 10 h 199515"/>
                <a:gd name="connsiteX2" fmla="*/ 367518 w 367518"/>
                <a:gd name="connsiteY2" fmla="*/ 199515 h 19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518" h="199515">
                  <a:moveTo>
                    <a:pt x="0" y="193801"/>
                  </a:moveTo>
                  <a:cubicBezTo>
                    <a:pt x="90978" y="71419"/>
                    <a:pt x="134468" y="-942"/>
                    <a:pt x="195721" y="10"/>
                  </a:cubicBezTo>
                  <a:cubicBezTo>
                    <a:pt x="256974" y="962"/>
                    <a:pt x="279311" y="64202"/>
                    <a:pt x="367518" y="19951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066704" y="4476131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00397" y="3777338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96690" y="380506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74474" y="433056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040584" y="3802376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257011" y="3502160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HED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60426" y="4208532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VOB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960523" y="4193189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SBV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88624" y="4273669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048347" y="4249494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177120" y="4442755"/>
            <a:ext cx="6239740" cy="1533353"/>
            <a:chOff x="2015836" y="4476030"/>
            <a:chExt cx="6239740" cy="1533353"/>
          </a:xfrm>
        </p:grpSpPr>
        <p:sp>
          <p:nvSpPr>
            <p:cNvPr id="69" name="文本框 68"/>
            <p:cNvSpPr txBox="1"/>
            <p:nvPr/>
          </p:nvSpPr>
          <p:spPr>
            <a:xfrm>
              <a:off x="2015836" y="5640051"/>
              <a:ext cx="607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自然语言    处理    中    的    经验    方法    的    老师    是    谁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7419110" y="4764443"/>
              <a:ext cx="0" cy="87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任意多边形 70"/>
            <p:cNvSpPr/>
            <p:nvPr/>
          </p:nvSpPr>
          <p:spPr>
            <a:xfrm>
              <a:off x="7505007" y="5462547"/>
              <a:ext cx="354676" cy="171797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54676"/>
                <a:gd name="connsiteY0" fmla="*/ 171797 h 171797"/>
                <a:gd name="connsiteX1" fmla="*/ 199505 w 354676"/>
                <a:gd name="connsiteY1" fmla="*/ 0 h 171797"/>
                <a:gd name="connsiteX2" fmla="*/ 354676 w 354676"/>
                <a:gd name="connsiteY2" fmla="*/ 171796 h 17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" h="171797">
                  <a:moveTo>
                    <a:pt x="0" y="171797"/>
                  </a:moveTo>
                  <a:cubicBezTo>
                    <a:pt x="90978" y="49415"/>
                    <a:pt x="140392" y="0"/>
                    <a:pt x="199505" y="0"/>
                  </a:cubicBezTo>
                  <a:cubicBezTo>
                    <a:pt x="258618" y="0"/>
                    <a:pt x="266469" y="36483"/>
                    <a:pt x="354676" y="17179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flipH="1">
              <a:off x="6860771" y="5462547"/>
              <a:ext cx="471054" cy="18038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 flipH="1">
              <a:off x="5731625" y="5016532"/>
              <a:ext cx="1019694" cy="603239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5986"/>
                <a:gd name="connsiteY0" fmla="*/ 197459 h 199507"/>
                <a:gd name="connsiteX1" fmla="*/ 214189 w 385986"/>
                <a:gd name="connsiteY1" fmla="*/ 2 h 199507"/>
                <a:gd name="connsiteX2" fmla="*/ 385986 w 385986"/>
                <a:gd name="connsiteY2" fmla="*/ 199507 h 19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6" h="199507">
                  <a:moveTo>
                    <a:pt x="0" y="197459"/>
                  </a:moveTo>
                  <a:cubicBezTo>
                    <a:pt x="90978" y="75077"/>
                    <a:pt x="149858" y="-339"/>
                    <a:pt x="214189" y="2"/>
                  </a:cubicBezTo>
                  <a:cubicBezTo>
                    <a:pt x="278520" y="343"/>
                    <a:pt x="297779" y="64194"/>
                    <a:pt x="385986" y="199507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5890956" y="5419993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flipH="1">
              <a:off x="5106785" y="5419143"/>
              <a:ext cx="493221" cy="18839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8775"/>
                <a:gd name="connsiteY0" fmla="*/ 208649 h 208649"/>
                <a:gd name="connsiteX1" fmla="*/ 216978 w 388775"/>
                <a:gd name="connsiteY1" fmla="*/ 26 h 208649"/>
                <a:gd name="connsiteX2" fmla="*/ 388775 w 388775"/>
                <a:gd name="connsiteY2" fmla="*/ 199531 h 20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75" h="208649">
                  <a:moveTo>
                    <a:pt x="0" y="208649"/>
                  </a:moveTo>
                  <a:cubicBezTo>
                    <a:pt x="90978" y="86267"/>
                    <a:pt x="152182" y="1546"/>
                    <a:pt x="216978" y="26"/>
                  </a:cubicBezTo>
                  <a:cubicBezTo>
                    <a:pt x="281774" y="-1494"/>
                    <a:pt x="300568" y="64218"/>
                    <a:pt x="388775" y="1995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flipH="1">
              <a:off x="4056259" y="4917523"/>
              <a:ext cx="1524699" cy="7231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67222"/>
                <a:gd name="connsiteY0" fmla="*/ 202959 h 202959"/>
                <a:gd name="connsiteX1" fmla="*/ 195425 w 367222"/>
                <a:gd name="connsiteY1" fmla="*/ 4 h 202959"/>
                <a:gd name="connsiteX2" fmla="*/ 367222 w 367222"/>
                <a:gd name="connsiteY2" fmla="*/ 199509 h 202959"/>
                <a:gd name="connsiteX0" fmla="*/ 0 w 356621"/>
                <a:gd name="connsiteY0" fmla="*/ 202978 h 212777"/>
                <a:gd name="connsiteX1" fmla="*/ 195425 w 356621"/>
                <a:gd name="connsiteY1" fmla="*/ 23 h 212777"/>
                <a:gd name="connsiteX2" fmla="*/ 356621 w 356621"/>
                <a:gd name="connsiteY2" fmla="*/ 212777 h 212777"/>
                <a:gd name="connsiteX0" fmla="*/ 0 w 364572"/>
                <a:gd name="connsiteY0" fmla="*/ 202997 h 216108"/>
                <a:gd name="connsiteX1" fmla="*/ 195425 w 364572"/>
                <a:gd name="connsiteY1" fmla="*/ 42 h 216108"/>
                <a:gd name="connsiteX2" fmla="*/ 364572 w 364572"/>
                <a:gd name="connsiteY2" fmla="*/ 216108 h 21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572" h="216108">
                  <a:moveTo>
                    <a:pt x="0" y="202997"/>
                  </a:moveTo>
                  <a:cubicBezTo>
                    <a:pt x="90978" y="80615"/>
                    <a:pt x="134663" y="-2143"/>
                    <a:pt x="195425" y="42"/>
                  </a:cubicBezTo>
                  <a:cubicBezTo>
                    <a:pt x="256187" y="2227"/>
                    <a:pt x="276365" y="80795"/>
                    <a:pt x="364572" y="21610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4132811" y="5462547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 flipH="1">
              <a:off x="3466408" y="5468240"/>
              <a:ext cx="493221" cy="18839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8775"/>
                <a:gd name="connsiteY0" fmla="*/ 208649 h 208649"/>
                <a:gd name="connsiteX1" fmla="*/ 216978 w 388775"/>
                <a:gd name="connsiteY1" fmla="*/ 26 h 208649"/>
                <a:gd name="connsiteX2" fmla="*/ 388775 w 388775"/>
                <a:gd name="connsiteY2" fmla="*/ 199531 h 20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75" h="208649">
                  <a:moveTo>
                    <a:pt x="0" y="208649"/>
                  </a:moveTo>
                  <a:cubicBezTo>
                    <a:pt x="90978" y="86267"/>
                    <a:pt x="152182" y="1546"/>
                    <a:pt x="216978" y="26"/>
                  </a:cubicBezTo>
                  <a:cubicBezTo>
                    <a:pt x="281774" y="-1494"/>
                    <a:pt x="300568" y="64218"/>
                    <a:pt x="388775" y="1995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flipH="1">
              <a:off x="2805542" y="5454249"/>
              <a:ext cx="493221" cy="18839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8775"/>
                <a:gd name="connsiteY0" fmla="*/ 208649 h 208649"/>
                <a:gd name="connsiteX1" fmla="*/ 216978 w 388775"/>
                <a:gd name="connsiteY1" fmla="*/ 26 h 208649"/>
                <a:gd name="connsiteX2" fmla="*/ 388775 w 388775"/>
                <a:gd name="connsiteY2" fmla="*/ 199531 h 20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75" h="208649">
                  <a:moveTo>
                    <a:pt x="0" y="208649"/>
                  </a:moveTo>
                  <a:cubicBezTo>
                    <a:pt x="90978" y="86267"/>
                    <a:pt x="152182" y="1546"/>
                    <a:pt x="216978" y="26"/>
                  </a:cubicBezTo>
                  <a:cubicBezTo>
                    <a:pt x="281774" y="-1494"/>
                    <a:pt x="300568" y="64218"/>
                    <a:pt x="388775" y="1995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148945" y="4476030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HED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438158" y="5176059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VOB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860771" y="5166496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SBV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898570" y="4701607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472248" y="4639777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794369" y="5229322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33846" y="5197440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774371" y="5175532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SBV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240532" y="5225596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870869" y="516649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26197" y="3821751"/>
            <a:ext cx="294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HED</a:t>
            </a:r>
            <a:r>
              <a:rPr lang="zh-CN" altLang="en-US" dirty="0" smtClean="0"/>
              <a:t>：核心关系</a:t>
            </a:r>
            <a:endParaRPr lang="en-US" altLang="zh-CN" dirty="0" smtClean="0"/>
          </a:p>
          <a:p>
            <a:r>
              <a:rPr lang="en-US" altLang="zh-CN" dirty="0" smtClean="0"/>
              <a:t>SBV</a:t>
            </a:r>
            <a:r>
              <a:rPr lang="zh-CN" altLang="en-US" dirty="0" smtClean="0"/>
              <a:t>：主谓关系</a:t>
            </a:r>
            <a:endParaRPr lang="en-US" altLang="zh-CN" dirty="0" smtClean="0"/>
          </a:p>
          <a:p>
            <a:r>
              <a:rPr lang="en-US" altLang="zh-CN" dirty="0" smtClean="0"/>
              <a:t>VOB</a:t>
            </a:r>
            <a:r>
              <a:rPr lang="zh-CN" altLang="en-US" dirty="0" smtClean="0"/>
              <a:t>：动宾关系</a:t>
            </a:r>
            <a:endParaRPr lang="en-US" altLang="zh-CN" dirty="0" smtClean="0"/>
          </a:p>
          <a:p>
            <a:r>
              <a:rPr lang="en-US" altLang="zh-CN" dirty="0" smtClean="0"/>
              <a:t>ATT</a:t>
            </a:r>
            <a:r>
              <a:rPr lang="zh-CN" altLang="en-US" dirty="0" smtClean="0"/>
              <a:t>：定中关系</a:t>
            </a:r>
            <a:endParaRPr lang="en-US" altLang="zh-CN" dirty="0" smtClean="0"/>
          </a:p>
          <a:p>
            <a:r>
              <a:rPr lang="en-US" altLang="zh-CN" dirty="0" smtClean="0"/>
              <a:t>RAD</a:t>
            </a:r>
            <a:r>
              <a:rPr lang="zh-CN" altLang="en-US" dirty="0" smtClean="0"/>
              <a:t>：右附加关系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886019" y="3123555"/>
            <a:ext cx="18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</a:t>
            </a:r>
            <a:r>
              <a:rPr lang="zh-CN" altLang="en-US" dirty="0" smtClean="0"/>
              <a:t>工大</a:t>
            </a:r>
            <a:r>
              <a:rPr lang="en-US" altLang="zh-CN" dirty="0" smtClean="0"/>
              <a:t>LTP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62413" y="2370024"/>
            <a:ext cx="65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完全覆盖，并且不交叉呈树状，能够清楚表示词之间结构关系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4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问句分析：依存句法分析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3000" y="1977225"/>
            <a:ext cx="92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根据中心谓语动词句子分块，还原成长的名词性短语，作为</a:t>
            </a:r>
            <a:r>
              <a:rPr lang="en-US" altLang="zh-CN" sz="2400" b="1" dirty="0" smtClean="0"/>
              <a:t>Query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2" y="3325093"/>
            <a:ext cx="386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信科的自然语言处理方法的老师是谁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38505" y="3045567"/>
            <a:ext cx="34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信科的自然语言处理方法的老师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38503" y="3571930"/>
            <a:ext cx="34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23753" y="4356672"/>
            <a:ext cx="27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信科的高数是什么老师上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0668" y="4095146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60668" y="4620710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老师上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3"/>
            <a:endCxn id="7" idx="1"/>
          </p:cNvCxnSpPr>
          <p:nvPr/>
        </p:nvCxnSpPr>
        <p:spPr>
          <a:xfrm>
            <a:off x="4472248" y="3509759"/>
            <a:ext cx="166255" cy="2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6" idx="1"/>
          </p:cNvCxnSpPr>
          <p:nvPr/>
        </p:nvCxnSpPr>
        <p:spPr>
          <a:xfrm flipV="1">
            <a:off x="4472248" y="3230233"/>
            <a:ext cx="166257" cy="27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24059" y="3263845"/>
            <a:ext cx="34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信科的自然语言处理方法的老师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6" idx="3"/>
            <a:endCxn id="22" idx="1"/>
          </p:cNvCxnSpPr>
          <p:nvPr/>
        </p:nvCxnSpPr>
        <p:spPr>
          <a:xfrm>
            <a:off x="8057805" y="3230233"/>
            <a:ext cx="166254" cy="21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22" idx="1"/>
          </p:cNvCxnSpPr>
          <p:nvPr/>
        </p:nvCxnSpPr>
        <p:spPr>
          <a:xfrm flipV="1">
            <a:off x="8057804" y="3448511"/>
            <a:ext cx="166255" cy="30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9" idx="1"/>
          </p:cNvCxnSpPr>
          <p:nvPr/>
        </p:nvCxnSpPr>
        <p:spPr>
          <a:xfrm flipV="1">
            <a:off x="4416828" y="4279812"/>
            <a:ext cx="243840" cy="261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3"/>
            <a:endCxn id="10" idx="1"/>
          </p:cNvCxnSpPr>
          <p:nvPr/>
        </p:nvCxnSpPr>
        <p:spPr>
          <a:xfrm>
            <a:off x="4416828" y="4541338"/>
            <a:ext cx="243840" cy="26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259478" y="4351939"/>
            <a:ext cx="206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信科的高数老师上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9" idx="3"/>
            <a:endCxn id="34" idx="1"/>
          </p:cNvCxnSpPr>
          <p:nvPr/>
        </p:nvCxnSpPr>
        <p:spPr>
          <a:xfrm>
            <a:off x="6001787" y="4279812"/>
            <a:ext cx="257691" cy="25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3"/>
            <a:endCxn id="34" idx="1"/>
          </p:cNvCxnSpPr>
          <p:nvPr/>
        </p:nvCxnSpPr>
        <p:spPr>
          <a:xfrm flipV="1">
            <a:off x="6001787" y="4536605"/>
            <a:ext cx="257691" cy="26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89520" y="5470256"/>
            <a:ext cx="31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信科的高数在哪上课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638503" y="5208730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38503" y="5734294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哪里上课</a:t>
            </a:r>
            <a:endParaRPr lang="zh-CN" altLang="en-US" dirty="0"/>
          </a:p>
        </p:txBody>
      </p:sp>
      <p:cxnSp>
        <p:nvCxnSpPr>
          <p:cNvPr id="25" name="直接连接符 24"/>
          <p:cNvCxnSpPr>
            <a:endCxn id="21" idx="1"/>
          </p:cNvCxnSpPr>
          <p:nvPr/>
        </p:nvCxnSpPr>
        <p:spPr>
          <a:xfrm flipV="1">
            <a:off x="4394663" y="5393396"/>
            <a:ext cx="243840" cy="261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3" idx="1"/>
          </p:cNvCxnSpPr>
          <p:nvPr/>
        </p:nvCxnSpPr>
        <p:spPr>
          <a:xfrm>
            <a:off x="4394663" y="5654922"/>
            <a:ext cx="243840" cy="26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3"/>
          </p:cNvCxnSpPr>
          <p:nvPr/>
        </p:nvCxnSpPr>
        <p:spPr>
          <a:xfrm>
            <a:off x="5979622" y="5393396"/>
            <a:ext cx="257691" cy="256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3"/>
          </p:cNvCxnSpPr>
          <p:nvPr/>
        </p:nvCxnSpPr>
        <p:spPr>
          <a:xfrm flipV="1">
            <a:off x="5979622" y="5650190"/>
            <a:ext cx="257691" cy="268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89952" y="5440033"/>
            <a:ext cx="241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信科的高数地点上课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7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问句分析：依存句法分析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25579" y="2554640"/>
            <a:ext cx="5795357" cy="1563302"/>
            <a:chOff x="2582487" y="3511034"/>
            <a:chExt cx="5795357" cy="1563302"/>
          </a:xfrm>
        </p:grpSpPr>
        <p:sp>
          <p:nvSpPr>
            <p:cNvPr id="13" name="文本框 12"/>
            <p:cNvSpPr txBox="1"/>
            <p:nvPr/>
          </p:nvSpPr>
          <p:spPr>
            <a:xfrm>
              <a:off x="2582487" y="4705004"/>
              <a:ext cx="5795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信</a:t>
              </a:r>
              <a:r>
                <a:rPr lang="zh-CN" altLang="en-US" dirty="0" smtClean="0"/>
                <a:t>科    的    自然语言    处理    方法    的    老师 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972995" y="3799477"/>
              <a:ext cx="0" cy="87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 flipH="1">
              <a:off x="5874327" y="4101764"/>
              <a:ext cx="1019694" cy="603239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5986"/>
                <a:gd name="connsiteY0" fmla="*/ 197459 h 199507"/>
                <a:gd name="connsiteX1" fmla="*/ 214189 w 385986"/>
                <a:gd name="connsiteY1" fmla="*/ 2 h 199507"/>
                <a:gd name="connsiteX2" fmla="*/ 385986 w 385986"/>
                <a:gd name="connsiteY2" fmla="*/ 199507 h 19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6" h="199507">
                  <a:moveTo>
                    <a:pt x="0" y="197459"/>
                  </a:moveTo>
                  <a:cubicBezTo>
                    <a:pt x="90978" y="75077"/>
                    <a:pt x="149858" y="-339"/>
                    <a:pt x="214189" y="2"/>
                  </a:cubicBezTo>
                  <a:cubicBezTo>
                    <a:pt x="278520" y="343"/>
                    <a:pt x="297779" y="64194"/>
                    <a:pt x="385986" y="199507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993476" y="4516309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H="1">
              <a:off x="5267498" y="4535930"/>
              <a:ext cx="493221" cy="188391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88775"/>
                <a:gd name="connsiteY0" fmla="*/ 208649 h 208649"/>
                <a:gd name="connsiteX1" fmla="*/ 216978 w 388775"/>
                <a:gd name="connsiteY1" fmla="*/ 26 h 208649"/>
                <a:gd name="connsiteX2" fmla="*/ 388775 w 388775"/>
                <a:gd name="connsiteY2" fmla="*/ 199531 h 20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775" h="208649">
                  <a:moveTo>
                    <a:pt x="0" y="208649"/>
                  </a:moveTo>
                  <a:cubicBezTo>
                    <a:pt x="90978" y="86267"/>
                    <a:pt x="152182" y="1546"/>
                    <a:pt x="216978" y="26"/>
                  </a:cubicBezTo>
                  <a:cubicBezTo>
                    <a:pt x="281774" y="-1494"/>
                    <a:pt x="300568" y="64218"/>
                    <a:pt x="388775" y="19953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4293524" y="4112842"/>
              <a:ext cx="1496292" cy="613677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67222"/>
                <a:gd name="connsiteY0" fmla="*/ 202959 h 202959"/>
                <a:gd name="connsiteX1" fmla="*/ 195425 w 367222"/>
                <a:gd name="connsiteY1" fmla="*/ 4 h 202959"/>
                <a:gd name="connsiteX2" fmla="*/ 367222 w 367222"/>
                <a:gd name="connsiteY2" fmla="*/ 199509 h 20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22" h="202959">
                  <a:moveTo>
                    <a:pt x="0" y="202959"/>
                  </a:moveTo>
                  <a:cubicBezTo>
                    <a:pt x="90978" y="80577"/>
                    <a:pt x="134221" y="579"/>
                    <a:pt x="195425" y="4"/>
                  </a:cubicBezTo>
                  <a:cubicBezTo>
                    <a:pt x="256629" y="-571"/>
                    <a:pt x="279015" y="64196"/>
                    <a:pt x="367222" y="199509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2948247" y="4062948"/>
              <a:ext cx="1076497" cy="603263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  <a:gd name="connsiteX0" fmla="*/ 0 w 367518"/>
                <a:gd name="connsiteY0" fmla="*/ 193801 h 199515"/>
                <a:gd name="connsiteX1" fmla="*/ 195721 w 367518"/>
                <a:gd name="connsiteY1" fmla="*/ 10 h 199515"/>
                <a:gd name="connsiteX2" fmla="*/ 367518 w 367518"/>
                <a:gd name="connsiteY2" fmla="*/ 199515 h 19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518" h="199515">
                  <a:moveTo>
                    <a:pt x="0" y="193801"/>
                  </a:moveTo>
                  <a:cubicBezTo>
                    <a:pt x="90978" y="71419"/>
                    <a:pt x="134468" y="-942"/>
                    <a:pt x="195721" y="10"/>
                  </a:cubicBezTo>
                  <a:cubicBezTo>
                    <a:pt x="256974" y="962"/>
                    <a:pt x="279311" y="64202"/>
                    <a:pt x="367518" y="19951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066704" y="4476131"/>
              <a:ext cx="371302" cy="199778"/>
            </a:xfrm>
            <a:custGeom>
              <a:avLst/>
              <a:gdLst>
                <a:gd name="connsiteX0" fmla="*/ 0 w 537556"/>
                <a:gd name="connsiteY0" fmla="*/ 238544 h 277336"/>
                <a:gd name="connsiteX1" fmla="*/ 271549 w 537556"/>
                <a:gd name="connsiteY1" fmla="*/ 245 h 277336"/>
                <a:gd name="connsiteX2" fmla="*/ 537556 w 537556"/>
                <a:gd name="connsiteY2" fmla="*/ 277336 h 277336"/>
                <a:gd name="connsiteX0" fmla="*/ 0 w 371302"/>
                <a:gd name="connsiteY0" fmla="*/ 238428 h 266136"/>
                <a:gd name="connsiteX1" fmla="*/ 271549 w 371302"/>
                <a:gd name="connsiteY1" fmla="*/ 129 h 266136"/>
                <a:gd name="connsiteX2" fmla="*/ 371302 w 371302"/>
                <a:gd name="connsiteY2" fmla="*/ 266136 h 266136"/>
                <a:gd name="connsiteX0" fmla="*/ 0 w 371302"/>
                <a:gd name="connsiteY0" fmla="*/ 172070 h 199778"/>
                <a:gd name="connsiteX1" fmla="*/ 199505 w 371302"/>
                <a:gd name="connsiteY1" fmla="*/ 273 h 199778"/>
                <a:gd name="connsiteX2" fmla="*/ 371302 w 371302"/>
                <a:gd name="connsiteY2" fmla="*/ 199778 h 19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302" h="199778">
                  <a:moveTo>
                    <a:pt x="0" y="172070"/>
                  </a:moveTo>
                  <a:cubicBezTo>
                    <a:pt x="90978" y="49688"/>
                    <a:pt x="137621" y="-4345"/>
                    <a:pt x="199505" y="273"/>
                  </a:cubicBezTo>
                  <a:cubicBezTo>
                    <a:pt x="261389" y="4891"/>
                    <a:pt x="283095" y="64465"/>
                    <a:pt x="371302" y="19977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00397" y="3777338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96690" y="380506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974474" y="433056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97633" y="3790603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ATT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76508" y="3511034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00000"/>
                  </a:solidFill>
                </a:rPr>
                <a:t>HED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93476" y="4287075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48347" y="4249494"/>
              <a:ext cx="81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</a:rPr>
                <a:t>RAD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256904" y="4472777"/>
            <a:ext cx="501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信科</a:t>
            </a:r>
            <a:r>
              <a:rPr lang="en-US" altLang="zh-CN" dirty="0" smtClean="0"/>
              <a:t>】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</a:t>
            </a:r>
            <a:r>
              <a:rPr lang="en-US" altLang="zh-CN" dirty="0" smtClean="0"/>
              <a:t>】 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信科的自然语言处理方法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信科的自然语言处理方法的老师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212280" y="296695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有出边：中心词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212280" y="3442869"/>
            <a:ext cx="304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名词短语提取：提取以名词性中心词为根的子树，去掉附加词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7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自定义 6">
      <a:majorFont>
        <a:latin typeface="Bodoni MT"/>
        <a:ea typeface="宋体"/>
        <a:cs typeface=""/>
      </a:majorFont>
      <a:minorFont>
        <a:latin typeface="Bodoni MT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624</TotalTime>
  <Words>1385</Words>
  <Application>Microsoft Office PowerPoint</Application>
  <PresentationFormat>宽屏</PresentationFormat>
  <Paragraphs>252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楷体</vt:lpstr>
      <vt:lpstr>宋体</vt:lpstr>
      <vt:lpstr>Arial</vt:lpstr>
      <vt:lpstr>Bodoni MT</vt:lpstr>
      <vt:lpstr>Cambria Math</vt:lpstr>
      <vt:lpstr>Corbel</vt:lpstr>
      <vt:lpstr>Wingdings</vt:lpstr>
      <vt:lpstr>基础</vt:lpstr>
      <vt:lpstr>校园问答系统</vt:lpstr>
      <vt:lpstr>内容</vt:lpstr>
      <vt:lpstr>目标</vt:lpstr>
      <vt:lpstr>系统架构</vt:lpstr>
      <vt:lpstr>数据处理：获取及预处理</vt:lpstr>
      <vt:lpstr>数据处理：数据库建立</vt:lpstr>
      <vt:lpstr>问句分析：依存句法分析</vt:lpstr>
      <vt:lpstr>问句分析：依存句法分析</vt:lpstr>
      <vt:lpstr>问句分析：依存句法分析</vt:lpstr>
      <vt:lpstr>匹配算法：词组与实体的匹配</vt:lpstr>
      <vt:lpstr>匹配算法：词组与实体的匹配</vt:lpstr>
      <vt:lpstr>匹配算法：句子在图上的匹配</vt:lpstr>
      <vt:lpstr>匹配算法：句子在图上的匹配</vt:lpstr>
      <vt:lpstr>匹配算法：句子在图上的匹配</vt:lpstr>
      <vt:lpstr>加速优化</vt:lpstr>
      <vt:lpstr>加速优化</vt:lpstr>
      <vt:lpstr>其他尝试</vt:lpstr>
      <vt:lpstr>其他尝试</vt:lpstr>
      <vt:lpstr>未来工作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校园问答系统</dc:title>
  <dc:creator>汤济之</dc:creator>
  <cp:lastModifiedBy>汤济之</cp:lastModifiedBy>
  <cp:revision>361</cp:revision>
  <dcterms:created xsi:type="dcterms:W3CDTF">2017-10-08T00:52:18Z</dcterms:created>
  <dcterms:modified xsi:type="dcterms:W3CDTF">2017-10-20T01:14:08Z</dcterms:modified>
</cp:coreProperties>
</file>